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9"/>
  </p:notesMasterIdLst>
  <p:sldIdLst>
    <p:sldId id="256" r:id="rId2"/>
    <p:sldId id="272" r:id="rId3"/>
    <p:sldId id="283" r:id="rId4"/>
    <p:sldId id="286" r:id="rId5"/>
    <p:sldId id="284" r:id="rId6"/>
    <p:sldId id="285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20" autoAdjust="0"/>
  </p:normalViewPr>
  <p:slideViewPr>
    <p:cSldViewPr snapToGrid="0">
      <p:cViewPr varScale="1">
        <p:scale>
          <a:sx n="60" d="100"/>
          <a:sy n="60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12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FCF4-E770-9349-A1E1-FE781B7FE73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5B545-A1EA-4A4A-A09F-F09BE107C6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BC515-2692-4463-ABB7-ECE62C16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A0B5C1-0047-44BE-90AE-BE87593A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F1CB9-3411-4301-B417-E34E28B3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478BC-6835-408B-8258-A4A460D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E8DF5-66B6-42CD-A9AB-3BA35EB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5183-3EF8-4D8C-B64E-9C737F5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93D52-4D6A-4AF2-93FF-2F487E938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0DE93-CA0C-4FFC-8E21-A9A7214D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5E503-07AC-49C3-8082-BC6D245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0075B-539B-4B5D-A133-7CA14E7B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A85C58-C6AB-4236-8F15-16C31D67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20CDBF-EA72-46C3-A9B1-E556AB85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AD95C-D12F-446C-BE4F-0E45E51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F0116-3FCF-4D52-B1DA-A155E87B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CB14B1-1363-4646-A58F-E10F7A56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95C81-CD3F-42D5-8A4C-E305D8B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17FF-2C5F-4E87-887E-D454DDAF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84956-5B01-466A-B8D6-022B2079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09249-0F09-4B0F-A056-B4560B20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0C582-F059-4F76-B5FC-79BFCF17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7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9ECC-E776-462B-B757-C19744E6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6B5E4-8BCB-4D54-B12B-3E22F3D7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E1466-F807-4B04-A98D-EDCC055A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7EE06-646D-454D-BE96-6373AFD0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F4116-87E6-4D0E-874E-5E93645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3DF1-C1D1-49FF-AA11-3626436D3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7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EDCD-9773-43B6-ADC2-E917D129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D5AD0-A73A-4E8A-A956-D38480DB4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0E53C5-65B2-4515-B731-5F9842B4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F10319-0BF6-4F3D-A81D-1DF7D42B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D5F5CE-4B12-4010-9A8D-5EF17930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0ED31-E423-4D96-BADD-0B6B8E07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A8DFF-05E0-4A7C-A6D9-26484711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9C044-924D-49A7-9725-7ECF4F15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F3DF87-4D31-4707-B404-C0D76CFB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CAE34D-42B4-45F5-8DB9-52B26AE66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CBB666-CBD0-42BC-A1E3-F6BEE0B62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47032D-3CE1-427C-BE7C-8A92BF1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758E10-14DE-491B-B0EF-B6B84FA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C04CF7-07E1-4E4C-8E90-E9955C8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FD8D2-D6A0-40FF-AD78-F11F0EB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F09A53-1430-495B-86C5-DA20DAB4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5942AA-9986-464E-94C9-3DF612A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FDBA50-44CA-4899-A9A2-7AC245F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5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120278-402E-405C-AFB0-C4852BB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198ACD-8423-4529-9898-2A3B2D9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AFEC4-DAD9-4A61-B129-112152E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768C0-4A75-4002-9564-A1C35AF3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0EBD-16FC-4749-9662-A5AD3F41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CEBC17-CBE5-415F-BDE5-2AA5263A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E19746-19AA-44FF-A879-692D5D1B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707672-F214-4D19-9C93-888A50AB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57F9B8-FBDC-434D-AC9F-878E591C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35FC-7FF8-4DB5-8C1A-2676C21A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511DCC-CFC6-49C8-913E-6F151E268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06BF6D-E0AA-450E-9424-14F22765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CC513-727C-45F6-8A9E-60F2270A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E57CF-EF58-4343-BA9C-DBD541F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3015C7-94C4-4325-AB88-11E181E5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6E9DE4-A8EB-482C-B33C-A661F69B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5F0A26-E1A0-4CB1-8286-F0452A27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EC273-2F34-45DE-BCB9-C7610294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ADC0A-032D-49A2-AB22-B677C4F79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DFA1F-B4A1-4DAB-9561-D7CAD05A9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1">
            <a:extLst>
              <a:ext uri="{FF2B5EF4-FFF2-40B4-BE49-F238E27FC236}">
                <a16:creationId xmlns:a16="http://schemas.microsoft.com/office/drawing/2014/main" id="{48366658-C514-4F5C-B3EB-100849939F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pt.wikipedia.org/wiki/Banco_Bradesco" TargetMode="External"/><Relationship Id="rId18" Type="http://schemas.openxmlformats.org/officeDocument/2006/relationships/hyperlink" Target="https://pt.wikipedia.org/wiki/Lufthansa" TargetMode="External"/><Relationship Id="rId26" Type="http://schemas.openxmlformats.org/officeDocument/2006/relationships/hyperlink" Target="https://pt.wikipedia.org/wiki/Software_livre" TargetMode="External"/><Relationship Id="rId39" Type="http://schemas.openxmlformats.org/officeDocument/2006/relationships/hyperlink" Target="https://pt.wikipedia.org/wiki/Oscommerce" TargetMode="External"/><Relationship Id="rId21" Type="http://schemas.openxmlformats.org/officeDocument/2006/relationships/hyperlink" Target="https://pt.wikipedia.org/wiki/Slashdot" TargetMode="External"/><Relationship Id="rId34" Type="http://schemas.openxmlformats.org/officeDocument/2006/relationships/hyperlink" Target="https://pt.wikipedia.org/wiki/Facebook" TargetMode="External"/><Relationship Id="rId42" Type="http://schemas.openxmlformats.org/officeDocument/2006/relationships/hyperlink" Target="https://pt.wikipedia.org/wiki/MSDOS" TargetMode="External"/><Relationship Id="rId47" Type="http://schemas.openxmlformats.org/officeDocument/2006/relationships/hyperlink" Target="https://pt.wikipedia.org/wiki/Www" TargetMode="External"/><Relationship Id="rId7" Type="http://schemas.openxmlformats.org/officeDocument/2006/relationships/hyperlink" Target="https://pt.wikipedia.org/wiki/SQL" TargetMode="External"/><Relationship Id="rId2" Type="http://schemas.openxmlformats.org/officeDocument/2006/relationships/hyperlink" Target="https://pt.wikipedia.org/wiki/Sistema_de_gerenciamento_de_banco_de_dados" TargetMode="External"/><Relationship Id="rId16" Type="http://schemas.openxmlformats.org/officeDocument/2006/relationships/hyperlink" Target="https://pt.wikipedia.org/wiki/Nokia" TargetMode="External"/><Relationship Id="rId29" Type="http://schemas.openxmlformats.org/officeDocument/2006/relationships/hyperlink" Target="https://pt.wikipedia.org/wiki/Apache_Software_Found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SGBD" TargetMode="External"/><Relationship Id="rId11" Type="http://schemas.openxmlformats.org/officeDocument/2006/relationships/hyperlink" Target="https://pt.wikipedia.org/wiki/NASA" TargetMode="External"/><Relationship Id="rId24" Type="http://schemas.openxmlformats.org/officeDocument/2006/relationships/hyperlink" Target="https://en.wikipedia.org/wiki/Apache_HTTP_Server" TargetMode="External"/><Relationship Id="rId32" Type="http://schemas.openxmlformats.org/officeDocument/2006/relationships/hyperlink" Target="https://pt.wikipedia.org/wiki/ASP" TargetMode="External"/><Relationship Id="rId37" Type="http://schemas.openxmlformats.org/officeDocument/2006/relationships/hyperlink" Target="https://pt.wikipedia.org/wiki/WordPress" TargetMode="External"/><Relationship Id="rId40" Type="http://schemas.openxmlformats.org/officeDocument/2006/relationships/hyperlink" Target="https://pt.wikipedia.org/wiki/Programa" TargetMode="External"/><Relationship Id="rId45" Type="http://schemas.openxmlformats.org/officeDocument/2006/relationships/hyperlink" Target="https://pt.wikipedia.org/wiki/OS/2" TargetMode="External"/><Relationship Id="rId5" Type="http://schemas.openxmlformats.org/officeDocument/2006/relationships/hyperlink" Target="https://pt.wikipedia.org/wiki/Oracle" TargetMode="External"/><Relationship Id="rId15" Type="http://schemas.openxmlformats.org/officeDocument/2006/relationships/hyperlink" Target="https://pt.wikipedia.org/wiki/Hewlett-Packard" TargetMode="External"/><Relationship Id="rId23" Type="http://schemas.openxmlformats.org/officeDocument/2006/relationships/hyperlink" Target="https://pt.wikipedia.org/wiki/Google" TargetMode="External"/><Relationship Id="rId28" Type="http://schemas.openxmlformats.org/officeDocument/2006/relationships/hyperlink" Target="https://pt.wikipedia.org/wiki/Rob_McCool" TargetMode="External"/><Relationship Id="rId36" Type="http://schemas.openxmlformats.org/officeDocument/2006/relationships/hyperlink" Target="https://pt.wikipedia.org/wiki/Joomla" TargetMode="External"/><Relationship Id="rId10" Type="http://schemas.openxmlformats.org/officeDocument/2006/relationships/hyperlink" Target="https://pt.wikipedia.org/wiki/Oracle_Corporation" TargetMode="External"/><Relationship Id="rId19" Type="http://schemas.openxmlformats.org/officeDocument/2006/relationships/hyperlink" Target="https://pt.wikipedia.org/wiki/Associated_Press" TargetMode="External"/><Relationship Id="rId31" Type="http://schemas.openxmlformats.org/officeDocument/2006/relationships/hyperlink" Target="https://pt.wikipedia.org/wiki/World_Wide_Web" TargetMode="External"/><Relationship Id="rId44" Type="http://schemas.openxmlformats.org/officeDocument/2006/relationships/hyperlink" Target="https://pt.wikipedia.org/wiki/Macintosh" TargetMode="External"/><Relationship Id="rId4" Type="http://schemas.openxmlformats.org/officeDocument/2006/relationships/hyperlink" Target="https://pt.wikipedia.org/wiki/MySQL" TargetMode="External"/><Relationship Id="rId9" Type="http://schemas.openxmlformats.org/officeDocument/2006/relationships/hyperlink" Target="https://pt.wikipedia.org/wiki/MySQL#cite_note-1" TargetMode="External"/><Relationship Id="rId14" Type="http://schemas.openxmlformats.org/officeDocument/2006/relationships/hyperlink" Target="https://pt.wikipedia.org/wiki/Dataprev" TargetMode="External"/><Relationship Id="rId22" Type="http://schemas.openxmlformats.org/officeDocument/2006/relationships/hyperlink" Target="https://pt.wikipedia.org/wiki/Cisco_Systems" TargetMode="External"/><Relationship Id="rId27" Type="http://schemas.openxmlformats.org/officeDocument/2006/relationships/hyperlink" Target="https://pt.wikipedia.org/wiki/1995" TargetMode="External"/><Relationship Id="rId30" Type="http://schemas.openxmlformats.org/officeDocument/2006/relationships/hyperlink" Target="https://pt.wikipedia.org/wiki/Linguagem_interpretada" TargetMode="External"/><Relationship Id="rId35" Type="http://schemas.openxmlformats.org/officeDocument/2006/relationships/hyperlink" Target="https://pt.wikipedia.org/wiki/Drupal" TargetMode="External"/><Relationship Id="rId43" Type="http://schemas.openxmlformats.org/officeDocument/2006/relationships/hyperlink" Target="https://pt.wikipedia.org/wiki/Windows" TargetMode="External"/><Relationship Id="rId8" Type="http://schemas.openxmlformats.org/officeDocument/2006/relationships/hyperlink" Target="https://pt.wikipedia.org/wiki/L%C3%ADngua_inglesa" TargetMode="External"/><Relationship Id="rId3" Type="http://schemas.openxmlformats.org/officeDocument/2006/relationships/hyperlink" Target="https://pt.wikipedia.org/wiki/Fork" TargetMode="External"/><Relationship Id="rId12" Type="http://schemas.openxmlformats.org/officeDocument/2006/relationships/hyperlink" Target="https://pt.wikipedia.org/wiki/Friendster" TargetMode="External"/><Relationship Id="rId17" Type="http://schemas.openxmlformats.org/officeDocument/2006/relationships/hyperlink" Target="https://pt.wikipedia.org/wiki/Sony" TargetMode="External"/><Relationship Id="rId25" Type="http://schemas.openxmlformats.org/officeDocument/2006/relationships/hyperlink" Target="https://pt.wikipedia.org/wiki/Servidor_web" TargetMode="External"/><Relationship Id="rId33" Type="http://schemas.openxmlformats.org/officeDocument/2006/relationships/hyperlink" Target="https://pt.wikipedia.org/wiki/MediaWiki" TargetMode="External"/><Relationship Id="rId38" Type="http://schemas.openxmlformats.org/officeDocument/2006/relationships/hyperlink" Target="https://pt.wikipedia.org/wiki/Magento" TargetMode="External"/><Relationship Id="rId46" Type="http://schemas.openxmlformats.org/officeDocument/2006/relationships/hyperlink" Target="https://pt.wikipedia.org/wiki/Sistema_operacional" TargetMode="External"/><Relationship Id="rId20" Type="http://schemas.openxmlformats.org/officeDocument/2006/relationships/hyperlink" Target="https://pt.wikipedia.org/wiki/Alcatel" TargetMode="External"/><Relationship Id="rId41" Type="http://schemas.openxmlformats.org/officeDocument/2006/relationships/hyperlink" Target="https://pt.wikipedia.org/wiki/UNI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66219"/>
            <a:ext cx="12191999" cy="2262781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Unidade Curricular - 12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1999" cy="1126283"/>
          </a:xfrm>
        </p:spPr>
        <p:txBody>
          <a:bodyPr>
            <a:normAutofit/>
          </a:bodyPr>
          <a:lstStyle/>
          <a:p>
            <a:r>
              <a:rPr lang="pt-BR" sz="2800" dirty="0"/>
              <a:t>Prof. Rodrigo Alberto Zamara</a:t>
            </a:r>
          </a:p>
        </p:txBody>
      </p:sp>
    </p:spTree>
    <p:extLst>
      <p:ext uri="{BB962C8B-B14F-4D97-AF65-F5344CB8AC3E}">
        <p14:creationId xmlns:p14="http://schemas.microsoft.com/office/powerpoint/2010/main" val="426031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03619" y="791201"/>
            <a:ext cx="8911687" cy="1657167"/>
          </a:xfrm>
        </p:spPr>
        <p:txBody>
          <a:bodyPr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17143" y="2246438"/>
            <a:ext cx="9684637" cy="2469941"/>
          </a:xfrm>
        </p:spPr>
        <p:txBody>
          <a:bodyPr>
            <a:normAutofit/>
          </a:bodyPr>
          <a:lstStyle/>
          <a:p>
            <a:r>
              <a:rPr lang="en-US" sz="2800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Aula 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02:</a:t>
            </a:r>
            <a:endParaRPr lang="en-US" sz="2800" b="1" dirty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lvl="1"/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Características </a:t>
            </a:r>
            <a:r>
              <a:rPr lang="pt-BR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 </a:t>
            </a:r>
            <a:r>
              <a:rPr lang="pt-BR" b="1" dirty="0" err="1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Client-WebServer</a:t>
            </a:r>
            <a:r>
              <a:rPr lang="pt-BR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- Internet. </a:t>
            </a:r>
            <a:endParaRPr lang="en-US" b="1" dirty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74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0632"/>
            <a:ext cx="10515600" cy="1000877"/>
          </a:xfrm>
        </p:spPr>
        <p:txBody>
          <a:bodyPr/>
          <a:lstStyle/>
          <a:p>
            <a:pPr algn="ctr"/>
            <a:r>
              <a:rPr lang="pt-BR" dirty="0" smtClean="0"/>
              <a:t>Recursos do XAMPP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7516" y="1055604"/>
            <a:ext cx="11357810" cy="50564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</a:pPr>
            <a:r>
              <a:rPr lang="pt-BR" sz="1600" b="1" dirty="0" err="1"/>
              <a:t>MariaDB</a:t>
            </a:r>
            <a:r>
              <a:rPr lang="pt-BR" sz="1600" b="1" dirty="0"/>
              <a:t>:</a:t>
            </a:r>
            <a:r>
              <a:rPr lang="pt-BR" sz="1600" dirty="0"/>
              <a:t> é um </a:t>
            </a:r>
            <a:r>
              <a:rPr lang="pt-BR" sz="1600" dirty="0">
                <a:hlinkClick r:id="rId2" tooltip="Sistema de gerenciamento de banco de dados"/>
              </a:rPr>
              <a:t>SGDB</a:t>
            </a:r>
            <a:r>
              <a:rPr lang="pt-BR" sz="1600" dirty="0"/>
              <a:t> que surgiu como </a:t>
            </a:r>
            <a:r>
              <a:rPr lang="pt-BR" sz="1600" dirty="0" err="1">
                <a:hlinkClick r:id="rId3" tooltip="Fork"/>
              </a:rPr>
              <a:t>fork</a:t>
            </a:r>
            <a:r>
              <a:rPr lang="pt-BR" sz="1600" dirty="0"/>
              <a:t> do </a:t>
            </a:r>
            <a:r>
              <a:rPr lang="pt-BR" sz="1600" dirty="0">
                <a:hlinkClick r:id="rId4" tooltip="MySQL"/>
              </a:rPr>
              <a:t>MySQL</a:t>
            </a:r>
            <a:r>
              <a:rPr lang="pt-BR" sz="1600" dirty="0"/>
              <a:t>, criado pelo próprio fundador do projeto após sua aquisição pela </a:t>
            </a:r>
            <a:r>
              <a:rPr lang="pt-BR" sz="1600" dirty="0">
                <a:hlinkClick r:id="rId5" tooltip="Oracle"/>
              </a:rPr>
              <a:t>Oracle</a:t>
            </a:r>
            <a:r>
              <a:rPr lang="pt-BR" sz="1600" dirty="0"/>
              <a:t>. </a:t>
            </a:r>
            <a:r>
              <a:rPr lang="pt-BR" sz="1600" dirty="0"/>
              <a:t>O MySQL é um </a:t>
            </a:r>
            <a:r>
              <a:rPr lang="pt-BR" sz="1600" dirty="0">
                <a:hlinkClick r:id="rId2" tooltip="Sistema de gerenciamento de banco de dados"/>
              </a:rPr>
              <a:t>sistema de gerenciamento de banco de dados</a:t>
            </a:r>
            <a:r>
              <a:rPr lang="pt-BR" sz="1600" dirty="0"/>
              <a:t> (</a:t>
            </a:r>
            <a:r>
              <a:rPr lang="pt-BR" sz="1600" dirty="0">
                <a:hlinkClick r:id="rId6" tooltip="SGBD"/>
              </a:rPr>
              <a:t>SGBD</a:t>
            </a:r>
            <a:r>
              <a:rPr lang="pt-BR" sz="1600" dirty="0"/>
              <a:t>), que utiliza a linguagem </a:t>
            </a:r>
            <a:r>
              <a:rPr lang="pt-BR" sz="1600" dirty="0">
                <a:hlinkClick r:id="rId7" tooltip="SQL"/>
              </a:rPr>
              <a:t>SQL</a:t>
            </a:r>
            <a:r>
              <a:rPr lang="pt-BR" sz="1600" dirty="0"/>
              <a:t> (Linguagem de Consulta Estruturada, do </a:t>
            </a:r>
            <a:r>
              <a:rPr lang="pt-BR" sz="1600" dirty="0">
                <a:hlinkClick r:id="rId8" tooltip="Língua inglesa"/>
              </a:rPr>
              <a:t>inglês</a:t>
            </a:r>
            <a:r>
              <a:rPr lang="pt-BR" sz="1600" dirty="0"/>
              <a:t> </a:t>
            </a:r>
            <a:r>
              <a:rPr lang="pt-BR" sz="1600" dirty="0" err="1"/>
              <a:t>Structured</a:t>
            </a:r>
            <a:r>
              <a:rPr lang="pt-BR" sz="1600" dirty="0"/>
              <a:t> Query </a:t>
            </a:r>
            <a:r>
              <a:rPr lang="pt-BR" sz="1600" dirty="0" err="1"/>
              <a:t>Language</a:t>
            </a:r>
            <a:r>
              <a:rPr lang="pt-BR" sz="1600" dirty="0"/>
              <a:t>) como interface. É atualmente um dos sistemas de gerenciamento de bancos de dados mais populares</a:t>
            </a:r>
            <a:r>
              <a:rPr lang="pt-BR" sz="1600" dirty="0">
                <a:hlinkClick r:id="rId9"/>
              </a:rPr>
              <a:t>[1]</a:t>
            </a:r>
            <a:r>
              <a:rPr lang="pt-BR" sz="1600" dirty="0"/>
              <a:t> da </a:t>
            </a:r>
            <a:r>
              <a:rPr lang="pt-BR" sz="1600" dirty="0">
                <a:hlinkClick r:id="rId10" tooltip="Oracle Corporation"/>
              </a:rPr>
              <a:t>Oracle Corporation</a:t>
            </a:r>
            <a:r>
              <a:rPr lang="pt-BR" sz="1600" dirty="0"/>
              <a:t>, com mais de 10 milhões de instalações pelo mundo</a:t>
            </a:r>
            <a:r>
              <a:rPr lang="pt-BR" sz="1600" dirty="0"/>
              <a:t>. Entre </a:t>
            </a:r>
            <a:r>
              <a:rPr lang="pt-BR" sz="1600" dirty="0"/>
              <a:t>os usuários do banco de dados MySQL estão: </a:t>
            </a:r>
            <a:r>
              <a:rPr lang="pt-BR" sz="1600" dirty="0">
                <a:hlinkClick r:id="rId11" tooltip="NASA"/>
              </a:rPr>
              <a:t>NASA</a:t>
            </a:r>
            <a:r>
              <a:rPr lang="pt-BR" sz="1600" dirty="0"/>
              <a:t>, </a:t>
            </a:r>
            <a:r>
              <a:rPr lang="pt-BR" sz="1600" dirty="0" err="1">
                <a:hlinkClick r:id="rId12" tooltip="Friendster"/>
              </a:rPr>
              <a:t>Friendster</a:t>
            </a:r>
            <a:r>
              <a:rPr lang="pt-BR" sz="1600" dirty="0"/>
              <a:t>, </a:t>
            </a:r>
            <a:r>
              <a:rPr lang="pt-BR" sz="1600" dirty="0">
                <a:hlinkClick r:id="rId13" tooltip="Banco Bradesco"/>
              </a:rPr>
              <a:t>Banco </a:t>
            </a:r>
            <a:r>
              <a:rPr lang="pt-BR" sz="1600" dirty="0">
                <a:hlinkClick r:id="rId13" tooltip="Banco Bradesco"/>
              </a:rPr>
              <a:t>Bradesco</a:t>
            </a:r>
            <a:r>
              <a:rPr lang="pt-BR" sz="1600" dirty="0"/>
              <a:t>, </a:t>
            </a:r>
            <a:r>
              <a:rPr lang="pt-BR" sz="1600" dirty="0" err="1">
                <a:hlinkClick r:id="rId14" tooltip="Dataprev"/>
              </a:rPr>
              <a:t>Dataprev</a:t>
            </a:r>
            <a:r>
              <a:rPr lang="pt-BR" sz="1600" dirty="0"/>
              <a:t>, </a:t>
            </a:r>
            <a:r>
              <a:rPr lang="pt-BR" sz="1600" dirty="0">
                <a:hlinkClick r:id="rId15" tooltip="Hewlett-Packard"/>
              </a:rPr>
              <a:t>HP</a:t>
            </a:r>
            <a:r>
              <a:rPr lang="pt-BR" sz="1600" dirty="0"/>
              <a:t>, </a:t>
            </a:r>
            <a:r>
              <a:rPr lang="pt-BR" sz="1600" dirty="0">
                <a:hlinkClick r:id="rId16" tooltip="Nokia"/>
              </a:rPr>
              <a:t>Nokia</a:t>
            </a:r>
            <a:r>
              <a:rPr lang="pt-BR" sz="1600" dirty="0"/>
              <a:t>, </a:t>
            </a:r>
            <a:r>
              <a:rPr lang="pt-BR" sz="1600" dirty="0">
                <a:hlinkClick r:id="rId17" tooltip="Sony"/>
              </a:rPr>
              <a:t>Sony</a:t>
            </a:r>
            <a:r>
              <a:rPr lang="pt-BR" sz="1600" dirty="0"/>
              <a:t>, </a:t>
            </a:r>
            <a:r>
              <a:rPr lang="pt-BR" sz="1600" dirty="0">
                <a:hlinkClick r:id="rId18" tooltip="Lufthansa"/>
              </a:rPr>
              <a:t>Lufthansa</a:t>
            </a:r>
            <a:r>
              <a:rPr lang="pt-BR" sz="1600" dirty="0"/>
              <a:t>, U.S. </a:t>
            </a:r>
            <a:r>
              <a:rPr lang="pt-BR" sz="1600" dirty="0" err="1"/>
              <a:t>Army</a:t>
            </a:r>
            <a:r>
              <a:rPr lang="pt-BR" sz="1600" dirty="0"/>
              <a:t>, U.S. Federal Reserve Bank, </a:t>
            </a:r>
            <a:r>
              <a:rPr lang="pt-BR" sz="1600" dirty="0">
                <a:hlinkClick r:id="rId19" tooltip="Associated Press"/>
              </a:rPr>
              <a:t>Associated Press</a:t>
            </a:r>
            <a:r>
              <a:rPr lang="pt-BR" sz="1600" dirty="0"/>
              <a:t>, </a:t>
            </a:r>
            <a:r>
              <a:rPr lang="pt-BR" sz="1600" dirty="0">
                <a:hlinkClick r:id="rId20" tooltip="Alcatel"/>
              </a:rPr>
              <a:t>Alcatel</a:t>
            </a:r>
            <a:r>
              <a:rPr lang="pt-BR" sz="1600" dirty="0"/>
              <a:t>, </a:t>
            </a:r>
            <a:r>
              <a:rPr lang="pt-BR" sz="1600" dirty="0" err="1">
                <a:hlinkClick r:id="rId21" tooltip="Slashdot"/>
              </a:rPr>
              <a:t>Slashdot</a:t>
            </a:r>
            <a:r>
              <a:rPr lang="pt-BR" sz="1600" dirty="0"/>
              <a:t>, </a:t>
            </a:r>
            <a:r>
              <a:rPr lang="pt-BR" sz="1600" dirty="0">
                <a:hlinkClick r:id="rId22" tooltip="Cisco Systems"/>
              </a:rPr>
              <a:t>Cisco Systems</a:t>
            </a:r>
            <a:r>
              <a:rPr lang="pt-BR" sz="1600" dirty="0"/>
              <a:t>, </a:t>
            </a:r>
            <a:r>
              <a:rPr lang="pt-BR" sz="1600" dirty="0">
                <a:hlinkClick r:id="rId23" tooltip="Google"/>
              </a:rPr>
              <a:t>Google</a:t>
            </a:r>
            <a:r>
              <a:rPr lang="pt-BR" sz="1600" dirty="0"/>
              <a:t>, entre outros</a:t>
            </a:r>
            <a:r>
              <a:rPr lang="pt-BR" sz="1600" dirty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</a:pPr>
            <a:r>
              <a:rPr lang="pt-BR" sz="1600" b="1" dirty="0" smtClean="0"/>
              <a:t>APACHE: </a:t>
            </a:r>
            <a:r>
              <a:rPr lang="pt-BR" sz="1600" dirty="0" smtClean="0"/>
              <a:t>O</a:t>
            </a:r>
            <a:r>
              <a:rPr lang="pt-BR" sz="1600" dirty="0"/>
              <a:t> </a:t>
            </a:r>
            <a:r>
              <a:rPr lang="pt-BR" sz="1600" b="1" dirty="0"/>
              <a:t>Servidor HTTP Apache</a:t>
            </a:r>
            <a:r>
              <a:rPr lang="pt-BR" sz="1600" dirty="0"/>
              <a:t> (do </a:t>
            </a:r>
            <a:r>
              <a:rPr lang="pt-BR" sz="1600" dirty="0">
                <a:hlinkClick r:id="rId8" tooltip="Língua inglesa"/>
              </a:rPr>
              <a:t>inglês</a:t>
            </a:r>
            <a:r>
              <a:rPr lang="pt-BR" sz="1600" dirty="0"/>
              <a:t> </a:t>
            </a:r>
            <a:r>
              <a:rPr lang="pt-BR" sz="1600" i="1" dirty="0">
                <a:hlinkClick r:id="rId24" tooltip="en:Apache HTTP Server"/>
              </a:rPr>
              <a:t>Apache HTTP Server</a:t>
            </a:r>
            <a:r>
              <a:rPr lang="pt-BR" sz="1600" dirty="0"/>
              <a:t>) ou </a:t>
            </a:r>
            <a:r>
              <a:rPr lang="pt-BR" sz="1600" b="1" dirty="0"/>
              <a:t>Servidor Apache </a:t>
            </a:r>
            <a:r>
              <a:rPr lang="pt-BR" sz="1600" dirty="0"/>
              <a:t>ou </a:t>
            </a:r>
            <a:r>
              <a:rPr lang="pt-BR" sz="1600" b="1" dirty="0"/>
              <a:t>HTTP </a:t>
            </a:r>
            <a:r>
              <a:rPr lang="pt-BR" sz="1600" b="1" dirty="0" err="1"/>
              <a:t>Daemon</a:t>
            </a:r>
            <a:r>
              <a:rPr lang="pt-BR" sz="1600" b="1" dirty="0"/>
              <a:t> Apache</a:t>
            </a:r>
            <a:r>
              <a:rPr lang="pt-BR" sz="1600" dirty="0"/>
              <a:t> ou somente </a:t>
            </a:r>
            <a:r>
              <a:rPr lang="pt-BR" sz="1600" b="1" dirty="0"/>
              <a:t>Apache</a:t>
            </a:r>
            <a:r>
              <a:rPr lang="pt-BR" sz="1600" dirty="0"/>
              <a:t>, é o </a:t>
            </a:r>
            <a:r>
              <a:rPr lang="pt-BR" sz="1600" dirty="0">
                <a:hlinkClick r:id="rId25" tooltip="Servidor web"/>
              </a:rPr>
              <a:t>servidor web</a:t>
            </a:r>
            <a:r>
              <a:rPr lang="pt-BR" sz="1600" dirty="0"/>
              <a:t> </a:t>
            </a:r>
            <a:r>
              <a:rPr lang="pt-BR" sz="1600" dirty="0">
                <a:hlinkClick r:id="rId26" tooltip="Software livre"/>
              </a:rPr>
              <a:t>livre</a:t>
            </a:r>
            <a:r>
              <a:rPr lang="pt-BR" sz="1600" dirty="0"/>
              <a:t> criado em </a:t>
            </a:r>
            <a:r>
              <a:rPr lang="pt-BR" sz="1600" dirty="0">
                <a:hlinkClick r:id="rId27" tooltip="1995"/>
              </a:rPr>
              <a:t>1995</a:t>
            </a:r>
            <a:r>
              <a:rPr lang="pt-BR" sz="1600" dirty="0"/>
              <a:t> por </a:t>
            </a:r>
            <a:r>
              <a:rPr lang="pt-BR" sz="1600" dirty="0">
                <a:hlinkClick r:id="rId28" tooltip="Rob McCool"/>
              </a:rPr>
              <a:t>Rob </a:t>
            </a:r>
            <a:r>
              <a:rPr lang="pt-BR" sz="1600" dirty="0" err="1">
                <a:hlinkClick r:id="rId28" tooltip="Rob McCool"/>
              </a:rPr>
              <a:t>McCool</a:t>
            </a:r>
            <a:r>
              <a:rPr lang="pt-BR" sz="1600" dirty="0"/>
              <a:t>. É a principal tecnologia da </a:t>
            </a:r>
            <a:r>
              <a:rPr lang="pt-BR" sz="1600" dirty="0">
                <a:hlinkClick r:id="rId29" tooltip="Apache Software Foundation"/>
              </a:rPr>
              <a:t>Apache Software Foundation</a:t>
            </a:r>
            <a:r>
              <a:rPr lang="pt-BR" sz="1600" dirty="0"/>
              <a:t>, responsável por mais de uma dezena de projetos envolvendo tecnologias de transmissão via web, processamento de dados e execução de aplicativos distribuídos</a:t>
            </a:r>
            <a:r>
              <a:rPr lang="pt-BR" sz="1600" dirty="0" smtClean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</a:pPr>
            <a:r>
              <a:rPr lang="pt-BR" sz="1600" b="1" dirty="0" smtClean="0"/>
              <a:t>PHP: </a:t>
            </a:r>
            <a:r>
              <a:rPr lang="pt-BR" sz="1600" dirty="0" smtClean="0"/>
              <a:t>é </a:t>
            </a:r>
            <a:r>
              <a:rPr lang="pt-BR" sz="1600" dirty="0"/>
              <a:t>uma </a:t>
            </a:r>
            <a:r>
              <a:rPr lang="pt-BR" sz="1600" dirty="0">
                <a:hlinkClick r:id="rId30" tooltip="Linguagem interpretada"/>
              </a:rPr>
              <a:t>linguagem interpretada</a:t>
            </a:r>
            <a:r>
              <a:rPr lang="pt-BR" sz="1600" dirty="0"/>
              <a:t> </a:t>
            </a:r>
            <a:r>
              <a:rPr lang="pt-BR" sz="1600" dirty="0">
                <a:hlinkClick r:id="rId26" tooltip="Software livre"/>
              </a:rPr>
              <a:t>livre</a:t>
            </a:r>
            <a:r>
              <a:rPr lang="pt-BR" sz="1600" dirty="0"/>
              <a:t>, </a:t>
            </a:r>
            <a:r>
              <a:rPr lang="pt-BR" sz="1600" dirty="0" smtClean="0"/>
              <a:t>capazes </a:t>
            </a:r>
            <a:r>
              <a:rPr lang="pt-BR" sz="1600" dirty="0"/>
              <a:t>de gerar conteúdo dinâmico na </a:t>
            </a:r>
            <a:r>
              <a:rPr lang="pt-BR" sz="1600" dirty="0">
                <a:hlinkClick r:id="rId31" tooltip="World Wide Web"/>
              </a:rPr>
              <a:t>World </a:t>
            </a:r>
            <a:r>
              <a:rPr lang="pt-BR" sz="1600" dirty="0" err="1">
                <a:hlinkClick r:id="rId31" tooltip="World Wide Web"/>
              </a:rPr>
              <a:t>Wide</a:t>
            </a:r>
            <a:r>
              <a:rPr lang="pt-BR" sz="1600" dirty="0">
                <a:hlinkClick r:id="rId31" tooltip="World Wide Web"/>
              </a:rPr>
              <a:t> </a:t>
            </a:r>
            <a:r>
              <a:rPr lang="pt-BR" sz="1600" dirty="0" smtClean="0">
                <a:hlinkClick r:id="rId31" tooltip="World Wide Web"/>
              </a:rPr>
              <a:t>Web</a:t>
            </a:r>
            <a:r>
              <a:rPr lang="pt-BR" sz="1600" dirty="0"/>
              <a:t>, é</a:t>
            </a:r>
            <a:r>
              <a:rPr lang="pt-BR" sz="1600" dirty="0" smtClean="0"/>
              <a:t> </a:t>
            </a:r>
            <a:r>
              <a:rPr lang="pt-BR" sz="1600" dirty="0"/>
              <a:t>possível instalar o PHP na maioria dos sistemas operacionais, gratuitamente. Concorrente direto da tecnologia </a:t>
            </a:r>
            <a:r>
              <a:rPr lang="pt-BR" sz="1600" dirty="0">
                <a:hlinkClick r:id="rId32" tooltip="ASP"/>
              </a:rPr>
              <a:t>ASP</a:t>
            </a:r>
            <a:r>
              <a:rPr lang="pt-BR" sz="1600" dirty="0"/>
              <a:t> pertencente à Microsoft, o PHP é utilizado em </a:t>
            </a:r>
            <a:r>
              <a:rPr lang="pt-BR" sz="1600" dirty="0" smtClean="0"/>
              <a:t>aplicações como o</a:t>
            </a:r>
            <a:r>
              <a:rPr lang="pt-BR" sz="1600" dirty="0"/>
              <a:t> </a:t>
            </a:r>
            <a:r>
              <a:rPr lang="pt-BR" sz="1600" dirty="0" err="1">
                <a:hlinkClick r:id="rId33" tooltip="MediaWiki"/>
              </a:rPr>
              <a:t>MediaWiki</a:t>
            </a:r>
            <a:r>
              <a:rPr lang="pt-BR" sz="1600" dirty="0"/>
              <a:t>, </a:t>
            </a:r>
            <a:r>
              <a:rPr lang="pt-BR" sz="1600" dirty="0" err="1">
                <a:hlinkClick r:id="rId34" tooltip="Facebook"/>
              </a:rPr>
              <a:t>Facebook</a:t>
            </a:r>
            <a:r>
              <a:rPr lang="pt-BR" sz="1600" dirty="0"/>
              <a:t>, </a:t>
            </a:r>
            <a:r>
              <a:rPr lang="pt-BR" sz="1600" dirty="0" err="1">
                <a:hlinkClick r:id="rId35" tooltip="Drupal"/>
              </a:rPr>
              <a:t>Drupal</a:t>
            </a:r>
            <a:r>
              <a:rPr lang="pt-BR" sz="1600" dirty="0"/>
              <a:t>, </a:t>
            </a:r>
            <a:r>
              <a:rPr lang="pt-BR" sz="1600" dirty="0" err="1">
                <a:hlinkClick r:id="rId36" tooltip="Joomla"/>
              </a:rPr>
              <a:t>Joomla</a:t>
            </a:r>
            <a:r>
              <a:rPr lang="pt-BR" sz="1600" dirty="0"/>
              <a:t>, </a:t>
            </a:r>
            <a:r>
              <a:rPr lang="pt-BR" sz="1600" dirty="0" err="1">
                <a:hlinkClick r:id="rId37" tooltip="WordPress"/>
              </a:rPr>
              <a:t>WordPress</a:t>
            </a:r>
            <a:r>
              <a:rPr lang="pt-BR" sz="1600" dirty="0"/>
              <a:t>, </a:t>
            </a:r>
            <a:r>
              <a:rPr lang="pt-BR" sz="1600" dirty="0" err="1">
                <a:hlinkClick r:id="rId38" tooltip="Magento"/>
              </a:rPr>
              <a:t>Magento</a:t>
            </a:r>
            <a:r>
              <a:rPr lang="pt-BR" sz="1600" dirty="0"/>
              <a:t> e o </a:t>
            </a:r>
            <a:r>
              <a:rPr lang="pt-BR" sz="1600" dirty="0" err="1">
                <a:hlinkClick r:id="rId39" tooltip="Oscommerce"/>
              </a:rPr>
              <a:t>Oscommerce</a:t>
            </a:r>
            <a:r>
              <a:rPr lang="pt-BR" sz="1600" b="1" dirty="0" smtClean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</a:pPr>
            <a:r>
              <a:rPr lang="pt-BR" sz="1600" b="1" dirty="0" smtClean="0"/>
              <a:t>Perl:</a:t>
            </a:r>
            <a:r>
              <a:rPr lang="pt-BR" sz="1600" dirty="0" smtClean="0"/>
              <a:t> é uma linguagem de programação é </a:t>
            </a:r>
            <a:r>
              <a:rPr lang="pt-BR" sz="1600" dirty="0"/>
              <a:t>usada em aplicações de CGI para a </a:t>
            </a:r>
            <a:r>
              <a:rPr lang="pt-BR" sz="1600" dirty="0" smtClean="0"/>
              <a:t>web, </a:t>
            </a:r>
            <a:r>
              <a:rPr lang="pt-BR" sz="1600" dirty="0"/>
              <a:t>para administração de sistemas </a:t>
            </a:r>
            <a:r>
              <a:rPr lang="pt-BR" sz="1600" dirty="0" err="1"/>
              <a:t>linux</a:t>
            </a:r>
            <a:r>
              <a:rPr lang="pt-BR" sz="1600" dirty="0"/>
              <a:t> e por várias aplicações que necessitam de facilidade de manipulação de </a:t>
            </a:r>
            <a:r>
              <a:rPr lang="pt-BR" sz="1600" dirty="0" err="1" smtClean="0"/>
              <a:t>strings</a:t>
            </a:r>
            <a:r>
              <a:rPr lang="pt-BR" sz="1600" dirty="0" smtClean="0"/>
              <a:t>. </a:t>
            </a:r>
            <a:r>
              <a:rPr lang="pt-BR" sz="1600" dirty="0"/>
              <a:t>Permite a criação de </a:t>
            </a:r>
            <a:r>
              <a:rPr lang="pt-BR" sz="1600" dirty="0">
                <a:hlinkClick r:id="rId40" tooltip="Programa"/>
              </a:rPr>
              <a:t>programas</a:t>
            </a:r>
            <a:r>
              <a:rPr lang="pt-BR" sz="1600" dirty="0"/>
              <a:t> em ambientes </a:t>
            </a:r>
            <a:r>
              <a:rPr lang="pt-BR" sz="1600" dirty="0">
                <a:hlinkClick r:id="rId41" tooltip="UNIX"/>
              </a:rPr>
              <a:t>UNIX</a:t>
            </a:r>
            <a:r>
              <a:rPr lang="pt-BR" sz="1600" dirty="0"/>
              <a:t>, </a:t>
            </a:r>
            <a:r>
              <a:rPr lang="pt-BR" sz="1600" dirty="0">
                <a:hlinkClick r:id="rId42" tooltip="MSDOS"/>
              </a:rPr>
              <a:t>MSDOS</a:t>
            </a:r>
            <a:r>
              <a:rPr lang="pt-BR" sz="1600" dirty="0"/>
              <a:t>, </a:t>
            </a:r>
            <a:r>
              <a:rPr lang="pt-BR" sz="1600" dirty="0">
                <a:hlinkClick r:id="rId43" tooltip="Windows"/>
              </a:rPr>
              <a:t>Windows</a:t>
            </a:r>
            <a:r>
              <a:rPr lang="pt-BR" sz="1600" dirty="0"/>
              <a:t>, </a:t>
            </a:r>
            <a:r>
              <a:rPr lang="pt-BR" sz="1600" dirty="0">
                <a:hlinkClick r:id="rId44" tooltip="Macintosh"/>
              </a:rPr>
              <a:t>Macintosh</a:t>
            </a:r>
            <a:r>
              <a:rPr lang="pt-BR" sz="1600" dirty="0"/>
              <a:t>, </a:t>
            </a:r>
            <a:r>
              <a:rPr lang="pt-BR" sz="1600" dirty="0">
                <a:hlinkClick r:id="rId45" tooltip="OS/2"/>
              </a:rPr>
              <a:t>OS/2</a:t>
            </a:r>
            <a:r>
              <a:rPr lang="pt-BR" sz="1600" dirty="0"/>
              <a:t> e outros </a:t>
            </a:r>
            <a:r>
              <a:rPr lang="pt-BR" sz="1600" dirty="0">
                <a:hlinkClick r:id="rId46" tooltip="Sistema operacional"/>
              </a:rPr>
              <a:t>sistemas operacionais</a:t>
            </a:r>
            <a:r>
              <a:rPr lang="pt-BR" sz="1600" dirty="0"/>
              <a:t>. Além de ser muito utilizada para programação de formulários </a:t>
            </a:r>
            <a:r>
              <a:rPr lang="pt-BR" sz="1600" dirty="0" err="1">
                <a:hlinkClick r:id="rId47" tooltip="Www"/>
              </a:rPr>
              <a:t>www</a:t>
            </a:r>
            <a:r>
              <a:rPr lang="pt-BR" sz="1600" dirty="0"/>
              <a:t> e em tarefas administrativas de sistemas UNIX - onde a linguagem nasceu e se desenvolveu -, possui funções muito eficientes para manipulação de textos. Seu </a:t>
            </a:r>
            <a:r>
              <a:rPr lang="pt-BR" sz="1600" i="1" dirty="0"/>
              <a:t>slogan</a:t>
            </a:r>
            <a:r>
              <a:rPr lang="pt-BR" sz="1600" dirty="0"/>
              <a:t> "</a:t>
            </a:r>
            <a:r>
              <a:rPr lang="pt-BR" sz="1600" i="1" dirty="0" err="1"/>
              <a:t>There's</a:t>
            </a:r>
            <a:r>
              <a:rPr lang="pt-BR" sz="1600" i="1" dirty="0"/>
              <a:t> more </a:t>
            </a:r>
            <a:r>
              <a:rPr lang="pt-BR" sz="1600" i="1" dirty="0" err="1"/>
              <a:t>than</a:t>
            </a:r>
            <a:r>
              <a:rPr lang="pt-BR" sz="1600" i="1" dirty="0"/>
              <a:t> </a:t>
            </a:r>
            <a:r>
              <a:rPr lang="pt-BR" sz="1600" i="1" dirty="0" err="1"/>
              <a:t>one</a:t>
            </a:r>
            <a:r>
              <a:rPr lang="pt-BR" sz="1600" i="1" dirty="0"/>
              <a:t> </a:t>
            </a:r>
            <a:r>
              <a:rPr lang="pt-BR" sz="1600" i="1" dirty="0" err="1"/>
              <a:t>way</a:t>
            </a:r>
            <a:r>
              <a:rPr lang="pt-BR" sz="1600" i="1" dirty="0"/>
              <a:t> </a:t>
            </a:r>
            <a:r>
              <a:rPr lang="pt-BR" sz="1600" i="1" dirty="0" err="1"/>
              <a:t>to</a:t>
            </a:r>
            <a:r>
              <a:rPr lang="pt-BR" sz="1600" i="1" dirty="0"/>
              <a:t> do it</a:t>
            </a:r>
            <a:r>
              <a:rPr lang="pt-BR" sz="1600" dirty="0"/>
              <a:t>" (Existe mais de uma maneira de fazer isso) demonstra exatamente o propósito da linguagem: sua flexibilidade e </a:t>
            </a:r>
            <a:r>
              <a:rPr lang="pt-BR" sz="1600" dirty="0" smtClean="0"/>
              <a:t>capacidade </a:t>
            </a:r>
            <a:r>
              <a:rPr lang="pt-BR" sz="1600" dirty="0"/>
              <a:t>de fazer códigos funcionais.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0504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Publicando página no XAMPP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instalação do XAMPP, normalmente se encontra na raiz da unidade c:. Alguns usuários preferem instala-lo no c:\user ou c:\usuário.</a:t>
            </a:r>
          </a:p>
          <a:p>
            <a:pPr algn="just"/>
            <a:r>
              <a:rPr lang="pt-BR" dirty="0" smtClean="0"/>
              <a:t>Para a publicação de sites as paginas ou arquivos deverão estar inseridas em c:\xampp\htdocs\.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</a:t>
            </a:r>
            <a:r>
              <a:rPr lang="pt-BR" dirty="0" err="1" smtClean="0"/>
              <a:t>Weberver</a:t>
            </a:r>
            <a:r>
              <a:rPr lang="pt-BR" dirty="0" smtClean="0"/>
              <a:t> dá preferencia aos seguintes arquivos index.htm, index.html, </a:t>
            </a:r>
            <a:r>
              <a:rPr lang="pt-BR" dirty="0" err="1" smtClean="0"/>
              <a:t>index.php</a:t>
            </a:r>
            <a:r>
              <a:rPr lang="pt-BR" dirty="0" smtClean="0"/>
              <a:t>, default.htm, default.html e </a:t>
            </a:r>
            <a:r>
              <a:rPr lang="pt-BR" dirty="0" err="1" smtClean="0"/>
              <a:t>default.php</a:t>
            </a:r>
            <a:r>
              <a:rPr lang="pt-BR" dirty="0" smtClean="0"/>
              <a:t>, desde que esteja configurado em suas configurações.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46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Exercícios 1: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Crie um arquivo com o nome index.html adicione em seu conteúdo: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smtClean="0"/>
              <a:t>title&gt;</a:t>
            </a:r>
            <a:r>
              <a:rPr lang="en-US" dirty="0" err="1" smtClean="0"/>
              <a:t>Esta</a:t>
            </a:r>
            <a:r>
              <a:rPr lang="en-US" dirty="0" smtClean="0"/>
              <a:t> é a </a:t>
            </a:r>
            <a:r>
              <a:rPr lang="en-US" dirty="0" err="1" smtClean="0"/>
              <a:t>página</a:t>
            </a:r>
            <a:r>
              <a:rPr lang="en-US" dirty="0" smtClean="0"/>
              <a:t> de </a:t>
            </a:r>
            <a:r>
              <a:rPr lang="en-US" dirty="0" err="1" smtClean="0"/>
              <a:t>olá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&lt;/</a:t>
            </a:r>
            <a:r>
              <a:rPr lang="en-US" dirty="0"/>
              <a:t>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	&lt;h1&gt;Hello </a:t>
            </a:r>
            <a:r>
              <a:rPr lang="en-US" dirty="0" smtClean="0"/>
              <a:t>World / </a:t>
            </a:r>
            <a:r>
              <a:rPr lang="en-US" dirty="0" err="1" smtClean="0"/>
              <a:t>Olá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&lt;/</a:t>
            </a:r>
            <a:r>
              <a:rPr lang="en-US" dirty="0"/>
              <a:t>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66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Exercícios 2: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Crie um arquivo com o nome </a:t>
            </a:r>
            <a:r>
              <a:rPr lang="pt-BR" dirty="0" err="1" smtClean="0"/>
              <a:t>index.php</a:t>
            </a:r>
            <a:r>
              <a:rPr lang="pt-BR" dirty="0" smtClean="0"/>
              <a:t> adicione em seu conteúdo: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smtClean="0"/>
              <a:t>title&gt;</a:t>
            </a:r>
            <a:r>
              <a:rPr lang="en-US" dirty="0" err="1" smtClean="0"/>
              <a:t>Esta</a:t>
            </a:r>
            <a:r>
              <a:rPr lang="en-US" dirty="0" smtClean="0"/>
              <a:t> é a </a:t>
            </a:r>
            <a:r>
              <a:rPr lang="en-US" dirty="0" err="1" smtClean="0"/>
              <a:t>página</a:t>
            </a:r>
            <a:r>
              <a:rPr lang="en-US" dirty="0" smtClean="0"/>
              <a:t> de </a:t>
            </a:r>
            <a:r>
              <a:rPr lang="en-US" dirty="0" err="1" smtClean="0"/>
              <a:t>olá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&lt;/</a:t>
            </a:r>
            <a:r>
              <a:rPr lang="en-US" dirty="0"/>
              <a:t>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pt-BR" dirty="0"/>
              <a:t>&lt;?</a:t>
            </a:r>
            <a:r>
              <a:rPr lang="pt-BR" dirty="0" err="1"/>
              <a:t>php</a:t>
            </a:r>
            <a:r>
              <a:rPr lang="pt-BR" dirty="0"/>
              <a:t> </a:t>
            </a:r>
            <a:r>
              <a:rPr lang="pt-BR" dirty="0" err="1"/>
              <a:t>echo</a:t>
            </a:r>
            <a:r>
              <a:rPr lang="pt-BR" dirty="0"/>
              <a:t> "&lt;</a:t>
            </a:r>
            <a:r>
              <a:rPr lang="pt-BR" dirty="0" smtClean="0"/>
              <a:t>p&gt;</a:t>
            </a:r>
            <a:r>
              <a:rPr lang="pt-BR" dirty="0" err="1" smtClean="0"/>
              <a:t>Hello</a:t>
            </a:r>
            <a:r>
              <a:rPr lang="pt-BR" dirty="0" smtClean="0"/>
              <a:t> World / Olá</a:t>
            </a:r>
            <a:r>
              <a:rPr lang="pt-BR" dirty="0"/>
              <a:t> Mundo&lt;/p&gt;"; </a:t>
            </a:r>
            <a:r>
              <a:rPr lang="pt-BR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6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890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That’s All!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300" y="2571750"/>
            <a:ext cx="3829050" cy="3601244"/>
          </a:xfrm>
        </p:spPr>
      </p:pic>
    </p:spTree>
    <p:extLst>
      <p:ext uri="{BB962C8B-B14F-4D97-AF65-F5344CB8AC3E}">
        <p14:creationId xmlns:p14="http://schemas.microsoft.com/office/powerpoint/2010/main" val="768426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E5B8EE9629EC4EBC9DFB8ECD50A45A" ma:contentTypeVersion="0" ma:contentTypeDescription="Crie um novo documento." ma:contentTypeScope="" ma:versionID="f103d00bdce693b8a00f7704f84d8c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7358A7-1B94-4890-9DB3-6CD5AF54765E}"/>
</file>

<file path=customXml/itemProps2.xml><?xml version="1.0" encoding="utf-8"?>
<ds:datastoreItem xmlns:ds="http://schemas.openxmlformats.org/officeDocument/2006/customXml" ds:itemID="{57FD414E-CF09-4656-9AE7-4625F88405AE}"/>
</file>

<file path=customXml/itemProps3.xml><?xml version="1.0" encoding="utf-8"?>
<ds:datastoreItem xmlns:ds="http://schemas.openxmlformats.org/officeDocument/2006/customXml" ds:itemID="{B1641379-CB6A-4CB9-BC83-0DD08816695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702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Tema do Office</vt:lpstr>
      <vt:lpstr>Unidade Curricular - 12</vt:lpstr>
      <vt:lpstr>OBJETIVOS  </vt:lpstr>
      <vt:lpstr>Recursos do XAMPP</vt:lpstr>
      <vt:lpstr>Publicando página no XAMPP</vt:lpstr>
      <vt:lpstr>Exercícios 1:</vt:lpstr>
      <vt:lpstr>Exercícios 2:</vt:lpstr>
      <vt:lpstr>That’s All!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2D / 3D</dc:title>
  <dc:creator>Rodrigo Zamara</dc:creator>
  <cp:lastModifiedBy>Rodrigo Zamara</cp:lastModifiedBy>
  <cp:revision>199</cp:revision>
  <dcterms:created xsi:type="dcterms:W3CDTF">2014-09-17T13:19:02Z</dcterms:created>
  <dcterms:modified xsi:type="dcterms:W3CDTF">2020-01-29T18:52:48Z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0x010100CDE5B8EE9629EC4EBC9DFB8ECD50A45A</vt:lpwstr>
  </property>
</Properties>
</file>