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7"/>
  </p:notesMasterIdLst>
  <p:sldIdLst>
    <p:sldId id="256" r:id="rId2"/>
    <p:sldId id="272" r:id="rId3"/>
    <p:sldId id="283" r:id="rId4"/>
    <p:sldId id="285" r:id="rId5"/>
    <p:sldId id="286" r:id="rId6"/>
    <p:sldId id="287" r:id="rId7"/>
    <p:sldId id="288" r:id="rId8"/>
    <p:sldId id="291" r:id="rId9"/>
    <p:sldId id="290" r:id="rId10"/>
    <p:sldId id="289" r:id="rId11"/>
    <p:sldId id="292" r:id="rId12"/>
    <p:sldId id="293" r:id="rId13"/>
    <p:sldId id="294" r:id="rId14"/>
    <p:sldId id="295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58" d="100"/>
          <a:sy n="58" d="100"/>
        </p:scale>
        <p:origin x="2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FCF4-E770-9349-A1E1-FE781B7FE73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B545-A1EA-4A4A-A09F-F09BE107C6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C515-2692-4463-ABB7-ECE62C16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5C1-0047-44BE-90AE-BE87593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1CB9-3411-4301-B417-E34E28B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8BC-6835-408B-8258-A4A460D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8DF5-66B6-42CD-A9AB-3BA35EB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183-3EF8-4D8C-B64E-9C737F5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93D52-4D6A-4AF2-93FF-2F487E93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0DE93-CA0C-4FFC-8E21-A9A7214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5E503-07AC-49C3-8082-BC6D24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0075B-539B-4B5D-A133-7CA14E7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85C58-C6AB-4236-8F15-16C31D67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0CDBF-EA72-46C3-A9B1-E556AB85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D95C-D12F-446C-BE4F-0E45E51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F0116-3FCF-4D52-B1DA-A155E87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B14B1-1363-4646-A58F-E10F7A5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5C81-CD3F-42D5-8A4C-E305D8B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17FF-2C5F-4E87-887E-D454DDA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84956-5B01-466A-B8D6-022B207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09249-0F09-4B0F-A056-B4560B2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C582-F059-4F76-B5FC-79BFCF1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9ECC-E776-462B-B757-C19744E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B5E4-8BCB-4D54-B12B-3E22F3D7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1466-F807-4B04-A98D-EDCC055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EE06-646D-454D-BE96-6373AFD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F4116-87E6-4D0E-874E-5E93645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3DF1-C1D1-49FF-AA11-3626436D3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EDCD-9773-43B6-ADC2-E917D129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D5AD0-A73A-4E8A-A956-D38480DB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E53C5-65B2-4515-B731-5F9842B4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10319-0BF6-4F3D-A81D-1DF7D42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5F5CE-4B12-4010-9A8D-5EF17930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0ED31-E423-4D96-BADD-0B6B8E0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DFF-05E0-4A7C-A6D9-2648471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9C044-924D-49A7-9725-7ECF4F15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3DF87-4D31-4707-B404-C0D76CF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AE34D-42B4-45F5-8DB9-52B26AE6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B666-CBD0-42BC-A1E3-F6BEE0B6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47032D-3CE1-427C-BE7C-8A92BF1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758E10-14DE-491B-B0EF-B6B84FA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04CF7-07E1-4E4C-8E90-E9955C8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8D2-D6A0-40FF-AD78-F11F0EB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09A53-1430-495B-86C5-DA20DAB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942AA-9986-464E-94C9-3DF612A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DBA50-44CA-4899-A9A2-7AC245F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120278-402E-405C-AFB0-C4852B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98ACD-8423-4529-9898-2A3B2D9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AFEC4-DAD9-4A61-B129-112152E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68C0-4A75-4002-9564-A1C35AF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0EBD-16FC-4749-9662-A5AD3F4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EBC17-CBE5-415F-BDE5-2AA5263A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19746-19AA-44FF-A879-692D5D1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07672-F214-4D19-9C93-888A50A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7F9B8-FBDC-434D-AC9F-878E591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35FC-7FF8-4DB5-8C1A-2676C21A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11DCC-CFC6-49C8-913E-6F151E26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6BF6D-E0AA-450E-9424-14F2276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CC513-727C-45F6-8A9E-60F2270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E57CF-EF58-4343-BA9C-DBD541F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015C7-94C4-4325-AB88-11E181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6E9DE4-A8EB-482C-B33C-A661F69B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F0A26-E1A0-4CB1-8286-F0452A2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EC273-2F34-45DE-BCB9-C7610294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ADC0A-032D-49A2-AB22-B677C4F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DFA1F-B4A1-4DAB-9561-D7CAD05A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48366658-C514-4F5C-B3EB-100849939F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tendimento@rodrigozamara.com.b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6219"/>
            <a:ext cx="12191999" cy="2262781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Unidade Curricular - 12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1999" cy="1126283"/>
          </a:xfrm>
        </p:spPr>
        <p:txBody>
          <a:bodyPr>
            <a:normAutofit/>
          </a:bodyPr>
          <a:lstStyle/>
          <a:p>
            <a:r>
              <a:rPr lang="pt-BR" sz="2800" dirty="0"/>
              <a:t>Prof. Rodrigo Alberto Zamara</a:t>
            </a:r>
          </a:p>
        </p:txBody>
      </p:sp>
    </p:spTree>
    <p:extLst>
      <p:ext uri="{BB962C8B-B14F-4D97-AF65-F5344CB8AC3E}">
        <p14:creationId xmlns:p14="http://schemas.microsoft.com/office/powerpoint/2010/main" val="42603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Comandos básicos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0894" y="1690688"/>
            <a:ext cx="5257801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Criação de tabelas:</a:t>
            </a:r>
          </a:p>
          <a:p>
            <a:pPr marL="0" indent="0">
              <a:buNone/>
            </a:pPr>
            <a:r>
              <a:rPr lang="pt-BR" b="1" dirty="0" smtClean="0"/>
              <a:t>Sintaxe:</a:t>
            </a:r>
          </a:p>
          <a:p>
            <a:pPr marL="0" indent="0">
              <a:buNone/>
            </a:pPr>
            <a:r>
              <a:rPr lang="pt-BR" b="1" dirty="0" smtClean="0"/>
              <a:t>CREATE </a:t>
            </a:r>
            <a:r>
              <a:rPr lang="pt-BR" b="1" dirty="0"/>
              <a:t>TABLE </a:t>
            </a:r>
            <a:r>
              <a:rPr lang="pt-BR" dirty="0" err="1"/>
              <a:t>Nome_da_Tabela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	</a:t>
            </a:r>
            <a:r>
              <a:rPr lang="pt-BR" sz="2000" b="1" dirty="0"/>
              <a:t>(</a:t>
            </a:r>
          </a:p>
          <a:p>
            <a:pPr marL="914400" lvl="2" indent="0">
              <a:buNone/>
            </a:pPr>
            <a:r>
              <a:rPr lang="pt-BR" dirty="0" smtClean="0"/>
              <a:t>	Atributo1      Tipo,	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smtClean="0"/>
              <a:t>Atributo2</a:t>
            </a:r>
            <a:r>
              <a:rPr lang="pt-BR" dirty="0"/>
              <a:t>      </a:t>
            </a:r>
            <a:r>
              <a:rPr lang="pt-BR" dirty="0" smtClean="0"/>
              <a:t>Tipo,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smtClean="0"/>
              <a:t>Atributo3</a:t>
            </a:r>
            <a:r>
              <a:rPr lang="pt-BR" dirty="0"/>
              <a:t>      </a:t>
            </a:r>
            <a:r>
              <a:rPr lang="pt-BR" dirty="0" smtClean="0"/>
              <a:t>Tipo</a:t>
            </a:r>
          </a:p>
          <a:p>
            <a:pPr marL="914400" lvl="2" indent="0">
              <a:buNone/>
            </a:pPr>
            <a:r>
              <a:rPr lang="pt-BR" b="1" dirty="0" smtClean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84758" y="1517711"/>
            <a:ext cx="5229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/>
              <a:t>CREATE TABLE </a:t>
            </a:r>
            <a:r>
              <a:rPr lang="pt-BR" b="1" dirty="0" smtClean="0"/>
              <a:t>Clientes</a:t>
            </a:r>
            <a:endParaRPr lang="pt-BR" b="1" dirty="0"/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(</a:t>
            </a:r>
            <a:endParaRPr lang="pt-BR" b="1" dirty="0"/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	Id </a:t>
            </a:r>
            <a:r>
              <a:rPr lang="pt-BR" b="1" dirty="0"/>
              <a:t>INTEGER,</a:t>
            </a:r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	Nome </a:t>
            </a:r>
            <a:r>
              <a:rPr lang="pt-BR" b="1" dirty="0"/>
              <a:t>VARCHAR(50),</a:t>
            </a:r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	</a:t>
            </a:r>
            <a:r>
              <a:rPr lang="pt-BR" b="1" dirty="0" err="1" smtClean="0"/>
              <a:t>Endereco</a:t>
            </a:r>
            <a:r>
              <a:rPr lang="pt-BR" b="1" dirty="0" smtClean="0"/>
              <a:t> </a:t>
            </a:r>
            <a:r>
              <a:rPr lang="pt-BR" b="1" dirty="0"/>
              <a:t>VARCHAR(50),</a:t>
            </a:r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	</a:t>
            </a:r>
            <a:r>
              <a:rPr lang="pt-BR" b="1" dirty="0" err="1" smtClean="0"/>
              <a:t>Email</a:t>
            </a:r>
            <a:r>
              <a:rPr lang="pt-BR" b="1" dirty="0" smtClean="0"/>
              <a:t> </a:t>
            </a:r>
            <a:r>
              <a:rPr lang="pt-BR" b="1" dirty="0"/>
              <a:t>VARCHAR(50),</a:t>
            </a:r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	</a:t>
            </a:r>
            <a:r>
              <a:rPr lang="pt-BR" b="1" dirty="0" err="1" smtClean="0"/>
              <a:t>Data_Nascimento</a:t>
            </a:r>
            <a:r>
              <a:rPr lang="pt-BR" b="1" dirty="0" smtClean="0"/>
              <a:t> </a:t>
            </a:r>
            <a:r>
              <a:rPr lang="pt-BR" b="1" dirty="0"/>
              <a:t>DATETIME</a:t>
            </a:r>
          </a:p>
          <a:p>
            <a:r>
              <a:rPr lang="pt-BR" b="1" dirty="0"/>
              <a:t> </a:t>
            </a:r>
          </a:p>
          <a:p>
            <a:r>
              <a:rPr lang="pt-BR" b="1" dirty="0" smtClean="0"/>
              <a:t>	);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935579" y="1690688"/>
            <a:ext cx="48126" cy="416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Listar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 smtClean="0"/>
              <a:t>	Show </a:t>
            </a:r>
            <a:r>
              <a:rPr lang="pt-BR" dirty="0" err="1" smtClean="0"/>
              <a:t>tables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19" y="1690688"/>
            <a:ext cx="5914776" cy="35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Inserir dados na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dirty="0" err="1"/>
              <a:t>i</a:t>
            </a:r>
            <a:r>
              <a:rPr lang="pt-BR" dirty="0" err="1" smtClean="0"/>
              <a:t>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&lt;tabela&gt; (nome_campo1, nome_campo2,...) </a:t>
            </a:r>
            <a:r>
              <a:rPr lang="pt-BR" dirty="0" err="1" smtClean="0"/>
              <a:t>values</a:t>
            </a:r>
            <a:r>
              <a:rPr lang="pt-BR" dirty="0" smtClean="0"/>
              <a:t> (valor_campo1, valor_campo2,...);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clientes (Nome, </a:t>
            </a:r>
            <a:r>
              <a:rPr lang="pt-BR" dirty="0" err="1" smtClean="0"/>
              <a:t>Endereco</a:t>
            </a:r>
            <a:r>
              <a:rPr lang="pt-BR" dirty="0" smtClean="0"/>
              <a:t>,  </a:t>
            </a:r>
            <a:r>
              <a:rPr lang="pt-BR" dirty="0" err="1" smtClean="0"/>
              <a:t>Email</a:t>
            </a:r>
            <a:r>
              <a:rPr lang="pt-BR" dirty="0" smtClean="0"/>
              <a:t>, </a:t>
            </a:r>
            <a:r>
              <a:rPr lang="pt-BR" dirty="0" err="1" smtClean="0"/>
              <a:t>Data_Nascimento</a:t>
            </a:r>
            <a:r>
              <a:rPr lang="pt-BR" dirty="0" smtClean="0"/>
              <a:t>) </a:t>
            </a:r>
            <a:r>
              <a:rPr lang="pt-BR" dirty="0" err="1" smtClean="0"/>
              <a:t>values</a:t>
            </a:r>
            <a:r>
              <a:rPr lang="pt-BR" dirty="0" smtClean="0"/>
              <a:t>(“Rodrigo </a:t>
            </a:r>
            <a:r>
              <a:rPr lang="pt-BR" dirty="0" err="1" smtClean="0"/>
              <a:t>Zamara</a:t>
            </a:r>
            <a:r>
              <a:rPr lang="pt-BR" dirty="0" smtClean="0"/>
              <a:t>”,”Rua Aparecida do Sul, 234”,”</a:t>
            </a:r>
            <a:r>
              <a:rPr lang="pt-BR" dirty="0" smtClean="0">
                <a:hlinkClick r:id="rId2"/>
              </a:rPr>
              <a:t>atendimento@rodrigozamara.com.br</a:t>
            </a:r>
            <a:r>
              <a:rPr lang="pt-BR" dirty="0" smtClean="0"/>
              <a:t>”, “1979-12-04”);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4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Listar dados da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305" y="1825625"/>
            <a:ext cx="11149263" cy="4351338"/>
          </a:xfrm>
        </p:spPr>
        <p:txBody>
          <a:bodyPr/>
          <a:lstStyle/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 err="1"/>
              <a:t>s</a:t>
            </a:r>
            <a:r>
              <a:rPr lang="pt-BR" dirty="0" err="1" smtClean="0"/>
              <a:t>elect</a:t>
            </a:r>
            <a:r>
              <a:rPr lang="pt-BR" dirty="0" smtClean="0"/>
              <a:t> &lt;</a:t>
            </a:r>
            <a:r>
              <a:rPr lang="pt-BR" dirty="0" err="1" smtClean="0"/>
              <a:t>Lista_de_Campos</a:t>
            </a:r>
            <a:r>
              <a:rPr lang="pt-BR" dirty="0"/>
              <a:t>&gt;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&lt;</a:t>
            </a:r>
            <a:r>
              <a:rPr lang="pt-BR" dirty="0" err="1" smtClean="0"/>
              <a:t>nome_tabela</a:t>
            </a:r>
            <a:r>
              <a:rPr lang="pt-BR" dirty="0" smtClean="0"/>
              <a:t>&gt; </a:t>
            </a:r>
            <a:r>
              <a:rPr lang="pt-BR" dirty="0" err="1" smtClean="0"/>
              <a:t>where</a:t>
            </a:r>
            <a:r>
              <a:rPr lang="pt-BR" dirty="0" smtClean="0"/>
              <a:t> &lt;</a:t>
            </a:r>
            <a:r>
              <a:rPr lang="pt-BR" dirty="0" err="1" smtClean="0"/>
              <a:t>condição_logica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</a:t>
            </a:r>
            <a:r>
              <a:rPr lang="pt-BR" dirty="0" err="1" smtClean="0"/>
              <a:t>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clientes;             </a:t>
            </a:r>
            <a:r>
              <a:rPr lang="pt-BR" dirty="0" smtClean="0">
                <a:solidFill>
                  <a:srgbClr val="002060"/>
                </a:solidFill>
              </a:rPr>
              <a:t>{mostra todos os registros da tabela cliente.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305" y="1825625"/>
            <a:ext cx="11149263" cy="4351338"/>
          </a:xfrm>
        </p:spPr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Crie uma  tabela de produtos com campos relacionados ao negócios imaginado. </a:t>
            </a:r>
            <a:endParaRPr lang="pt-BR" dirty="0">
              <a:solidFill>
                <a:srgbClr val="002060"/>
              </a:solidFill>
            </a:endParaRPr>
          </a:p>
          <a:p>
            <a:pPr lvl="1"/>
            <a:r>
              <a:rPr lang="pt-BR" dirty="0" smtClean="0">
                <a:solidFill>
                  <a:srgbClr val="002060"/>
                </a:solidFill>
              </a:rPr>
              <a:t>Preencha com 10 registros.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Crie uma tabela </a:t>
            </a:r>
            <a:r>
              <a:rPr lang="pt-BR" smtClean="0">
                <a:solidFill>
                  <a:srgbClr val="002060"/>
                </a:solidFill>
              </a:rPr>
              <a:t>de endereços.</a:t>
            </a:r>
            <a:endParaRPr lang="pt-BR" dirty="0" smtClean="0">
              <a:solidFill>
                <a:srgbClr val="002060"/>
              </a:solidFill>
            </a:endParaRPr>
          </a:p>
          <a:p>
            <a:pPr lvl="1"/>
            <a:r>
              <a:rPr lang="pt-BR" dirty="0" smtClean="0">
                <a:solidFill>
                  <a:srgbClr val="002060"/>
                </a:solidFill>
              </a:rPr>
              <a:t>Preencha com 10 registros.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890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All!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2571750"/>
            <a:ext cx="3829050" cy="3601244"/>
          </a:xfrm>
        </p:spPr>
      </p:pic>
    </p:spTree>
    <p:extLst>
      <p:ext uri="{BB962C8B-B14F-4D97-AF65-F5344CB8AC3E}">
        <p14:creationId xmlns:p14="http://schemas.microsoft.com/office/powerpoint/2010/main" val="768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3619" y="791201"/>
            <a:ext cx="8911687" cy="1657167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17143" y="2246438"/>
            <a:ext cx="9684637" cy="2469941"/>
          </a:xfrm>
        </p:spPr>
        <p:txBody>
          <a:bodyPr>
            <a:normAutofit/>
          </a:bodyPr>
          <a:lstStyle/>
          <a:p>
            <a:r>
              <a:rPr lang="en-US" sz="2800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Aula 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03:</a:t>
            </a:r>
            <a:endParaRPr lang="en-US" sz="2800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lvl="1"/>
            <a:r>
              <a:rPr lang="pt-BR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Introdução ao Banco de 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dados, </a:t>
            </a:r>
            <a:r>
              <a:rPr lang="pt-BR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 que é para que serve e quais e quais mais usados 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existentes.</a:t>
            </a: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Iniciação em </a:t>
            </a:r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Mysql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</a:t>
            </a:r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MariaDB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)</a:t>
            </a:r>
          </a:p>
          <a:p>
            <a:pPr lvl="1"/>
            <a:endParaRPr lang="pt-BR" b="1" dirty="0" smtClean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lvl="1"/>
            <a:endParaRPr lang="en-US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7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xampp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7" y="0"/>
            <a:ext cx="10560221" cy="683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4821" y="1941095"/>
            <a:ext cx="8582526" cy="46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86" y="0"/>
            <a:ext cx="10555630" cy="685799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689556" y="1989221"/>
            <a:ext cx="1058779" cy="46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225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 smtClean="0"/>
              <a:t>Executando o </a:t>
            </a:r>
            <a:r>
              <a:rPr lang="pt-BR" dirty="0" err="1" smtClean="0"/>
              <a:t>Mysql</a:t>
            </a:r>
            <a:r>
              <a:rPr lang="pt-BR" dirty="0" smtClean="0"/>
              <a:t> em modo </a:t>
            </a:r>
            <a:r>
              <a:rPr lang="pt-BR" dirty="0" err="1" smtClean="0"/>
              <a:t>prompt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0953" y="5919537"/>
            <a:ext cx="6140116" cy="593558"/>
          </a:xfrm>
        </p:spPr>
        <p:txBody>
          <a:bodyPr/>
          <a:lstStyle/>
          <a:p>
            <a:r>
              <a:rPr lang="pt-BR" dirty="0" smtClean="0"/>
              <a:t>C</a:t>
            </a:r>
            <a:r>
              <a:rPr lang="pt-BR" dirty="0"/>
              <a:t>:\&gt;cd \</a:t>
            </a:r>
            <a:r>
              <a:rPr lang="pt-BR" dirty="0" err="1"/>
              <a:t>xampp</a:t>
            </a:r>
            <a:r>
              <a:rPr lang="pt-BR" dirty="0"/>
              <a:t>\</a:t>
            </a:r>
            <a:r>
              <a:rPr lang="pt-BR" dirty="0" err="1"/>
              <a:t>mysql</a:t>
            </a:r>
            <a:r>
              <a:rPr lang="pt-BR" dirty="0"/>
              <a:t>\bin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19" y="955824"/>
            <a:ext cx="9491162" cy="49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43" y="990600"/>
            <a:ext cx="9324975" cy="48768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 smtClean="0"/>
              <a:t>Executando o </a:t>
            </a:r>
            <a:r>
              <a:rPr lang="pt-BR" dirty="0" err="1" smtClean="0"/>
              <a:t>Mysql</a:t>
            </a:r>
            <a:r>
              <a:rPr lang="pt-BR" dirty="0" smtClean="0"/>
              <a:t> em modo </a:t>
            </a:r>
            <a:r>
              <a:rPr lang="pt-BR" dirty="0" err="1" smtClean="0"/>
              <a:t>prompt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213184" y="6340641"/>
            <a:ext cx="9765632" cy="517359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/>
              <a:t>C:\xampp\mysql\bin&gt;mysql -u root -p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0842" y="1700463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Usuário: </a:t>
            </a:r>
            <a:r>
              <a:rPr lang="pt-BR" dirty="0" smtClean="0"/>
              <a:t>root</a:t>
            </a:r>
          </a:p>
          <a:p>
            <a:r>
              <a:rPr lang="pt-BR" b="1" dirty="0" smtClean="0"/>
              <a:t>Senha: </a:t>
            </a:r>
            <a:r>
              <a:rPr lang="pt-BR" dirty="0" smtClean="0"/>
              <a:t>em branco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2588543" y="5919354"/>
            <a:ext cx="8524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Sintaxe: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r>
              <a:rPr lang="pt-BR" dirty="0"/>
              <a:t>–u &lt;usuário de banco de dados -p</a:t>
            </a:r>
          </a:p>
        </p:txBody>
      </p:sp>
    </p:spTree>
    <p:extLst>
      <p:ext uri="{BB962C8B-B14F-4D97-AF65-F5344CB8AC3E}">
        <p14:creationId xmlns:p14="http://schemas.microsoft.com/office/powerpoint/2010/main" val="3604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Criar e tabela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&lt;</a:t>
            </a:r>
            <a:r>
              <a:rPr lang="pt-BR" dirty="0" err="1" smtClean="0"/>
              <a:t>nome_banco_de_dados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CREATE </a:t>
            </a:r>
            <a:r>
              <a:rPr lang="pt-BR" dirty="0"/>
              <a:t>DATABASE </a:t>
            </a:r>
            <a:r>
              <a:rPr lang="pt-BR" dirty="0" err="1" smtClean="0"/>
              <a:t>senac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 smtClean="0"/>
              <a:t>Use &lt;</a:t>
            </a:r>
            <a:r>
              <a:rPr lang="pt-BR" dirty="0" err="1" smtClean="0"/>
              <a:t>nome_banco_de_dados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[(none)]&gt; use </a:t>
            </a:r>
            <a:r>
              <a:rPr lang="en-US" dirty="0" err="1"/>
              <a:t>senac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MariaDB</a:t>
            </a:r>
            <a:r>
              <a:rPr lang="en-US" dirty="0"/>
              <a:t> [</a:t>
            </a:r>
            <a:r>
              <a:rPr lang="en-US" dirty="0" err="1"/>
              <a:t>senac</a:t>
            </a:r>
            <a:r>
              <a:rPr lang="en-US" dirty="0"/>
              <a:t>]&gt;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15" y="4528886"/>
            <a:ext cx="6735948" cy="12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925" y="509503"/>
            <a:ext cx="11373853" cy="1325563"/>
          </a:xfrm>
        </p:spPr>
        <p:txBody>
          <a:bodyPr/>
          <a:lstStyle/>
          <a:p>
            <a:pPr algn="ctr"/>
            <a:r>
              <a:rPr lang="pt-BR" dirty="0" smtClean="0"/>
              <a:t>Tipos de atributos </a:t>
            </a:r>
            <a:r>
              <a:rPr lang="pt-BR" dirty="0" err="1" smtClean="0"/>
              <a:t>Mysql</a:t>
            </a:r>
            <a:r>
              <a:rPr lang="pt-BR" dirty="0" smtClean="0"/>
              <a:t> de </a:t>
            </a:r>
            <a:br>
              <a:rPr lang="pt-BR" dirty="0" smtClean="0"/>
            </a:br>
            <a:r>
              <a:rPr lang="pt-BR" dirty="0" smtClean="0"/>
              <a:t>Tabelas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3758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 smtClean="0"/>
              <a:t>CHAR</a:t>
            </a:r>
            <a:r>
              <a:rPr lang="pt-BR" dirty="0" smtClean="0"/>
              <a:t> </a:t>
            </a:r>
            <a:r>
              <a:rPr lang="pt-BR" dirty="0"/>
              <a:t>— uma cadeia de caracteres (</a:t>
            </a:r>
            <a:r>
              <a:rPr lang="pt-BR" dirty="0" err="1"/>
              <a:t>string</a:t>
            </a:r>
            <a:r>
              <a:rPr lang="pt-BR" dirty="0"/>
              <a:t>), de tamanho fixo e não-binária;</a:t>
            </a:r>
          </a:p>
          <a:p>
            <a:r>
              <a:rPr lang="pt-BR" b="1" dirty="0"/>
              <a:t>VARCHAR</a:t>
            </a:r>
            <a:r>
              <a:rPr lang="pt-BR" dirty="0"/>
              <a:t> — uma </a:t>
            </a:r>
            <a:r>
              <a:rPr lang="pt-BR" dirty="0" err="1"/>
              <a:t>string</a:t>
            </a:r>
            <a:r>
              <a:rPr lang="pt-BR" dirty="0"/>
              <a:t> de tamanho variável e não-binária;</a:t>
            </a:r>
          </a:p>
          <a:p>
            <a:r>
              <a:rPr lang="pt-BR" b="1" dirty="0"/>
              <a:t>BINARY</a:t>
            </a:r>
            <a:r>
              <a:rPr lang="pt-BR" dirty="0"/>
              <a:t> — uma </a:t>
            </a:r>
            <a:r>
              <a:rPr lang="pt-BR" dirty="0" err="1"/>
              <a:t>string</a:t>
            </a:r>
            <a:r>
              <a:rPr lang="pt-BR" dirty="0"/>
              <a:t> binária de tamanho fixo;</a:t>
            </a:r>
          </a:p>
          <a:p>
            <a:r>
              <a:rPr lang="pt-BR" b="1" dirty="0"/>
              <a:t>VARBINARY</a:t>
            </a:r>
            <a:r>
              <a:rPr lang="pt-BR" dirty="0"/>
              <a:t> — uma </a:t>
            </a:r>
            <a:r>
              <a:rPr lang="pt-BR" dirty="0" err="1"/>
              <a:t>string</a:t>
            </a:r>
            <a:r>
              <a:rPr lang="pt-BR" dirty="0"/>
              <a:t> binária de tamanho variável;</a:t>
            </a:r>
          </a:p>
          <a:p>
            <a:r>
              <a:rPr lang="pt-BR" b="1" dirty="0"/>
              <a:t>BLOB</a:t>
            </a:r>
            <a:r>
              <a:rPr lang="pt-BR" dirty="0"/>
              <a:t> — um BLOB (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– </a:t>
            </a:r>
            <a:r>
              <a:rPr lang="pt-BR" dirty="0" err="1"/>
              <a:t>OBjeto</a:t>
            </a:r>
            <a:r>
              <a:rPr lang="pt-BR" dirty="0"/>
              <a:t> Grande Binário) pequeno;</a:t>
            </a:r>
          </a:p>
          <a:p>
            <a:r>
              <a:rPr lang="pt-BR" b="1" dirty="0"/>
              <a:t>TINYBLOB</a:t>
            </a:r>
            <a:r>
              <a:rPr lang="pt-BR" dirty="0"/>
              <a:t> — um BLOB muito pequeno;</a:t>
            </a:r>
          </a:p>
          <a:p>
            <a:r>
              <a:rPr lang="pt-BR" b="1" dirty="0"/>
              <a:t>MEDIUMBLOB</a:t>
            </a:r>
            <a:r>
              <a:rPr lang="pt-BR" dirty="0"/>
              <a:t> — um BLOB de tamanho médio;</a:t>
            </a:r>
          </a:p>
          <a:p>
            <a:r>
              <a:rPr lang="pt-BR" b="1" dirty="0"/>
              <a:t>LONGBLOB</a:t>
            </a:r>
            <a:r>
              <a:rPr lang="pt-BR" dirty="0"/>
              <a:t> — um BLOB grande;</a:t>
            </a:r>
          </a:p>
          <a:p>
            <a:r>
              <a:rPr lang="pt-BR" b="1" dirty="0"/>
              <a:t>TINYTEXT</a:t>
            </a:r>
            <a:r>
              <a:rPr lang="pt-BR" dirty="0"/>
              <a:t> — uma </a:t>
            </a:r>
            <a:r>
              <a:rPr lang="pt-BR" dirty="0" err="1"/>
              <a:t>string</a:t>
            </a:r>
            <a:r>
              <a:rPr lang="pt-BR" dirty="0"/>
              <a:t> não-binária e de tamanho bem reduzido;</a:t>
            </a:r>
          </a:p>
          <a:p>
            <a:r>
              <a:rPr lang="pt-BR" b="1" dirty="0"/>
              <a:t>TEXT</a:t>
            </a:r>
            <a:r>
              <a:rPr lang="pt-BR" dirty="0"/>
              <a:t> — uma </a:t>
            </a:r>
            <a:r>
              <a:rPr lang="pt-BR" dirty="0" err="1"/>
              <a:t>string</a:t>
            </a:r>
            <a:r>
              <a:rPr lang="pt-BR" dirty="0"/>
              <a:t> não-binária e pequena;</a:t>
            </a:r>
          </a:p>
          <a:p>
            <a:r>
              <a:rPr lang="pt-BR" b="1" dirty="0" smtClean="0"/>
              <a:t>MEDIUMTEXT</a:t>
            </a:r>
            <a:r>
              <a:rPr lang="pt-BR" dirty="0" smtClean="0"/>
              <a:t> — </a:t>
            </a:r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de tamanho comum e não-binária;</a:t>
            </a:r>
          </a:p>
          <a:p>
            <a:r>
              <a:rPr lang="pt-BR" b="1" dirty="0" smtClean="0"/>
              <a:t>LONGTEXT</a:t>
            </a:r>
            <a:r>
              <a:rPr lang="pt-BR" dirty="0" smtClean="0"/>
              <a:t> </a:t>
            </a:r>
            <a:r>
              <a:rPr lang="pt-BR" dirty="0"/>
              <a:t>— uma </a:t>
            </a:r>
            <a:r>
              <a:rPr lang="pt-BR" dirty="0" err="1"/>
              <a:t>string</a:t>
            </a:r>
            <a:r>
              <a:rPr lang="pt-BR" dirty="0"/>
              <a:t> não-binária de tamanho grande;</a:t>
            </a:r>
          </a:p>
          <a:p>
            <a:r>
              <a:rPr lang="pt-BR" b="1" dirty="0"/>
              <a:t>ENUM</a:t>
            </a:r>
            <a:r>
              <a:rPr lang="pt-BR" dirty="0"/>
              <a:t> — de acordo com o manual do MySQL, é uma </a:t>
            </a:r>
            <a:r>
              <a:rPr lang="pt-BR" dirty="0" err="1"/>
              <a:t>string</a:t>
            </a:r>
            <a:r>
              <a:rPr lang="pt-BR" dirty="0"/>
              <a:t>, com um valor que precisa ser selecionado de uma lista predefinida na criação da tabela;</a:t>
            </a:r>
          </a:p>
          <a:p>
            <a:r>
              <a:rPr lang="pt-BR" b="1" dirty="0"/>
              <a:t>SET</a:t>
            </a:r>
            <a:r>
              <a:rPr lang="pt-BR" dirty="0"/>
              <a:t> — é um objeto que pode ter zero ou mais valores – cada um dos quais precisa ser escolhido de uma lista de valores predeterminados quando da criação da tabela.</a:t>
            </a:r>
          </a:p>
        </p:txBody>
      </p:sp>
    </p:spTree>
    <p:extLst>
      <p:ext uri="{BB962C8B-B14F-4D97-AF65-F5344CB8AC3E}">
        <p14:creationId xmlns:p14="http://schemas.microsoft.com/office/powerpoint/2010/main" val="11070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E5B8EE9629EC4EBC9DFB8ECD50A45A" ma:contentTypeVersion="0" ma:contentTypeDescription="Crie um novo documento." ma:contentTypeScope="" ma:versionID="f103d00bdce693b8a00f7704f84d8c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316896-9690-4CB5-959D-A4DF0F9EF316}"/>
</file>

<file path=customXml/itemProps2.xml><?xml version="1.0" encoding="utf-8"?>
<ds:datastoreItem xmlns:ds="http://schemas.openxmlformats.org/officeDocument/2006/customXml" ds:itemID="{135C98F1-5F0E-4B34-8A46-911353BE8405}"/>
</file>

<file path=customXml/itemProps3.xml><?xml version="1.0" encoding="utf-8"?>
<ds:datastoreItem xmlns:ds="http://schemas.openxmlformats.org/officeDocument/2006/customXml" ds:itemID="{4BE90F67-9508-486D-A177-50067C04E1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439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Tema do Office</vt:lpstr>
      <vt:lpstr>Unidade Curricular - 12</vt:lpstr>
      <vt:lpstr>OBJETIVOS  </vt:lpstr>
      <vt:lpstr>Apresentação do PowerPoint</vt:lpstr>
      <vt:lpstr>Apresentação do PowerPoint</vt:lpstr>
      <vt:lpstr>Apresentação do PowerPoint</vt:lpstr>
      <vt:lpstr>Executando o Mysql em modo prompt:</vt:lpstr>
      <vt:lpstr>Executando o Mysql em modo prompt:</vt:lpstr>
      <vt:lpstr>Criar e tabela de banco de dados</vt:lpstr>
      <vt:lpstr>Tipos de atributos Mysql de  Tabelas de Banco de Dados</vt:lpstr>
      <vt:lpstr>Comandos básicos </vt:lpstr>
      <vt:lpstr>Listar Tabelas</vt:lpstr>
      <vt:lpstr>Inserir dados na Tabela</vt:lpstr>
      <vt:lpstr>Listar dados da Tabela</vt:lpstr>
      <vt:lpstr>Exercícios</vt:lpstr>
      <vt:lpstr>That’s All!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2D / 3D</dc:title>
  <dc:creator>Rodrigo Zamara</dc:creator>
  <cp:lastModifiedBy>RODRIGO ALBERTO ZAMARA</cp:lastModifiedBy>
  <cp:revision>218</cp:revision>
  <dcterms:created xsi:type="dcterms:W3CDTF">2014-09-17T13:19:02Z</dcterms:created>
  <dcterms:modified xsi:type="dcterms:W3CDTF">2020-02-06T22:06:13Z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0x010100CDE5B8EE9629EC4EBC9DFB8ECD50A45A</vt:lpwstr>
  </property>
</Properties>
</file>