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3"/>
  </p:notesMasterIdLst>
  <p:sldIdLst>
    <p:sldId id="256" r:id="rId2"/>
    <p:sldId id="272" r:id="rId3"/>
    <p:sldId id="287" r:id="rId4"/>
    <p:sldId id="291" r:id="rId5"/>
    <p:sldId id="292" r:id="rId6"/>
    <p:sldId id="295" r:id="rId7"/>
    <p:sldId id="296" r:id="rId8"/>
    <p:sldId id="297" r:id="rId9"/>
    <p:sldId id="298" r:id="rId10"/>
    <p:sldId id="299" r:id="rId11"/>
    <p:sldId id="26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420" autoAdjust="0"/>
  </p:normalViewPr>
  <p:slideViewPr>
    <p:cSldViewPr snapToGrid="0">
      <p:cViewPr varScale="1">
        <p:scale>
          <a:sx n="58" d="100"/>
          <a:sy n="58" d="100"/>
        </p:scale>
        <p:origin x="25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2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12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2FCF4-E770-9349-A1E1-FE781B7FE734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5B545-A1EA-4A4A-A09F-F09BE107C6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9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BC515-2692-4463-ABB7-ECE62C16A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A0B5C1-0047-44BE-90AE-BE87593AE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2F1CB9-3411-4301-B417-E34E28B3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B478BC-6835-408B-8258-A4A460D2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E8DF5-66B6-42CD-A9AB-3BA35EB0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7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25183-3EF8-4D8C-B64E-9C737F5E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193D52-4D6A-4AF2-93FF-2F487E938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C0DE93-CA0C-4FFC-8E21-A9A7214D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45E503-07AC-49C3-8082-BC6D2451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90075B-539B-4B5D-A133-7CA14E7B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9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A85C58-C6AB-4236-8F15-16C31D676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20CDBF-EA72-46C3-A9B1-E556AB856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4AD95C-D12F-446C-BE4F-0E45E515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BF0116-3FCF-4D52-B1DA-A155E87B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CB14B1-1363-4646-A58F-E10F7A56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8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95C81-CD3F-42D5-8A4C-E305D8B1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CF17FF-2C5F-4E87-887E-D454DDAF3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84956-5B01-466A-B8D6-022B2079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809249-0F09-4B0F-A056-B4560B20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B0C582-F059-4F76-B5FC-79BFCF17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7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E9ECC-E776-462B-B757-C19744E6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6B5E4-8BCB-4D54-B12B-3E22F3D77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CE1466-F807-4B04-A98D-EDCC055A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37EE06-646D-454D-BE96-6373AFD0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F4116-87E6-4D0E-874E-5E93645E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3DF1-C1D1-49FF-AA11-3626436D3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70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6EDCD-9773-43B6-ADC2-E917D129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D5AD0-A73A-4E8A-A956-D38480DB4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0E53C5-65B2-4515-B731-5F9842B40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F10319-0BF6-4F3D-A81D-1DF7D42B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D5F5CE-4B12-4010-9A8D-5EF17930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90ED31-E423-4D96-BADD-0B6B8E07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0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A8DFF-05E0-4A7C-A6D9-26484711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B9C044-924D-49A7-9725-7ECF4F15A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F3DF87-4D31-4707-B404-C0D76CFB9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CAE34D-42B4-45F5-8DB9-52B26AE66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CBB666-CBD0-42BC-A1E3-F6BEE0B62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47032D-3CE1-427C-BE7C-8A92BF11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758E10-14DE-491B-B0EF-B6B84FAA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BC04CF7-07E1-4E4C-8E90-E9955C82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4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FD8D2-D6A0-40FF-AD78-F11F0EB6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F09A53-1430-495B-86C5-DA20DAB4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5942AA-9986-464E-94C9-3DF612A4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FDBA50-44CA-4899-A9A2-7AC245F1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5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120278-402E-405C-AFB0-C4852BBB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198ACD-8423-4529-9898-2A3B2D94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1AFEC4-DAD9-4A61-B129-112152E8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6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768C0-4A75-4002-9564-A1C35AF3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B50EBD-16FC-4749-9662-A5AD3F41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CEBC17-CBE5-415F-BDE5-2AA5263A7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E19746-19AA-44FF-A879-692D5D1B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707672-F214-4D19-9C93-888A50AB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57F9B8-FBDC-434D-AC9F-878E591C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8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835FC-7FF8-4DB5-8C1A-2676C21A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511DCC-CFC6-49C8-913E-6F151E268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06BF6D-E0AA-450E-9424-14F227655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DCC513-727C-45F6-8A9E-60F2270A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2E57CF-EF58-4343-BA9C-DBD541F3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3015C7-94C4-4325-AB88-11E181E5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4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6E9DE4-A8EB-482C-B33C-A661F69B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5F0A26-E1A0-4CB1-8286-F0452A27F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BEC273-2F34-45DE-BCB9-C7610294A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ADC0A-032D-49A2-AB22-B677C4F79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3DFA1F-B4A1-4DAB-9561-D7CAD05A9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Imagem 1">
            <a:extLst>
              <a:ext uri="{FF2B5EF4-FFF2-40B4-BE49-F238E27FC236}">
                <a16:creationId xmlns:a16="http://schemas.microsoft.com/office/drawing/2014/main" id="{48366658-C514-4F5C-B3EB-100849939F9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61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66219"/>
            <a:ext cx="12191999" cy="2262781"/>
          </a:xfrm>
        </p:spPr>
        <p:txBody>
          <a:bodyPr>
            <a:normAutofit/>
          </a:bodyPr>
          <a:lstStyle/>
          <a:p>
            <a:r>
              <a:rPr lang="pt-BR" sz="4000" b="1" dirty="0" smtClean="0"/>
              <a:t>Unidade Curricular - 12</a:t>
            </a:r>
            <a:endParaRPr lang="pt-BR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12191999" cy="1126283"/>
          </a:xfrm>
        </p:spPr>
        <p:txBody>
          <a:bodyPr>
            <a:normAutofit/>
          </a:bodyPr>
          <a:lstStyle/>
          <a:p>
            <a:r>
              <a:rPr lang="pt-BR" sz="2800" dirty="0"/>
              <a:t>Prof. Rodrigo Alberto Zamara</a:t>
            </a:r>
          </a:p>
        </p:txBody>
      </p:sp>
    </p:spTree>
    <p:extLst>
      <p:ext uri="{BB962C8B-B14F-4D97-AF65-F5344CB8AC3E}">
        <p14:creationId xmlns:p14="http://schemas.microsoft.com/office/powerpoint/2010/main" val="42603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1368" y="1690688"/>
            <a:ext cx="11149263" cy="21216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2400" i="1" dirty="0" smtClean="0">
                <a:solidFill>
                  <a:srgbClr val="002060"/>
                </a:solidFill>
              </a:rPr>
              <a:t>Altere seis nomes de produtos da tabela de produtos.</a:t>
            </a:r>
          </a:p>
          <a:p>
            <a:pPr marL="0" indent="0">
              <a:buNone/>
            </a:pPr>
            <a:endParaRPr lang="pt-BR" sz="2400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2400" i="1" dirty="0" smtClean="0">
                <a:solidFill>
                  <a:srgbClr val="002060"/>
                </a:solidFill>
              </a:rPr>
              <a:t>Delete seis clientes da tabela de clientes.</a:t>
            </a:r>
          </a:p>
          <a:p>
            <a:pPr marL="0" indent="0">
              <a:buNone/>
            </a:pPr>
            <a:endParaRPr lang="pt-BR" sz="2400" i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2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890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That’s All!</a:t>
            </a:r>
            <a:r>
              <a:rPr lang="en-US"/>
              <a:t/>
            </a:r>
            <a:br>
              <a:rPr lang="en-US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4300" y="2571750"/>
            <a:ext cx="3829050" cy="3601244"/>
          </a:xfrm>
        </p:spPr>
      </p:pic>
    </p:spTree>
    <p:extLst>
      <p:ext uri="{BB962C8B-B14F-4D97-AF65-F5344CB8AC3E}">
        <p14:creationId xmlns:p14="http://schemas.microsoft.com/office/powerpoint/2010/main" val="7684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03619" y="791201"/>
            <a:ext cx="8911687" cy="1657167"/>
          </a:xfrm>
        </p:spPr>
        <p:txBody>
          <a:bodyPr>
            <a:no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OBJETIVOS</a:t>
            </a:r>
            <a:r>
              <a:rPr lang="en-US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17143" y="2246438"/>
            <a:ext cx="9684637" cy="2469941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Aula </a:t>
            </a:r>
            <a:r>
              <a:rPr lang="en-US" sz="2800" b="1" dirty="0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04:</a:t>
            </a:r>
            <a:endParaRPr lang="en-US" sz="2800" b="1" dirty="0">
              <a:ln w="19050">
                <a:solidFill>
                  <a:schemeClr val="tx1">
                    <a:alpha val="78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lvl="1"/>
            <a:r>
              <a:rPr lang="pt-BR" b="1" dirty="0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Rever comandos </a:t>
            </a:r>
            <a:r>
              <a:rPr lang="pt-BR" b="1" dirty="0" err="1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sql</a:t>
            </a:r>
            <a:r>
              <a:rPr lang="pt-BR" b="1" dirty="0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para SGBD </a:t>
            </a:r>
            <a:r>
              <a:rPr lang="pt-BR" b="1" dirty="0" err="1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Mysql</a:t>
            </a:r>
            <a:r>
              <a:rPr lang="pt-BR" b="1" dirty="0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.</a:t>
            </a:r>
          </a:p>
          <a:p>
            <a:pPr lvl="1"/>
            <a:r>
              <a:rPr lang="pt-BR" b="1" dirty="0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Show;</a:t>
            </a:r>
          </a:p>
          <a:p>
            <a:pPr lvl="1"/>
            <a:r>
              <a:rPr lang="pt-BR" b="1" dirty="0" err="1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Insert</a:t>
            </a:r>
            <a:r>
              <a:rPr lang="pt-BR" b="1" dirty="0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;</a:t>
            </a:r>
          </a:p>
          <a:p>
            <a:pPr lvl="1"/>
            <a:r>
              <a:rPr lang="pt-BR" b="1" dirty="0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Update</a:t>
            </a:r>
            <a:r>
              <a:rPr lang="pt-BR" b="1" dirty="0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;</a:t>
            </a:r>
          </a:p>
          <a:p>
            <a:pPr lvl="1"/>
            <a:r>
              <a:rPr lang="pt-BR" b="1" dirty="0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Delete;</a:t>
            </a:r>
          </a:p>
          <a:p>
            <a:pPr lvl="1"/>
            <a:r>
              <a:rPr lang="pt-BR" b="1" dirty="0" err="1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Select</a:t>
            </a:r>
            <a:r>
              <a:rPr lang="pt-BR" b="1" dirty="0" smtClean="0">
                <a:ln w="19050">
                  <a:solidFill>
                    <a:schemeClr val="tx1">
                      <a:alpha val="78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.</a:t>
            </a:r>
          </a:p>
          <a:p>
            <a:pPr lvl="1"/>
            <a:endParaRPr lang="pt-BR" b="1" dirty="0" smtClean="0">
              <a:ln w="19050">
                <a:solidFill>
                  <a:schemeClr val="tx1">
                    <a:alpha val="78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lvl="1"/>
            <a:endParaRPr lang="en-US" b="1" dirty="0">
              <a:ln w="19050">
                <a:solidFill>
                  <a:schemeClr val="tx1">
                    <a:alpha val="78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274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pt-BR" dirty="0" smtClean="0"/>
              <a:t>Executando o </a:t>
            </a:r>
            <a:r>
              <a:rPr lang="pt-BR" dirty="0" err="1" smtClean="0"/>
              <a:t>Mysql</a:t>
            </a:r>
            <a:r>
              <a:rPr lang="pt-BR" dirty="0" smtClean="0"/>
              <a:t> em modo </a:t>
            </a:r>
            <a:r>
              <a:rPr lang="pt-BR" dirty="0" err="1" smtClean="0"/>
              <a:t>prompt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2314" y="1220928"/>
            <a:ext cx="6140116" cy="593558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C:\&gt;\xampp\mysql\bin\mysql –u root -p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b="48485"/>
          <a:stretch/>
        </p:blipFill>
        <p:spPr>
          <a:xfrm>
            <a:off x="1862638" y="1906845"/>
            <a:ext cx="9491162" cy="251225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862638" y="4719022"/>
            <a:ext cx="1925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Usuário: </a:t>
            </a:r>
            <a:r>
              <a:rPr lang="pt-BR" dirty="0" smtClean="0"/>
              <a:t>root</a:t>
            </a:r>
          </a:p>
          <a:p>
            <a:r>
              <a:rPr lang="pt-BR" b="1" dirty="0" smtClean="0"/>
              <a:t>Senha: </a:t>
            </a:r>
            <a:r>
              <a:rPr lang="pt-BR" dirty="0" smtClean="0"/>
              <a:t>em branco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9945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Comando Show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380914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Sintaxe:</a:t>
            </a:r>
          </a:p>
          <a:p>
            <a:pPr marL="0" indent="0">
              <a:buNone/>
            </a:pPr>
            <a:r>
              <a:rPr lang="pt-BR" sz="2000" dirty="0"/>
              <a:t>s</a:t>
            </a:r>
            <a:r>
              <a:rPr lang="pt-BR" sz="2000" dirty="0" smtClean="0"/>
              <a:t>how </a:t>
            </a:r>
            <a:r>
              <a:rPr lang="pt-BR" sz="2000" dirty="0" err="1" smtClean="0"/>
              <a:t>databases</a:t>
            </a:r>
            <a:r>
              <a:rPr lang="pt-BR" sz="2000" dirty="0" smtClean="0"/>
              <a:t>; {lista os bancos de 		dados existentes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042" y="3359756"/>
            <a:ext cx="3659222" cy="220988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203854" y="1895965"/>
            <a:ext cx="44453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dirty="0" smtClean="0"/>
          </a:p>
          <a:p>
            <a:r>
              <a:rPr lang="pt-BR" sz="2000" dirty="0" smtClean="0"/>
              <a:t>show </a:t>
            </a:r>
            <a:r>
              <a:rPr lang="pt-BR" sz="2000" dirty="0" err="1"/>
              <a:t>tables</a:t>
            </a:r>
            <a:r>
              <a:rPr lang="pt-BR" sz="2000" dirty="0"/>
              <a:t>; {lista as tabelas do banco de </a:t>
            </a:r>
            <a:r>
              <a:rPr lang="pt-BR" sz="2000" dirty="0" smtClean="0"/>
              <a:t>	         dados </a:t>
            </a:r>
            <a:r>
              <a:rPr lang="pt-BR" sz="2000" dirty="0"/>
              <a:t>em uso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5711483" y="2110154"/>
            <a:ext cx="0" cy="309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510" y="3367754"/>
            <a:ext cx="3820911" cy="265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6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Comandos CRUD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INSERT </a:t>
            </a:r>
            <a:r>
              <a:rPr lang="pt-BR" dirty="0"/>
              <a:t>INTO NOME_DA_TABELA (CAMPOS</a:t>
            </a:r>
            <a:r>
              <a:rPr lang="pt-BR" dirty="0" smtClean="0"/>
              <a:t>_) </a:t>
            </a:r>
            <a:r>
              <a:rPr lang="pt-BR" dirty="0"/>
              <a:t>VALUES (</a:t>
            </a:r>
            <a:r>
              <a:rPr lang="pt-BR" dirty="0" smtClean="0"/>
              <a:t>VALORES);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SELECT </a:t>
            </a:r>
            <a:r>
              <a:rPr lang="pt-BR" dirty="0" smtClean="0"/>
              <a:t>CAMPOS </a:t>
            </a:r>
            <a:r>
              <a:rPr lang="pt-BR" dirty="0"/>
              <a:t>FROM NOME_DA_TABELA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UPDATE</a:t>
            </a:r>
            <a:r>
              <a:rPr lang="pt-BR" dirty="0"/>
              <a:t> NOME_DA_TABELA SET campo1 = valor1, campo2 = </a:t>
            </a:r>
            <a:r>
              <a:rPr lang="pt-BR" dirty="0" smtClean="0"/>
              <a:t>valor2;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DELETE FROM NOME_DA_TABELA WHERE id = VALOR_DO_ID;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9555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1368" y="2374265"/>
            <a:ext cx="11149263" cy="322467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>
                <a:solidFill>
                  <a:srgbClr val="002060"/>
                </a:solidFill>
              </a:rPr>
              <a:t>CREATE DATABASE SENAC;</a:t>
            </a:r>
          </a:p>
          <a:p>
            <a:pPr marL="0" indent="0">
              <a:buNone/>
            </a:pPr>
            <a:endParaRPr lang="pt-BR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2060"/>
                </a:solidFill>
              </a:rPr>
              <a:t>USE SENAC;</a:t>
            </a:r>
          </a:p>
          <a:p>
            <a:pPr marL="0" indent="0">
              <a:buNone/>
            </a:pPr>
            <a:endParaRPr lang="pt-BR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002060"/>
                </a:solidFill>
              </a:rPr>
              <a:t>CREATE TABLE cliente (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rgbClr val="002060"/>
                </a:solidFill>
              </a:rPr>
              <a:t>	</a:t>
            </a:r>
            <a:r>
              <a:rPr lang="pt-BR" dirty="0" err="1" smtClean="0">
                <a:solidFill>
                  <a:srgbClr val="002060"/>
                </a:solidFill>
              </a:rPr>
              <a:t>Id_cliente</a:t>
            </a:r>
            <a:r>
              <a:rPr lang="pt-BR" dirty="0" smtClean="0">
                <a:solidFill>
                  <a:srgbClr val="002060"/>
                </a:solidFill>
              </a:rPr>
              <a:t> </a:t>
            </a:r>
            <a:r>
              <a:rPr lang="pt-BR" dirty="0" err="1" smtClean="0">
                <a:solidFill>
                  <a:srgbClr val="002060"/>
                </a:solidFill>
              </a:rPr>
              <a:t>integer</a:t>
            </a:r>
            <a:r>
              <a:rPr lang="pt-BR" dirty="0" smtClean="0">
                <a:solidFill>
                  <a:srgbClr val="002060"/>
                </a:solidFill>
              </a:rPr>
              <a:t> </a:t>
            </a:r>
            <a:r>
              <a:rPr lang="pt-BR" dirty="0" err="1" smtClean="0">
                <a:solidFill>
                  <a:srgbClr val="002060"/>
                </a:solidFill>
              </a:rPr>
              <a:t>auto_increment</a:t>
            </a:r>
            <a:r>
              <a:rPr lang="pt-BR" dirty="0" smtClean="0">
                <a:solidFill>
                  <a:srgbClr val="002060"/>
                </a:solidFill>
              </a:rPr>
              <a:t> </a:t>
            </a:r>
            <a:r>
              <a:rPr lang="pt-BR" dirty="0" err="1" smtClean="0">
                <a:solidFill>
                  <a:srgbClr val="002060"/>
                </a:solidFill>
              </a:rPr>
              <a:t>not</a:t>
            </a:r>
            <a:r>
              <a:rPr lang="pt-BR" dirty="0" smtClean="0">
                <a:solidFill>
                  <a:srgbClr val="002060"/>
                </a:solidFill>
              </a:rPr>
              <a:t> </a:t>
            </a:r>
            <a:r>
              <a:rPr lang="pt-BR" dirty="0" err="1" smtClean="0">
                <a:solidFill>
                  <a:srgbClr val="002060"/>
                </a:solidFill>
              </a:rPr>
              <a:t>null</a:t>
            </a:r>
            <a:r>
              <a:rPr lang="pt-BR" dirty="0" smtClean="0">
                <a:solidFill>
                  <a:srgbClr val="002060"/>
                </a:solidFill>
              </a:rPr>
              <a:t>,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rgbClr val="002060"/>
                </a:solidFill>
              </a:rPr>
              <a:t>	Nome </a:t>
            </a:r>
            <a:r>
              <a:rPr lang="pt-BR" dirty="0" err="1" smtClean="0">
                <a:solidFill>
                  <a:srgbClr val="002060"/>
                </a:solidFill>
              </a:rPr>
              <a:t>varchar</a:t>
            </a:r>
            <a:r>
              <a:rPr lang="pt-BR" dirty="0" smtClean="0">
                <a:solidFill>
                  <a:srgbClr val="002060"/>
                </a:solidFill>
              </a:rPr>
              <a:t>(45) </a:t>
            </a:r>
            <a:r>
              <a:rPr lang="pt-BR" dirty="0" err="1" smtClean="0">
                <a:solidFill>
                  <a:srgbClr val="002060"/>
                </a:solidFill>
              </a:rPr>
              <a:t>not</a:t>
            </a:r>
            <a:r>
              <a:rPr lang="pt-BR" dirty="0" smtClean="0">
                <a:solidFill>
                  <a:srgbClr val="002060"/>
                </a:solidFill>
              </a:rPr>
              <a:t> </a:t>
            </a:r>
            <a:r>
              <a:rPr lang="pt-BR" dirty="0" err="1" smtClean="0">
                <a:solidFill>
                  <a:srgbClr val="002060"/>
                </a:solidFill>
              </a:rPr>
              <a:t>null</a:t>
            </a:r>
            <a:r>
              <a:rPr lang="pt-BR" dirty="0" smtClean="0">
                <a:solidFill>
                  <a:srgbClr val="002060"/>
                </a:solidFill>
              </a:rPr>
              <a:t>,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rgbClr val="002060"/>
                </a:solidFill>
              </a:rPr>
              <a:t>	Telefone </a:t>
            </a:r>
            <a:r>
              <a:rPr lang="pt-BR" dirty="0" err="1" smtClean="0">
                <a:solidFill>
                  <a:srgbClr val="002060"/>
                </a:solidFill>
              </a:rPr>
              <a:t>varchar</a:t>
            </a:r>
            <a:r>
              <a:rPr lang="pt-BR" dirty="0" smtClean="0">
                <a:solidFill>
                  <a:srgbClr val="002060"/>
                </a:solidFill>
              </a:rPr>
              <a:t>(12</a:t>
            </a:r>
            <a:r>
              <a:rPr lang="pt-BR" dirty="0" smtClean="0">
                <a:solidFill>
                  <a:srgbClr val="002060"/>
                </a:solidFill>
              </a:rPr>
              <a:t>),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rgbClr val="002060"/>
                </a:solidFill>
              </a:rPr>
              <a:t>	</a:t>
            </a:r>
            <a:r>
              <a:rPr lang="pt-BR" dirty="0" err="1" smtClean="0">
                <a:solidFill>
                  <a:srgbClr val="002060"/>
                </a:solidFill>
              </a:rPr>
              <a:t>Endereco</a:t>
            </a:r>
            <a:r>
              <a:rPr lang="pt-BR" dirty="0" smtClean="0">
                <a:solidFill>
                  <a:srgbClr val="002060"/>
                </a:solidFill>
              </a:rPr>
              <a:t> </a:t>
            </a:r>
            <a:r>
              <a:rPr lang="pt-BR" dirty="0" err="1" smtClean="0">
                <a:solidFill>
                  <a:srgbClr val="002060"/>
                </a:solidFill>
              </a:rPr>
              <a:t>varchar</a:t>
            </a:r>
            <a:r>
              <a:rPr lang="pt-BR" dirty="0" smtClean="0">
                <a:solidFill>
                  <a:srgbClr val="002060"/>
                </a:solidFill>
              </a:rPr>
              <a:t>(45),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rgbClr val="002060"/>
                </a:solidFill>
              </a:rPr>
              <a:t>	</a:t>
            </a:r>
            <a:r>
              <a:rPr lang="pt-BR" dirty="0" err="1" smtClean="0">
                <a:solidFill>
                  <a:srgbClr val="002060"/>
                </a:solidFill>
              </a:rPr>
              <a:t>Primary</a:t>
            </a:r>
            <a:r>
              <a:rPr lang="pt-BR" dirty="0" smtClean="0">
                <a:solidFill>
                  <a:srgbClr val="002060"/>
                </a:solidFill>
              </a:rPr>
              <a:t> </a:t>
            </a:r>
            <a:r>
              <a:rPr lang="pt-BR" dirty="0" err="1" smtClean="0">
                <a:solidFill>
                  <a:srgbClr val="002060"/>
                </a:solidFill>
              </a:rPr>
              <a:t>key</a:t>
            </a:r>
            <a:r>
              <a:rPr lang="pt-BR" dirty="0" smtClean="0">
                <a:solidFill>
                  <a:srgbClr val="002060"/>
                </a:solidFill>
              </a:rPr>
              <a:t> (</a:t>
            </a:r>
            <a:r>
              <a:rPr lang="pt-BR" dirty="0" err="1" smtClean="0">
                <a:solidFill>
                  <a:srgbClr val="002060"/>
                </a:solidFill>
              </a:rPr>
              <a:t>id_cliente</a:t>
            </a:r>
            <a:r>
              <a:rPr lang="pt-BR" dirty="0" smtClean="0">
                <a:solidFill>
                  <a:srgbClr val="00206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rgbClr val="00206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2291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1368" y="1690688"/>
            <a:ext cx="11149263" cy="3514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i="1" dirty="0" smtClean="0">
                <a:solidFill>
                  <a:srgbClr val="002060"/>
                </a:solidFill>
              </a:rPr>
              <a:t>Inserindo um cliente com o comando abaixo: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002060"/>
                </a:solidFill>
              </a:rPr>
              <a:t>INSERT INTO CLIENTE (NOME, TELEFONE, ENDERECO) VALUES (“JURACI RAMOS”,“(</a:t>
            </a:r>
            <a:r>
              <a:rPr lang="pt-BR" sz="2400" dirty="0">
                <a:solidFill>
                  <a:srgbClr val="002060"/>
                </a:solidFill>
              </a:rPr>
              <a:t>16</a:t>
            </a:r>
            <a:r>
              <a:rPr lang="pt-BR" sz="2400" dirty="0" smtClean="0">
                <a:solidFill>
                  <a:srgbClr val="002060"/>
                </a:solidFill>
              </a:rPr>
              <a:t>) 3877-9876”, “Rua </a:t>
            </a:r>
            <a:r>
              <a:rPr lang="pt-BR" sz="2400" dirty="0" err="1" smtClean="0">
                <a:solidFill>
                  <a:srgbClr val="002060"/>
                </a:solidFill>
              </a:rPr>
              <a:t>Conelio</a:t>
            </a:r>
            <a:r>
              <a:rPr lang="pt-BR" sz="2400" dirty="0" smtClean="0">
                <a:solidFill>
                  <a:srgbClr val="002060"/>
                </a:solidFill>
              </a:rPr>
              <a:t> Ramos, 432”);</a:t>
            </a:r>
          </a:p>
          <a:p>
            <a:pPr marL="0" indent="0">
              <a:buNone/>
            </a:pPr>
            <a:endParaRPr lang="pt-BR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2600" i="1" dirty="0" smtClean="0">
                <a:solidFill>
                  <a:srgbClr val="002060"/>
                </a:solidFill>
              </a:rPr>
              <a:t>Note o endereço do cliente está errado e podemos utilizar o comando abaixo para substituir o dado do campo errado para o dado correto:</a:t>
            </a:r>
            <a:endParaRPr lang="pt-BR" sz="2600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2600" dirty="0" smtClean="0">
                <a:solidFill>
                  <a:srgbClr val="002060"/>
                </a:solidFill>
              </a:rPr>
              <a:t>UPDATE CLIENTE SET ENDERECO=“RUA CORNÉLIO RAMOS, 432” WHERE ENDERECO=</a:t>
            </a:r>
            <a:r>
              <a:rPr lang="pt-BR" sz="2600" dirty="0">
                <a:solidFill>
                  <a:srgbClr val="002060"/>
                </a:solidFill>
              </a:rPr>
              <a:t>“Rua </a:t>
            </a:r>
            <a:r>
              <a:rPr lang="pt-BR" sz="2600" dirty="0" err="1" smtClean="0">
                <a:solidFill>
                  <a:srgbClr val="002060"/>
                </a:solidFill>
              </a:rPr>
              <a:t>Conelio</a:t>
            </a:r>
            <a:r>
              <a:rPr lang="pt-BR" sz="2600" dirty="0" smtClean="0">
                <a:solidFill>
                  <a:srgbClr val="002060"/>
                </a:solidFill>
              </a:rPr>
              <a:t> </a:t>
            </a:r>
            <a:r>
              <a:rPr lang="pt-BR" sz="2600" dirty="0">
                <a:solidFill>
                  <a:srgbClr val="002060"/>
                </a:solidFill>
              </a:rPr>
              <a:t>Ramos, 432</a:t>
            </a:r>
            <a:r>
              <a:rPr lang="pt-BR" sz="2600" dirty="0" smtClean="0">
                <a:solidFill>
                  <a:srgbClr val="002060"/>
                </a:solidFill>
              </a:rPr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390043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1368" y="1690688"/>
            <a:ext cx="11149263" cy="3514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i="1" dirty="0" smtClean="0">
                <a:solidFill>
                  <a:srgbClr val="002060"/>
                </a:solidFill>
              </a:rPr>
              <a:t>Inserindo um cliente com o comando abaixo: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002060"/>
                </a:solidFill>
              </a:rPr>
              <a:t>INSERT INTO CLIENTE (NOME, TELEFONE, ENDERECO) VALUES (“JURACI RAMOS”,“(</a:t>
            </a:r>
            <a:r>
              <a:rPr lang="pt-BR" sz="2400" dirty="0">
                <a:solidFill>
                  <a:srgbClr val="002060"/>
                </a:solidFill>
              </a:rPr>
              <a:t>16</a:t>
            </a:r>
            <a:r>
              <a:rPr lang="pt-BR" sz="2400" dirty="0" smtClean="0">
                <a:solidFill>
                  <a:srgbClr val="002060"/>
                </a:solidFill>
              </a:rPr>
              <a:t>) 3877-9876”, “Rua </a:t>
            </a:r>
            <a:r>
              <a:rPr lang="pt-BR" sz="2400" dirty="0" err="1" smtClean="0">
                <a:solidFill>
                  <a:srgbClr val="002060"/>
                </a:solidFill>
              </a:rPr>
              <a:t>Conelio</a:t>
            </a:r>
            <a:r>
              <a:rPr lang="pt-BR" sz="2400" dirty="0" smtClean="0">
                <a:solidFill>
                  <a:srgbClr val="002060"/>
                </a:solidFill>
              </a:rPr>
              <a:t> Ramos, 432”);</a:t>
            </a:r>
          </a:p>
          <a:p>
            <a:pPr marL="0" indent="0">
              <a:buNone/>
            </a:pPr>
            <a:endParaRPr lang="pt-BR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2600" i="1" dirty="0" smtClean="0">
                <a:solidFill>
                  <a:srgbClr val="002060"/>
                </a:solidFill>
              </a:rPr>
              <a:t>Note o endereço do cliente está errado e podemos utilizar o comando abaixo para substituir o dado do campo errado para o dado correto:</a:t>
            </a:r>
            <a:endParaRPr lang="pt-BR" sz="2600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2600" dirty="0" smtClean="0">
                <a:solidFill>
                  <a:srgbClr val="002060"/>
                </a:solidFill>
              </a:rPr>
              <a:t>UPDATE CLIENTE SET </a:t>
            </a:r>
            <a:r>
              <a:rPr lang="pt-BR" sz="2600" dirty="0" smtClean="0">
                <a:solidFill>
                  <a:srgbClr val="002060"/>
                </a:solidFill>
              </a:rPr>
              <a:t>Nome=“Juraci Aparecida Ramos” </a:t>
            </a:r>
            <a:r>
              <a:rPr lang="pt-BR" sz="2600" dirty="0" err="1" smtClean="0">
                <a:solidFill>
                  <a:srgbClr val="002060"/>
                </a:solidFill>
              </a:rPr>
              <a:t>where</a:t>
            </a:r>
            <a:r>
              <a:rPr lang="pt-BR" sz="2600" dirty="0" smtClean="0">
                <a:solidFill>
                  <a:srgbClr val="002060"/>
                </a:solidFill>
              </a:rPr>
              <a:t> id=3;</a:t>
            </a:r>
            <a:endParaRPr lang="pt-BR" sz="2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9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Exclusões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1368" y="1690688"/>
            <a:ext cx="11149263" cy="35143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 i="1" dirty="0" smtClean="0">
                <a:solidFill>
                  <a:srgbClr val="002060"/>
                </a:solidFill>
              </a:rPr>
              <a:t>Para excluir o registro basta executar o comando delete e escolher algum campo que deseja usar como filtro para exclusão como abaixo: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002060"/>
                </a:solidFill>
              </a:rPr>
              <a:t>DELETE FROM CLIENTE WHERE NOME=“JURACI RAMOS”;</a:t>
            </a:r>
          </a:p>
          <a:p>
            <a:pPr marL="0" indent="0">
              <a:buNone/>
            </a:pPr>
            <a:endParaRPr lang="pt-BR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2400" i="1" dirty="0" smtClean="0">
                <a:solidFill>
                  <a:srgbClr val="002060"/>
                </a:solidFill>
              </a:rPr>
              <a:t>Excluir a tabela:</a:t>
            </a:r>
          </a:p>
          <a:p>
            <a:pPr marL="0" indent="0">
              <a:buNone/>
            </a:pPr>
            <a:r>
              <a:rPr lang="pt-BR" sz="2400" dirty="0" err="1" smtClean="0">
                <a:solidFill>
                  <a:srgbClr val="002060"/>
                </a:solidFill>
              </a:rPr>
              <a:t>Drop</a:t>
            </a:r>
            <a:r>
              <a:rPr lang="pt-BR" sz="2400" dirty="0" smtClean="0">
                <a:solidFill>
                  <a:srgbClr val="002060"/>
                </a:solidFill>
              </a:rPr>
              <a:t> </a:t>
            </a:r>
            <a:r>
              <a:rPr lang="pt-BR" sz="2400" dirty="0" err="1">
                <a:solidFill>
                  <a:srgbClr val="002060"/>
                </a:solidFill>
              </a:rPr>
              <a:t>t</a:t>
            </a:r>
            <a:r>
              <a:rPr lang="pt-BR" sz="2400" dirty="0" err="1" smtClean="0">
                <a:solidFill>
                  <a:srgbClr val="002060"/>
                </a:solidFill>
              </a:rPr>
              <a:t>able</a:t>
            </a:r>
            <a:r>
              <a:rPr lang="pt-BR" sz="2400" dirty="0" smtClean="0">
                <a:solidFill>
                  <a:srgbClr val="002060"/>
                </a:solidFill>
              </a:rPr>
              <a:t> &lt;</a:t>
            </a:r>
            <a:r>
              <a:rPr lang="pt-BR" sz="2400" dirty="0" err="1" smtClean="0">
                <a:solidFill>
                  <a:srgbClr val="002060"/>
                </a:solidFill>
              </a:rPr>
              <a:t>nome_da</a:t>
            </a:r>
            <a:r>
              <a:rPr lang="pt-BR" sz="2400" dirty="0" err="1">
                <a:solidFill>
                  <a:srgbClr val="002060"/>
                </a:solidFill>
              </a:rPr>
              <a:t>_</a:t>
            </a:r>
            <a:r>
              <a:rPr lang="pt-BR" sz="2400" dirty="0" err="1" smtClean="0">
                <a:solidFill>
                  <a:srgbClr val="002060"/>
                </a:solidFill>
              </a:rPr>
              <a:t>tabela</a:t>
            </a:r>
            <a:r>
              <a:rPr lang="pt-BR" sz="2400" dirty="0" smtClean="0">
                <a:solidFill>
                  <a:srgbClr val="002060"/>
                </a:solidFill>
              </a:rPr>
              <a:t>&gt;;</a:t>
            </a:r>
          </a:p>
          <a:p>
            <a:pPr marL="0" indent="0">
              <a:buNone/>
            </a:pPr>
            <a:endParaRPr lang="pt-BR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2400" i="1" dirty="0" smtClean="0">
                <a:solidFill>
                  <a:srgbClr val="002060"/>
                </a:solidFill>
              </a:rPr>
              <a:t>Excluir o banco de dados:</a:t>
            </a:r>
          </a:p>
          <a:p>
            <a:pPr marL="0" indent="0">
              <a:buNone/>
            </a:pPr>
            <a:r>
              <a:rPr lang="pt-BR" sz="2400" dirty="0" err="1">
                <a:solidFill>
                  <a:srgbClr val="002060"/>
                </a:solidFill>
              </a:rPr>
              <a:t>Drop</a:t>
            </a:r>
            <a:r>
              <a:rPr lang="pt-BR" sz="2400" dirty="0">
                <a:solidFill>
                  <a:srgbClr val="002060"/>
                </a:solidFill>
              </a:rPr>
              <a:t> </a:t>
            </a:r>
            <a:r>
              <a:rPr lang="pt-BR" sz="2400" dirty="0" err="1">
                <a:solidFill>
                  <a:srgbClr val="002060"/>
                </a:solidFill>
              </a:rPr>
              <a:t>database</a:t>
            </a:r>
            <a:r>
              <a:rPr lang="pt-BR" sz="2400" dirty="0">
                <a:solidFill>
                  <a:srgbClr val="002060"/>
                </a:solidFill>
              </a:rPr>
              <a:t> </a:t>
            </a:r>
            <a:r>
              <a:rPr lang="pt-BR" sz="2400" dirty="0" smtClean="0">
                <a:solidFill>
                  <a:srgbClr val="002060"/>
                </a:solidFill>
              </a:rPr>
              <a:t>&lt;</a:t>
            </a:r>
            <a:r>
              <a:rPr lang="pt-BR" sz="2400" dirty="0" err="1" smtClean="0">
                <a:solidFill>
                  <a:srgbClr val="002060"/>
                </a:solidFill>
              </a:rPr>
              <a:t>nome_banco_de_dados</a:t>
            </a:r>
            <a:r>
              <a:rPr lang="pt-BR" sz="2400" dirty="0" smtClean="0">
                <a:solidFill>
                  <a:srgbClr val="002060"/>
                </a:solidFill>
              </a:rPr>
              <a:t>&gt;;</a:t>
            </a:r>
            <a:endParaRPr lang="pt-BR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600" i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DE5B8EE9629EC4EBC9DFB8ECD50A45A" ma:contentTypeVersion="0" ma:contentTypeDescription="Crie um novo documento." ma:contentTypeScope="" ma:versionID="f103d00bdce693b8a00f7704f84d8c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E4AD1E-705D-4A91-89A9-9B0B4FABE386}"/>
</file>

<file path=customXml/itemProps2.xml><?xml version="1.0" encoding="utf-8"?>
<ds:datastoreItem xmlns:ds="http://schemas.openxmlformats.org/officeDocument/2006/customXml" ds:itemID="{1A3A31DE-48F4-49A0-95AC-5E68FD125975}"/>
</file>

<file path=customXml/itemProps3.xml><?xml version="1.0" encoding="utf-8"?>
<ds:datastoreItem xmlns:ds="http://schemas.openxmlformats.org/officeDocument/2006/customXml" ds:itemID="{7520BAAD-3657-482A-ADA2-FDCD726E926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3066</TotalTime>
  <Words>317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Tema do Office</vt:lpstr>
      <vt:lpstr>Unidade Curricular - 12</vt:lpstr>
      <vt:lpstr>OBJETIVOS  </vt:lpstr>
      <vt:lpstr>Executando o Mysql em modo prompt:</vt:lpstr>
      <vt:lpstr>Comando Show</vt:lpstr>
      <vt:lpstr>Comandos CRUD</vt:lpstr>
      <vt:lpstr>EXEMPLOS</vt:lpstr>
      <vt:lpstr>EXEMPLOS</vt:lpstr>
      <vt:lpstr>EXEMPLOS</vt:lpstr>
      <vt:lpstr>Exclusões </vt:lpstr>
      <vt:lpstr>Exercícios</vt:lpstr>
      <vt:lpstr>That’s All!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2D / 3D</dc:title>
  <dc:creator>Rodrigo Zamara</dc:creator>
  <cp:lastModifiedBy>RODRIGO ALBERTO ZAMARA</cp:lastModifiedBy>
  <cp:revision>241</cp:revision>
  <dcterms:created xsi:type="dcterms:W3CDTF">2014-09-17T13:19:02Z</dcterms:created>
  <dcterms:modified xsi:type="dcterms:W3CDTF">2020-02-07T00:59:19Z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0x010100CDE5B8EE9629EC4EBC9DFB8ECD50A45A</vt:lpwstr>
  </property>
</Properties>
</file>