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7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9" r:id="rId8"/>
    <p:sldId id="261" r:id="rId9"/>
    <p:sldId id="264" r:id="rId10"/>
    <p:sldId id="265" r:id="rId11"/>
    <p:sldId id="270" r:id="rId12"/>
    <p:sldId id="262" r:id="rId13"/>
    <p:sldId id="266" r:id="rId14"/>
    <p:sldId id="267" r:id="rId15"/>
    <p:sldId id="268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80DC3-0356-49E2-A2EB-8CD70277804E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D5F5-CBC1-4752-83D0-6631ACB2D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14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HTT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Servidor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404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um código de resposta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TP"/>
              </a:rPr>
              <a:t>HTTP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que indica que o cliente pôde comunicar com o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ervidor"/>
              </a:rPr>
              <a:t>servidor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mas ou o servidor não pôde encontrar o que foi pedido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ED5F5-CBC1-4752-83D0-6631ACB2D38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59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Documento de requisitos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ED5F5-CBC1-4752-83D0-6631ACB2D38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343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Documento de requisitos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ED5F5-CBC1-4752-83D0-6631ACB2D38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9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Diagrama de estrutura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ED5F5-CBC1-4752-83D0-6631ACB2D38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72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810" y="1905000"/>
            <a:ext cx="9146382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38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B1CD328-30A2-490D-B6FA-C0FD1F251FCE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171" y="277814"/>
            <a:ext cx="9146383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6FFF8BE-7E3C-4026-AC4A-A30AE1F5490D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0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811" y="274638"/>
            <a:ext cx="9146380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C2EE1B-0291-4E96-AEED-B5C2BCBB6968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8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810" y="1905000"/>
            <a:ext cx="9146382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7127FB-B977-46D7-9646-408D2BF27D59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2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811" y="274638"/>
            <a:ext cx="9146380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93716D1-40E8-49B3-A7A4-45AECA3EAAC0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8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811" y="274638"/>
            <a:ext cx="9146380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EB406A-8765-448F-8B8B-BD046ECB4A0A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51488" y="2819401"/>
            <a:ext cx="441770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8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800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DC19C0-A4F5-4C1E-84F9-CC6756B8947D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9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2D1FDF-FBB6-47FC-BBD3-585CB3F4A7E9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811" y="274638"/>
            <a:ext cx="9146380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EB372D-9C14-4F47-8EFE-1B64A45CC37A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8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sz="180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5E2C1CA-0A5D-4511-821E-4240BC85D6F3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7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2CBF7-EDCD-44ED-A491-33C44851831E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7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freepik.com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99455-A87F-475C-8F3A-1BDC34A8D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810" y="0"/>
            <a:ext cx="9146381" cy="6858000"/>
          </a:xfrm>
        </p:spPr>
        <p:txBody>
          <a:bodyPr anchor="ctr"/>
          <a:lstStyle/>
          <a:p>
            <a:pPr algn="ctr"/>
            <a:r>
              <a:rPr lang="pt-BR" dirty="0">
                <a:latin typeface="Papyrus" panose="03070502060502030205" pitchFamily="66" charset="0"/>
              </a:rPr>
              <a:t>Validador HC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6354CF-15E0-4B95-92C7-8A2AB0050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Papyrus" panose="03070502060502030205" pitchFamily="66" charset="0"/>
              </a:rPr>
              <a:t>Professor: </a:t>
            </a:r>
            <a:r>
              <a:rPr lang="pt-BR" dirty="0" err="1">
                <a:latin typeface="Papyrus" panose="03070502060502030205" pitchFamily="66" charset="0"/>
              </a:rPr>
              <a:t>Cleverton</a:t>
            </a:r>
            <a:r>
              <a:rPr lang="pt-BR" dirty="0">
                <a:latin typeface="Papyrus" panose="03070502060502030205" pitchFamily="66" charset="0"/>
              </a:rPr>
              <a:t> </a:t>
            </a:r>
            <a:r>
              <a:rPr lang="pt-BR" dirty="0" err="1">
                <a:latin typeface="Papyrus" panose="03070502060502030205" pitchFamily="66" charset="0"/>
              </a:rPr>
              <a:t>Hentz</a:t>
            </a:r>
            <a:endParaRPr lang="pt-BR" dirty="0">
              <a:latin typeface="Papyrus" panose="03070502060502030205" pitchFamily="66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AB9B3E8-BF24-496B-96E0-D88507A5D8D1}"/>
              </a:ext>
            </a:extLst>
          </p:cNvPr>
          <p:cNvGrpSpPr/>
          <p:nvPr/>
        </p:nvGrpSpPr>
        <p:grpSpPr>
          <a:xfrm>
            <a:off x="336280" y="200415"/>
            <a:ext cx="2056191" cy="2404999"/>
            <a:chOff x="336280" y="200415"/>
            <a:chExt cx="2314833" cy="259099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3EF3C8E-655A-4A76-B7B6-1B74968C6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80" y="200415"/>
              <a:ext cx="2256608" cy="258637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FB6CEAC-37EA-4D20-B963-1606EEFFCA86}"/>
                </a:ext>
              </a:extLst>
            </p:cNvPr>
            <p:cNvSpPr txBox="1"/>
            <p:nvPr/>
          </p:nvSpPr>
          <p:spPr>
            <a:xfrm>
              <a:off x="543921" y="1225834"/>
              <a:ext cx="1841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t-BR" sz="2000" b="1" dirty="0"/>
                <a:t>INSTITUTO FEDERAL 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2C9C54F-0408-408F-A5F7-368246582612}"/>
                </a:ext>
              </a:extLst>
            </p:cNvPr>
            <p:cNvSpPr txBox="1"/>
            <p:nvPr/>
          </p:nvSpPr>
          <p:spPr>
            <a:xfrm>
              <a:off x="394504" y="1785717"/>
              <a:ext cx="2256609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t-BR" sz="1200" b="1" dirty="0"/>
                <a:t>RIO GRANDE DO NORTE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DF67113-5258-4D78-837A-0DAA3D29EF67}"/>
                </a:ext>
              </a:extLst>
            </p:cNvPr>
            <p:cNvSpPr txBox="1"/>
            <p:nvPr/>
          </p:nvSpPr>
          <p:spPr>
            <a:xfrm>
              <a:off x="603900" y="2145076"/>
              <a:ext cx="172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t-BR" sz="2000" b="1" dirty="0"/>
                <a:t>Campus</a:t>
              </a:r>
            </a:p>
            <a:p>
              <a:pPr algn="ctr">
                <a:lnSpc>
                  <a:spcPct val="90000"/>
                </a:lnSpc>
              </a:pPr>
              <a:r>
                <a:rPr lang="pt-BR" sz="2000" b="1" dirty="0"/>
                <a:t>Santa Cruz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246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61E9-1DAD-4ECF-A8B7-86EE2F63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Espaço Reservado para Conteúdo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3C0B0202-68A9-4D47-B9C9-724C3E2614C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587375" y="444500"/>
            <a:ext cx="11017250" cy="5969000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63D63C0-2BA3-4C9A-9A7A-28EB42D45A37}"/>
              </a:ext>
            </a:extLst>
          </p:cNvPr>
          <p:cNvSpPr txBox="1"/>
          <p:nvPr/>
        </p:nvSpPr>
        <p:spPr>
          <a:xfrm>
            <a:off x="587375" y="6400801"/>
            <a:ext cx="5159828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900" dirty="0"/>
              <a:t>Fontes: Elaborado pelos autores </a:t>
            </a:r>
          </a:p>
        </p:txBody>
      </p:sp>
    </p:spTree>
    <p:extLst>
      <p:ext uri="{BB962C8B-B14F-4D97-AF65-F5344CB8AC3E}">
        <p14:creationId xmlns:p14="http://schemas.microsoft.com/office/powerpoint/2010/main" val="41890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CCA7C9E-65D8-45C8-9AF1-58470BF8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Imagem 2" descr="modelo relacional do banco de dados">
            <a:extLst>
              <a:ext uri="{FF2B5EF4-FFF2-40B4-BE49-F238E27FC236}">
                <a16:creationId xmlns:a16="http://schemas.microsoft.com/office/drawing/2014/main" id="{0AC12D5F-2083-4ED4-88EB-93205BB86A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59" y="1516487"/>
            <a:ext cx="9875948" cy="3825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54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0453C94-807D-48D8-A742-470B76B4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4E4B0D59-311D-478F-B1F4-8C620842D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82"/>
          <a:stretch/>
        </p:blipFill>
        <p:spPr>
          <a:xfrm>
            <a:off x="251024" y="662165"/>
            <a:ext cx="11689952" cy="5533669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D472BE8B-8F14-418A-9F6A-1DD76C99BF51}"/>
              </a:ext>
            </a:extLst>
          </p:cNvPr>
          <p:cNvSpPr txBox="1"/>
          <p:nvPr/>
        </p:nvSpPr>
        <p:spPr>
          <a:xfrm>
            <a:off x="251024" y="6089703"/>
            <a:ext cx="5159828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900" dirty="0"/>
              <a:t>Fontes: Elaborado pelos autores </a:t>
            </a:r>
          </a:p>
        </p:txBody>
      </p:sp>
    </p:spTree>
    <p:extLst>
      <p:ext uri="{BB962C8B-B14F-4D97-AF65-F5344CB8AC3E}">
        <p14:creationId xmlns:p14="http://schemas.microsoft.com/office/powerpoint/2010/main" val="46949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FD489B0-4E04-482C-B575-6020349B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6A8B14A6-272A-406D-8FE1-35EB4601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35" y="742597"/>
            <a:ext cx="10261930" cy="537280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6948487-B754-434D-AA30-FA7BBCA3F139}"/>
              </a:ext>
            </a:extLst>
          </p:cNvPr>
          <p:cNvSpPr txBox="1"/>
          <p:nvPr/>
        </p:nvSpPr>
        <p:spPr>
          <a:xfrm>
            <a:off x="874483" y="6103558"/>
            <a:ext cx="5159828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900" dirty="0"/>
              <a:t>Fontes: Elaborado pelos autores </a:t>
            </a:r>
          </a:p>
        </p:txBody>
      </p:sp>
    </p:spTree>
    <p:extLst>
      <p:ext uri="{BB962C8B-B14F-4D97-AF65-F5344CB8AC3E}">
        <p14:creationId xmlns:p14="http://schemas.microsoft.com/office/powerpoint/2010/main" val="371233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A803D03-75C1-4151-82D6-E55BF949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3B10C7B6-3098-4BA4-B85C-793835D27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4" y="758563"/>
            <a:ext cx="10183091" cy="534087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D0808D0-FD40-4F74-B87B-109194047F0E}"/>
              </a:ext>
            </a:extLst>
          </p:cNvPr>
          <p:cNvSpPr txBox="1"/>
          <p:nvPr/>
        </p:nvSpPr>
        <p:spPr>
          <a:xfrm>
            <a:off x="929905" y="6089703"/>
            <a:ext cx="5159828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900" dirty="0"/>
              <a:t>Fontes: Elaborado pelos autores </a:t>
            </a:r>
          </a:p>
        </p:txBody>
      </p:sp>
    </p:spTree>
    <p:extLst>
      <p:ext uri="{BB962C8B-B14F-4D97-AF65-F5344CB8AC3E}">
        <p14:creationId xmlns:p14="http://schemas.microsoft.com/office/powerpoint/2010/main" val="315220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E17829E-F01C-42C8-8130-46A46BBD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033A49-A224-4C05-952F-DF93683B6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10" y="1905000"/>
            <a:ext cx="10364389" cy="4267200"/>
          </a:xfrm>
        </p:spPr>
        <p:txBody>
          <a:bodyPr/>
          <a:lstStyle/>
          <a:p>
            <a:r>
              <a:rPr lang="pt-BR" dirty="0"/>
              <a:t>SOMMERVILLE, I. Engenharia de software. 9. ed. São Paulo: PEARSON BRASIL, 2011.</a:t>
            </a:r>
          </a:p>
          <a:p>
            <a:r>
              <a:rPr lang="pt-BR" spc="52" dirty="0">
                <a:uFill>
                  <a:solidFill>
                    <a:srgbClr val="FFFFFF"/>
                  </a:solidFill>
                </a:uFill>
              </a:rPr>
              <a:t>VALIDADOR HC. </a:t>
            </a:r>
            <a:r>
              <a:rPr lang="pt-BR" spc="-1" dirty="0">
                <a:uFill>
                  <a:solidFill>
                    <a:srgbClr val="FFFFFF"/>
                  </a:solidFill>
                </a:uFill>
              </a:rPr>
              <a:t>Araújo R.L.</a:t>
            </a:r>
            <a:r>
              <a:rPr lang="pt-BR" spc="-1" baseline="30000" dirty="0"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pc="-1" dirty="0">
                <a:uFill>
                  <a:solidFill>
                    <a:srgbClr val="FFFFFF"/>
                  </a:solidFill>
                </a:uFill>
              </a:rPr>
              <a:t>; Laurentino J.I.C.</a:t>
            </a:r>
            <a:r>
              <a:rPr lang="pt-BR" spc="-1" baseline="3000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pc="-1" dirty="0">
                <a:uFill>
                  <a:solidFill>
                    <a:srgbClr val="FFFFFF"/>
                  </a:solidFill>
                </a:uFill>
              </a:rPr>
              <a:t>; Lima L.B.F.</a:t>
            </a:r>
            <a:r>
              <a:rPr lang="pt-BR" spc="-1" baseline="3000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pc="-1" dirty="0"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t-BR" spc="52" dirty="0">
                <a:uFill>
                  <a:solidFill>
                    <a:srgbClr val="FFFFFF"/>
                  </a:solidFill>
                </a:uFill>
              </a:rPr>
              <a:t>IFRN 2017</a:t>
            </a:r>
          </a:p>
          <a:p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505B1A2-FE64-4FCB-A312-4DAF2104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8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A6B94BE-8FEA-43A6-90D0-579C440F6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4291" y="0"/>
            <a:ext cx="3532433" cy="6858000"/>
          </a:xfrm>
        </p:spPr>
        <p:txBody>
          <a:bodyPr anchor="ctr">
            <a:normAutofit/>
          </a:bodyPr>
          <a:lstStyle/>
          <a:p>
            <a:r>
              <a:rPr lang="pt-BR" sz="1800" dirty="0"/>
              <a:t>Alunos: </a:t>
            </a:r>
          </a:p>
          <a:p>
            <a:r>
              <a:rPr lang="pt-BR" sz="1800" dirty="0"/>
              <a:t>	Jhonatas Israel</a:t>
            </a:r>
          </a:p>
          <a:p>
            <a:r>
              <a:rPr lang="pt-BR" sz="1800" dirty="0"/>
              <a:t>	Luana Beatriz</a:t>
            </a:r>
          </a:p>
          <a:p>
            <a:r>
              <a:rPr lang="pt-BR" sz="1800" dirty="0"/>
              <a:t>	</a:t>
            </a:r>
            <a:r>
              <a:rPr lang="pt-BR" sz="1800" dirty="0" err="1"/>
              <a:t>Raiane</a:t>
            </a:r>
            <a:r>
              <a:rPr lang="pt-BR" sz="1800" dirty="0"/>
              <a:t> Linhares</a:t>
            </a:r>
          </a:p>
          <a:p>
            <a:r>
              <a:rPr lang="pt-BR" sz="1800" dirty="0"/>
              <a:t>Orientador: </a:t>
            </a:r>
          </a:p>
          <a:p>
            <a:r>
              <a:rPr lang="pt-BR" sz="1800" dirty="0"/>
              <a:t>	Marcelo Figueiredo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228F02A-7AA5-4FA0-9F25-9C0AC02A7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946" y="1594472"/>
            <a:ext cx="5399667" cy="4506080"/>
          </a:xfr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AB203C-D1EF-47E7-BCBC-24DB7214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A1E1A3-34DA-4D77-95E2-3A652116A347}"/>
              </a:ext>
            </a:extLst>
          </p:cNvPr>
          <p:cNvSpPr txBox="1"/>
          <p:nvPr/>
        </p:nvSpPr>
        <p:spPr>
          <a:xfrm>
            <a:off x="4668508" y="5723854"/>
            <a:ext cx="4349932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900" dirty="0"/>
              <a:t>Fontes: Elaborado pelos autores</a:t>
            </a:r>
          </a:p>
        </p:txBody>
      </p:sp>
    </p:spTree>
    <p:extLst>
      <p:ext uri="{BB962C8B-B14F-4D97-AF65-F5344CB8AC3E}">
        <p14:creationId xmlns:p14="http://schemas.microsoft.com/office/powerpoint/2010/main" val="323171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B568EAE-1452-4484-B5F2-90307AFC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Papyrus" panose="03070502060502030205" pitchFamily="66" charset="0"/>
              </a:rPr>
              <a:t>Motivação e Justificativa</a:t>
            </a:r>
          </a:p>
        </p:txBody>
      </p:sp>
      <p:pic>
        <p:nvPicPr>
          <p:cNvPr id="9" name="Espaço Reservado para Conteúdo 8" descr="Uma imagem contendo música&#10;&#10;Descrição gerada com alta confiança">
            <a:extLst>
              <a:ext uri="{FF2B5EF4-FFF2-40B4-BE49-F238E27FC236}">
                <a16:creationId xmlns:a16="http://schemas.microsoft.com/office/drawing/2014/main" id="{A35B17D6-9D58-4F0E-ADE5-CEB77D0B5F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8850" r="90000">
                        <a14:foregroundMark x1="36350" y1="25800" x2="36350" y2="25800"/>
                        <a14:foregroundMark x1="21050" y1="35300" x2="21050" y2="35300"/>
                        <a14:foregroundMark x1="32600" y1="32000" x2="32600" y2="32000"/>
                        <a14:foregroundMark x1="33500" y1="32650" x2="33500" y2="32650"/>
                        <a14:foregroundMark x1="31950" y1="33750" x2="31950" y2="33750"/>
                        <a14:foregroundMark x1="88900" y1="69250" x2="88900" y2="69250"/>
                        <a14:foregroundMark x1="88450" y1="56150" x2="88450" y2="56150"/>
                        <a14:foregroundMark x1="88250" y1="52150" x2="88250" y2="52150"/>
                        <a14:foregroundMark x1="76700" y1="53050" x2="76700" y2="53050"/>
                        <a14:foregroundMark x1="74700" y1="55500" x2="74700" y2="55500"/>
                        <a14:foregroundMark x1="77400" y1="59050" x2="77400" y2="59050"/>
                        <a14:foregroundMark x1="74700" y1="56150" x2="74700" y2="56150"/>
                        <a14:foregroundMark x1="21500" y1="34200" x2="21500" y2="34200"/>
                        <a14:foregroundMark x1="21750" y1="37300" x2="21750" y2="37300"/>
                        <a14:foregroundMark x1="23500" y1="38850" x2="23500" y2="38850"/>
                        <a14:foregroundMark x1="18400" y1="33300" x2="18400" y2="33300"/>
                        <a14:foregroundMark x1="24600" y1="36850" x2="24600" y2="36850"/>
                        <a14:foregroundMark x1="25300" y1="36400" x2="25300" y2="36400"/>
                        <a14:foregroundMark x1="24600" y1="36200" x2="24600" y2="36200"/>
                        <a14:foregroundMark x1="21950" y1="40850" x2="21950" y2="40850"/>
                        <a14:foregroundMark x1="13950" y1="37550" x2="13950" y2="37550"/>
                        <a14:foregroundMark x1="14850" y1="33750" x2="14850" y2="33750"/>
                        <a14:foregroundMark x1="19050" y1="41750" x2="19050" y2="41750"/>
                        <a14:foregroundMark x1="22850" y1="40850" x2="22850" y2="40850"/>
                        <a14:foregroundMark x1="13950" y1="32000" x2="13950" y2="32000"/>
                        <a14:foregroundMark x1="79800" y1="56350" x2="79800" y2="56350"/>
                        <a14:foregroundMark x1="80250" y1="55500" x2="80250" y2="55500"/>
                        <a14:foregroundMark x1="8850" y1="50600" x2="8850" y2="50600"/>
                        <a14:foregroundMark x1="82500" y1="55500" x2="82500" y2="55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57325" y="673623"/>
            <a:ext cx="6553325" cy="6553325"/>
          </a:xfrm>
        </p:spPr>
      </p:pic>
      <p:pic>
        <p:nvPicPr>
          <p:cNvPr id="14" name="Espaço Reservado para Conteúdo 13" descr="Uma imagem contendo texto, cartão de negócios&#10;&#10;Descrição gerada com alta confiança">
            <a:extLst>
              <a:ext uri="{FF2B5EF4-FFF2-40B4-BE49-F238E27FC236}">
                <a16:creationId xmlns:a16="http://schemas.microsoft.com/office/drawing/2014/main" id="{7E2ADD88-5D1A-44E2-A65B-EC2EAF6F40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53375" y="1622988"/>
            <a:ext cx="2147454" cy="2147454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30081F6-783B-45B2-8271-D6EA48C4FBD4}"/>
              </a:ext>
            </a:extLst>
          </p:cNvPr>
          <p:cNvSpPr txBox="1"/>
          <p:nvPr/>
        </p:nvSpPr>
        <p:spPr>
          <a:xfrm>
            <a:off x="338203" y="6017714"/>
            <a:ext cx="545717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FONTES: https://www.freepik.com/free-vector/professional-programmer-engineer-writing-code_1311615.htm Designed by </a:t>
            </a:r>
            <a:r>
              <a:rPr lang="en-US" sz="900" dirty="0" err="1"/>
              <a:t>Freepik</a:t>
            </a:r>
            <a:endParaRPr lang="pt-BR" sz="90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6A8EFD5-2BD7-41A3-B294-3F55AF1E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B35B26A-B979-4D1B-9337-08A06C90FBB3}"/>
              </a:ext>
            </a:extLst>
          </p:cNvPr>
          <p:cNvSpPr txBox="1"/>
          <p:nvPr/>
        </p:nvSpPr>
        <p:spPr>
          <a:xfrm>
            <a:off x="6734827" y="3580954"/>
            <a:ext cx="545717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FONTES: https://www.freepik.com/free-vector/professional-programmer-engineer-writing-code_1311615.htm Designed by </a:t>
            </a:r>
            <a:r>
              <a:rPr lang="en-US" sz="900" dirty="0" err="1"/>
              <a:t>Freepik</a:t>
            </a:r>
            <a:endParaRPr lang="pt-BR" sz="90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BF4BF34-9026-473C-8239-7FF966B0D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8097" y="2301984"/>
            <a:ext cx="1157796" cy="1157796"/>
          </a:xfrm>
          <a:prstGeom prst="rect">
            <a:avLst/>
          </a:prstGeom>
        </p:spPr>
      </p:pic>
      <p:pic>
        <p:nvPicPr>
          <p:cNvPr id="1026" name="Picture 2" descr="Resultado de imagem para netscape icon png">
            <a:extLst>
              <a:ext uri="{FF2B5EF4-FFF2-40B4-BE49-F238E27FC236}">
                <a16:creationId xmlns:a16="http://schemas.microsoft.com/office/drawing/2014/main" id="{842871B9-994A-4838-9ABF-B34ECFBED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902" y="399920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92FE3812-D88E-43B9-B5DD-6DCD9396C075}"/>
              </a:ext>
            </a:extLst>
          </p:cNvPr>
          <p:cNvSpPr/>
          <p:nvPr/>
        </p:nvSpPr>
        <p:spPr>
          <a:xfrm>
            <a:off x="6891528" y="6235840"/>
            <a:ext cx="525087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/>
              <a:t>Fontes: http://icons.iconarchive.com/icons/morcha/browsers/256/Netscape-icon.png</a:t>
            </a:r>
          </a:p>
        </p:txBody>
      </p:sp>
    </p:spTree>
    <p:extLst>
      <p:ext uri="{BB962C8B-B14F-4D97-AF65-F5344CB8AC3E}">
        <p14:creationId xmlns:p14="http://schemas.microsoft.com/office/powerpoint/2010/main" val="119357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ipse 20">
            <a:extLst>
              <a:ext uri="{FF2B5EF4-FFF2-40B4-BE49-F238E27FC236}">
                <a16:creationId xmlns:a16="http://schemas.microsoft.com/office/drawing/2014/main" id="{BE5802E3-C7C8-462F-A8AA-41A5A3DC70DC}"/>
              </a:ext>
            </a:extLst>
          </p:cNvPr>
          <p:cNvSpPr/>
          <p:nvPr/>
        </p:nvSpPr>
        <p:spPr>
          <a:xfrm>
            <a:off x="9000760" y="2547471"/>
            <a:ext cx="2342053" cy="2390499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10FE73E-0F43-48D0-B0FB-AFD549D37FE8}"/>
              </a:ext>
            </a:extLst>
          </p:cNvPr>
          <p:cNvSpPr/>
          <p:nvPr/>
        </p:nvSpPr>
        <p:spPr>
          <a:xfrm>
            <a:off x="571315" y="2682698"/>
            <a:ext cx="2342053" cy="2390499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469BE4-458C-44AB-B777-B7E36A0F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Papyrus" panose="03070502060502030205" pitchFamily="66" charset="0"/>
              </a:rPr>
              <a:t>Metodologia </a:t>
            </a:r>
            <a:endParaRPr lang="pt-BR" dirty="0">
              <a:latin typeface="Papyrus" panose="03070502060502030205" pitchFamily="66" charset="0"/>
            </a:endParaRP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FF509CB9-1E40-4608-A53C-FB269895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19" y="3443853"/>
            <a:ext cx="1948833" cy="857486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4857AB9-1B52-4055-A98B-47817C78CC91}"/>
              </a:ext>
            </a:extLst>
          </p:cNvPr>
          <p:cNvGrpSpPr/>
          <p:nvPr/>
        </p:nvGrpSpPr>
        <p:grpSpPr>
          <a:xfrm>
            <a:off x="9562014" y="2761999"/>
            <a:ext cx="1457012" cy="2391424"/>
            <a:chOff x="5588696" y="3246147"/>
            <a:chExt cx="1184808" cy="230797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CB86811-C781-43A9-988D-6BF440C07115}"/>
                </a:ext>
              </a:extLst>
            </p:cNvPr>
            <p:cNvSpPr txBox="1"/>
            <p:nvPr/>
          </p:nvSpPr>
          <p:spPr>
            <a:xfrm>
              <a:off x="5588696" y="3246147"/>
              <a:ext cx="1014607" cy="2307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t-BR" sz="16600" dirty="0">
                  <a:solidFill>
                    <a:schemeClr val="accent6">
                      <a:lumMod val="50000"/>
                    </a:schemeClr>
                  </a:solidFill>
                  <a:latin typeface="Comic Sans MS" panose="030F0702030302020204" pitchFamily="66" charset="0"/>
                  <a:cs typeface="Calibri" panose="020F0502020204030204" pitchFamily="34" charset="0"/>
                </a:rPr>
                <a:t>V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CE01A577-7EBF-4CFE-90C4-B07AE690B6CE}"/>
                </a:ext>
              </a:extLst>
            </p:cNvPr>
            <p:cNvSpPr txBox="1"/>
            <p:nvPr/>
          </p:nvSpPr>
          <p:spPr>
            <a:xfrm>
              <a:off x="5758897" y="4107993"/>
              <a:ext cx="1014607" cy="623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4000" dirty="0"/>
                <a:t>NU</a:t>
              </a:r>
            </a:p>
          </p:txBody>
        </p:sp>
      </p:grpSp>
      <p:pic>
        <p:nvPicPr>
          <p:cNvPr id="14" name="Imagem 13" descr="Uma imagem contendo objeto, relógio&#10;&#10;Descrição gerada com alta confiança">
            <a:extLst>
              <a:ext uri="{FF2B5EF4-FFF2-40B4-BE49-F238E27FC236}">
                <a16:creationId xmlns:a16="http://schemas.microsoft.com/office/drawing/2014/main" id="{077073BB-5BD4-427C-A358-EFB0EEE46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189" y="2142663"/>
            <a:ext cx="3449162" cy="3449162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2D524DD-4F0D-4316-8BF3-E490880AF403}"/>
              </a:ext>
            </a:extLst>
          </p:cNvPr>
          <p:cNvCxnSpPr>
            <a:cxnSpLocks/>
            <a:stCxn id="16" idx="6"/>
            <a:endCxn id="14" idx="1"/>
          </p:cNvCxnSpPr>
          <p:nvPr/>
        </p:nvCxnSpPr>
        <p:spPr>
          <a:xfrm flipV="1">
            <a:off x="2913368" y="3867244"/>
            <a:ext cx="1460821" cy="1070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256579D-355A-47D5-A0E2-FE7A72CB66C8}"/>
              </a:ext>
            </a:extLst>
          </p:cNvPr>
          <p:cNvCxnSpPr>
            <a:cxnSpLocks/>
          </p:cNvCxnSpPr>
          <p:nvPr/>
        </p:nvCxnSpPr>
        <p:spPr>
          <a:xfrm flipV="1">
            <a:off x="7681645" y="3867244"/>
            <a:ext cx="1704393" cy="535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7BA58A9-FDB1-49E3-8904-CC40BD743053}"/>
              </a:ext>
            </a:extLst>
          </p:cNvPr>
          <p:cNvSpPr txBox="1"/>
          <p:nvPr/>
        </p:nvSpPr>
        <p:spPr>
          <a:xfrm>
            <a:off x="769968" y="5671603"/>
            <a:ext cx="4349932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900" dirty="0"/>
              <a:t>Fontes: Elaborado pelos autores</a:t>
            </a:r>
          </a:p>
        </p:txBody>
      </p:sp>
      <p:sp>
        <p:nvSpPr>
          <p:cNvPr id="26" name="Espaço Reservado para Número de Slide 25">
            <a:extLst>
              <a:ext uri="{FF2B5EF4-FFF2-40B4-BE49-F238E27FC236}">
                <a16:creationId xmlns:a16="http://schemas.microsoft.com/office/drawing/2014/main" id="{A10B8161-9FD6-466A-A7D1-3A6BC0E6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1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A7A80F42-179C-4493-9F6D-BFEE5A43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11" y="483646"/>
            <a:ext cx="9920252" cy="1020762"/>
          </a:xfrm>
        </p:spPr>
        <p:txBody>
          <a:bodyPr>
            <a:normAutofit/>
          </a:bodyPr>
          <a:lstStyle/>
          <a:p>
            <a:r>
              <a:rPr lang="pt-BR" dirty="0">
                <a:latin typeface="Papyrus" panose="03070502060502030205" pitchFamily="66" charset="0"/>
              </a:rPr>
              <a:t>O que é e para que serve a validação de documentos?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17F539-A443-4399-87F9-486BB302E1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[...] este processo envolve uma revisão de todos os requisitos levantados e negociados, assim como uma prototipagem e validação de modelos e teste de requisitos. (SOMMERVILLE, 2011, p.27)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8A8B36FB-071F-44C9-9225-099F44FA91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Poderemos afirmar que o processo de validação de requisitos está para o documento de requisitos assim como a fase de testes unitários e de sistema está para a fase de desenvolvimento de um projeto de software. (SOMMERVILLE, 2011, p.28) 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5C8BEAD-BE03-4B69-9E1C-CC56342BC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459" y="4137226"/>
            <a:ext cx="2511451" cy="2511451"/>
          </a:xfrm>
          <a:prstGeom prst="rect">
            <a:avLst/>
          </a:prstGeom>
        </p:spPr>
      </p:pic>
      <p:pic>
        <p:nvPicPr>
          <p:cNvPr id="10" name="Imagem 9" descr="Uma imagem contendo cartão de negócios&#10;&#10;Descrição gerada com alta confiança">
            <a:extLst>
              <a:ext uri="{FF2B5EF4-FFF2-40B4-BE49-F238E27FC236}">
                <a16:creationId xmlns:a16="http://schemas.microsoft.com/office/drawing/2014/main" id="{79298D27-7105-4943-BF8E-9BDC188A2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676" y="4507083"/>
            <a:ext cx="2076279" cy="2076279"/>
          </a:xfrm>
          <a:prstGeom prst="rect">
            <a:avLst/>
          </a:prstGeom>
        </p:spPr>
      </p:pic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DE256C35-DE6D-4D47-BDCB-5DFB73C2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28C46E7-6394-42DA-A05B-5865261C0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545" y="4950823"/>
            <a:ext cx="871915" cy="87191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08DC227-41D5-4AD2-A169-0532109DB969}"/>
              </a:ext>
            </a:extLst>
          </p:cNvPr>
          <p:cNvSpPr txBox="1"/>
          <p:nvPr/>
        </p:nvSpPr>
        <p:spPr>
          <a:xfrm>
            <a:off x="1978226" y="6453912"/>
            <a:ext cx="3965334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900" dirty="0"/>
              <a:t>Fontes: </a:t>
            </a:r>
            <a:r>
              <a:rPr lang="en-US" sz="900" dirty="0"/>
              <a:t>Designed by </a:t>
            </a:r>
            <a:r>
              <a:rPr lang="en-US" sz="900" b="1" dirty="0" err="1">
                <a:hlinkClick r:id="rId6"/>
              </a:rPr>
              <a:t>Freepik</a:t>
            </a:r>
            <a:r>
              <a:rPr lang="en-US" sz="900" dirty="0">
                <a:hlinkClick r:id="rId6"/>
              </a:rPr>
              <a:t> </a:t>
            </a:r>
            <a:r>
              <a:rPr lang="en-US" sz="900" dirty="0"/>
              <a:t>from</a:t>
            </a:r>
            <a:r>
              <a:rPr lang="en-US" sz="900" b="1" dirty="0"/>
              <a:t> www.flaticon.com</a:t>
            </a:r>
            <a:endParaRPr lang="pt-BR" sz="9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9A85BF-6D04-4A5D-AC03-73B09737CD12}"/>
              </a:ext>
            </a:extLst>
          </p:cNvPr>
          <p:cNvSpPr txBox="1"/>
          <p:nvPr/>
        </p:nvSpPr>
        <p:spPr>
          <a:xfrm>
            <a:off x="7101194" y="6464301"/>
            <a:ext cx="3715952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900" dirty="0"/>
              <a:t>Fontes: </a:t>
            </a:r>
            <a:r>
              <a:rPr lang="en-US" sz="900" dirty="0"/>
              <a:t>Designed by </a:t>
            </a:r>
            <a:r>
              <a:rPr lang="en-US" sz="900" b="1" dirty="0" err="1">
                <a:hlinkClick r:id="rId6"/>
              </a:rPr>
              <a:t>Freepik</a:t>
            </a:r>
            <a:r>
              <a:rPr lang="en-US" sz="900" dirty="0">
                <a:hlinkClick r:id="rId6"/>
              </a:rPr>
              <a:t> </a:t>
            </a:r>
            <a:r>
              <a:rPr lang="en-US" sz="900" dirty="0"/>
              <a:t>from</a:t>
            </a:r>
            <a:r>
              <a:rPr lang="en-US" sz="900" b="1" dirty="0"/>
              <a:t> www.flaticon.com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427008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86BF20A-9D69-4CEC-9EF9-3687EAF5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10EAF51-58CD-4687-8A5D-03BF60548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84"/>
          <a:stretch/>
        </p:blipFill>
        <p:spPr>
          <a:xfrm>
            <a:off x="1090750" y="1633458"/>
            <a:ext cx="10010500" cy="359108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C1A1B9-D9F3-4EEF-8F4F-D74158A1D779}"/>
              </a:ext>
            </a:extLst>
          </p:cNvPr>
          <p:cNvSpPr txBox="1"/>
          <p:nvPr/>
        </p:nvSpPr>
        <p:spPr>
          <a:xfrm>
            <a:off x="717716" y="5445648"/>
            <a:ext cx="4349932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900" dirty="0"/>
              <a:t>Fontes: Elaborado pelos autores</a:t>
            </a:r>
          </a:p>
        </p:txBody>
      </p:sp>
    </p:spTree>
    <p:extLst>
      <p:ext uri="{BB962C8B-B14F-4D97-AF65-F5344CB8AC3E}">
        <p14:creationId xmlns:p14="http://schemas.microsoft.com/office/powerpoint/2010/main" val="213272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7EA3073-3229-4284-AD42-66CD622E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C9D7B14-2859-4258-9738-C8BBD1FE1E25}"/>
              </a:ext>
            </a:extLst>
          </p:cNvPr>
          <p:cNvSpPr/>
          <p:nvPr/>
        </p:nvSpPr>
        <p:spPr>
          <a:xfrm>
            <a:off x="387927" y="2828835"/>
            <a:ext cx="11416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/>
              <a:t>&lt;</a:t>
            </a:r>
            <a:r>
              <a:rPr lang="pt-BR" sz="3600" dirty="0" err="1">
                <a:solidFill>
                  <a:srgbClr val="FF0066"/>
                </a:solidFill>
              </a:rPr>
              <a:t>img</a:t>
            </a:r>
            <a:r>
              <a:rPr lang="pt-BR" sz="3600" dirty="0"/>
              <a:t> </a:t>
            </a:r>
            <a:r>
              <a:rPr lang="pt-BR" sz="3600" dirty="0" err="1">
                <a:solidFill>
                  <a:srgbClr val="92D050"/>
                </a:solidFill>
              </a:rPr>
              <a:t>src</a:t>
            </a:r>
            <a:r>
              <a:rPr lang="pt-BR" sz="3600" dirty="0">
                <a:solidFill>
                  <a:srgbClr val="92D050"/>
                </a:solidFill>
              </a:rPr>
              <a:t>= </a:t>
            </a:r>
            <a:r>
              <a:rPr lang="pt-BR" sz="3600" dirty="0">
                <a:solidFill>
                  <a:srgbClr val="FFFF00"/>
                </a:solidFill>
              </a:rPr>
              <a:t>“</a:t>
            </a:r>
            <a:r>
              <a:rPr lang="pt-BR" sz="3600" dirty="0" err="1">
                <a:solidFill>
                  <a:srgbClr val="FFFF00"/>
                </a:solidFill>
              </a:rPr>
              <a:t>img</a:t>
            </a:r>
            <a:r>
              <a:rPr lang="pt-BR" sz="3600" dirty="0">
                <a:solidFill>
                  <a:srgbClr val="FFFF00"/>
                </a:solidFill>
              </a:rPr>
              <a:t>/validador.png</a:t>
            </a:r>
            <a:r>
              <a:rPr lang="pt-BR" sz="3600" i="1" dirty="0">
                <a:solidFill>
                  <a:srgbClr val="FFFF00"/>
                </a:solidFill>
              </a:rPr>
              <a:t>” </a:t>
            </a:r>
            <a:r>
              <a:rPr lang="pt-BR" sz="3600" dirty="0" err="1">
                <a:solidFill>
                  <a:srgbClr val="92D050"/>
                </a:solidFill>
              </a:rPr>
              <a:t>alt</a:t>
            </a:r>
            <a:r>
              <a:rPr lang="pt-BR" sz="3600" dirty="0">
                <a:solidFill>
                  <a:srgbClr val="92D050"/>
                </a:solidFill>
              </a:rPr>
              <a:t>= </a:t>
            </a:r>
            <a:r>
              <a:rPr lang="pt-BR" sz="3600" dirty="0">
                <a:solidFill>
                  <a:srgbClr val="FFFF00"/>
                </a:solidFill>
              </a:rPr>
              <a:t>“logo do projeto” </a:t>
            </a:r>
            <a:r>
              <a:rPr lang="pt-BR" sz="3600" i="1" dirty="0"/>
              <a:t>&gt;</a:t>
            </a:r>
          </a:p>
          <a:p>
            <a:pPr algn="ctr"/>
            <a:r>
              <a:rPr lang="pt-BR" sz="3600" dirty="0"/>
              <a:t>&lt;</a:t>
            </a:r>
            <a:r>
              <a:rPr lang="pt-BR" sz="3600" dirty="0">
                <a:solidFill>
                  <a:srgbClr val="FF0066"/>
                </a:solidFill>
              </a:rPr>
              <a:t>p</a:t>
            </a:r>
            <a:r>
              <a:rPr lang="pt-BR" sz="3600" dirty="0"/>
              <a:t> </a:t>
            </a:r>
            <a:r>
              <a:rPr lang="pt-BR" sz="3600" dirty="0">
                <a:solidFill>
                  <a:srgbClr val="92D050"/>
                </a:solidFill>
              </a:rPr>
              <a:t>id= </a:t>
            </a:r>
            <a:r>
              <a:rPr lang="pt-BR" sz="3600" dirty="0">
                <a:solidFill>
                  <a:srgbClr val="FFFF00"/>
                </a:solidFill>
              </a:rPr>
              <a:t>“id” </a:t>
            </a:r>
            <a:r>
              <a:rPr lang="pt-BR" sz="3600" dirty="0" err="1">
                <a:solidFill>
                  <a:srgbClr val="92D050"/>
                </a:solidFill>
              </a:rPr>
              <a:t>class</a:t>
            </a:r>
            <a:r>
              <a:rPr lang="pt-BR" sz="3600" dirty="0">
                <a:solidFill>
                  <a:srgbClr val="92D050"/>
                </a:solidFill>
              </a:rPr>
              <a:t>= </a:t>
            </a:r>
            <a:r>
              <a:rPr lang="pt-BR" sz="3600" dirty="0">
                <a:solidFill>
                  <a:srgbClr val="FFFF00"/>
                </a:solidFill>
              </a:rPr>
              <a:t>“</a:t>
            </a:r>
            <a:r>
              <a:rPr lang="pt-BR" sz="3600" dirty="0" err="1">
                <a:solidFill>
                  <a:srgbClr val="FFFF00"/>
                </a:solidFill>
              </a:rPr>
              <a:t>class</a:t>
            </a:r>
            <a:r>
              <a:rPr lang="pt-BR" sz="3600" dirty="0">
                <a:solidFill>
                  <a:srgbClr val="FFFF00"/>
                </a:solidFill>
              </a:rPr>
              <a:t>”</a:t>
            </a:r>
            <a:r>
              <a:rPr lang="pt-BR" sz="3600" dirty="0"/>
              <a:t>&gt; paragrafo &lt;/</a:t>
            </a:r>
            <a:r>
              <a:rPr lang="pt-BR" sz="3600" dirty="0">
                <a:solidFill>
                  <a:srgbClr val="FF0066"/>
                </a:solidFill>
              </a:rPr>
              <a:t>p</a:t>
            </a:r>
            <a:r>
              <a:rPr lang="pt-BR" sz="3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3661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CB3947-9B8B-45EC-B68A-6F42D3D0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36D4F6B-35BF-4211-AFD4-BBC0A903AB2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509410" y="857363"/>
            <a:ext cx="11173180" cy="5143273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03C445B-35D1-4F83-B858-4563F7AF4FF6}"/>
              </a:ext>
            </a:extLst>
          </p:cNvPr>
          <p:cNvSpPr txBox="1"/>
          <p:nvPr/>
        </p:nvSpPr>
        <p:spPr>
          <a:xfrm>
            <a:off x="509410" y="6000636"/>
            <a:ext cx="5159828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900" dirty="0"/>
              <a:t>Fontes: Elaborado pelos autores </a:t>
            </a:r>
          </a:p>
        </p:txBody>
      </p:sp>
    </p:spTree>
    <p:extLst>
      <p:ext uri="{BB962C8B-B14F-4D97-AF65-F5344CB8AC3E}">
        <p14:creationId xmlns:p14="http://schemas.microsoft.com/office/powerpoint/2010/main" val="14702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xto&#10;&#10;Descrição gerada com alta confiança">
            <a:extLst>
              <a:ext uri="{FF2B5EF4-FFF2-40B4-BE49-F238E27FC236}">
                <a16:creationId xmlns:a16="http://schemas.microsoft.com/office/drawing/2014/main" id="{3C0B4E22-CAA4-43EC-A565-6AE825C2B8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46" b="96561" l="1499" r="99500">
                        <a14:foregroundMark x1="9291" y1="33201" x2="9291" y2="33201"/>
                        <a14:foregroundMark x1="75025" y1="7275" x2="75025" y2="7275"/>
                        <a14:foregroundMark x1="93307" y1="32407" x2="93307" y2="32407"/>
                        <a14:foregroundMark x1="90809" y1="37169" x2="90809" y2="37169"/>
                        <a14:foregroundMark x1="6494" y1="70238" x2="6494" y2="70238"/>
                        <a14:foregroundMark x1="6494" y1="70238" x2="6793" y2="66270"/>
                        <a14:foregroundMark x1="6693" y1="65079" x2="3097" y2="71825"/>
                        <a14:foregroundMark x1="3097" y1="71825" x2="4995" y2="70238"/>
                        <a14:foregroundMark x1="1798" y1="70899" x2="1499" y2="70899"/>
                        <a14:foregroundMark x1="7393" y1="61905" x2="5794" y2="63228"/>
                        <a14:foregroundMark x1="25475" y1="89947" x2="32368" y2="96561"/>
                        <a14:foregroundMark x1="32368" y1="96561" x2="31169" y2="89418"/>
                        <a14:foregroundMark x1="31169" y1="89418" x2="32567" y2="88624"/>
                        <a14:foregroundMark x1="92807" y1="34524" x2="92008" y2="34921"/>
                        <a14:foregroundMark x1="75125" y1="7275" x2="69730" y2="8201"/>
                        <a14:foregroundMark x1="69730" y1="8201" x2="73826" y2="2646"/>
                        <a14:foregroundMark x1="95704" y1="38624" x2="90310" y2="25529"/>
                        <a14:foregroundMark x1="90310" y1="25529" x2="94705" y2="29894"/>
                        <a14:foregroundMark x1="94705" y1="29894" x2="97902" y2="36111"/>
                        <a14:foregroundMark x1="97902" y1="36111" x2="94106" y2="42989"/>
                        <a14:foregroundMark x1="94106" y1="42989" x2="91508" y2="44444"/>
                        <a14:foregroundMark x1="99500" y1="38095" x2="97702" y2="363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65301" y="1607323"/>
            <a:ext cx="6457244" cy="48768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AFF3CB9-946A-45D8-9F4C-BE280010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Papyrus" panose="03070502060502030205" pitchFamily="66" charset="0"/>
              </a:rPr>
              <a:t>Requisitos Funcionais e Não-Funcionais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E33FB5-716C-4A78-BC64-BF3CBD40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19" y="2711472"/>
            <a:ext cx="5068308" cy="30100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Requisitos funcionais. São declarações de serviços que o sistema deve oferecer, de como o sistema deve reagir a entradas especificas e de como o sistema deve se comportar em determinadas situações. [...] Requisitos não funcionais. São restrições aos serviços ou funções oferecidas pelo sistema. Incluem restrições de timing, restrições no processo de desenvolvimento e restrições impostas pelas normas. (SOMMERVILLE, 2011, p.59) 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D2FB83A-CE63-46B2-8A5A-D12700B5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EB55CFD-2EBD-4E7E-8D8C-D27B2A620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27935"/>
              </p:ext>
            </p:extLst>
          </p:nvPr>
        </p:nvGraphicFramePr>
        <p:xfrm>
          <a:off x="6324899" y="1868795"/>
          <a:ext cx="5538652" cy="4182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4080">
                  <a:extLst>
                    <a:ext uri="{9D8B030D-6E8A-4147-A177-3AD203B41FA5}">
                      <a16:colId xmlns:a16="http://schemas.microsoft.com/office/drawing/2014/main" val="989689163"/>
                    </a:ext>
                  </a:extLst>
                </a:gridCol>
                <a:gridCol w="3184572">
                  <a:extLst>
                    <a:ext uri="{9D8B030D-6E8A-4147-A177-3AD203B41FA5}">
                      <a16:colId xmlns:a16="http://schemas.microsoft.com/office/drawing/2014/main" val="2175572104"/>
                    </a:ext>
                  </a:extLst>
                </a:gridCol>
              </a:tblGrid>
              <a:tr h="1123003">
                <a:tc>
                  <a:txBody>
                    <a:bodyPr/>
                    <a:lstStyle/>
                    <a:p>
                      <a:r>
                        <a:rPr lang="pt-BR" dirty="0"/>
                        <a:t>Requisitos Funcionais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t-BR" dirty="0"/>
                        <a:t>Deve ser capaz de validar arquivos e informar ao usuário os detalhes da validação.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t-BR" dirty="0"/>
                        <a:t>Deve ser capaz de mostrar conteúdo do erro, a TAG em que ocorreu e o que ocorreu.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316502"/>
                  </a:ext>
                </a:extLst>
              </a:tr>
              <a:tr h="708150">
                <a:tc>
                  <a:txBody>
                    <a:bodyPr/>
                    <a:lstStyle/>
                    <a:p>
                      <a:r>
                        <a:rPr lang="pt-BR" sz="1400" dirty="0"/>
                        <a:t>Requisitos Não-Funcionais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    As interfaces devem funcionar fluidamente.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148615"/>
                  </a:ext>
                </a:extLst>
              </a:tr>
              <a:tr h="1123003">
                <a:tc>
                  <a:txBody>
                    <a:bodyPr/>
                    <a:lstStyle/>
                    <a:p>
                      <a:r>
                        <a:rPr lang="pt-BR" dirty="0"/>
                        <a:t>Requisitos Conceituais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t-BR" dirty="0"/>
                        <a:t>O sistema deve ser executado off-line.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t-BR" dirty="0"/>
                        <a:t>O sistema deve validar os documentos.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16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42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176</TotalTime>
  <Words>477</Words>
  <Application>Microsoft Office PowerPoint</Application>
  <PresentationFormat>Widescreen</PresentationFormat>
  <Paragraphs>69</Paragraphs>
  <Slides>15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Comic Sans MS</vt:lpstr>
      <vt:lpstr>Consolas</vt:lpstr>
      <vt:lpstr>Corbel</vt:lpstr>
      <vt:lpstr>Papyrus</vt:lpstr>
      <vt:lpstr>Quadro 16x9</vt:lpstr>
      <vt:lpstr>Validador HC </vt:lpstr>
      <vt:lpstr>Apresentação do PowerPoint</vt:lpstr>
      <vt:lpstr>Motivação e Justificativa</vt:lpstr>
      <vt:lpstr>Metodologia </vt:lpstr>
      <vt:lpstr>O que é e para que serve a validação de documentos?</vt:lpstr>
      <vt:lpstr>Apresentação do PowerPoint</vt:lpstr>
      <vt:lpstr>Apresentação do PowerPoint</vt:lpstr>
      <vt:lpstr>Apresentação do PowerPoint</vt:lpstr>
      <vt:lpstr>Requisitos Funcionais e Não-Funcionais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Jhonatas Costa</dc:creator>
  <cp:lastModifiedBy>Jhonatas Israel da Costa Laurentino</cp:lastModifiedBy>
  <cp:revision>23</cp:revision>
  <dcterms:created xsi:type="dcterms:W3CDTF">2017-12-07T14:33:20Z</dcterms:created>
  <dcterms:modified xsi:type="dcterms:W3CDTF">2017-12-20T21:31:04Z</dcterms:modified>
</cp:coreProperties>
</file>