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51435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iiJBpf/nnBRrsPPTvNMGYMsey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Relationship Id="rId6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11" Type="http://schemas.openxmlformats.org/officeDocument/2006/relationships/image" Target="../media/image62.png"/><Relationship Id="rId10" Type="http://schemas.openxmlformats.org/officeDocument/2006/relationships/image" Target="../media/image57.png"/><Relationship Id="rId12" Type="http://schemas.openxmlformats.org/officeDocument/2006/relationships/image" Target="../media/image59.png"/><Relationship Id="rId9" Type="http://schemas.openxmlformats.org/officeDocument/2006/relationships/image" Target="../media/image58.png"/><Relationship Id="rId5" Type="http://schemas.openxmlformats.org/officeDocument/2006/relationships/image" Target="../media/image48.png"/><Relationship Id="rId6" Type="http://schemas.openxmlformats.org/officeDocument/2006/relationships/image" Target="../media/image65.png"/><Relationship Id="rId7" Type="http://schemas.openxmlformats.org/officeDocument/2006/relationships/image" Target="../media/image55.png"/><Relationship Id="rId8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4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Relationship Id="rId11" Type="http://schemas.openxmlformats.org/officeDocument/2006/relationships/image" Target="../media/image36.png"/><Relationship Id="rId10" Type="http://schemas.openxmlformats.org/officeDocument/2006/relationships/image" Target="../media/image38.png"/><Relationship Id="rId12" Type="http://schemas.openxmlformats.org/officeDocument/2006/relationships/image" Target="../media/image37.png"/><Relationship Id="rId9" Type="http://schemas.openxmlformats.org/officeDocument/2006/relationships/image" Target="../media/image50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Relationship Id="rId7" Type="http://schemas.openxmlformats.org/officeDocument/2006/relationships/image" Target="../media/image39.png"/><Relationship Id="rId8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85750" y="285750"/>
            <a:ext cx="8643938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4050"/>
              <a:buFont typeface="Quattrocento Sans"/>
              <a:buNone/>
            </a:pPr>
            <a:r>
              <a:rPr b="1" i="0" lang="en-US" sz="40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85750" y="2043113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2025"/>
              <a:buFont typeface="Quattrocento Sans"/>
              <a:buNone/>
            </a:pPr>
            <a:r>
              <a:rPr b="0" i="0" lang="en-US" sz="20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Utilizando o Dataset CIC-IDS2017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85750" y="2857500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498DB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 Gomes Ribeiro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85750" y="3186113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498DB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Instituto Federal de Ciência e Tecnologia do Piauí - IFPI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490256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794682" y="584356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Resultados: SVM (LinearSVC)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8" name="Google Shape;2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/>
          <p:nvPr/>
        </p:nvSpPr>
        <p:spPr>
          <a:xfrm>
            <a:off x="550069" y="600075"/>
            <a:ext cx="2158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285750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392906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392906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0.8615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2425471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2532627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532627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0.9044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285750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392906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 (ponderada)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392906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0.9644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2425471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2532627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2532627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0.8615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285750" y="2986088"/>
            <a:ext cx="41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por Classe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289322" y="3311128"/>
            <a:ext cx="17295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"/>
          <p:cNvSpPr/>
          <p:nvPr/>
        </p:nvSpPr>
        <p:spPr>
          <a:xfrm>
            <a:off x="289322" y="3311128"/>
            <a:ext cx="1800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de Ataque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2018835" y="3311128"/>
            <a:ext cx="850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"/>
          <p:cNvSpPr/>
          <p:nvPr/>
        </p:nvSpPr>
        <p:spPr>
          <a:xfrm>
            <a:off x="2018835" y="3311128"/>
            <a:ext cx="92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2867295" y="3311128"/>
            <a:ext cx="661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"/>
          <p:cNvSpPr/>
          <p:nvPr/>
        </p:nvSpPr>
        <p:spPr>
          <a:xfrm>
            <a:off x="2867295" y="3311128"/>
            <a:ext cx="732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3526529" y="3311128"/>
            <a:ext cx="8703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"/>
          <p:cNvSpPr/>
          <p:nvPr/>
        </p:nvSpPr>
        <p:spPr>
          <a:xfrm>
            <a:off x="3526529" y="3311128"/>
            <a:ext cx="942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289322" y="3625453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DoS/DDoS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2031169" y="3625453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2877731" y="3625453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3533226" y="3625453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0.88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289322" y="3946922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>
            <a:off x="289322" y="3946922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de Varredura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2031169" y="3946922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0.65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2877731" y="3946922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3533226" y="3946922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89322" y="4268391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Outros Ataques/Raros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2031169" y="4268391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2877731" y="4268391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3533226" y="4268391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89322" y="4589859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"/>
          <p:cNvSpPr/>
          <p:nvPr/>
        </p:nvSpPr>
        <p:spPr>
          <a:xfrm>
            <a:off x="289322" y="4589859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Tráfego Normal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2031169" y="4589859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2877731" y="4589859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3533226" y="4589859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9" name="Google Shape;3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/>
          <p:nvPr/>
        </p:nvSpPr>
        <p:spPr>
          <a:xfrm>
            <a:off x="4986338" y="600075"/>
            <a:ext cx="2469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Visualização de Desempenho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41" name="Google Shape;34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000125"/>
            <a:ext cx="4114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2" name="Google Shape;34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450" y="332184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/>
          <p:nvPr/>
        </p:nvSpPr>
        <p:spPr>
          <a:xfrm>
            <a:off x="5007769" y="3286125"/>
            <a:ext cx="215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4743450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4850606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4850606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23.84 minutos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6883171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6990327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6990327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0.23 segundos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0" y="488632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8731114" y="4886325"/>
            <a:ext cx="198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Discussão Comparativa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8" name="Google Shape;3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1"/>
          <p:cNvSpPr/>
          <p:nvPr/>
        </p:nvSpPr>
        <p:spPr>
          <a:xfrm>
            <a:off x="528638" y="600075"/>
            <a:ext cx="253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285750" y="907275"/>
            <a:ext cx="418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Gerais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1" name="Google Shape;3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135875"/>
            <a:ext cx="4114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1"/>
          <p:cNvSpPr/>
          <p:nvPr/>
        </p:nvSpPr>
        <p:spPr>
          <a:xfrm>
            <a:off x="4743450" y="907275"/>
            <a:ext cx="418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por Classe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3" name="Google Shape;3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135875"/>
            <a:ext cx="4114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/>
          <p:nvPr/>
        </p:nvSpPr>
        <p:spPr>
          <a:xfrm>
            <a:off x="285750" y="3279000"/>
            <a:ext cx="4114800" cy="1503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1"/>
          <p:cNvSpPr/>
          <p:nvPr/>
        </p:nvSpPr>
        <p:spPr>
          <a:xfrm>
            <a:off x="457200" y="3366525"/>
            <a:ext cx="390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Desempenho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1"/>
          <p:cNvSpPr/>
          <p:nvPr/>
        </p:nvSpPr>
        <p:spPr>
          <a:xfrm>
            <a:off x="428625" y="3668247"/>
            <a:ext cx="1057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1"/>
          <p:cNvSpPr/>
          <p:nvPr/>
        </p:nvSpPr>
        <p:spPr>
          <a:xfrm>
            <a:off x="400275" y="3532600"/>
            <a:ext cx="3733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Superou o SVM em todas as métricas,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alcançando acurácia próxima de 100%. Seu desempenho em "Outros Ataques/Raros" (F1: 0.87) demonstrou a eficácia do SMOTE.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428625" y="4296941"/>
            <a:ext cx="393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400275" y="4254091"/>
            <a:ext cx="363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 geral inferior (0.86). Desempenho limitado com classes minoritárias (F1: 0.09 para "Outros Ataques/Raros") e ataques específicos.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4743450" y="3279000"/>
            <a:ext cx="4114800" cy="1503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"/>
          <p:cNvSpPr/>
          <p:nvPr/>
        </p:nvSpPr>
        <p:spPr>
          <a:xfrm>
            <a:off x="4886250" y="3366525"/>
            <a:ext cx="390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1"/>
          <p:cNvSpPr/>
          <p:nvPr/>
        </p:nvSpPr>
        <p:spPr>
          <a:xfrm>
            <a:off x="4886325" y="3580722"/>
            <a:ext cx="87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4879425" y="3532600"/>
            <a:ext cx="3837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 foi mais rápido (10.50 min vs 23.84 min do SVM).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4886325" y="3963854"/>
            <a:ext cx="7218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Inferência: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4879425" y="3963850"/>
            <a:ext cx="3702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foi significativamente mais rápido (0.23 seg vs 2.32 seg do Random Forest).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4879425" y="4419322"/>
            <a:ext cx="664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Trade-off: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4879425" y="4405700"/>
            <a:ext cx="426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Agilidade do SVM na inferência é crítica para detecção em tempo real, mas Random Forest oferece maior precisão.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8717022" y="4971894"/>
            <a:ext cx="19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0" y="488632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8731114" y="4886325"/>
            <a:ext cx="198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 e Trabalhos Futuros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7" name="Google Shape;3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66155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2"/>
          <p:cNvSpPr/>
          <p:nvPr/>
        </p:nvSpPr>
        <p:spPr>
          <a:xfrm>
            <a:off x="535781" y="600075"/>
            <a:ext cx="475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 Principal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2"/>
          <p:cNvSpPr/>
          <p:nvPr/>
        </p:nvSpPr>
        <p:spPr>
          <a:xfrm>
            <a:off x="535781" y="850106"/>
            <a:ext cx="4750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 foi a melhor escolha para a classificação de ataques no CIC-IDS2017, com acurácia geral de 0.99. Sua capacidade de generalização, impulsionada pelo SMOTE e seleção de características, foi evidente.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0" name="Google Shape;3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637705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2"/>
          <p:cNvSpPr/>
          <p:nvPr/>
        </p:nvSpPr>
        <p:spPr>
          <a:xfrm>
            <a:off x="535781" y="1571625"/>
            <a:ext cx="475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Limitações do SVM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"/>
          <p:cNvSpPr/>
          <p:nvPr/>
        </p:nvSpPr>
        <p:spPr>
          <a:xfrm>
            <a:off x="535781" y="1821656"/>
            <a:ext cx="4750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inferior em classes minoritárias, apesar da inferência rápida. Precisão baixa (0.05) para "Outros Ataques/Raros" indica dificuldade em generalizar para classes menos representadas.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3" name="Google Shape;39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2609255"/>
            <a:ext cx="10715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2"/>
          <p:cNvSpPr/>
          <p:nvPr/>
        </p:nvSpPr>
        <p:spPr>
          <a:xfrm>
            <a:off x="500063" y="2543175"/>
            <a:ext cx="47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Importância das Etapas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500063" y="2793206"/>
            <a:ext cx="4786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trabalho ressalta a importância de pré-processamento, seleção de características e balanceamento de classes para IDSs eficazes. Estas etapas foram cruciais para o bom desempenho dos modelos.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6" name="Google Shape;39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3514725"/>
            <a:ext cx="492918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7" name="Google Shape;39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92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2"/>
          <p:cNvSpPr/>
          <p:nvPr/>
        </p:nvSpPr>
        <p:spPr>
          <a:xfrm>
            <a:off x="5672138" y="600075"/>
            <a:ext cx="1566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Trabalhos Futuros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5429250" y="1000125"/>
            <a:ext cx="3429000" cy="3729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00" name="Google Shape;40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2125" y="1189434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2"/>
          <p:cNvSpPr/>
          <p:nvPr/>
        </p:nvSpPr>
        <p:spPr>
          <a:xfrm>
            <a:off x="5786438" y="1143000"/>
            <a:ext cx="3000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Explorar outras estratégias de kernel em SVM para melhorar o desempenho em classes minoritárias.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2" name="Google Shape;402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72125" y="16823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2"/>
          <p:cNvSpPr/>
          <p:nvPr/>
        </p:nvSpPr>
        <p:spPr>
          <a:xfrm>
            <a:off x="5757863" y="16359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Investigar outras técnicas de seleção de características para identificar atributos mais relevantes para cada tipo de ataque.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4" name="Google Shape;404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72125" y="23681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/>
          <p:nvPr/>
        </p:nvSpPr>
        <p:spPr>
          <a:xfrm>
            <a:off x="5757863" y="23217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Aplicar modelos de deep learning para desempenho aprimorado, especialmente em cenários com grande volume de dados.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6" name="Google Shape;406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72125" y="30539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2"/>
          <p:cNvSpPr/>
          <p:nvPr/>
        </p:nvSpPr>
        <p:spPr>
          <a:xfrm>
            <a:off x="5757863" y="30075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Desenvolver sistemas híbridos que combinem a precisão do Random Forest com a velocidade de inferência do SVM.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8" name="Google Shape;40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72125" y="37397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2"/>
          <p:cNvSpPr/>
          <p:nvPr/>
        </p:nvSpPr>
        <p:spPr>
          <a:xfrm>
            <a:off x="5757863" y="36933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Implementar e testar os modelos em ambientes de rede reais para validar sua eficácia em condições operacionais.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0" y="4914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8731114" y="4914900"/>
            <a:ext cx="198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7" name="Google Shape;4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35778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3"/>
          <p:cNvSpPr/>
          <p:nvPr/>
        </p:nvSpPr>
        <p:spPr>
          <a:xfrm>
            <a:off x="3157286" y="285750"/>
            <a:ext cx="290086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Quattrocento Sa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Perguntas?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3235142" y="1343025"/>
            <a:ext cx="274515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2025"/>
              <a:buFont typeface="Quattrocento Sans"/>
              <a:buNone/>
            </a:pPr>
            <a:r>
              <a:rPr b="0" i="0" lang="en-US" sz="2025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 pela atenção!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0" name="Google Shape;4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963" y="2193131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3"/>
          <p:cNvSpPr/>
          <p:nvPr/>
        </p:nvSpPr>
        <p:spPr>
          <a:xfrm>
            <a:off x="3757138" y="2157413"/>
            <a:ext cx="195830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 Gomes Ribeiro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2" name="Google Shape;42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766" y="259318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3"/>
          <p:cNvSpPr/>
          <p:nvPr/>
        </p:nvSpPr>
        <p:spPr>
          <a:xfrm>
            <a:off x="2592372" y="2557463"/>
            <a:ext cx="43093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Instituto Federal de Ciência e Tecnologia do Piauí - IFPI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4" name="Google Shape;42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068" y="299323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3"/>
          <p:cNvSpPr/>
          <p:nvPr/>
        </p:nvSpPr>
        <p:spPr>
          <a:xfrm>
            <a:off x="3661675" y="2957525"/>
            <a:ext cx="2455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lang="en-US" sz="13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jhonatasgomes2003@gmail.com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0" y="490738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8739139" y="4907460"/>
            <a:ext cx="198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Introdução e Contexto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285750" y="600075"/>
            <a:ext cx="507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Problema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85750" y="928688"/>
            <a:ext cx="50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crescente sofisticação das ameaças cibernéticas e a proliferação de dispositivos conectados tornam a segurança de redes uma preocupação central.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85750" y="1714500"/>
            <a:ext cx="507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85750" y="2043113"/>
            <a:ext cx="50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Sistemas de Detecção de Intrusões (IDS) eficazes são essenciais para identificar atividades maliciosas, garantindo a integridade e segurança da rede.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85750" y="2828925"/>
            <a:ext cx="507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Nosso Desafio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85750" y="3157538"/>
            <a:ext cx="5072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Explorar o potencial do Aprendizado de Máquina para aprimorar a capacidade dos IDS em reconhecer padrões de ataque.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285750" y="3729038"/>
            <a:ext cx="507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 do Trabalho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285750" y="4057650"/>
            <a:ext cx="50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Classificar diferentes tipos de ataques de rede usando Random Forest e SVM no dataset CIC-IDS2017, avaliando e comparando o desempenho de cada modelo.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7" name="Google Shape;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1615799"/>
            <a:ext cx="3429000" cy="20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0" y="4814888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794682" y="4814888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Dataset: CIC-IDS2017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85750" y="885825"/>
            <a:ext cx="421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Visão Geral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85750" y="1214438"/>
            <a:ext cx="4214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de detecção de intrusões reconhecido por ser completo e realista.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85750" y="1785938"/>
            <a:ext cx="421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 de Coleta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285750" y="2114550"/>
            <a:ext cx="4214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Construído com base em 11 critérios essenciais para um benchmark confiável, simulando tráfego real com o sistema B-Profile.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285750" y="2900363"/>
            <a:ext cx="421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3295055"/>
            <a:ext cx="12501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/>
          <p:nvPr/>
        </p:nvSpPr>
        <p:spPr>
          <a:xfrm>
            <a:off x="482203" y="3228975"/>
            <a:ext cx="4018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Período: 3 a 7 de julho de 2017 (5 dias úteis, segunda-feira apenas tráfego normal)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3795117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500063" y="3729038"/>
            <a:ext cx="4000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Incluídos: Brute Force (FTP, SSH), DoS, Heartbleed, Web Attack (Brute Force, XSS, SQL Injection), Infiltration, Botnet e DDoS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5" name="Google Shape;5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085152"/>
            <a:ext cx="4286250" cy="24873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4572000" y="3715420"/>
            <a:ext cx="4357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Distribuição das Classes de Ataque no Dataset CIC-IDS2017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572000" y="3913659"/>
            <a:ext cx="9372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Observação: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769313" y="4099384"/>
            <a:ext cx="3891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Notável desbalanceamento de classes, com a maioria das amostras sendo be</a:t>
            </a: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nig</a:t>
            </a: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0" y="482917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794682" y="4829175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Algoritmos de Classificação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285750" y="885825"/>
            <a:ext cx="4114800" cy="40578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28625" y="1028700"/>
            <a:ext cx="3900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0" name="Google Shape;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1494830"/>
            <a:ext cx="12501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/>
          <p:nvPr/>
        </p:nvSpPr>
        <p:spPr>
          <a:xfrm>
            <a:off x="625078" y="1428750"/>
            <a:ext cx="370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 baseado em ensembles que constrói múltiplas árvores de decisão.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2" name="Google Shape;7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2030611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/>
          <p:nvPr/>
        </p:nvSpPr>
        <p:spPr>
          <a:xfrm>
            <a:off x="642938" y="1964531"/>
            <a:ext cx="368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Combina previsões de árvores individuais para determinar a classe final, resultando em um modelo robusto.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4" name="Google Shape;7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625" y="2780705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642938" y="2714625"/>
            <a:ext cx="368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 analisar a importância das características para entender quais atributos são mais relevantes na detecção de ataques.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6" name="Google Shape;7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0150" y="3500438"/>
            <a:ext cx="22860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4743450" y="885825"/>
            <a:ext cx="4114800" cy="40575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4886325" y="1028700"/>
            <a:ext cx="3900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Support Vector Machine (SVM)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9" name="Google Shape;7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86325" y="1494830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118497" y="1428750"/>
            <a:ext cx="3668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 de aprendizado de máquina que busca um hiperplano para separar classes em um espaço de alta dimensionalidade.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1" name="Google Shape;8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6325" y="2244923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/>
          <p:nvPr/>
        </p:nvSpPr>
        <p:spPr>
          <a:xfrm>
            <a:off x="5100638" y="2178844"/>
            <a:ext cx="3686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Eficaz em dados de rede com alta dimensionalidade e classes balanceadas.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3" name="Google Shape;8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6325" y="2780705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5118497" y="2714625"/>
            <a:ext cx="3668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LinearSVC: Implementação mais rápida do SVC para o caso linear, recomendada para grandes datasets e flexível para dados não linearmente separáveis.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5" name="Google Shape;8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31542" y="3500438"/>
            <a:ext cx="1338616" cy="1285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0" y="4900613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794682" y="4900613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Técnicas Essenciais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85675" y="728550"/>
            <a:ext cx="2571900" cy="2529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031" y="1091208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428625" y="1564481"/>
            <a:ext cx="2357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Pré-Processamento de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28625" y="2185988"/>
            <a:ext cx="2357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Limpeza (valores infinitos/ausentes), padronização de nomes de colunas e remoção de duplicatas para garantir a qualidade dos dados.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286050" y="728550"/>
            <a:ext cx="2571900" cy="2514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5" y="1091208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/>
          <p:nvPr/>
        </p:nvSpPr>
        <p:spPr>
          <a:xfrm>
            <a:off x="3485480" y="1564481"/>
            <a:ext cx="2244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 de Características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3429000" y="1928813"/>
            <a:ext cx="23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Reduz a dimensionalidade dos dados e melhora o desempenho do modelo, identificando os atributos mais relevantes.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286425" y="728550"/>
            <a:ext cx="2571900" cy="2514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3781" y="1091208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7267566" y="1564481"/>
            <a:ext cx="68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SMOTE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429375" y="1928813"/>
            <a:ext cx="2357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 amostras sintéticas para classes minoritárias, balanceando o conjunto de dados de treinamento e melhorando a capacidade do modelo de identificar ataques.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369591" y="3337951"/>
            <a:ext cx="16755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Desbalanceados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143000" y="3562927"/>
            <a:ext cx="2057400" cy="14286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8" name="Google Shape;10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602531"/>
            <a:ext cx="2057400" cy="1322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8087" y="4025877"/>
            <a:ext cx="187523" cy="19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3853210" y="3337951"/>
            <a:ext cx="1508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Aplicação do SMOTE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3543300" y="3616652"/>
            <a:ext cx="2057400" cy="13746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2" name="Google Shape;11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43299" y="3602531"/>
            <a:ext cx="2057400" cy="1322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8385" y="4025877"/>
            <a:ext cx="187523" cy="19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6292882" y="3337951"/>
            <a:ext cx="1429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Balanceados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943600" y="3616777"/>
            <a:ext cx="2057400" cy="14289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6" name="Google Shape;11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3117" y="3602521"/>
            <a:ext cx="2057233" cy="13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4991764"/>
            <a:ext cx="914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899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8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8794682" y="5443538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Metodologia: Etapas do Trabalho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285750" y="885825"/>
            <a:ext cx="285900" cy="285900"/>
          </a:xfrm>
          <a:prstGeom prst="ellipse">
            <a:avLst/>
          </a:prstGeom>
          <a:solidFill>
            <a:srgbClr val="2874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398125" y="885825"/>
            <a:ext cx="423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78656" y="885825"/>
            <a:ext cx="4393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Carregamento e Visão dos Dados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78656" y="1157288"/>
            <a:ext cx="4393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Concatenação de 8 arquivos CSV, resultando em 2.8M linhas e 79 colunas.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85750" y="1515898"/>
            <a:ext cx="285900" cy="285900"/>
          </a:xfrm>
          <a:prstGeom prst="ellipse">
            <a:avLst/>
          </a:prstGeom>
          <a:solidFill>
            <a:srgbClr val="2874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398125" y="1515900"/>
            <a:ext cx="423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78656" y="1515898"/>
            <a:ext cx="4393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Exploratória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78656" y="1787361"/>
            <a:ext cx="4393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Identificação do desbalanceamento de classes (ver gráfico).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285750" y="2145971"/>
            <a:ext cx="285900" cy="285900"/>
          </a:xfrm>
          <a:prstGeom prst="ellipse">
            <a:avLst/>
          </a:prstGeom>
          <a:solidFill>
            <a:srgbClr val="2874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398125" y="2145975"/>
            <a:ext cx="423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78656" y="2145971"/>
            <a:ext cx="4393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Pré-Processamento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821531" y="2417434"/>
            <a:ext cx="42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Padronização de colunas, tratamento de NaNs/infinitos, remoção de duplicatas.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21531" y="2834618"/>
            <a:ext cx="42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Limpeza e agrupamento de rótulos (Ex: DoS Hulk, DDoS → Ataque DoS/DDoS).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885825"/>
            <a:ext cx="3429000" cy="19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5749072" y="3088360"/>
            <a:ext cx="286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Distribuição das Classes de Ataque após Agrupamento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5429250" y="3391970"/>
            <a:ext cx="850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474550" y="3534845"/>
            <a:ext cx="3338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Após o agrupamento, o desbalanceamento ainda persiste, mas com menos classes para classificar.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482917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8794682" y="4829175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Metodologia: Preparação Final dos Dados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92154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528638" y="885825"/>
            <a:ext cx="213913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Divisão e Escalonamento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285750" y="1285875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28601" y="1285875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500063" y="1250156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Separação em X (features) e y (rótulos)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285750" y="1551617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328601" y="1551618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00063" y="1515898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Codificação de rótulos (texto para numérico)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85750" y="1817359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328601" y="1817360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500063" y="1781640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Remoção de colunas não numéricas e redução da precisão dos dados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285750" y="2083101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328601" y="2083103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500063" y="2047382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Divisão treino/teste (70/30) com estratificação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85750" y="2348843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328601" y="2348846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500063" y="2313124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Escalonamento das features com StandardScaler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285750" y="2614585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328601" y="2614588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00063" y="2578866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Remoção de colunas sem variância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2" name="Google Shape;1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297319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/>
          <p:nvPr/>
        </p:nvSpPr>
        <p:spPr>
          <a:xfrm>
            <a:off x="528638" y="2937477"/>
            <a:ext cx="224444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 de Características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285750" y="3337527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328601" y="3337532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00063" y="3301808"/>
            <a:ext cx="4572000" cy="1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Uso de SelectKBest para selecionar as 30 características mais relevantes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7" name="Google Shape;17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3696137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571500" y="3660418"/>
            <a:ext cx="2396142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Balanceamento com SMOTE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285750" y="4060468"/>
            <a:ext cx="142875" cy="142875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328601" y="4060475"/>
            <a:ext cx="171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Quattrocento Sans"/>
              <a:buNone/>
            </a:pPr>
            <a:r>
              <a:rPr b="1" i="0" lang="en-US" sz="67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500063" y="4024750"/>
            <a:ext cx="4572000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Aplicação do SMOTE para equalizar o número de amostras em todas as classes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2" name="Google Shape;18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9250" y="1209582"/>
            <a:ext cx="3429000" cy="19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>
            <a:off x="5885836" y="3413792"/>
            <a:ext cx="258726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Distribuição das Classes de Ataque após SMOTE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429250" y="3717401"/>
            <a:ext cx="850497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5429250" y="3880464"/>
            <a:ext cx="308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Após a aplicação do SMOTE, todas as classes possuem o mesmo número de amostras, eliminando o desbalanceamento.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0" y="4829175"/>
            <a:ext cx="91440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8794682" y="4829175"/>
            <a:ext cx="13500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 e Avaliação dos Modelos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85750" y="885825"/>
            <a:ext cx="4114800" cy="1887345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1064419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/>
          <p:nvPr/>
        </p:nvSpPr>
        <p:spPr>
          <a:xfrm>
            <a:off x="650081" y="1028700"/>
            <a:ext cx="132884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8" name="Google Shape;1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143946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/>
          <p:nvPr/>
        </p:nvSpPr>
        <p:spPr>
          <a:xfrm>
            <a:off x="757238" y="1410891"/>
            <a:ext cx="89327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Instanciação: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781901" y="1492041"/>
            <a:ext cx="3488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RandomForestClassifier com random_state=42 e n_jobs=-1 para utilizar todos os núcleos da CPU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1" name="Google Shape;20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205095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/>
          <p:nvPr/>
        </p:nvSpPr>
        <p:spPr>
          <a:xfrm>
            <a:off x="757238" y="2022379"/>
            <a:ext cx="152200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Importância: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57288" y="2060242"/>
            <a:ext cx="353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Utilização de feature_importances_ para identificar as características mais relevantes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4743450" y="885825"/>
            <a:ext cx="4114800" cy="18732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5" name="Google Shape;20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6325" y="1064419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5150644" y="1028700"/>
            <a:ext cx="1471836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(LinearSVC)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7" name="Google Shape;2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143946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5214938" y="1410891"/>
            <a:ext cx="89327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Instanciação: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5214938" y="1582041"/>
            <a:ext cx="2976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LinearSVC com random_state=42 e max_iter=10000 para garantir convergência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0" name="Google Shape;21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1947387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5214938" y="1933100"/>
            <a:ext cx="15219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Importância: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214938" y="2102100"/>
            <a:ext cx="3494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Utilização dos coeficientes do modelo (coef_) para inferir a importância das características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285750" y="2973195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Etapas Comuns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85750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5" name="Google Shape;21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7642" y="3491117"/>
            <a:ext cx="267891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889285" y="3837589"/>
            <a:ext cx="83601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392906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Ajuste do modelo aos dados de treino balanceados e com características selecionadas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2486025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9" name="Google Shape;21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91495" y="3491117"/>
            <a:ext cx="16073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3168114" y="3837589"/>
            <a:ext cx="678907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2593181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Realização de previsões no conjunto de teste e medição do tempo de inferência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4686300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3" name="Google Shape;223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981" y="3491117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5374305" y="3837589"/>
            <a:ext cx="66710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Avaliação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4793456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Cálculo de métricas: acurácia, precisão, recall, F1-score e matriz de confusão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6886575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7" name="Google Shape;227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38467" y="3491117"/>
            <a:ext cx="267891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7482939" y="3837589"/>
            <a:ext cx="850385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Comparação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993731" y="4066189"/>
            <a:ext cx="1828800" cy="59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comparativa entre os modelos baseada em métricas de desempenho e tempos de execução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0" y="4829175"/>
            <a:ext cx="91440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8794682" y="4829175"/>
            <a:ext cx="13500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Resultados: Random Forest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8" name="Google Shape;2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550069" y="600075"/>
            <a:ext cx="2158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285750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392906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392906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2425471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2532627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2532627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285750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392906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 (ponderada)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392906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0.9970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425471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2532627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532627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5750" y="2986088"/>
            <a:ext cx="41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por Classe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89322" y="3311128"/>
            <a:ext cx="17295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289322" y="3311128"/>
            <a:ext cx="1800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de Ataque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018835" y="3311128"/>
            <a:ext cx="850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2018835" y="3311128"/>
            <a:ext cx="92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2867295" y="3311128"/>
            <a:ext cx="661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2867295" y="3311128"/>
            <a:ext cx="732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3526529" y="3311128"/>
            <a:ext cx="8703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3526529" y="3311128"/>
            <a:ext cx="942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289322" y="3625453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DoS/DDoS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2031169" y="3625453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2877731" y="3625453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3533226" y="3625453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289322" y="3946922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89322" y="3946922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de Varredura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2031169" y="3946922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2877731" y="3946922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3533226" y="3946922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289322" y="4268391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Outros Ataques/Raros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2031169" y="4268391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2877731" y="4268391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3533226" y="4268391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289322" y="4589859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289322" y="4589859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Tráfego Normal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2031169" y="4589859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2877731" y="4589859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3533226" y="4589859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9" name="Google Shape;2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9"/>
          <p:cNvSpPr/>
          <p:nvPr/>
        </p:nvSpPr>
        <p:spPr>
          <a:xfrm>
            <a:off x="4986338" y="600075"/>
            <a:ext cx="2469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Visualização de Desempenho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81" name="Google Shape;2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000125"/>
            <a:ext cx="4114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2" name="Google Shape;28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450" y="332184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/>
          <p:nvPr/>
        </p:nvSpPr>
        <p:spPr>
          <a:xfrm>
            <a:off x="5007769" y="3286125"/>
            <a:ext cx="215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4743450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4850606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4850606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10.50 minutos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6883171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>
            <a:off x="6990327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6990327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2.32 segundos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0" y="4886325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8794682" y="4886325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2025-06-24T18:56:24Z</dcterms:created>
  <dc:creator>PptxGenJS</dc:creator>
</cp:coreProperties>
</file>