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5143500" cy="9144000"/>
  <p:embeddedFontLst>
    <p:embeddedFont>
      <p:font typeface="Quattrocento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UlRrmA1JnDVjD6dIpW2TogKC4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Quattrocento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6ae2798f3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6ae2798f3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g36ae2798f3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6ae2798f37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36ae2798f37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36ae2798f37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ae2798f37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6ae2798f37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6ae2798f37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ae2798f37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6ae2798f37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6ae2798f37_0_1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ae2798f37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6ae2798f37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ae2798f37_0_1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ae2798f37_0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6ae2798f37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6ae2798f37_0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ae2798f37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6ae2798f37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ae2798f37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8.png"/><Relationship Id="rId4" Type="http://schemas.openxmlformats.org/officeDocument/2006/relationships/image" Target="../media/image11.png"/><Relationship Id="rId9" Type="http://schemas.openxmlformats.org/officeDocument/2006/relationships/image" Target="../media/image76.png"/><Relationship Id="rId5" Type="http://schemas.openxmlformats.org/officeDocument/2006/relationships/image" Target="../media/image71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Relationship Id="rId5" Type="http://schemas.openxmlformats.org/officeDocument/2006/relationships/image" Target="../media/image85.png"/><Relationship Id="rId6" Type="http://schemas.openxmlformats.org/officeDocument/2006/relationships/image" Target="../media/image7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3.png"/><Relationship Id="rId4" Type="http://schemas.openxmlformats.org/officeDocument/2006/relationships/image" Target="../media/image82.png"/><Relationship Id="rId5" Type="http://schemas.openxmlformats.org/officeDocument/2006/relationships/image" Target="../media/image92.png"/><Relationship Id="rId6" Type="http://schemas.openxmlformats.org/officeDocument/2006/relationships/image" Target="../media/image7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8.png"/><Relationship Id="rId4" Type="http://schemas.openxmlformats.org/officeDocument/2006/relationships/image" Target="../media/image90.png"/><Relationship Id="rId5" Type="http://schemas.openxmlformats.org/officeDocument/2006/relationships/image" Target="../media/image93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1.png"/><Relationship Id="rId10" Type="http://schemas.openxmlformats.org/officeDocument/2006/relationships/image" Target="../media/image97.png"/><Relationship Id="rId12" Type="http://schemas.openxmlformats.org/officeDocument/2006/relationships/image" Target="../media/image9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9.png"/><Relationship Id="rId4" Type="http://schemas.openxmlformats.org/officeDocument/2006/relationships/image" Target="../media/image91.png"/><Relationship Id="rId9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105.png"/><Relationship Id="rId7" Type="http://schemas.openxmlformats.org/officeDocument/2006/relationships/image" Target="../media/image96.png"/><Relationship Id="rId8" Type="http://schemas.openxmlformats.org/officeDocument/2006/relationships/image" Target="../media/image8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3.png"/><Relationship Id="rId4" Type="http://schemas.openxmlformats.org/officeDocument/2006/relationships/image" Target="../media/image100.png"/><Relationship Id="rId5" Type="http://schemas.openxmlformats.org/officeDocument/2006/relationships/image" Target="../media/image98.png"/><Relationship Id="rId6" Type="http://schemas.openxmlformats.org/officeDocument/2006/relationships/image" Target="../media/image1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7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4.png"/><Relationship Id="rId10" Type="http://schemas.openxmlformats.org/officeDocument/2006/relationships/image" Target="../media/image49.png"/><Relationship Id="rId13" Type="http://schemas.openxmlformats.org/officeDocument/2006/relationships/image" Target="../media/image53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0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Relationship Id="rId14" Type="http://schemas.openxmlformats.org/officeDocument/2006/relationships/image" Target="../media/image12.png"/><Relationship Id="rId5" Type="http://schemas.openxmlformats.org/officeDocument/2006/relationships/image" Target="../media/image44.png"/><Relationship Id="rId6" Type="http://schemas.openxmlformats.org/officeDocument/2006/relationships/image" Target="../media/image41.png"/><Relationship Id="rId7" Type="http://schemas.openxmlformats.org/officeDocument/2006/relationships/image" Target="../media/image51.png"/><Relationship Id="rId8" Type="http://schemas.openxmlformats.org/officeDocument/2006/relationships/image" Target="../media/image4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3.png"/><Relationship Id="rId10" Type="http://schemas.openxmlformats.org/officeDocument/2006/relationships/image" Target="../media/image64.pn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9" Type="http://schemas.openxmlformats.org/officeDocument/2006/relationships/image" Target="../media/image61.png"/><Relationship Id="rId5" Type="http://schemas.openxmlformats.org/officeDocument/2006/relationships/image" Target="../media/image55.png"/><Relationship Id="rId6" Type="http://schemas.openxmlformats.org/officeDocument/2006/relationships/image" Target="../media/image12.png"/><Relationship Id="rId7" Type="http://schemas.openxmlformats.org/officeDocument/2006/relationships/image" Target="../media/image106.png"/><Relationship Id="rId8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85750" y="285750"/>
            <a:ext cx="8643938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4050"/>
              <a:buFont typeface="Quattrocento Sans"/>
              <a:buNone/>
            </a:pPr>
            <a:r>
              <a:rPr b="1" i="0" lang="en-US" sz="40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85750" y="2043113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2025"/>
              <a:buFont typeface="Quattrocento Sans"/>
              <a:buNone/>
            </a:pPr>
            <a:r>
              <a:rPr b="0" i="0" lang="en-US" sz="20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Utilizando o Dataset CIC-IDS2017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85750" y="2857500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498DB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 Gomes Ribeiro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285750" y="3186113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498DB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3498D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Instituto Federal de Ciência e Tecnologia do Piauí - IFPI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0" name="Google Shape;3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8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 e Avaliação dos Modelos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285750" y="885825"/>
            <a:ext cx="4114800" cy="1887345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3" name="Google Shape;3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1064419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8"/>
          <p:cNvSpPr/>
          <p:nvPr/>
        </p:nvSpPr>
        <p:spPr>
          <a:xfrm>
            <a:off x="650081" y="1028700"/>
            <a:ext cx="1328849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5" name="Google Shape;33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500" y="143946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8"/>
          <p:cNvSpPr/>
          <p:nvPr/>
        </p:nvSpPr>
        <p:spPr>
          <a:xfrm>
            <a:off x="757238" y="1410891"/>
            <a:ext cx="89327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Instanciação: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781901" y="1492041"/>
            <a:ext cx="3488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RandomForestClassifier com random_state=42 e n_jobs=-1 para utilizar todos os núcleos da CPU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8" name="Google Shape;338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205095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8"/>
          <p:cNvSpPr/>
          <p:nvPr/>
        </p:nvSpPr>
        <p:spPr>
          <a:xfrm>
            <a:off x="757238" y="2022379"/>
            <a:ext cx="152200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Importância: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757288" y="2060242"/>
            <a:ext cx="35376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Utilização de feature_importances_ para identificar as características mais relevantes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4743450" y="885825"/>
            <a:ext cx="4114800" cy="18732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42" name="Google Shape;342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86325" y="1064419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8"/>
          <p:cNvSpPr/>
          <p:nvPr/>
        </p:nvSpPr>
        <p:spPr>
          <a:xfrm>
            <a:off x="5150644" y="1028700"/>
            <a:ext cx="1471836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(LinearSVC)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44" name="Google Shape;3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9200" y="143946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8"/>
          <p:cNvSpPr/>
          <p:nvPr/>
        </p:nvSpPr>
        <p:spPr>
          <a:xfrm>
            <a:off x="5214938" y="1410891"/>
            <a:ext cx="893276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Instanciação: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5214938" y="1582041"/>
            <a:ext cx="29769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LinearSVC com random_state=42 e max_iter=10000 para garantir convergência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47" name="Google Shape;347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29200" y="1947387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8"/>
          <p:cNvSpPr/>
          <p:nvPr/>
        </p:nvSpPr>
        <p:spPr>
          <a:xfrm>
            <a:off x="5214938" y="1933100"/>
            <a:ext cx="15219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Importância: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8"/>
          <p:cNvSpPr/>
          <p:nvPr/>
        </p:nvSpPr>
        <p:spPr>
          <a:xfrm>
            <a:off x="5214938" y="2102100"/>
            <a:ext cx="3494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Utilização dos coeficientes do modelo (coef_) para inferir a importância das características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285750" y="2973195"/>
            <a:ext cx="864393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Etapas Comuns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/>
          <p:nvPr/>
        </p:nvSpPr>
        <p:spPr>
          <a:xfrm>
            <a:off x="285750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2" name="Google Shape;352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37642" y="3491117"/>
            <a:ext cx="267891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8"/>
          <p:cNvSpPr/>
          <p:nvPr/>
        </p:nvSpPr>
        <p:spPr>
          <a:xfrm>
            <a:off x="889285" y="3837589"/>
            <a:ext cx="836014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8"/>
          <p:cNvSpPr/>
          <p:nvPr/>
        </p:nvSpPr>
        <p:spPr>
          <a:xfrm>
            <a:off x="392906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Ajuste do modelo aos dados de treino balanceados e com características selecionadas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8"/>
          <p:cNvSpPr/>
          <p:nvPr/>
        </p:nvSpPr>
        <p:spPr>
          <a:xfrm>
            <a:off x="2486025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6" name="Google Shape;356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91495" y="3491117"/>
            <a:ext cx="160734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/>
          <p:nvPr/>
        </p:nvSpPr>
        <p:spPr>
          <a:xfrm>
            <a:off x="3168114" y="3837589"/>
            <a:ext cx="678907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2593181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Realização de previsões no conjunto de teste e medição do tempo de inferência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8"/>
          <p:cNvSpPr/>
          <p:nvPr/>
        </p:nvSpPr>
        <p:spPr>
          <a:xfrm>
            <a:off x="4686300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0" name="Google Shape;360;p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4981" y="3491117"/>
            <a:ext cx="214313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8"/>
          <p:cNvSpPr/>
          <p:nvPr/>
        </p:nvSpPr>
        <p:spPr>
          <a:xfrm>
            <a:off x="5374305" y="3837589"/>
            <a:ext cx="66710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Avaliação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8"/>
          <p:cNvSpPr/>
          <p:nvPr/>
        </p:nvSpPr>
        <p:spPr>
          <a:xfrm>
            <a:off x="4793456" y="4066189"/>
            <a:ext cx="1828800" cy="445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Cálculo de métricas: acurácia, precisão, recall, F1-score e matriz de confusão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8"/>
          <p:cNvSpPr/>
          <p:nvPr/>
        </p:nvSpPr>
        <p:spPr>
          <a:xfrm>
            <a:off x="6886575" y="3337527"/>
            <a:ext cx="1971675" cy="1444377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4" name="Google Shape;364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38467" y="3491117"/>
            <a:ext cx="267891" cy="21431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8"/>
          <p:cNvSpPr/>
          <p:nvPr/>
        </p:nvSpPr>
        <p:spPr>
          <a:xfrm>
            <a:off x="7482939" y="3837589"/>
            <a:ext cx="850385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Comparação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8"/>
          <p:cNvSpPr/>
          <p:nvPr/>
        </p:nvSpPr>
        <p:spPr>
          <a:xfrm>
            <a:off x="6993731" y="4066189"/>
            <a:ext cx="1828800" cy="59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comparativa entre os modelos baseada em métricas de desempenho e tempos de execução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8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Resultados: Random Forest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75" name="Google Shape;3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9"/>
          <p:cNvSpPr/>
          <p:nvPr/>
        </p:nvSpPr>
        <p:spPr>
          <a:xfrm>
            <a:off x="550069" y="600075"/>
            <a:ext cx="2158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285750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9"/>
          <p:cNvSpPr/>
          <p:nvPr/>
        </p:nvSpPr>
        <p:spPr>
          <a:xfrm>
            <a:off x="392906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392906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9"/>
          <p:cNvSpPr/>
          <p:nvPr/>
        </p:nvSpPr>
        <p:spPr>
          <a:xfrm>
            <a:off x="2425471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9"/>
          <p:cNvSpPr/>
          <p:nvPr/>
        </p:nvSpPr>
        <p:spPr>
          <a:xfrm>
            <a:off x="2532627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9"/>
          <p:cNvSpPr/>
          <p:nvPr/>
        </p:nvSpPr>
        <p:spPr>
          <a:xfrm>
            <a:off x="2532627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9"/>
          <p:cNvSpPr/>
          <p:nvPr/>
        </p:nvSpPr>
        <p:spPr>
          <a:xfrm>
            <a:off x="285750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9"/>
          <p:cNvSpPr/>
          <p:nvPr/>
        </p:nvSpPr>
        <p:spPr>
          <a:xfrm>
            <a:off x="392906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 (ponderada)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9"/>
          <p:cNvSpPr/>
          <p:nvPr/>
        </p:nvSpPr>
        <p:spPr>
          <a:xfrm>
            <a:off x="392906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0.9970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2425471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9"/>
          <p:cNvSpPr/>
          <p:nvPr/>
        </p:nvSpPr>
        <p:spPr>
          <a:xfrm>
            <a:off x="2532627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9"/>
          <p:cNvSpPr/>
          <p:nvPr/>
        </p:nvSpPr>
        <p:spPr>
          <a:xfrm>
            <a:off x="2532627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0.9968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285750" y="2986088"/>
            <a:ext cx="41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por Classe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/>
          <p:nvPr/>
        </p:nvSpPr>
        <p:spPr>
          <a:xfrm>
            <a:off x="289322" y="3311128"/>
            <a:ext cx="17295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9"/>
          <p:cNvSpPr/>
          <p:nvPr/>
        </p:nvSpPr>
        <p:spPr>
          <a:xfrm>
            <a:off x="289322" y="3311128"/>
            <a:ext cx="1800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de Ataque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9"/>
          <p:cNvSpPr/>
          <p:nvPr/>
        </p:nvSpPr>
        <p:spPr>
          <a:xfrm>
            <a:off x="2018835" y="3311128"/>
            <a:ext cx="850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9"/>
          <p:cNvSpPr/>
          <p:nvPr/>
        </p:nvSpPr>
        <p:spPr>
          <a:xfrm>
            <a:off x="2018835" y="3311128"/>
            <a:ext cx="92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9"/>
          <p:cNvSpPr/>
          <p:nvPr/>
        </p:nvSpPr>
        <p:spPr>
          <a:xfrm>
            <a:off x="2867295" y="3311128"/>
            <a:ext cx="661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9"/>
          <p:cNvSpPr/>
          <p:nvPr/>
        </p:nvSpPr>
        <p:spPr>
          <a:xfrm>
            <a:off x="2867295" y="3311128"/>
            <a:ext cx="732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9"/>
          <p:cNvSpPr/>
          <p:nvPr/>
        </p:nvSpPr>
        <p:spPr>
          <a:xfrm>
            <a:off x="3526529" y="3311128"/>
            <a:ext cx="8703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9"/>
          <p:cNvSpPr/>
          <p:nvPr/>
        </p:nvSpPr>
        <p:spPr>
          <a:xfrm>
            <a:off x="3526529" y="3311128"/>
            <a:ext cx="942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9"/>
          <p:cNvSpPr/>
          <p:nvPr/>
        </p:nvSpPr>
        <p:spPr>
          <a:xfrm>
            <a:off x="289322" y="3625453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DoS/DDoS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2031169" y="3625453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2877731" y="3625453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9"/>
          <p:cNvSpPr/>
          <p:nvPr/>
        </p:nvSpPr>
        <p:spPr>
          <a:xfrm>
            <a:off x="3533226" y="3625453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9"/>
          <p:cNvSpPr/>
          <p:nvPr/>
        </p:nvSpPr>
        <p:spPr>
          <a:xfrm>
            <a:off x="289322" y="3946922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9"/>
          <p:cNvSpPr/>
          <p:nvPr/>
        </p:nvSpPr>
        <p:spPr>
          <a:xfrm>
            <a:off x="289322" y="3946922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de Varredura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9"/>
          <p:cNvSpPr/>
          <p:nvPr/>
        </p:nvSpPr>
        <p:spPr>
          <a:xfrm>
            <a:off x="2031169" y="3946922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9"/>
          <p:cNvSpPr/>
          <p:nvPr/>
        </p:nvSpPr>
        <p:spPr>
          <a:xfrm>
            <a:off x="2877731" y="3946922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9"/>
          <p:cNvSpPr/>
          <p:nvPr/>
        </p:nvSpPr>
        <p:spPr>
          <a:xfrm>
            <a:off x="3533226" y="3946922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9"/>
          <p:cNvSpPr/>
          <p:nvPr/>
        </p:nvSpPr>
        <p:spPr>
          <a:xfrm>
            <a:off x="289322" y="4268391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Outros Ataques/Raros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2031169" y="4268391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9"/>
          <p:cNvSpPr/>
          <p:nvPr/>
        </p:nvSpPr>
        <p:spPr>
          <a:xfrm>
            <a:off x="2877731" y="4268391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9"/>
          <p:cNvSpPr/>
          <p:nvPr/>
        </p:nvSpPr>
        <p:spPr>
          <a:xfrm>
            <a:off x="3533226" y="4268391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289322" y="4589859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289322" y="4589859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Tráfego Normal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2031169" y="4589859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2877731" y="4589859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3533226" y="4589859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6" name="Google Shape;41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9"/>
          <p:cNvSpPr/>
          <p:nvPr/>
        </p:nvSpPr>
        <p:spPr>
          <a:xfrm>
            <a:off x="4986338" y="600075"/>
            <a:ext cx="2469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Visualização de Desempenho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18" name="Google Shape;4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000125"/>
            <a:ext cx="4114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9" name="Google Shape;41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450" y="332184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9"/>
          <p:cNvSpPr/>
          <p:nvPr/>
        </p:nvSpPr>
        <p:spPr>
          <a:xfrm>
            <a:off x="5007769" y="3286125"/>
            <a:ext cx="215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4743450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9"/>
          <p:cNvSpPr/>
          <p:nvPr/>
        </p:nvSpPr>
        <p:spPr>
          <a:xfrm>
            <a:off x="4850606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4850606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10.50 minutos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6883171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9"/>
          <p:cNvSpPr/>
          <p:nvPr/>
        </p:nvSpPr>
        <p:spPr>
          <a:xfrm>
            <a:off x="6990327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6990327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2.32 segundos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0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Resultados: SVM (LinearSVC)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35" name="Google Shape;4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0"/>
          <p:cNvSpPr/>
          <p:nvPr/>
        </p:nvSpPr>
        <p:spPr>
          <a:xfrm>
            <a:off x="550069" y="600075"/>
            <a:ext cx="2158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285750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0"/>
          <p:cNvSpPr/>
          <p:nvPr/>
        </p:nvSpPr>
        <p:spPr>
          <a:xfrm>
            <a:off x="392906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0"/>
          <p:cNvSpPr/>
          <p:nvPr/>
        </p:nvSpPr>
        <p:spPr>
          <a:xfrm>
            <a:off x="392906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0.8615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0"/>
          <p:cNvSpPr/>
          <p:nvPr/>
        </p:nvSpPr>
        <p:spPr>
          <a:xfrm>
            <a:off x="2425471" y="1000125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0"/>
          <p:cNvSpPr/>
          <p:nvPr/>
        </p:nvSpPr>
        <p:spPr>
          <a:xfrm>
            <a:off x="2532627" y="110728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2532627" y="1371600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0.9044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285750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0"/>
          <p:cNvSpPr/>
          <p:nvPr/>
        </p:nvSpPr>
        <p:spPr>
          <a:xfrm>
            <a:off x="392906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 (ponderada)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0"/>
          <p:cNvSpPr/>
          <p:nvPr/>
        </p:nvSpPr>
        <p:spPr>
          <a:xfrm>
            <a:off x="392906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0.9644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0"/>
          <p:cNvSpPr/>
          <p:nvPr/>
        </p:nvSpPr>
        <p:spPr>
          <a:xfrm>
            <a:off x="2425471" y="1885950"/>
            <a:ext cx="1975200" cy="7929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0"/>
          <p:cNvSpPr/>
          <p:nvPr/>
        </p:nvSpPr>
        <p:spPr>
          <a:xfrm>
            <a:off x="2532627" y="1993106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 (ponderado)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10"/>
          <p:cNvSpPr/>
          <p:nvPr/>
        </p:nvSpPr>
        <p:spPr>
          <a:xfrm>
            <a:off x="2532627" y="2257425"/>
            <a:ext cx="1832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575"/>
              <a:buFont typeface="Quattrocento Sans"/>
              <a:buNone/>
            </a:pPr>
            <a:r>
              <a:rPr b="1" i="0" lang="en-US" sz="157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0.8615</a:t>
            </a:r>
            <a:endParaRPr b="0" i="0" sz="15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0"/>
          <p:cNvSpPr/>
          <p:nvPr/>
        </p:nvSpPr>
        <p:spPr>
          <a:xfrm>
            <a:off x="285750" y="2986088"/>
            <a:ext cx="41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por Classe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10"/>
          <p:cNvSpPr/>
          <p:nvPr/>
        </p:nvSpPr>
        <p:spPr>
          <a:xfrm>
            <a:off x="289322" y="3311128"/>
            <a:ext cx="17295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0"/>
          <p:cNvSpPr/>
          <p:nvPr/>
        </p:nvSpPr>
        <p:spPr>
          <a:xfrm>
            <a:off x="289322" y="3311128"/>
            <a:ext cx="1800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Classe de Ataque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10"/>
          <p:cNvSpPr/>
          <p:nvPr/>
        </p:nvSpPr>
        <p:spPr>
          <a:xfrm>
            <a:off x="2018835" y="3311128"/>
            <a:ext cx="850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0"/>
          <p:cNvSpPr/>
          <p:nvPr/>
        </p:nvSpPr>
        <p:spPr>
          <a:xfrm>
            <a:off x="2018835" y="3311128"/>
            <a:ext cx="9216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Precisão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0"/>
          <p:cNvSpPr/>
          <p:nvPr/>
        </p:nvSpPr>
        <p:spPr>
          <a:xfrm>
            <a:off x="2867295" y="3311128"/>
            <a:ext cx="6612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0"/>
          <p:cNvSpPr/>
          <p:nvPr/>
        </p:nvSpPr>
        <p:spPr>
          <a:xfrm>
            <a:off x="2867295" y="3311128"/>
            <a:ext cx="732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Recall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0"/>
          <p:cNvSpPr/>
          <p:nvPr/>
        </p:nvSpPr>
        <p:spPr>
          <a:xfrm>
            <a:off x="3526529" y="3311128"/>
            <a:ext cx="870300" cy="321600"/>
          </a:xfrm>
          <a:prstGeom prst="rect">
            <a:avLst/>
          </a:prstGeom>
          <a:solidFill>
            <a:srgbClr val="3498DB">
              <a:alpha val="9803"/>
            </a:srgbClr>
          </a:solidFill>
          <a:ln cap="flat" cmpd="sng" w="9525">
            <a:solidFill>
              <a:srgbClr val="E0E0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0"/>
          <p:cNvSpPr/>
          <p:nvPr/>
        </p:nvSpPr>
        <p:spPr>
          <a:xfrm>
            <a:off x="3526529" y="3311128"/>
            <a:ext cx="942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0"/>
          <p:cNvSpPr/>
          <p:nvPr/>
        </p:nvSpPr>
        <p:spPr>
          <a:xfrm>
            <a:off x="289322" y="3625453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DoS/DDoS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2031169" y="3625453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10"/>
          <p:cNvSpPr/>
          <p:nvPr/>
        </p:nvSpPr>
        <p:spPr>
          <a:xfrm>
            <a:off x="2877731" y="3625453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10"/>
          <p:cNvSpPr/>
          <p:nvPr/>
        </p:nvSpPr>
        <p:spPr>
          <a:xfrm>
            <a:off x="3533226" y="3625453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0.88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10"/>
          <p:cNvSpPr/>
          <p:nvPr/>
        </p:nvSpPr>
        <p:spPr>
          <a:xfrm>
            <a:off x="289322" y="3946922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0"/>
          <p:cNvSpPr/>
          <p:nvPr/>
        </p:nvSpPr>
        <p:spPr>
          <a:xfrm>
            <a:off x="289322" y="3946922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de Varredura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2031169" y="3946922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0.65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2877731" y="3946922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0"/>
          <p:cNvSpPr/>
          <p:nvPr/>
        </p:nvSpPr>
        <p:spPr>
          <a:xfrm>
            <a:off x="3533226" y="3946922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0.79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10"/>
          <p:cNvSpPr/>
          <p:nvPr/>
        </p:nvSpPr>
        <p:spPr>
          <a:xfrm>
            <a:off x="289322" y="4268391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Outros Ataques/Raros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0"/>
          <p:cNvSpPr/>
          <p:nvPr/>
        </p:nvSpPr>
        <p:spPr>
          <a:xfrm>
            <a:off x="2031169" y="4268391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10"/>
          <p:cNvSpPr/>
          <p:nvPr/>
        </p:nvSpPr>
        <p:spPr>
          <a:xfrm>
            <a:off x="2877731" y="4268391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10"/>
          <p:cNvSpPr/>
          <p:nvPr/>
        </p:nvSpPr>
        <p:spPr>
          <a:xfrm>
            <a:off x="3533226" y="4268391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0.09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289322" y="4589859"/>
            <a:ext cx="4107600" cy="321600"/>
          </a:xfrm>
          <a:prstGeom prst="rect">
            <a:avLst/>
          </a:prstGeom>
          <a:solidFill>
            <a:srgbClr val="3498DB">
              <a:alpha val="274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0"/>
          <p:cNvSpPr/>
          <p:nvPr/>
        </p:nvSpPr>
        <p:spPr>
          <a:xfrm>
            <a:off x="289322" y="4589859"/>
            <a:ext cx="1813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Tráfego Normal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2031169" y="4589859"/>
            <a:ext cx="9180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1.00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2877731" y="4589859"/>
            <a:ext cx="7269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0.85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3533226" y="4589859"/>
            <a:ext cx="9351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5075" lIns="85075" spcFirstLastPara="1" rIns="85075" wrap="square" tIns="850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0.92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76" name="Google Shape;4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34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10"/>
          <p:cNvSpPr/>
          <p:nvPr/>
        </p:nvSpPr>
        <p:spPr>
          <a:xfrm>
            <a:off x="4986338" y="600075"/>
            <a:ext cx="2469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Visualização de Desempenho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78" name="Google Shape;4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000125"/>
            <a:ext cx="4114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9" name="Google Shape;479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450" y="3321844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0"/>
          <p:cNvSpPr/>
          <p:nvPr/>
        </p:nvSpPr>
        <p:spPr>
          <a:xfrm>
            <a:off x="5007769" y="3286125"/>
            <a:ext cx="2157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4743450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0"/>
          <p:cNvSpPr/>
          <p:nvPr/>
        </p:nvSpPr>
        <p:spPr>
          <a:xfrm>
            <a:off x="4850606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Treinamento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4850606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23.84 minutos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6883171" y="3686175"/>
            <a:ext cx="1975200" cy="750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0"/>
          <p:cNvSpPr/>
          <p:nvPr/>
        </p:nvSpPr>
        <p:spPr>
          <a:xfrm>
            <a:off x="6990327" y="3793331"/>
            <a:ext cx="1832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de Inferência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6990327" y="4057650"/>
            <a:ext cx="1832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0.23 segundos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Discussão Comparativa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95" name="Google Shape;4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11"/>
          <p:cNvSpPr/>
          <p:nvPr/>
        </p:nvSpPr>
        <p:spPr>
          <a:xfrm>
            <a:off x="528638" y="600075"/>
            <a:ext cx="2539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de Classificação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11"/>
          <p:cNvSpPr/>
          <p:nvPr/>
        </p:nvSpPr>
        <p:spPr>
          <a:xfrm>
            <a:off x="285750" y="907275"/>
            <a:ext cx="418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Métricas Gerais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98" name="Google Shape;4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135875"/>
            <a:ext cx="4114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1"/>
          <p:cNvSpPr/>
          <p:nvPr/>
        </p:nvSpPr>
        <p:spPr>
          <a:xfrm>
            <a:off x="4743450" y="907275"/>
            <a:ext cx="4186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F1-Score por Classe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00" name="Google Shape;50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3450" y="1135875"/>
            <a:ext cx="41148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1"/>
          <p:cNvSpPr/>
          <p:nvPr/>
        </p:nvSpPr>
        <p:spPr>
          <a:xfrm>
            <a:off x="285750" y="3279000"/>
            <a:ext cx="4114800" cy="1503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1"/>
          <p:cNvSpPr/>
          <p:nvPr/>
        </p:nvSpPr>
        <p:spPr>
          <a:xfrm>
            <a:off x="457200" y="3366525"/>
            <a:ext cx="390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de Desempenho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1"/>
          <p:cNvSpPr/>
          <p:nvPr/>
        </p:nvSpPr>
        <p:spPr>
          <a:xfrm>
            <a:off x="428625" y="3668247"/>
            <a:ext cx="1057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1"/>
          <p:cNvSpPr/>
          <p:nvPr/>
        </p:nvSpPr>
        <p:spPr>
          <a:xfrm>
            <a:off x="400275" y="3532600"/>
            <a:ext cx="3733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Superou o SVM em todas as métricas,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alcançando acurácia próxima de 100%. Seu desempenho em "Outros Ataques/Raros" (F1: 0.87) demonstrou a eficácia do SMOTE.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1"/>
          <p:cNvSpPr/>
          <p:nvPr/>
        </p:nvSpPr>
        <p:spPr>
          <a:xfrm>
            <a:off x="428625" y="4296941"/>
            <a:ext cx="3930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400275" y="4254091"/>
            <a:ext cx="363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Acurácia geral inferior (0.86). Desempenho limitado com classes minoritárias (F1: 0.09 para "Outros Ataques/Raros") e ataques específicos.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4743450" y="3279000"/>
            <a:ext cx="4114800" cy="1503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1"/>
          <p:cNvSpPr/>
          <p:nvPr/>
        </p:nvSpPr>
        <p:spPr>
          <a:xfrm>
            <a:off x="4886250" y="3366525"/>
            <a:ext cx="3900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Eficiência Computacional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1"/>
          <p:cNvSpPr/>
          <p:nvPr/>
        </p:nvSpPr>
        <p:spPr>
          <a:xfrm>
            <a:off x="4886325" y="3580722"/>
            <a:ext cx="8787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Treinamento: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1"/>
          <p:cNvSpPr/>
          <p:nvPr/>
        </p:nvSpPr>
        <p:spPr>
          <a:xfrm>
            <a:off x="4879425" y="3532600"/>
            <a:ext cx="38376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 foi mais rápido (10.50 min vs 23.84 min do SVM).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1"/>
          <p:cNvSpPr/>
          <p:nvPr/>
        </p:nvSpPr>
        <p:spPr>
          <a:xfrm>
            <a:off x="4886325" y="3963854"/>
            <a:ext cx="7218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Inferência: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1"/>
          <p:cNvSpPr/>
          <p:nvPr/>
        </p:nvSpPr>
        <p:spPr>
          <a:xfrm>
            <a:off x="4879425" y="3963850"/>
            <a:ext cx="37020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SVM foi significativamente mais rápido (0.23 seg vs 2.32 seg do Random Forest).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4879425" y="4419322"/>
            <a:ext cx="6642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Trade-off: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1"/>
          <p:cNvSpPr/>
          <p:nvPr/>
        </p:nvSpPr>
        <p:spPr>
          <a:xfrm>
            <a:off x="4879425" y="4405700"/>
            <a:ext cx="42645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lang="en-US" sz="1013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   </a:t>
            </a: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Agilidade do SVM na inferência é crítica para detecção em tempo real, mas Random Forest oferece maior precisão.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1"/>
          <p:cNvSpPr/>
          <p:nvPr/>
        </p:nvSpPr>
        <p:spPr>
          <a:xfrm>
            <a:off x="8717022" y="4971894"/>
            <a:ext cx="1902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1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1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2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 e Trabalhos Futuros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24" name="Google Shape;5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666155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2"/>
          <p:cNvSpPr/>
          <p:nvPr/>
        </p:nvSpPr>
        <p:spPr>
          <a:xfrm>
            <a:off x="535781" y="600075"/>
            <a:ext cx="475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Conclusão Principal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535781" y="850106"/>
            <a:ext cx="4750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 foi a melhor escolha para a classificação de ataques no CIC-IDS2017, com acurácia geral de 0.99. Sua capacidade de generalização, impulsionada pelo SMOTE e seleção de características, foi evidente.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27" name="Google Shape;52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1637705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12"/>
          <p:cNvSpPr/>
          <p:nvPr/>
        </p:nvSpPr>
        <p:spPr>
          <a:xfrm>
            <a:off x="535781" y="1571625"/>
            <a:ext cx="475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Limitações do SVM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12"/>
          <p:cNvSpPr/>
          <p:nvPr/>
        </p:nvSpPr>
        <p:spPr>
          <a:xfrm>
            <a:off x="535781" y="1821656"/>
            <a:ext cx="47505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Desempenho inferior em classes minoritárias, apesar da inferência rápida. Precisão baixa (0.05) para "Outros Ataques/Raros" indica dificuldade em generalizar para classes menos representadas.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0" name="Google Shape;530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2609255"/>
            <a:ext cx="10715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12"/>
          <p:cNvSpPr/>
          <p:nvPr/>
        </p:nvSpPr>
        <p:spPr>
          <a:xfrm>
            <a:off x="500063" y="2543175"/>
            <a:ext cx="4786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Importância das Etapas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12"/>
          <p:cNvSpPr/>
          <p:nvPr/>
        </p:nvSpPr>
        <p:spPr>
          <a:xfrm>
            <a:off x="500063" y="2793206"/>
            <a:ext cx="4786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trabalho ressalta a importância de pré-processamento, seleção de características e balanceamento de classes para IDSs eficazes. Estas etapas foram cruciais para o bom desempenho dos modelos.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3" name="Google Shape;533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3514725"/>
            <a:ext cx="4929188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4" name="Google Shape;53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29250" y="6357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2"/>
          <p:cNvSpPr/>
          <p:nvPr/>
        </p:nvSpPr>
        <p:spPr>
          <a:xfrm>
            <a:off x="5672138" y="600075"/>
            <a:ext cx="1566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Trabalhos Futuros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12"/>
          <p:cNvSpPr/>
          <p:nvPr/>
        </p:nvSpPr>
        <p:spPr>
          <a:xfrm>
            <a:off x="5429250" y="1000125"/>
            <a:ext cx="3429000" cy="3729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7" name="Google Shape;53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72125" y="1189434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12"/>
          <p:cNvSpPr/>
          <p:nvPr/>
        </p:nvSpPr>
        <p:spPr>
          <a:xfrm>
            <a:off x="5786438" y="1143000"/>
            <a:ext cx="30003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Explorar outras estratégias de kernel em SVM para melhorar o desempenho em classes minoritárias.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39" name="Google Shape;539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72125" y="16823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12"/>
          <p:cNvSpPr/>
          <p:nvPr/>
        </p:nvSpPr>
        <p:spPr>
          <a:xfrm>
            <a:off x="5757863" y="16359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Investigar outras técnicas de seleção de características para identificar atributos mais relevantes para cada tipo de ataque.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1" name="Google Shape;541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572125" y="23681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12"/>
          <p:cNvSpPr/>
          <p:nvPr/>
        </p:nvSpPr>
        <p:spPr>
          <a:xfrm>
            <a:off x="5757863" y="23217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Aplicar modelos de deep learning para desempenho aprimorado, especialmente em cenários com grande volume de dados.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3" name="Google Shape;543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72125" y="30539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2"/>
          <p:cNvSpPr/>
          <p:nvPr/>
        </p:nvSpPr>
        <p:spPr>
          <a:xfrm>
            <a:off x="5757863" y="30075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Desenvolver sistemas híbridos que combinem a precisão do Random Forest com a velocidade de inferência do SVM.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45" name="Google Shape;545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72125" y="373975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2"/>
          <p:cNvSpPr/>
          <p:nvPr/>
        </p:nvSpPr>
        <p:spPr>
          <a:xfrm>
            <a:off x="5757863" y="3693319"/>
            <a:ext cx="30291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Implementar e testar os modelos em ambientes de rede reais para validar sua eficácia em condições operacionais.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2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54" name="Google Shape;5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357784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13"/>
          <p:cNvSpPr/>
          <p:nvPr/>
        </p:nvSpPr>
        <p:spPr>
          <a:xfrm>
            <a:off x="3002152" y="764300"/>
            <a:ext cx="34683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2025"/>
              <a:buFont typeface="Quattrocento Sans"/>
              <a:buNone/>
            </a:pPr>
            <a:r>
              <a:rPr b="0" i="0" lang="en-US" sz="2425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 pela atenção!</a:t>
            </a:r>
            <a:endParaRPr b="0" i="0" sz="24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56" name="Google Shape;5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963" y="2193131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3"/>
          <p:cNvSpPr/>
          <p:nvPr/>
        </p:nvSpPr>
        <p:spPr>
          <a:xfrm>
            <a:off x="3757138" y="2157413"/>
            <a:ext cx="1958308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 Gomes Ribeiro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58" name="Google Shape;5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13766" y="259318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13"/>
          <p:cNvSpPr/>
          <p:nvPr/>
        </p:nvSpPr>
        <p:spPr>
          <a:xfrm>
            <a:off x="2592372" y="2557463"/>
            <a:ext cx="43093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Instituto Federal de Ciência e Tecnologia do Piauí - IFPI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60" name="Google Shape;56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83068" y="299323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13"/>
          <p:cNvSpPr/>
          <p:nvPr/>
        </p:nvSpPr>
        <p:spPr>
          <a:xfrm>
            <a:off x="3661675" y="2957525"/>
            <a:ext cx="2455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Quattrocento Sans"/>
              <a:buNone/>
            </a:pPr>
            <a:r>
              <a:rPr lang="en-US" sz="135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jhonatasgomes2003@gmail.com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13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36ae2798f37_0_1"/>
          <p:cNvSpPr/>
          <p:nvPr/>
        </p:nvSpPr>
        <p:spPr>
          <a:xfrm>
            <a:off x="250050" y="1420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Introdução e Contexto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" name="Google Shape;29;g36ae2798f37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937540"/>
            <a:ext cx="155627" cy="248228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g36ae2798f37_0_1"/>
          <p:cNvSpPr/>
          <p:nvPr/>
        </p:nvSpPr>
        <p:spPr>
          <a:xfrm>
            <a:off x="506221" y="885825"/>
            <a:ext cx="7743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Problema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g36ae2798f37_0_1"/>
          <p:cNvSpPr/>
          <p:nvPr/>
        </p:nvSpPr>
        <p:spPr>
          <a:xfrm>
            <a:off x="285750" y="1361597"/>
            <a:ext cx="4215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2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crescente sofisticação das ameaças cibernéticas e a proliferação de dispositivos conectados tornam a segurança de redes uma preocupação central no cenário tecnológico mundial.</a:t>
            </a:r>
            <a:endParaRPr b="0" i="0" sz="12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2" name="Google Shape;32;g36ae2798f37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2602741"/>
            <a:ext cx="155627" cy="24822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g36ae2798f37_0_1"/>
          <p:cNvSpPr/>
          <p:nvPr/>
        </p:nvSpPr>
        <p:spPr>
          <a:xfrm>
            <a:off x="506221" y="2551026"/>
            <a:ext cx="6702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Solução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36ae2798f37_0_1"/>
          <p:cNvSpPr/>
          <p:nvPr/>
        </p:nvSpPr>
        <p:spPr>
          <a:xfrm>
            <a:off x="285750" y="3026797"/>
            <a:ext cx="4215000" cy="9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2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Sistemas de Detecção de Intrusões (IDS) eficazes são essenciais para identificar atividades maliciosas na rede, garantindo integridade, confidencialidade e disponibilidade das informações.</a:t>
            </a:r>
            <a:endParaRPr b="0" i="0" sz="12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" name="Google Shape;35;g36ae2798f37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00600" y="92153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36ae2798f37_0_1"/>
          <p:cNvSpPr/>
          <p:nvPr/>
        </p:nvSpPr>
        <p:spPr>
          <a:xfrm>
            <a:off x="4743488" y="885813"/>
            <a:ext cx="690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Desafio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36ae2798f37_0_1"/>
          <p:cNvSpPr/>
          <p:nvPr/>
        </p:nvSpPr>
        <p:spPr>
          <a:xfrm>
            <a:off x="4500600" y="1214425"/>
            <a:ext cx="4643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2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Explorar o potencial do Aprendizado de Máquina para aprimorar a capacidade dos IDS em reconhecer padrões de ataque de rede e tráfego anômalo.</a:t>
            </a:r>
            <a:endParaRPr b="0" i="0" sz="12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8" name="Google Shape;38;g36ae2798f37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00600" y="207167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36ae2798f37_0_1"/>
          <p:cNvSpPr/>
          <p:nvPr/>
        </p:nvSpPr>
        <p:spPr>
          <a:xfrm>
            <a:off x="4743488" y="2035956"/>
            <a:ext cx="17766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 do Trabalho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g36ae2798f37_0_1"/>
          <p:cNvSpPr/>
          <p:nvPr/>
        </p:nvSpPr>
        <p:spPr>
          <a:xfrm>
            <a:off x="4500600" y="2364569"/>
            <a:ext cx="464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2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Classificar diferentes tipos de ataques de rede usando Random Forest e SVM no dataset CIC-IDS2017, avaliando e comparando o desempenho de cada modelo em termos de métricas como acurácia, precisão, recall e F1-score.</a:t>
            </a:r>
            <a:endParaRPr b="0" i="0" sz="12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g36ae2798f37_0_1"/>
          <p:cNvSpPr/>
          <p:nvPr/>
        </p:nvSpPr>
        <p:spPr>
          <a:xfrm>
            <a:off x="4500600" y="3400413"/>
            <a:ext cx="4572000" cy="557100"/>
          </a:xfrm>
          <a:prstGeom prst="rect">
            <a:avLst/>
          </a:prstGeom>
          <a:solidFill>
            <a:srgbClr val="3498DB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36ae2798f37_0_1"/>
          <p:cNvSpPr/>
          <p:nvPr/>
        </p:nvSpPr>
        <p:spPr>
          <a:xfrm>
            <a:off x="4500600" y="3400413"/>
            <a:ext cx="28500" cy="5571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g36ae2798f37_0_1"/>
          <p:cNvSpPr/>
          <p:nvPr/>
        </p:nvSpPr>
        <p:spPr>
          <a:xfrm>
            <a:off x="4500600" y="3400413"/>
            <a:ext cx="46434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7500" lIns="127500" spcFirstLastPara="1" rIns="127500" wrap="square" tIns="1275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"A utilização de técnicas de aprendizado de máquina surge como desafio importante para aprimorar a capacidade dos IDS's em reconhecer padrões de ataque de rede."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g36ae2798f37_0_1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g36ae2798f37_0_1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ae2798f37_0_25"/>
          <p:cNvSpPr/>
          <p:nvPr/>
        </p:nvSpPr>
        <p:spPr>
          <a:xfrm>
            <a:off x="2500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Dataset: CIC-IDS2017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2" name="Google Shape;52;g36ae2798f37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75" y="606194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g36ae2798f37_0_25"/>
          <p:cNvSpPr/>
          <p:nvPr/>
        </p:nvSpPr>
        <p:spPr>
          <a:xfrm>
            <a:off x="457235" y="570475"/>
            <a:ext cx="1061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416"/>
              <a:buFont typeface="Quattrocento Sans"/>
              <a:buNone/>
            </a:pPr>
            <a:r>
              <a:rPr b="1" i="0" lang="en-US" sz="125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Visão Geral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g36ae2798f37_0_25"/>
          <p:cNvSpPr/>
          <p:nvPr/>
        </p:nvSpPr>
        <p:spPr>
          <a:xfrm>
            <a:off x="224975" y="915121"/>
            <a:ext cx="39711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CIC-IDS2017 (Canadian Institute for Cybersecurity - Intrusion Detection System 2017) é um dataset de detecção de intrusões reconhecido por ser completo e realista, simulando cenários de rede próximos aos ambientes reais.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5" name="Google Shape;55;g36ae2798f37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975" y="1921356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6ae2798f37_0_25"/>
          <p:cNvSpPr/>
          <p:nvPr/>
        </p:nvSpPr>
        <p:spPr>
          <a:xfrm>
            <a:off x="457235" y="1874136"/>
            <a:ext cx="14838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416"/>
              <a:buFont typeface="Quattrocento Sans"/>
              <a:buNone/>
            </a:pPr>
            <a:r>
              <a:rPr b="1" i="0" lang="en-US" sz="125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Coleta de Dados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g36ae2798f37_0_25"/>
          <p:cNvSpPr/>
          <p:nvPr/>
        </p:nvSpPr>
        <p:spPr>
          <a:xfrm>
            <a:off x="224975" y="2218781"/>
            <a:ext cx="39711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coleta ocorreu de 3 a 7 de julho de 2017 (5 dias úteis), com tráfego de segunda-feira sendo apenas atividades normais. O sistema B-Profile foi utilizado para simular comportamento humano e gerar tráfego baseado em protocolos de rede.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g36ae2798f37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263" y="3227607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6ae2798f37_0_25"/>
          <p:cNvSpPr/>
          <p:nvPr/>
        </p:nvSpPr>
        <p:spPr>
          <a:xfrm>
            <a:off x="479713" y="3177796"/>
            <a:ext cx="15636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416"/>
              <a:buFont typeface="Quattrocento Sans"/>
              <a:buNone/>
            </a:pPr>
            <a:r>
              <a:rPr b="1" i="0" lang="en-US" sz="125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Tipos de Ataques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0" name="Google Shape;60;g36ae2798f37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275" y="3598783"/>
            <a:ext cx="6429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36ae2798f37_0_25"/>
          <p:cNvSpPr/>
          <p:nvPr/>
        </p:nvSpPr>
        <p:spPr>
          <a:xfrm>
            <a:off x="367328" y="3522442"/>
            <a:ext cx="3828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Brute Force (FTP e SSH)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2" name="Google Shape;62;g36ae2798f37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275" y="3884533"/>
            <a:ext cx="6429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36ae2798f37_0_25"/>
          <p:cNvSpPr/>
          <p:nvPr/>
        </p:nvSpPr>
        <p:spPr>
          <a:xfrm>
            <a:off x="367328" y="3822134"/>
            <a:ext cx="3828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DoS e DDoS (Hulk, GoldenEye, Slowloris, Slowhttptest)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4" name="Google Shape;64;g36ae2798f37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275" y="4170283"/>
            <a:ext cx="6429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6ae2798f37_0_25"/>
          <p:cNvSpPr/>
          <p:nvPr/>
        </p:nvSpPr>
        <p:spPr>
          <a:xfrm>
            <a:off x="367328" y="4121826"/>
            <a:ext cx="3828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 Attack (Brute Force, XSS, SQL Injection)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6" name="Google Shape;66;g36ae2798f37_0_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275" y="4456033"/>
            <a:ext cx="64294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6ae2798f37_0_25"/>
          <p:cNvSpPr/>
          <p:nvPr/>
        </p:nvSpPr>
        <p:spPr>
          <a:xfrm>
            <a:off x="367328" y="4421518"/>
            <a:ext cx="3828600" cy="2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62"/>
              <a:buFont typeface="Quattrocento Sans"/>
              <a:buNone/>
            </a:pPr>
            <a:r>
              <a:rPr b="0" i="0" lang="en-US" sz="125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Infiltration, Botnet, Heartbleed, Port Scan</a:t>
            </a:r>
            <a:endParaRPr b="0" i="0" sz="125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36ae2798f37_0_25"/>
          <p:cNvSpPr/>
          <p:nvPr/>
        </p:nvSpPr>
        <p:spPr>
          <a:xfrm>
            <a:off x="4761775" y="3833475"/>
            <a:ext cx="3714900" cy="764400"/>
          </a:xfrm>
          <a:prstGeom prst="rect">
            <a:avLst/>
          </a:prstGeom>
          <a:solidFill>
            <a:srgbClr val="3498DB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6ae2798f37_0_25"/>
          <p:cNvSpPr/>
          <p:nvPr/>
        </p:nvSpPr>
        <p:spPr>
          <a:xfrm>
            <a:off x="4868931" y="3940631"/>
            <a:ext cx="35718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Composição do Dataset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6ae2798f37_0_25"/>
          <p:cNvSpPr/>
          <p:nvPr/>
        </p:nvSpPr>
        <p:spPr>
          <a:xfrm>
            <a:off x="4868931" y="4147800"/>
            <a:ext cx="35718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 arquivos CSV, resultando em 2.830.743 linhas e 79 colunas após concatenação.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36ae2798f37_0_25"/>
          <p:cNvSpPr/>
          <p:nvPr/>
        </p:nvSpPr>
        <p:spPr>
          <a:xfrm>
            <a:off x="4143450" y="3393159"/>
            <a:ext cx="47862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900"/>
              <a:buFont typeface="Quattrocento Sans"/>
              <a:buNone/>
            </a:pPr>
            <a:r>
              <a:rPr b="0" i="1" lang="en-US" sz="90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Distribuição das Classes de Ataque no Dataset CIC-IDS2017 - Notável desbalanceamento com predominância de tráfego normal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2" name="Google Shape;72;g36ae2798f37_0_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96000" y="483225"/>
            <a:ext cx="4846452" cy="28124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6ae2798f37_0_25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36ae2798f37_0_25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g36ae2798f37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23349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6ae2798f37_0_55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Algoritmos de Classificação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36ae2798f37_0_55"/>
          <p:cNvSpPr/>
          <p:nvPr/>
        </p:nvSpPr>
        <p:spPr>
          <a:xfrm>
            <a:off x="285750" y="814388"/>
            <a:ext cx="4114800" cy="41334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3" name="Google Shape;83;g36ae2798f37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" y="957263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6ae2798f37_0_55"/>
          <p:cNvSpPr/>
          <p:nvPr/>
        </p:nvSpPr>
        <p:spPr>
          <a:xfrm>
            <a:off x="614363" y="921544"/>
            <a:ext cx="1328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Random Forest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36ae2798f37_0_55"/>
          <p:cNvSpPr/>
          <p:nvPr/>
        </p:nvSpPr>
        <p:spPr>
          <a:xfrm>
            <a:off x="392906" y="1250156"/>
            <a:ext cx="397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 de ensemble que utiliza múltiplas árvores de decisão para classificação, combinando seus resultados através de votação majoritária.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6" name="Google Shape;86;g36ae2798f3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6" y="190807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36ae2798f37_0_55"/>
          <p:cNvSpPr/>
          <p:nvPr/>
        </p:nvSpPr>
        <p:spPr>
          <a:xfrm>
            <a:off x="578644" y="1883076"/>
            <a:ext cx="9603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6ae2798f37_0_55"/>
          <p:cNvSpPr/>
          <p:nvPr/>
        </p:nvSpPr>
        <p:spPr>
          <a:xfrm>
            <a:off x="578644" y="1913276"/>
            <a:ext cx="3736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 múltiplas árvores usando subconjuntos aleatórios de dados.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9" name="Google Shape;89;g36ae2798f3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6" y="230812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6ae2798f37_0_55"/>
          <p:cNvSpPr/>
          <p:nvPr/>
        </p:nvSpPr>
        <p:spPr>
          <a:xfrm>
            <a:off x="578644" y="2283126"/>
            <a:ext cx="5667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Bagging: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36ae2798f37_0_55"/>
          <p:cNvSpPr/>
          <p:nvPr/>
        </p:nvSpPr>
        <p:spPr>
          <a:xfrm>
            <a:off x="598531" y="2336351"/>
            <a:ext cx="3489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Amostragem com reposição para diferentes conjuntos de treino.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2" name="Google Shape;92;g36ae2798f37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00150" y="2676032"/>
            <a:ext cx="2286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6ae2798f37_0_55"/>
          <p:cNvSpPr/>
          <p:nvPr/>
        </p:nvSpPr>
        <p:spPr>
          <a:xfrm>
            <a:off x="392906" y="3890470"/>
            <a:ext cx="1872300" cy="950100"/>
          </a:xfrm>
          <a:prstGeom prst="rect">
            <a:avLst/>
          </a:prstGeom>
          <a:solidFill>
            <a:srgbClr val="2ECC71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6ae2798f37_0_55"/>
          <p:cNvSpPr/>
          <p:nvPr/>
        </p:nvSpPr>
        <p:spPr>
          <a:xfrm>
            <a:off x="450056" y="3947620"/>
            <a:ext cx="1829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7AE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Vantagens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6ae2798f37_0_55"/>
          <p:cNvSpPr/>
          <p:nvPr/>
        </p:nvSpPr>
        <p:spPr>
          <a:xfrm>
            <a:off x="450056" y="4140501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Alta precisão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6ae2798f37_0_55"/>
          <p:cNvSpPr/>
          <p:nvPr/>
        </p:nvSpPr>
        <p:spPr>
          <a:xfrm>
            <a:off x="450056" y="4301235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Robusto a overfitting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6ae2798f37_0_55"/>
          <p:cNvSpPr/>
          <p:nvPr/>
        </p:nvSpPr>
        <p:spPr>
          <a:xfrm>
            <a:off x="450056" y="4461970"/>
            <a:ext cx="1829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Lida bem com dados desbalanceados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6ae2798f37_0_55"/>
          <p:cNvSpPr/>
          <p:nvPr/>
        </p:nvSpPr>
        <p:spPr>
          <a:xfrm>
            <a:off x="2421173" y="3890470"/>
            <a:ext cx="1872300" cy="950100"/>
          </a:xfrm>
          <a:prstGeom prst="rect">
            <a:avLst/>
          </a:prstGeom>
          <a:solidFill>
            <a:srgbClr val="E74C3C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6ae2798f37_0_55"/>
          <p:cNvSpPr/>
          <p:nvPr/>
        </p:nvSpPr>
        <p:spPr>
          <a:xfrm>
            <a:off x="2478323" y="3947620"/>
            <a:ext cx="1829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392B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C0392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Desvantagens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6ae2798f37_0_55"/>
          <p:cNvSpPr/>
          <p:nvPr/>
        </p:nvSpPr>
        <p:spPr>
          <a:xfrm>
            <a:off x="2478323" y="4140501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Computacionalmente intensivo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6ae2798f37_0_55"/>
          <p:cNvSpPr/>
          <p:nvPr/>
        </p:nvSpPr>
        <p:spPr>
          <a:xfrm>
            <a:off x="2478323" y="4301235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Modelos grandes (memória)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6ae2798f37_0_55"/>
          <p:cNvSpPr/>
          <p:nvPr/>
        </p:nvSpPr>
        <p:spPr>
          <a:xfrm>
            <a:off x="4743450" y="814388"/>
            <a:ext cx="4114800" cy="41334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3" name="Google Shape;103;g36ae2798f37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50606" y="957263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6ae2798f37_0_55"/>
          <p:cNvSpPr/>
          <p:nvPr/>
        </p:nvSpPr>
        <p:spPr>
          <a:xfrm>
            <a:off x="5072063" y="921544"/>
            <a:ext cx="2567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Support Vector Machine (SVM)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6ae2798f37_0_55"/>
          <p:cNvSpPr/>
          <p:nvPr/>
        </p:nvSpPr>
        <p:spPr>
          <a:xfrm>
            <a:off x="4850606" y="1250156"/>
            <a:ext cx="397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13"/>
              <a:buFont typeface="Quattrocento Sans"/>
              <a:buNone/>
            </a:pPr>
            <a:r>
              <a:rPr b="0" i="0" lang="en-US" sz="1013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Algoritmo que busca encontrar um hiperplano ótimo que maximize a margem entre as classes, transformando dados não linearmente separáveis.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6" name="Google Shape;106;g36ae2798f3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606" y="190807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6ae2798f37_0_55"/>
          <p:cNvSpPr/>
          <p:nvPr/>
        </p:nvSpPr>
        <p:spPr>
          <a:xfrm>
            <a:off x="5036344" y="1883076"/>
            <a:ext cx="9603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Funcionamento: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6ae2798f37_0_55"/>
          <p:cNvSpPr/>
          <p:nvPr/>
        </p:nvSpPr>
        <p:spPr>
          <a:xfrm>
            <a:off x="5925294" y="1883076"/>
            <a:ext cx="28158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Encontra o hiperplano com a maior margem possível.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9" name="Google Shape;109;g36ae2798f37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0606" y="215811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ae2798f37_0_55"/>
          <p:cNvSpPr/>
          <p:nvPr/>
        </p:nvSpPr>
        <p:spPr>
          <a:xfrm>
            <a:off x="5036344" y="2133107"/>
            <a:ext cx="68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LinearSVC: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6ae2798f37_0_55"/>
          <p:cNvSpPr/>
          <p:nvPr/>
        </p:nvSpPr>
        <p:spPr>
          <a:xfrm>
            <a:off x="5652436" y="2133107"/>
            <a:ext cx="31023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Implementação eficiente para grandes conjuntos de dados.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2" name="Google Shape;112;g36ae2798f37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2033" y="2375995"/>
            <a:ext cx="1877634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6ae2798f37_0_55"/>
          <p:cNvSpPr/>
          <p:nvPr/>
        </p:nvSpPr>
        <p:spPr>
          <a:xfrm>
            <a:off x="4850606" y="3590432"/>
            <a:ext cx="1872300" cy="950100"/>
          </a:xfrm>
          <a:prstGeom prst="rect">
            <a:avLst/>
          </a:prstGeom>
          <a:solidFill>
            <a:srgbClr val="2ECC71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6ae2798f37_0_55"/>
          <p:cNvSpPr/>
          <p:nvPr/>
        </p:nvSpPr>
        <p:spPr>
          <a:xfrm>
            <a:off x="4907756" y="3647582"/>
            <a:ext cx="1829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7AE60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27AE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Vantagens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6ae2798f37_0_55"/>
          <p:cNvSpPr/>
          <p:nvPr/>
        </p:nvSpPr>
        <p:spPr>
          <a:xfrm>
            <a:off x="4907756" y="3840463"/>
            <a:ext cx="18294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Eficaz em espaços de alta dimensão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6ae2798f37_0_55"/>
          <p:cNvSpPr/>
          <p:nvPr/>
        </p:nvSpPr>
        <p:spPr>
          <a:xfrm>
            <a:off x="4907756" y="4161932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Bom para classificação binária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6ae2798f37_0_55"/>
          <p:cNvSpPr/>
          <p:nvPr/>
        </p:nvSpPr>
        <p:spPr>
          <a:xfrm>
            <a:off x="4907756" y="4322666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Boa generalização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6ae2798f37_0_55"/>
          <p:cNvSpPr/>
          <p:nvPr/>
        </p:nvSpPr>
        <p:spPr>
          <a:xfrm>
            <a:off x="6878873" y="3590432"/>
            <a:ext cx="1872300" cy="950100"/>
          </a:xfrm>
          <a:prstGeom prst="rect">
            <a:avLst/>
          </a:prstGeom>
          <a:solidFill>
            <a:srgbClr val="E74C3C">
              <a:alpha val="98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ae2798f37_0_55"/>
          <p:cNvSpPr/>
          <p:nvPr/>
        </p:nvSpPr>
        <p:spPr>
          <a:xfrm>
            <a:off x="6936023" y="3647582"/>
            <a:ext cx="18294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392B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C0392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Desvantagens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36ae2798f37_0_55"/>
          <p:cNvSpPr/>
          <p:nvPr/>
        </p:nvSpPr>
        <p:spPr>
          <a:xfrm>
            <a:off x="6936023" y="3840463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Escala mal com grandes datasets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6ae2798f37_0_55"/>
          <p:cNvSpPr/>
          <p:nvPr/>
        </p:nvSpPr>
        <p:spPr>
          <a:xfrm>
            <a:off x="6936023" y="4001198"/>
            <a:ext cx="1829400" cy="1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843"/>
              <a:buFont typeface="Quattrocento Sans"/>
              <a:buNone/>
            </a:pPr>
            <a:r>
              <a:rPr b="0" i="0" lang="en-US" sz="843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• Requer escalonamento de features</a:t>
            </a:r>
            <a:endParaRPr b="0" i="0" sz="84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6ae2798f37_0_55"/>
          <p:cNvSpPr/>
          <p:nvPr/>
        </p:nvSpPr>
        <p:spPr>
          <a:xfrm>
            <a:off x="8794682" y="491917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6ae2798f37_0_55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6ae2798f37_0_55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Técnicas Essenciais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85675" y="728550"/>
            <a:ext cx="2571900" cy="25290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031" y="1091208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428625" y="1564481"/>
            <a:ext cx="23574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Pré-Processamento de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428625" y="2185988"/>
            <a:ext cx="2357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Limpeza (valores infinitos/ausentes), padronização de nomes de colunas e remoção de duplicatas para garantir a qualidade dos dados.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3286050" y="728550"/>
            <a:ext cx="2571900" cy="2514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6" name="Google Shape;13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5" y="1091208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/>
          <p:nvPr/>
        </p:nvSpPr>
        <p:spPr>
          <a:xfrm>
            <a:off x="3485480" y="1564481"/>
            <a:ext cx="2244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 de Características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3429000" y="1928813"/>
            <a:ext cx="2357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Reduz a dimensionalidade dos dados e melhora o desempenho do modelo, identificando os atributos mais relevantes.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6286425" y="728550"/>
            <a:ext cx="2571900" cy="2514600"/>
          </a:xfrm>
          <a:prstGeom prst="rect">
            <a:avLst/>
          </a:prstGeom>
          <a:solidFill>
            <a:srgbClr val="3498DB">
              <a:alpha val="4705"/>
            </a:srgbClr>
          </a:solidFill>
          <a:ln cap="flat" cmpd="sng" w="9525">
            <a:solidFill>
              <a:srgbClr val="3498DB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3781" y="1091208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7267566" y="1564481"/>
            <a:ext cx="681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1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SMOTE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6429375" y="1928813"/>
            <a:ext cx="23574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125"/>
              <a:buFont typeface="Quattrocento Sans"/>
              <a:buNone/>
            </a:pPr>
            <a:r>
              <a:rPr b="0" i="0" lang="en-US" sz="1125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 amostras sintéticas para classes minoritárias, balanceando o conjunto de dados de treinamento e melhorando a capacidade do modelo de identificar ataques.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369591" y="3337951"/>
            <a:ext cx="16755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Desbalanceados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143000" y="3562927"/>
            <a:ext cx="2057400" cy="14286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5" name="Google Shape;14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602531"/>
            <a:ext cx="2057400" cy="1322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8087" y="4025877"/>
            <a:ext cx="187523" cy="19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3853210" y="3337951"/>
            <a:ext cx="1508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Aplicação do SMOTE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543300" y="3616652"/>
            <a:ext cx="2057400" cy="13746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9" name="Google Shape;14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43299" y="3602531"/>
            <a:ext cx="2057400" cy="1322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78385" y="4025877"/>
            <a:ext cx="187523" cy="19844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/>
          <p:nvPr/>
        </p:nvSpPr>
        <p:spPr>
          <a:xfrm>
            <a:off x="6292882" y="3337951"/>
            <a:ext cx="1429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4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Dados Balanceados</a:t>
            </a:r>
            <a:endParaRPr b="0" i="0" sz="11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5943600" y="3616777"/>
            <a:ext cx="2057400" cy="1428900"/>
          </a:xfrm>
          <a:prstGeom prst="rect">
            <a:avLst/>
          </a:prstGeom>
          <a:solidFill>
            <a:srgbClr val="3498DB">
              <a:alpha val="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3" name="Google Shape;15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43117" y="3602521"/>
            <a:ext cx="2057233" cy="13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ae2798f37_0_105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6ae2798f37_0_105"/>
          <p:cNvSpPr/>
          <p:nvPr/>
        </p:nvSpPr>
        <p:spPr>
          <a:xfrm>
            <a:off x="250050" y="317063"/>
            <a:ext cx="8643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Etapas do Trabalho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36ae2798f37_0_105"/>
          <p:cNvSpPr/>
          <p:nvPr/>
        </p:nvSpPr>
        <p:spPr>
          <a:xfrm>
            <a:off x="1093013" y="5741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6ae2798f37_0_105"/>
          <p:cNvSpPr/>
          <p:nvPr/>
        </p:nvSpPr>
        <p:spPr>
          <a:xfrm>
            <a:off x="1093013" y="5741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6ae2798f37_0_105"/>
          <p:cNvSpPr/>
          <p:nvPr/>
        </p:nvSpPr>
        <p:spPr>
          <a:xfrm>
            <a:off x="250050" y="9313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Carregamento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36ae2798f37_0_105"/>
          <p:cNvSpPr/>
          <p:nvPr/>
        </p:nvSpPr>
        <p:spPr>
          <a:xfrm>
            <a:off x="250050" y="11956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Concatenação dos 8 arquivos CSV do dataset CIC-IDS2017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7" name="Google Shape;167;g36ae2798f37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1150" y="7527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6ae2798f37_0_105"/>
          <p:cNvSpPr/>
          <p:nvPr/>
        </p:nvSpPr>
        <p:spPr>
          <a:xfrm>
            <a:off x="3293288" y="5741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ae2798f37_0_105"/>
          <p:cNvSpPr/>
          <p:nvPr/>
        </p:nvSpPr>
        <p:spPr>
          <a:xfrm>
            <a:off x="3293288" y="5741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6ae2798f37_0_105"/>
          <p:cNvSpPr/>
          <p:nvPr/>
        </p:nvSpPr>
        <p:spPr>
          <a:xfrm>
            <a:off x="2450325" y="9313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Análise Exploratória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6ae2798f37_0_105"/>
          <p:cNvSpPr/>
          <p:nvPr/>
        </p:nvSpPr>
        <p:spPr>
          <a:xfrm>
            <a:off x="2450325" y="1195681"/>
            <a:ext cx="204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Verificação da distribuição de classes e identificação de valores ausentes/infinitos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2" name="Google Shape;172;g36ae2798f37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1425" y="7527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36ae2798f37_0_105"/>
          <p:cNvSpPr/>
          <p:nvPr/>
        </p:nvSpPr>
        <p:spPr>
          <a:xfrm>
            <a:off x="5493563" y="5741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6ae2798f37_0_105"/>
          <p:cNvSpPr/>
          <p:nvPr/>
        </p:nvSpPr>
        <p:spPr>
          <a:xfrm>
            <a:off x="5493563" y="5741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6ae2798f37_0_105"/>
          <p:cNvSpPr/>
          <p:nvPr/>
        </p:nvSpPr>
        <p:spPr>
          <a:xfrm>
            <a:off x="4650600" y="9313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Pré-processamento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6ae2798f37_0_105"/>
          <p:cNvSpPr/>
          <p:nvPr/>
        </p:nvSpPr>
        <p:spPr>
          <a:xfrm>
            <a:off x="4650600" y="11956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Limpeza, padronização e tratamento de dados inconsistentes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7" name="Google Shape;177;g36ae2798f37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1700" y="7527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6ae2798f37_0_105"/>
          <p:cNvSpPr/>
          <p:nvPr/>
        </p:nvSpPr>
        <p:spPr>
          <a:xfrm>
            <a:off x="7693838" y="5741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ae2798f37_0_105"/>
          <p:cNvSpPr/>
          <p:nvPr/>
        </p:nvSpPr>
        <p:spPr>
          <a:xfrm>
            <a:off x="7693838" y="5741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6ae2798f37_0_105"/>
          <p:cNvSpPr/>
          <p:nvPr/>
        </p:nvSpPr>
        <p:spPr>
          <a:xfrm>
            <a:off x="6850875" y="9313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Agrupamento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36ae2798f37_0_105"/>
          <p:cNvSpPr/>
          <p:nvPr/>
        </p:nvSpPr>
        <p:spPr>
          <a:xfrm>
            <a:off x="6850875" y="11956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Agrupamento de rótulos em categorias mais amplas para balanceamento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6ae2798f37_0_105"/>
          <p:cNvSpPr/>
          <p:nvPr/>
        </p:nvSpPr>
        <p:spPr>
          <a:xfrm>
            <a:off x="250050" y="1553495"/>
            <a:ext cx="4114800" cy="17415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3" name="Google Shape;183;g36ae2798f37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7206" y="1691012"/>
            <a:ext cx="16073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6ae2798f37_0_105"/>
          <p:cNvSpPr/>
          <p:nvPr/>
        </p:nvSpPr>
        <p:spPr>
          <a:xfrm>
            <a:off x="589378" y="1660652"/>
            <a:ext cx="1476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Distribuição Original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6ae2798f37_0_105"/>
          <p:cNvSpPr/>
          <p:nvPr/>
        </p:nvSpPr>
        <p:spPr>
          <a:xfrm>
            <a:off x="357206" y="1982120"/>
            <a:ext cx="3972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dataset original apresenta grande desbalanceamento, com predominância de tráfego normal (BENIGN) e diversos tipos de ataques com frequências variadas.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6ae2798f37_0_105"/>
          <p:cNvSpPr/>
          <p:nvPr/>
        </p:nvSpPr>
        <p:spPr>
          <a:xfrm>
            <a:off x="357206" y="2519297"/>
            <a:ext cx="3972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Principais desafios: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6ae2798f37_0_105"/>
          <p:cNvSpPr/>
          <p:nvPr/>
        </p:nvSpPr>
        <p:spPr>
          <a:xfrm>
            <a:off x="528656" y="2707881"/>
            <a:ext cx="38004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 classes diferentes de tráfego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36ae2798f37_0_105"/>
          <p:cNvSpPr/>
          <p:nvPr/>
        </p:nvSpPr>
        <p:spPr>
          <a:xfrm>
            <a:off x="528656" y="2867889"/>
            <a:ext cx="38004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Desbalanceamento extremo (alguns ataques raros)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36ae2798f37_0_105"/>
          <p:cNvSpPr/>
          <p:nvPr/>
        </p:nvSpPr>
        <p:spPr>
          <a:xfrm>
            <a:off x="528656" y="3027898"/>
            <a:ext cx="38004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Grande volume de dados (2.8 milhões de registros)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6ae2798f37_0_105"/>
          <p:cNvSpPr/>
          <p:nvPr/>
        </p:nvSpPr>
        <p:spPr>
          <a:xfrm>
            <a:off x="250050" y="3332720"/>
            <a:ext cx="4114800" cy="17415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1" name="Google Shape;191;g36ae2798f37_0_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206" y="3470237"/>
            <a:ext cx="142875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6ae2798f37_0_105"/>
          <p:cNvSpPr/>
          <p:nvPr/>
        </p:nvSpPr>
        <p:spPr>
          <a:xfrm>
            <a:off x="571519" y="3439877"/>
            <a:ext cx="1786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Agrupamento de Classes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6ae2798f37_0_105"/>
          <p:cNvSpPr/>
          <p:nvPr/>
        </p:nvSpPr>
        <p:spPr>
          <a:xfrm>
            <a:off x="357206" y="3761345"/>
            <a:ext cx="3972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Estratégia de agrupamento em 4 categorias principais: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6ae2798f37_0_105"/>
          <p:cNvSpPr/>
          <p:nvPr/>
        </p:nvSpPr>
        <p:spPr>
          <a:xfrm>
            <a:off x="528656" y="3992792"/>
            <a:ext cx="9480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Tráfego Normal: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6ae2798f37_0_105"/>
          <p:cNvSpPr/>
          <p:nvPr/>
        </p:nvSpPr>
        <p:spPr>
          <a:xfrm>
            <a:off x="1405105" y="3992792"/>
            <a:ext cx="541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BENIGN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6ae2798f37_0_105"/>
          <p:cNvSpPr/>
          <p:nvPr/>
        </p:nvSpPr>
        <p:spPr>
          <a:xfrm>
            <a:off x="528656" y="4152800"/>
            <a:ext cx="11001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DoS/DDoS: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6ae2798f37_0_105"/>
          <p:cNvSpPr/>
          <p:nvPr/>
        </p:nvSpPr>
        <p:spPr>
          <a:xfrm>
            <a:off x="520731" y="4232863"/>
            <a:ext cx="36537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DoS Hulk, DDoS, DoS GoldenEye, DoS slowloris, DoS Slowhttptest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36ae2798f37_0_105"/>
          <p:cNvSpPr/>
          <p:nvPr/>
        </p:nvSpPr>
        <p:spPr>
          <a:xfrm>
            <a:off x="528656" y="4472818"/>
            <a:ext cx="12276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Ataque de Varredura: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6ae2798f37_0_105"/>
          <p:cNvSpPr/>
          <p:nvPr/>
        </p:nvSpPr>
        <p:spPr>
          <a:xfrm>
            <a:off x="1684716" y="4472818"/>
            <a:ext cx="5733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PortScan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6ae2798f37_0_105"/>
          <p:cNvSpPr/>
          <p:nvPr/>
        </p:nvSpPr>
        <p:spPr>
          <a:xfrm>
            <a:off x="528656" y="4632827"/>
            <a:ext cx="13185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Outros Ataques/Raros: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6ae2798f37_0_105"/>
          <p:cNvSpPr/>
          <p:nvPr/>
        </p:nvSpPr>
        <p:spPr>
          <a:xfrm>
            <a:off x="521706" y="4717852"/>
            <a:ext cx="35715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FTP-Patator, SSH-Patator, Bot, Web Attack, Infiltration, Heartbleed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02" name="Google Shape;202;g36ae2798f37_0_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93325" y="1669850"/>
            <a:ext cx="4592074" cy="266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6ae2798f37_0_105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6ae2798f37_0_105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ae2798f37_0_155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Metodologia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6ae2798f37_0_155"/>
          <p:cNvSpPr/>
          <p:nvPr/>
        </p:nvSpPr>
        <p:spPr>
          <a:xfrm>
            <a:off x="285750" y="323188"/>
            <a:ext cx="86439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350"/>
              <a:buFont typeface="Quattrocento Sans"/>
              <a:buNone/>
            </a:pPr>
            <a:r>
              <a:rPr b="0" i="0" lang="en-US" sz="135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Preparação Final dos Dados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6ae2798f37_0_155"/>
          <p:cNvSpPr/>
          <p:nvPr/>
        </p:nvSpPr>
        <p:spPr>
          <a:xfrm>
            <a:off x="1128751" y="5358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6ae2798f37_0_155"/>
          <p:cNvSpPr/>
          <p:nvPr/>
        </p:nvSpPr>
        <p:spPr>
          <a:xfrm>
            <a:off x="1128751" y="5358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6ae2798f37_0_155"/>
          <p:cNvSpPr/>
          <p:nvPr/>
        </p:nvSpPr>
        <p:spPr>
          <a:xfrm>
            <a:off x="285788" y="8930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Divisão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6ae2798f37_0_155"/>
          <p:cNvSpPr/>
          <p:nvPr/>
        </p:nvSpPr>
        <p:spPr>
          <a:xfrm>
            <a:off x="285788" y="11573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Separação em conjuntos de treino (70%) e teste (30%) com estratificação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16" name="Google Shape;216;g36ae2798f37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6888" y="7144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36ae2798f37_0_155"/>
          <p:cNvSpPr/>
          <p:nvPr/>
        </p:nvSpPr>
        <p:spPr>
          <a:xfrm>
            <a:off x="3329025" y="5358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6ae2798f37_0_155"/>
          <p:cNvSpPr/>
          <p:nvPr/>
        </p:nvSpPr>
        <p:spPr>
          <a:xfrm>
            <a:off x="3329025" y="5358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6ae2798f37_0_155"/>
          <p:cNvSpPr/>
          <p:nvPr/>
        </p:nvSpPr>
        <p:spPr>
          <a:xfrm>
            <a:off x="2486063" y="8930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Escalonamento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6ae2798f37_0_155"/>
          <p:cNvSpPr/>
          <p:nvPr/>
        </p:nvSpPr>
        <p:spPr>
          <a:xfrm>
            <a:off x="2486063" y="1157381"/>
            <a:ext cx="2043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Padronização das features com StandardScaler (média 0, desvio padrão 1)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1" name="Google Shape;221;g36ae2798f37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7163" y="7144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g36ae2798f37_0_155"/>
          <p:cNvSpPr/>
          <p:nvPr/>
        </p:nvSpPr>
        <p:spPr>
          <a:xfrm>
            <a:off x="5529301" y="5358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6ae2798f37_0_155"/>
          <p:cNvSpPr/>
          <p:nvPr/>
        </p:nvSpPr>
        <p:spPr>
          <a:xfrm>
            <a:off x="5529301" y="5358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6ae2798f37_0_155"/>
          <p:cNvSpPr/>
          <p:nvPr/>
        </p:nvSpPr>
        <p:spPr>
          <a:xfrm>
            <a:off x="4686338" y="8930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6ae2798f37_0_155"/>
          <p:cNvSpPr/>
          <p:nvPr/>
        </p:nvSpPr>
        <p:spPr>
          <a:xfrm>
            <a:off x="4686338" y="11573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 das características mais relevantes com SelectKBest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6" name="Google Shape;226;g36ae2798f37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7438" y="714469"/>
            <a:ext cx="107156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g36ae2798f37_0_155"/>
          <p:cNvSpPr/>
          <p:nvPr/>
        </p:nvSpPr>
        <p:spPr>
          <a:xfrm>
            <a:off x="7729576" y="535875"/>
            <a:ext cx="285900" cy="28590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ae2798f37_0_155"/>
          <p:cNvSpPr/>
          <p:nvPr/>
        </p:nvSpPr>
        <p:spPr>
          <a:xfrm>
            <a:off x="7729576" y="535875"/>
            <a:ext cx="357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25"/>
              <a:buFont typeface="Quattrocento Sans"/>
              <a:buNone/>
            </a:pPr>
            <a:r>
              <a:rPr b="1" i="0" lang="en-US" sz="1125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0" i="0" sz="11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36ae2798f37_0_155"/>
          <p:cNvSpPr/>
          <p:nvPr/>
        </p:nvSpPr>
        <p:spPr>
          <a:xfrm>
            <a:off x="6886613" y="893063"/>
            <a:ext cx="20430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013"/>
              <a:buFont typeface="Quattrocento Sans"/>
              <a:buNone/>
            </a:pPr>
            <a:r>
              <a:rPr b="1" i="0" lang="en-US" sz="1013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Balanceamento</a:t>
            </a:r>
            <a:endParaRPr b="0" i="0" sz="101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6ae2798f37_0_155"/>
          <p:cNvSpPr/>
          <p:nvPr/>
        </p:nvSpPr>
        <p:spPr>
          <a:xfrm>
            <a:off x="6886613" y="1157381"/>
            <a:ext cx="20430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Aplicação de SMOTE para equalizar as classes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36ae2798f37_0_155"/>
          <p:cNvSpPr/>
          <p:nvPr/>
        </p:nvSpPr>
        <p:spPr>
          <a:xfrm>
            <a:off x="285750" y="1752336"/>
            <a:ext cx="4243200" cy="22500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4275" lIns="94275" spcFirstLastPara="1" rIns="94275" wrap="square" tIns="9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2" name="Google Shape;232;g36ae2798f37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55" y="1752334"/>
            <a:ext cx="184175" cy="20499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6ae2798f37_0_155"/>
          <p:cNvSpPr/>
          <p:nvPr/>
        </p:nvSpPr>
        <p:spPr>
          <a:xfrm>
            <a:off x="654100" y="1708775"/>
            <a:ext cx="20715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160"/>
              <a:buFont typeface="Quattrocento Sans"/>
              <a:buNone/>
            </a:pPr>
            <a:r>
              <a:rPr b="1" i="0" lang="en-US" sz="1160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Balanceamento com SMOTE</a:t>
            </a:r>
            <a:endParaRPr b="0" i="0" sz="11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6ae2798f37_0_155"/>
          <p:cNvSpPr/>
          <p:nvPr/>
        </p:nvSpPr>
        <p:spPr>
          <a:xfrm>
            <a:off x="396255" y="2118755"/>
            <a:ext cx="40959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28"/>
              <a:buFont typeface="Quattrocento Sans"/>
              <a:buNone/>
            </a:pPr>
            <a:r>
              <a:rPr b="0" i="0" lang="en-US" sz="92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SMOTE (Synthetic Minority Over-sampling Technique) cria amostras sintéticas para as classes minoritárias, gerando novos exemplos entre pontos existentes.</a:t>
            </a:r>
            <a:endParaRPr b="0" i="0" sz="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6ae2798f37_0_155"/>
          <p:cNvSpPr/>
          <p:nvPr/>
        </p:nvSpPr>
        <p:spPr>
          <a:xfrm>
            <a:off x="396255" y="2889468"/>
            <a:ext cx="40959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28"/>
              <a:buFont typeface="Quattrocento Sans"/>
              <a:buNone/>
            </a:pPr>
            <a:r>
              <a:rPr b="0" i="0" lang="en-US" sz="92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Benefícios:</a:t>
            </a:r>
            <a:endParaRPr b="0" i="0" sz="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6ae2798f37_0_155"/>
          <p:cNvSpPr/>
          <p:nvPr/>
        </p:nvSpPr>
        <p:spPr>
          <a:xfrm>
            <a:off x="573063" y="3160039"/>
            <a:ext cx="3919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28"/>
              <a:buFont typeface="Quattrocento Sans"/>
              <a:buNone/>
            </a:pPr>
            <a:r>
              <a:rPr b="0" i="0" lang="en-US" sz="92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Reduz o viés do modelo para a classe majoritária</a:t>
            </a:r>
            <a:endParaRPr b="0" i="0" sz="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6ae2798f37_0_155"/>
          <p:cNvSpPr/>
          <p:nvPr/>
        </p:nvSpPr>
        <p:spPr>
          <a:xfrm>
            <a:off x="573063" y="3389612"/>
            <a:ext cx="3919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28"/>
              <a:buFont typeface="Quattrocento Sans"/>
              <a:buNone/>
            </a:pPr>
            <a:r>
              <a:rPr b="0" i="0" lang="en-US" sz="92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Melhora a capacidade de generalização</a:t>
            </a:r>
            <a:endParaRPr b="0" i="0" sz="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6ae2798f37_0_155"/>
          <p:cNvSpPr/>
          <p:nvPr/>
        </p:nvSpPr>
        <p:spPr>
          <a:xfrm>
            <a:off x="573063" y="3619184"/>
            <a:ext cx="3919200" cy="2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28"/>
              <a:buFont typeface="Quattrocento Sans"/>
              <a:buNone/>
            </a:pPr>
            <a:r>
              <a:rPr b="0" i="0" lang="en-US" sz="928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Aumenta a precisão na detecção de classes raras</a:t>
            </a:r>
            <a:endParaRPr b="0" i="0" sz="92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39" name="Google Shape;239;g36ae2798f37_0_1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33563" y="1813075"/>
            <a:ext cx="4614924" cy="200301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6ae2798f37_0_155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36ae2798f37_0_155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ae2798f37_0_193"/>
          <p:cNvSpPr/>
          <p:nvPr/>
        </p:nvSpPr>
        <p:spPr>
          <a:xfrm>
            <a:off x="285750" y="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Balanceamento com SMOTE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48" name="Google Shape;248;g36ae2798f37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644" y="478202"/>
            <a:ext cx="196453" cy="1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36ae2798f37_0_193"/>
          <p:cNvSpPr/>
          <p:nvPr/>
        </p:nvSpPr>
        <p:spPr>
          <a:xfrm>
            <a:off x="658535" y="444269"/>
            <a:ext cx="1346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que é SMOTE?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6ae2798f37_0_193"/>
          <p:cNvSpPr/>
          <p:nvPr/>
        </p:nvSpPr>
        <p:spPr>
          <a:xfrm>
            <a:off x="892548" y="765738"/>
            <a:ext cx="166800" cy="1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6ae2798f37_0_193"/>
          <p:cNvSpPr/>
          <p:nvPr/>
        </p:nvSpPr>
        <p:spPr>
          <a:xfrm>
            <a:off x="406544" y="760088"/>
            <a:ext cx="3540000" cy="4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É</a:t>
            </a: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uma técnica de balanceamento de dados que cria amostras sintéticas para classes minoritárias, em vez de simplesmente duplicar instâncias existentes.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6ae2798f37_0_193"/>
          <p:cNvSpPr/>
          <p:nvPr/>
        </p:nvSpPr>
        <p:spPr>
          <a:xfrm>
            <a:off x="390644" y="1288627"/>
            <a:ext cx="35718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algoritmo funciona selecionando exemplos próximos no espaço de características e interpolando novos exemplos sintéticos entre eles.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6ae2798f37_0_193"/>
          <p:cNvSpPr/>
          <p:nvPr/>
        </p:nvSpPr>
        <p:spPr>
          <a:xfrm>
            <a:off x="285750" y="1645200"/>
            <a:ext cx="3714900" cy="18531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4" name="Google Shape;254;g36ae2798f37_0_1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" y="1786290"/>
            <a:ext cx="196453" cy="1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6ae2798f37_0_193"/>
          <p:cNvSpPr/>
          <p:nvPr/>
        </p:nvSpPr>
        <p:spPr>
          <a:xfrm>
            <a:off x="660797" y="1752357"/>
            <a:ext cx="12588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Como Funciona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6" name="Google Shape;256;g36ae2798f37_0_1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6" y="2098829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6ae2798f37_0_193"/>
          <p:cNvSpPr/>
          <p:nvPr/>
        </p:nvSpPr>
        <p:spPr>
          <a:xfrm>
            <a:off x="578644" y="2059538"/>
            <a:ext cx="3386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Seleciona um exemplo da classe minoritária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8" name="Google Shape;258;g36ae2798f37_0_1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906" y="2337419"/>
            <a:ext cx="71438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6ae2798f37_0_193"/>
          <p:cNvSpPr/>
          <p:nvPr/>
        </p:nvSpPr>
        <p:spPr>
          <a:xfrm>
            <a:off x="578644" y="2298128"/>
            <a:ext cx="3386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Encontra seus k vizinhos mais próximos (geralmente k=5)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0" name="Google Shape;260;g36ae2798f37_0_1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2906" y="2576009"/>
            <a:ext cx="7322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6ae2798f37_0_193"/>
          <p:cNvSpPr/>
          <p:nvPr/>
        </p:nvSpPr>
        <p:spPr>
          <a:xfrm>
            <a:off x="578644" y="2536718"/>
            <a:ext cx="3386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Seleciona aleatoriamente um desses vizinhos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2" name="Google Shape;262;g36ae2798f37_0_19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2906" y="2814599"/>
            <a:ext cx="857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6ae2798f37_0_193"/>
          <p:cNvSpPr/>
          <p:nvPr/>
        </p:nvSpPr>
        <p:spPr>
          <a:xfrm>
            <a:off x="578644" y="2775308"/>
            <a:ext cx="3386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Cria um novo exemplo sintético ao longo da linha entre os dois pontos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4" name="Google Shape;264;g36ae2798f37_0_19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906" y="3191767"/>
            <a:ext cx="7322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6ae2798f37_0_193"/>
          <p:cNvSpPr/>
          <p:nvPr/>
        </p:nvSpPr>
        <p:spPr>
          <a:xfrm>
            <a:off x="578644" y="3152476"/>
            <a:ext cx="33861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Repete até atingir o balanceamento desejado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66" name="Google Shape;266;g36ae2798f37_0_19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29524" y="337113"/>
            <a:ext cx="3538052" cy="1571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g36ae2798f37_0_19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141100" y="1978777"/>
            <a:ext cx="4714875" cy="178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36ae2798f37_0_193"/>
          <p:cNvSpPr/>
          <p:nvPr/>
        </p:nvSpPr>
        <p:spPr>
          <a:xfrm>
            <a:off x="285750" y="3677110"/>
            <a:ext cx="4714800" cy="9987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9" name="Google Shape;269;g36ae2798f37_0_19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2906" y="3818200"/>
            <a:ext cx="157163" cy="1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6ae2798f37_0_193"/>
          <p:cNvSpPr/>
          <p:nvPr/>
        </p:nvSpPr>
        <p:spPr>
          <a:xfrm>
            <a:off x="621506" y="3784267"/>
            <a:ext cx="17043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Benefícios do SMOTE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1" name="Google Shape;271;g36ae2798f37_0_1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92906" y="413073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36ae2798f37_0_193"/>
          <p:cNvSpPr/>
          <p:nvPr/>
        </p:nvSpPr>
        <p:spPr>
          <a:xfrm>
            <a:off x="578644" y="4091448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Reduz o viés do modelo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3" name="Google Shape;273;g36ae2798f37_0_1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92906" y="436932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6ae2798f37_0_193"/>
          <p:cNvSpPr/>
          <p:nvPr/>
        </p:nvSpPr>
        <p:spPr>
          <a:xfrm>
            <a:off x="578644" y="4330038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Melhora a generalização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5" name="Google Shape;275;g36ae2798f37_0_19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700338" y="413073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6ae2798f37_0_193"/>
          <p:cNvSpPr/>
          <p:nvPr/>
        </p:nvSpPr>
        <p:spPr>
          <a:xfrm>
            <a:off x="2886075" y="4091448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Aumenta recall em classes raras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77" name="Google Shape;277;g36ae2798f37_0_19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00338" y="4369329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6ae2798f37_0_193"/>
          <p:cNvSpPr/>
          <p:nvPr/>
        </p:nvSpPr>
        <p:spPr>
          <a:xfrm>
            <a:off x="2886075" y="4330038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Evita overfitting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6ae2798f37_0_193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6ae2798f37_0_193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ae2798f37_0_238"/>
          <p:cNvSpPr/>
          <p:nvPr/>
        </p:nvSpPr>
        <p:spPr>
          <a:xfrm>
            <a:off x="285750" y="285750"/>
            <a:ext cx="86439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A5276"/>
              </a:buClr>
              <a:buSzPts val="2025"/>
              <a:buFont typeface="Quattrocento Sans"/>
              <a:buNone/>
            </a:pPr>
            <a:r>
              <a:rPr b="1" i="0" lang="en-US" sz="2025" u="none" cap="none" strike="noStrike">
                <a:solidFill>
                  <a:srgbClr val="1A527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Seleção de Características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g36ae2798f37_0_238"/>
          <p:cNvSpPr/>
          <p:nvPr/>
        </p:nvSpPr>
        <p:spPr>
          <a:xfrm>
            <a:off x="285750" y="814404"/>
            <a:ext cx="3714900" cy="22860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88" name="Google Shape;288;g36ae2798f37_0_2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6" y="998390"/>
            <a:ext cx="157163" cy="20494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6ae2798f37_0_238"/>
          <p:cNvSpPr/>
          <p:nvPr/>
        </p:nvSpPr>
        <p:spPr>
          <a:xfrm>
            <a:off x="621506" y="954140"/>
            <a:ext cx="22899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3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Por que Selecionar Features?</a:t>
            </a:r>
            <a:endParaRPr b="0" i="0" sz="13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0" name="Google Shape;290;g36ae2798f37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" y="1405954"/>
            <a:ext cx="114300" cy="149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6ae2798f37_0_238"/>
          <p:cNvSpPr/>
          <p:nvPr/>
        </p:nvSpPr>
        <p:spPr>
          <a:xfrm>
            <a:off x="578644" y="1373349"/>
            <a:ext cx="1754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Redução de dimensionalidade: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36ae2798f37_0_238"/>
          <p:cNvSpPr/>
          <p:nvPr/>
        </p:nvSpPr>
        <p:spPr>
          <a:xfrm>
            <a:off x="588244" y="1405949"/>
            <a:ext cx="31587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Diminui a complexidade do modelo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3" name="Google Shape;293;g36ae2798f37_0_2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6" y="1897797"/>
            <a:ext cx="114300" cy="149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36ae2798f37_0_238"/>
          <p:cNvSpPr/>
          <p:nvPr/>
        </p:nvSpPr>
        <p:spPr>
          <a:xfrm>
            <a:off x="578644" y="1865192"/>
            <a:ext cx="14814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Melhoria de desempenho: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36ae2798f37_0_238"/>
          <p:cNvSpPr/>
          <p:nvPr/>
        </p:nvSpPr>
        <p:spPr>
          <a:xfrm>
            <a:off x="578644" y="1916504"/>
            <a:ext cx="31779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Reduz o tempo de treinamento e inferência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6" name="Google Shape;296;g36ae2798f37_0_2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2906" y="2389640"/>
            <a:ext cx="114300" cy="149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6ae2798f37_0_238"/>
          <p:cNvSpPr/>
          <p:nvPr/>
        </p:nvSpPr>
        <p:spPr>
          <a:xfrm>
            <a:off x="578644" y="2357035"/>
            <a:ext cx="14433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10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Prevenção de overfitting: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6ae2798f37_0_238"/>
          <p:cNvSpPr/>
          <p:nvPr/>
        </p:nvSpPr>
        <p:spPr>
          <a:xfrm>
            <a:off x="1950579" y="2357035"/>
            <a:ext cx="18690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Elimina características irrelevantes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9" name="Google Shape;299;g36ae2798f37_0_2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906" y="2700772"/>
            <a:ext cx="114300" cy="149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6ae2798f37_0_238"/>
          <p:cNvSpPr/>
          <p:nvPr/>
        </p:nvSpPr>
        <p:spPr>
          <a:xfrm>
            <a:off x="578644" y="2668167"/>
            <a:ext cx="1068600" cy="1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1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Interpretabilidade: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36ae2798f37_0_238"/>
          <p:cNvSpPr/>
          <p:nvPr/>
        </p:nvSpPr>
        <p:spPr>
          <a:xfrm>
            <a:off x="1575750" y="2668174"/>
            <a:ext cx="1953300" cy="1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10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Facilita a compreensão do modelo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02" name="Google Shape;302;g36ae2798f37_0_23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0650" y="830301"/>
            <a:ext cx="5143347" cy="233788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36ae2798f37_0_238"/>
          <p:cNvSpPr/>
          <p:nvPr/>
        </p:nvSpPr>
        <p:spPr>
          <a:xfrm>
            <a:off x="285750" y="3132188"/>
            <a:ext cx="4714800" cy="1707300"/>
          </a:xfrm>
          <a:prstGeom prst="rect">
            <a:avLst/>
          </a:prstGeom>
          <a:solidFill>
            <a:srgbClr val="3498DB">
              <a:alpha val="47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4" name="Google Shape;304;g36ae2798f37_0_23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92906" y="3273277"/>
            <a:ext cx="117872" cy="15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6ae2798f37_0_238"/>
          <p:cNvSpPr/>
          <p:nvPr/>
        </p:nvSpPr>
        <p:spPr>
          <a:xfrm>
            <a:off x="582216" y="3239344"/>
            <a:ext cx="24651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74A6"/>
              </a:buClr>
              <a:buSzPts val="1238"/>
              <a:buFont typeface="Quattrocento Sans"/>
              <a:buNone/>
            </a:pPr>
            <a:r>
              <a:rPr b="1" i="0" lang="en-US" sz="1238" u="none" cap="none" strike="noStrike">
                <a:solidFill>
                  <a:srgbClr val="2874A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Características Mais Relevantes</a:t>
            </a:r>
            <a:endParaRPr b="0" i="0" sz="1238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6ae2798f37_0_238"/>
          <p:cNvSpPr/>
          <p:nvPr/>
        </p:nvSpPr>
        <p:spPr>
          <a:xfrm>
            <a:off x="392906" y="3546525"/>
            <a:ext cx="4572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características mais importantes para a classificação de ataques de rede incluem: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07" name="Google Shape;307;g36ae2798f37_0_2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2906" y="381726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6ae2798f37_0_238"/>
          <p:cNvSpPr/>
          <p:nvPr/>
        </p:nvSpPr>
        <p:spPr>
          <a:xfrm>
            <a:off x="578644" y="3777971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Duração do fluxo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09" name="Google Shape;309;g36ae2798f37_0_2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92906" y="405585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6ae2798f37_0_238"/>
          <p:cNvSpPr/>
          <p:nvPr/>
        </p:nvSpPr>
        <p:spPr>
          <a:xfrm>
            <a:off x="578644" y="4016561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Bytes por segundo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1" name="Google Shape;311;g36ae2798f37_0_2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92906" y="429444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g36ae2798f37_0_238"/>
          <p:cNvSpPr/>
          <p:nvPr/>
        </p:nvSpPr>
        <p:spPr>
          <a:xfrm>
            <a:off x="578644" y="4255152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Pacotes por segundo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3" name="Google Shape;313;g36ae2798f37_0_2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92906" y="453303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6ae2798f37_0_238"/>
          <p:cNvSpPr/>
          <p:nvPr/>
        </p:nvSpPr>
        <p:spPr>
          <a:xfrm>
            <a:off x="578644" y="4493742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Tamanho médio de pacotes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5" name="Google Shape;315;g36ae2798f37_0_23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00338" y="381726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6ae2798f37_0_238"/>
          <p:cNvSpPr/>
          <p:nvPr/>
        </p:nvSpPr>
        <p:spPr>
          <a:xfrm>
            <a:off x="2886075" y="3777971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Contagem de flags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7" name="Google Shape;317;g36ae2798f37_0_23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00338" y="405585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36ae2798f37_0_238"/>
          <p:cNvSpPr/>
          <p:nvPr/>
        </p:nvSpPr>
        <p:spPr>
          <a:xfrm>
            <a:off x="2886075" y="4016561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Tempo entre pacotes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9" name="Google Shape;319;g36ae2798f37_0_23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700338" y="429444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36ae2798f37_0_238"/>
          <p:cNvSpPr/>
          <p:nvPr/>
        </p:nvSpPr>
        <p:spPr>
          <a:xfrm>
            <a:off x="2886075" y="4255152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Tamanho do cabeçalho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21" name="Google Shape;321;g36ae2798f37_0_23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700338" y="4533032"/>
            <a:ext cx="5715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36ae2798f37_0_238"/>
          <p:cNvSpPr/>
          <p:nvPr/>
        </p:nvSpPr>
        <p:spPr>
          <a:xfrm>
            <a:off x="2886075" y="4493742"/>
            <a:ext cx="20787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33333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Bytes da janela inicial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36ae2798f37_0_238"/>
          <p:cNvSpPr/>
          <p:nvPr/>
        </p:nvSpPr>
        <p:spPr>
          <a:xfrm>
            <a:off x="14325" y="4971900"/>
            <a:ext cx="9144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b="0" i="0" lang="en-US" sz="900" u="none" cap="none" strike="noStrike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Classificação de Ataques de Rede com Random Forest e SVM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g36ae2798f37_0_238"/>
          <p:cNvSpPr/>
          <p:nvPr/>
        </p:nvSpPr>
        <p:spPr>
          <a:xfrm>
            <a:off x="8809007" y="4971900"/>
            <a:ext cx="1350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5C1E9"/>
              </a:buClr>
              <a:buSzPts val="900"/>
              <a:buFont typeface="Quattrocento Sans"/>
              <a:buNone/>
            </a:pPr>
            <a:r>
              <a:rPr lang="en-US" sz="900">
                <a:solidFill>
                  <a:srgbClr val="85C1E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2025-06-24T18:56:24Z</dcterms:created>
  <dc:creator>PptxGenJS</dc:creator>
</cp:coreProperties>
</file>