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650081"/>
            <a:ext cx="8572500" cy="1285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375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Padrões de Projeto no Sistema de Reserva de Laboratórios e Salas</a:t>
            </a:r>
            <a:endParaRPr lang="en-US" sz="3375" dirty="0"/>
          </a:p>
        </p:txBody>
      </p:sp>
      <p:sp>
        <p:nvSpPr>
          <p:cNvPr id="4" name="Text 1"/>
          <p:cNvSpPr/>
          <p:nvPr/>
        </p:nvSpPr>
        <p:spPr>
          <a:xfrm>
            <a:off x="907759" y="2078831"/>
            <a:ext cx="732848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Aplicação prática dos conceitos de Engenharia de Software II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902734" y="2903934"/>
            <a:ext cx="1369898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Nome do Aluno: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4272632" y="2903934"/>
            <a:ext cx="1968605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Jhonatas Gomes Ribeiro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3063887" y="3232547"/>
            <a:ext cx="88297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Disciplina: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3946866" y="3232547"/>
            <a:ext cx="213319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Engenharia de Software II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3154077" y="3561159"/>
            <a:ext cx="97727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Instituição: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4131348" y="3561159"/>
            <a:ext cx="185851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IFPI, Campus Corrente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3873977" y="3889772"/>
            <a:ext cx="457284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Data: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4331261" y="3889772"/>
            <a:ext cx="938705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28 de Julho</a:t>
            </a:r>
            <a:endParaRPr lang="en-US" sz="1350" dirty="0"/>
          </a:p>
        </p:txBody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3630225"/>
            <a:ext cx="1428750" cy="1227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363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Padrões de Projeto Utilizados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85725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o desenvolvimento do Sistema de Reserva de Laboratórios e Salas, foram implementados três padrões de projeto de categorias diferentes, cada um com propósitos específicos e complementares. 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285750" y="1671638"/>
            <a:ext cx="2714625" cy="2071688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1814513"/>
            <a:ext cx="2428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Singleton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28625" y="2143125"/>
            <a:ext cx="242887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i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Padrão Criacional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28625" y="2443163"/>
            <a:ext cx="2428875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Garante que uma classe tenha apenas uma instância e forneça um ponto de acesso global a ela. </a:t>
            </a:r>
            <a:endParaRPr lang="en-US" sz="942" dirty="0"/>
          </a:p>
        </p:txBody>
      </p:sp>
      <p:sp>
        <p:nvSpPr>
          <p:cNvPr id="9" name="Shape 6"/>
          <p:cNvSpPr/>
          <p:nvPr/>
        </p:nvSpPr>
        <p:spPr>
          <a:xfrm>
            <a:off x="3214688" y="1671638"/>
            <a:ext cx="2714625" cy="2071688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10" name="Text 7"/>
          <p:cNvSpPr/>
          <p:nvPr/>
        </p:nvSpPr>
        <p:spPr>
          <a:xfrm>
            <a:off x="3357563" y="1814513"/>
            <a:ext cx="2428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Facade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3357563" y="2143125"/>
            <a:ext cx="242887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i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Padrão Estrutural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3357563" y="2443163"/>
            <a:ext cx="2428875" cy="9644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Fornece uma interface unificada para um conjunto de interfaces em um subsistema, definindo uma interface de nível mais alto que torna o subsistema mais fácil de usar. </a:t>
            </a:r>
            <a:endParaRPr lang="en-US" sz="942" dirty="0"/>
          </a:p>
        </p:txBody>
      </p:sp>
      <p:sp>
        <p:nvSpPr>
          <p:cNvPr id="13" name="Shape 10"/>
          <p:cNvSpPr/>
          <p:nvPr/>
        </p:nvSpPr>
        <p:spPr>
          <a:xfrm>
            <a:off x="6143625" y="1671638"/>
            <a:ext cx="2714625" cy="2071688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14" name="Text 11"/>
          <p:cNvSpPr/>
          <p:nvPr/>
        </p:nvSpPr>
        <p:spPr>
          <a:xfrm>
            <a:off x="6286500" y="1814513"/>
            <a:ext cx="2428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Observer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6286500" y="2143125"/>
            <a:ext cx="242887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i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Padrão Comportamental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6286500" y="2443163"/>
            <a:ext cx="2428875" cy="11572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Define uma dependência um-para-muitos entre objetos, de modo que quando um objeto muda de estado, todos os seus dependentes são notificados e atualizados automaticamente. </a:t>
            </a:r>
            <a:endParaRPr lang="en-US" sz="942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182" y="4171950"/>
            <a:ext cx="714375" cy="714375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3238798" y="4957763"/>
            <a:ext cx="12231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Angular (Frontend)</a:t>
            </a:r>
            <a:endParaRPr lang="en-US" sz="942" dirty="0"/>
          </a:p>
        </p:txBody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978" y="4171950"/>
            <a:ext cx="714375" cy="254133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4819129" y="4497521"/>
            <a:ext cx="108607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NestJS (Backend)</a:t>
            </a:r>
            <a:endParaRPr lang="en-US" sz="942" dirty="0"/>
          </a:p>
        </p:txBody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0" y="4679770"/>
            <a:ext cx="714375" cy="6137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6385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Singleton (Criacional)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11128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Definição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1250156"/>
            <a:ext cx="4111284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Garante que uma classe tenha apenas uma instância e forneça um ponto de acesso global a ela. 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285750" y="1778794"/>
            <a:ext cx="411128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Onde é utilizado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28625" y="2152055"/>
            <a:ext cx="125978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 (Angular):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28625" y="2152055"/>
            <a:ext cx="3946113" cy="56078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Todos os serviços (AuthService, UserService, ReservasService, etc.) são implementados como Singletons através do decorador 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428625" y="2566392"/>
            <a:ext cx="3790931" cy="3536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@Injectable({ providedIn: 'root' })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582969" y="2744986"/>
            <a:ext cx="344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428625" y="2987873"/>
            <a:ext cx="112271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(NestJS):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428625" y="2987873"/>
            <a:ext cx="3880005" cy="56078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Todos os serviços são Singletons por padrão dentro do escopo do módulo ou da aplicação, devido ao sistema de Injeção de Dependência do NestJS.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285750" y="3664744"/>
            <a:ext cx="411128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Justificativa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285750" y="4029075"/>
            <a:ext cx="4111284" cy="9644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serviços que gerenciam um estado global (como o usuário autenticado, o estado de alertas) ou que interagem com recursos únicos (como a conexão com o banco de dados via PrismaService), ter uma única instância evita inconsistências e otimiza o uso de recursos. </a:t>
            </a:r>
            <a:endParaRPr lang="en-US" sz="942" dirty="0"/>
          </a:p>
        </p:txBody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79" y="885825"/>
            <a:ext cx="3571875" cy="2472212"/>
          </a:xfrm>
          <a:prstGeom prst="rect">
            <a:avLst/>
          </a:prstGeom>
        </p:spPr>
      </p:pic>
      <p:sp>
        <p:nvSpPr>
          <p:cNvPr id="16" name="Shape 12"/>
          <p:cNvSpPr/>
          <p:nvPr/>
        </p:nvSpPr>
        <p:spPr>
          <a:xfrm>
            <a:off x="4682784" y="3643787"/>
            <a:ext cx="4175466" cy="2034322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17" name="Text 13"/>
          <p:cNvSpPr/>
          <p:nvPr/>
        </p:nvSpPr>
        <p:spPr>
          <a:xfrm>
            <a:off x="4789940" y="3750943"/>
            <a:ext cx="3961154" cy="182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Exemplo Frontend: src/app/core/services/alerta.service.ts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@Injectable({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providedIn: 'root' // Garante que há apenas uma instância global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})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export class AlertaServiceTs {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// ...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  <a:p>
            <a:pPr indent="0" marL="0">
              <a:buNone/>
            </a:pP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Exemplo Backend: src/prisma/prisma.service.ts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@Injectable() // Serviços NestJS são Singletons por padrão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export class PrismaService {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// ...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</p:txBody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5207236"/>
            <a:ext cx="714375" cy="6137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1541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Facade (Estrutural)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05126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Definição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1250156"/>
            <a:ext cx="4051260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Fornece uma interface unificada para um conjunto de interfaces em um subsistema. Define uma interface de nível mais alto que torna o subsistema mais fácil de usar. 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285750" y="1971675"/>
            <a:ext cx="405126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Onde é utilizado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28625" y="2344936"/>
            <a:ext cx="181682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 (Angular Services):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28625" y="2344936"/>
            <a:ext cx="3804800" cy="56078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Serviços como UserService, ReservasService e SalaService atuam como fachadas para as complexidades das requisições HTTP e do tratamento de erros.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428625" y="2959298"/>
            <a:ext cx="16797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(NestJS Services):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428625" y="2959298"/>
            <a:ext cx="3773156" cy="753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Serviços como UsuariosService, ReservasService e SalasService atuam como fachadas para as operações complexas do Prisma ORM e para a lógica de banco de dados.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285750" y="3829050"/>
            <a:ext cx="405126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Justificativa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285750" y="4193381"/>
            <a:ext cx="40512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Reduz a complexidade e o acoplamento entre as camadas da aplicação, tornando o sistema mais fácil de usar, entender e manter. Um componente não precisa conhecer os detalhes de implementação, apenas utiliza a interface simplificada. </a:t>
            </a:r>
            <a:endParaRPr lang="en-US" sz="942" dirty="0"/>
          </a:p>
        </p:txBody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553" y="885825"/>
            <a:ext cx="3571875" cy="2423768"/>
          </a:xfrm>
          <a:prstGeom prst="rect">
            <a:avLst/>
          </a:prstGeom>
        </p:spPr>
      </p:pic>
      <p:sp>
        <p:nvSpPr>
          <p:cNvPr id="14" name="Shape 10"/>
          <p:cNvSpPr/>
          <p:nvPr/>
        </p:nvSpPr>
        <p:spPr>
          <a:xfrm>
            <a:off x="4622760" y="3595343"/>
            <a:ext cx="4235490" cy="2034322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15" name="Text 11"/>
          <p:cNvSpPr/>
          <p:nvPr/>
        </p:nvSpPr>
        <p:spPr>
          <a:xfrm>
            <a:off x="4729916" y="3715001"/>
            <a:ext cx="348101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Exemplo Frontend: src/app/core/services/user.service.ts
</a:t>
            </a:r>
            <a:endParaRPr lang="en-US" sz="732" dirty="0"/>
          </a:p>
        </p:txBody>
      </p:sp>
      <p:sp>
        <p:nvSpPr>
          <p:cNvPr id="16" name="Text 12"/>
          <p:cNvSpPr/>
          <p:nvPr/>
        </p:nvSpPr>
        <p:spPr>
          <a:xfrm>
            <a:off x="4729916" y="3855002"/>
            <a:ext cx="156046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export class UserService {
</a:t>
            </a:r>
            <a:endParaRPr lang="en-US" sz="732" dirty="0"/>
          </a:p>
        </p:txBody>
      </p:sp>
      <p:sp>
        <p:nvSpPr>
          <p:cNvPr id="17" name="Text 13"/>
          <p:cNvSpPr/>
          <p:nvPr/>
        </p:nvSpPr>
        <p:spPr>
          <a:xfrm>
            <a:off x="4729916" y="3995003"/>
            <a:ext cx="240069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constructor(private http: HttpClient, 
</a:t>
            </a:r>
            <a:endParaRPr lang="en-US" sz="732" dirty="0"/>
          </a:p>
        </p:txBody>
      </p:sp>
      <p:sp>
        <p:nvSpPr>
          <p:cNvPr id="18" name="Text 14"/>
          <p:cNvSpPr/>
          <p:nvPr/>
        </p:nvSpPr>
        <p:spPr>
          <a:xfrm>
            <a:off x="4729916" y="4135003"/>
            <a:ext cx="336096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private alertaService: AlertaServiceTs) {}
</a:t>
            </a:r>
            <a:endParaRPr lang="en-US" sz="732" dirty="0"/>
          </a:p>
        </p:txBody>
      </p:sp>
      <p:sp>
        <p:nvSpPr>
          <p:cNvPr id="19" name="Text 15"/>
          <p:cNvSpPr/>
          <p:nvPr/>
        </p:nvSpPr>
        <p:spPr>
          <a:xfrm>
            <a:off x="4729916" y="4275004"/>
            <a:ext cx="84025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
</a:t>
            </a:r>
            <a:endParaRPr lang="en-US" sz="732" dirty="0"/>
          </a:p>
        </p:txBody>
      </p:sp>
      <p:sp>
        <p:nvSpPr>
          <p:cNvPr id="20" name="Text 16"/>
          <p:cNvSpPr/>
          <p:nvPr/>
        </p:nvSpPr>
        <p:spPr>
          <a:xfrm>
            <a:off x="4729916" y="4415005"/>
            <a:ext cx="270078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register(dto: CreateUsuarioDto): Observable</a:t>
            </a:r>
            <a:endParaRPr lang="en-US" sz="732" dirty="0"/>
          </a:p>
        </p:txBody>
      </p:sp>
      <p:sp>
        <p:nvSpPr>
          <p:cNvPr id="21" name="Text 17"/>
          <p:cNvSpPr/>
          <p:nvPr/>
        </p:nvSpPr>
        <p:spPr>
          <a:xfrm>
            <a:off x="4729916" y="4415005"/>
            <a:ext cx="2820832" cy="2543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return this.http.post</a:t>
            </a:r>
            <a:endParaRPr lang="en-US" sz="732" dirty="0"/>
          </a:p>
        </p:txBody>
      </p:sp>
      <p:sp>
        <p:nvSpPr>
          <p:cNvPr id="22" name="Text 18"/>
          <p:cNvSpPr/>
          <p:nvPr/>
        </p:nvSpPr>
        <p:spPr>
          <a:xfrm>
            <a:off x="4729916" y="4555006"/>
            <a:ext cx="4021178" cy="9543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(this.apiUrl, dto).pipe(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tap(() =&gt; this.alertaService.success('Usuário registrado!')),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catchError(this.handleError.bind(this))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);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// ... outros métodos ...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</p:txBody>
      </p:sp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5158792"/>
            <a:ext cx="714375" cy="6137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435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Observer (Comportamental)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382405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Definição</a:t>
            </a:r>
            <a:endParaRPr lang="en-US" sz="1238" dirty="0"/>
          </a:p>
        </p:txBody>
      </p:sp>
      <p:sp>
        <p:nvSpPr>
          <p:cNvPr id="5" name="Text 2"/>
          <p:cNvSpPr/>
          <p:nvPr/>
        </p:nvSpPr>
        <p:spPr>
          <a:xfrm>
            <a:off x="285750" y="1121569"/>
            <a:ext cx="3824055" cy="67999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Define uma dependência um-para-muitos entre objetos, de modo que quando um objeto (o "observável") muda de estado, todos os seus dependentes (os "observadores") são notificados e atualizados automaticamente. </a:t>
            </a:r>
            <a:endParaRPr lang="en-US" sz="889" dirty="0"/>
          </a:p>
        </p:txBody>
      </p:sp>
      <p:sp>
        <p:nvSpPr>
          <p:cNvPr id="6" name="Text 3"/>
          <p:cNvSpPr/>
          <p:nvPr/>
        </p:nvSpPr>
        <p:spPr>
          <a:xfrm>
            <a:off x="285750" y="1908721"/>
            <a:ext cx="382405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Onde é utilizado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428625" y="2217688"/>
            <a:ext cx="1767269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89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 (Angular com RxJS):</a:t>
            </a:r>
            <a:endParaRPr lang="en-US" sz="889" dirty="0"/>
          </a:p>
        </p:txBody>
      </p:sp>
      <p:sp>
        <p:nvSpPr>
          <p:cNvPr id="8" name="Text 5"/>
          <p:cNvSpPr/>
          <p:nvPr/>
        </p:nvSpPr>
        <p:spPr>
          <a:xfrm>
            <a:off x="428625" y="2217688"/>
            <a:ext cx="3656456" cy="33609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89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Amplamente utilizado em toda a aplicação Angular.</a:t>
            </a:r>
            <a:endParaRPr lang="en-US" sz="889" dirty="0"/>
          </a:p>
        </p:txBody>
      </p:sp>
      <p:sp>
        <p:nvSpPr>
          <p:cNvPr id="9" name="Text 6"/>
          <p:cNvSpPr/>
          <p:nvPr/>
        </p:nvSpPr>
        <p:spPr>
          <a:xfrm>
            <a:off x="428625" y="2586261"/>
            <a:ext cx="764856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89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AuthService:</a:t>
            </a:r>
            <a:endParaRPr lang="en-US" sz="889" dirty="0"/>
          </a:p>
        </p:txBody>
      </p:sp>
      <p:sp>
        <p:nvSpPr>
          <p:cNvPr id="10" name="Text 7"/>
          <p:cNvSpPr/>
          <p:nvPr/>
        </p:nvSpPr>
        <p:spPr>
          <a:xfrm>
            <a:off x="428625" y="2586261"/>
            <a:ext cx="3478420" cy="33609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89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 BehaviorSubject papelUsuario exposto como userRole$ é um observável.</a:t>
            </a:r>
            <a:endParaRPr lang="en-US" sz="889" dirty="0"/>
          </a:p>
        </p:txBody>
      </p:sp>
      <p:sp>
        <p:nvSpPr>
          <p:cNvPr id="11" name="Text 8"/>
          <p:cNvSpPr/>
          <p:nvPr/>
        </p:nvSpPr>
        <p:spPr>
          <a:xfrm>
            <a:off x="428625" y="2954834"/>
            <a:ext cx="965969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89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AlertaServiceTs:</a:t>
            </a:r>
            <a:endParaRPr lang="en-US" sz="889" dirty="0"/>
          </a:p>
        </p:txBody>
      </p:sp>
      <p:sp>
        <p:nvSpPr>
          <p:cNvPr id="12" name="Text 9"/>
          <p:cNvSpPr/>
          <p:nvPr/>
        </p:nvSpPr>
        <p:spPr>
          <a:xfrm>
            <a:off x="428625" y="2954834"/>
            <a:ext cx="3604217" cy="33609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89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 Subject toastSubject exposto como toast$ é um observável.</a:t>
            </a:r>
            <a:endParaRPr lang="en-US" sz="889" dirty="0"/>
          </a:p>
        </p:txBody>
      </p:sp>
      <p:sp>
        <p:nvSpPr>
          <p:cNvPr id="13" name="Text 10"/>
          <p:cNvSpPr/>
          <p:nvPr/>
        </p:nvSpPr>
        <p:spPr>
          <a:xfrm>
            <a:off x="285750" y="3393058"/>
            <a:ext cx="382405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Justificativa</a:t>
            </a:r>
            <a:endParaRPr lang="en-US" sz="1238" dirty="0"/>
          </a:p>
        </p:txBody>
      </p:sp>
      <p:sp>
        <p:nvSpPr>
          <p:cNvPr id="14" name="Text 11"/>
          <p:cNvSpPr/>
          <p:nvPr/>
        </p:nvSpPr>
        <p:spPr>
          <a:xfrm>
            <a:off x="285750" y="3700239"/>
            <a:ext cx="3824055" cy="5099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Promove um forte desacoplamento entre a fonte dos dados e os consumidores dos dados, facilitando a programação reativa e assíncrona. </a:t>
            </a:r>
            <a:endParaRPr lang="en-US" sz="889" dirty="0"/>
          </a:p>
        </p:txBody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545" y="814388"/>
            <a:ext cx="3214688" cy="1605725"/>
          </a:xfrm>
          <a:prstGeom prst="rect">
            <a:avLst/>
          </a:prstGeom>
        </p:spPr>
      </p:pic>
      <p:sp>
        <p:nvSpPr>
          <p:cNvPr id="16" name="Shape 12"/>
          <p:cNvSpPr/>
          <p:nvPr/>
        </p:nvSpPr>
        <p:spPr>
          <a:xfrm>
            <a:off x="4395555" y="2527269"/>
            <a:ext cx="4462695" cy="1785938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17" name="Text 13"/>
          <p:cNvSpPr/>
          <p:nvPr/>
        </p:nvSpPr>
        <p:spPr>
          <a:xfrm>
            <a:off x="4481280" y="2620138"/>
            <a:ext cx="3956856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Exemplo Frontend (Observável): src/app/auth/services/auth.service.ts
</a:t>
            </a:r>
            <a:endParaRPr lang="en-US" sz="680" dirty="0"/>
          </a:p>
        </p:txBody>
      </p:sp>
      <p:sp>
        <p:nvSpPr>
          <p:cNvPr id="18" name="Text 14"/>
          <p:cNvSpPr/>
          <p:nvPr/>
        </p:nvSpPr>
        <p:spPr>
          <a:xfrm>
            <a:off x="4481280" y="2740856"/>
            <a:ext cx="2173486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import { BehaviorSubject } from 'rxjs';
</a:t>
            </a:r>
            <a:endParaRPr lang="en-US" sz="680" dirty="0"/>
          </a:p>
        </p:txBody>
      </p:sp>
      <p:sp>
        <p:nvSpPr>
          <p:cNvPr id="19" name="Text 15"/>
          <p:cNvSpPr/>
          <p:nvPr/>
        </p:nvSpPr>
        <p:spPr>
          <a:xfrm>
            <a:off x="4481280" y="2861574"/>
            <a:ext cx="1058894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export class Auth {
</a:t>
            </a:r>
            <a:endParaRPr lang="en-US" sz="680" dirty="0"/>
          </a:p>
        </p:txBody>
      </p:sp>
      <p:sp>
        <p:nvSpPr>
          <p:cNvPr id="20" name="Text 16"/>
          <p:cNvSpPr/>
          <p:nvPr/>
        </p:nvSpPr>
        <p:spPr>
          <a:xfrm>
            <a:off x="4481280" y="2982292"/>
            <a:ext cx="245214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private papelUsuario = new BehaviorSubject</a:t>
            </a:r>
            <a:endParaRPr lang="en-US" sz="680" dirty="0"/>
          </a:p>
        </p:txBody>
      </p:sp>
      <p:sp>
        <p:nvSpPr>
          <p:cNvPr id="21" name="Text 17"/>
          <p:cNvSpPr/>
          <p:nvPr/>
        </p:nvSpPr>
        <p:spPr>
          <a:xfrm>
            <a:off x="4481280" y="2982292"/>
            <a:ext cx="4291245" cy="203686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(null);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userRole$ = this.papelUsuario.asObservable(); // Observável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public login(...) {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// ... após login bem-sucedido ...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this.papelUsuario.next(decodificado.tipo); // Notifica observadores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680" dirty="0"/>
          </a:p>
          <a:p>
            <a:pPr indent="0" marL="0">
              <a:buNone/>
            </a:pP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Exemplo Frontend (Observador): src/app/shared/components/menu.component.ts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export class Menu implements OnInit {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ngOnInit(): void {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this.authService.userRole$.subscribe(role =&gt; { // Subscreve-se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this.tipoUsuario = role; // Reage à mudança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});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680" dirty="0"/>
          </a:p>
        </p:txBody>
      </p:sp>
      <p:pic>
        <p:nvPicPr>
          <p:cNvPr id="2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4486889"/>
            <a:ext cx="714375" cy="6137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Outros Conceitos e Padrões Relevantes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14388"/>
            <a:ext cx="4179094" cy="1140098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5" name="Text 2"/>
          <p:cNvSpPr/>
          <p:nvPr/>
        </p:nvSpPr>
        <p:spPr>
          <a:xfrm>
            <a:off x="392906" y="921544"/>
            <a:ext cx="39647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Factory Method (Criacional)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392906" y="1207294"/>
            <a:ext cx="3964781" cy="6400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Embora não haja uma classe "Factory" explícita, os métodos create em seus serviços (ex: UsuariosService.create, ReservasService.create) atuam como "métodos de fábrica" simplificados, encapsulando a lógica de criação de objetos. </a:t>
            </a:r>
            <a:endParaRPr lang="en-US" sz="837" dirty="0"/>
          </a:p>
        </p:txBody>
      </p:sp>
      <p:sp>
        <p:nvSpPr>
          <p:cNvPr id="7" name="Shape 4"/>
          <p:cNvSpPr/>
          <p:nvPr/>
        </p:nvSpPr>
        <p:spPr>
          <a:xfrm>
            <a:off x="285750" y="2097360"/>
            <a:ext cx="4179094" cy="980089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8" name="Text 5"/>
          <p:cNvSpPr/>
          <p:nvPr/>
        </p:nvSpPr>
        <p:spPr>
          <a:xfrm>
            <a:off x="392906" y="2204517"/>
            <a:ext cx="39647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Injeção de Dependência (DI)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92906" y="2490267"/>
            <a:ext cx="3964781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É o princípio arquitetural subjacente que permite a aplicação de Singletons, Facades e a testabilidade. Angular e NestJS são fortemente baseados em DI. </a:t>
            </a:r>
            <a:endParaRPr lang="en-US" sz="837" dirty="0"/>
          </a:p>
        </p:txBody>
      </p:sp>
      <p:sp>
        <p:nvSpPr>
          <p:cNvPr id="10" name="Shape 7"/>
          <p:cNvSpPr/>
          <p:nvPr/>
        </p:nvSpPr>
        <p:spPr>
          <a:xfrm>
            <a:off x="285750" y="3220324"/>
            <a:ext cx="4179094" cy="820080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11" name="Text 8"/>
          <p:cNvSpPr/>
          <p:nvPr/>
        </p:nvSpPr>
        <p:spPr>
          <a:xfrm>
            <a:off x="392906" y="3327481"/>
            <a:ext cx="39647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Transfer Object (DTO)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392906" y="3613231"/>
            <a:ext cx="3964781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Utilizado extensivamente para definir a estrutura dos dados transferidos entre as camadas (frontend e backend), garantindo tipagem e validação. </a:t>
            </a:r>
            <a:endParaRPr lang="en-US" sz="837" dirty="0"/>
          </a:p>
        </p:txBody>
      </p:sp>
      <p:sp>
        <p:nvSpPr>
          <p:cNvPr id="13" name="Shape 10"/>
          <p:cNvSpPr/>
          <p:nvPr/>
        </p:nvSpPr>
        <p:spPr>
          <a:xfrm>
            <a:off x="4679156" y="814388"/>
            <a:ext cx="4179094" cy="980089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14" name="Text 11"/>
          <p:cNvSpPr/>
          <p:nvPr/>
        </p:nvSpPr>
        <p:spPr>
          <a:xfrm>
            <a:off x="4786313" y="921544"/>
            <a:ext cx="39647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em Camadas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4786313" y="1207294"/>
            <a:ext cx="3964781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validação de dados é aplicada em múltiplas camadas: Frontend (Angular Reactive Forms), Backend (class-validator) e Banco de Dados (UNIQUE CONSTRAINT e Triggers MySQL). </a:t>
            </a:r>
            <a:endParaRPr lang="en-US" sz="837" dirty="0"/>
          </a:p>
        </p:txBody>
      </p:sp>
      <p:sp>
        <p:nvSpPr>
          <p:cNvPr id="16" name="Shape 13"/>
          <p:cNvSpPr/>
          <p:nvPr/>
        </p:nvSpPr>
        <p:spPr>
          <a:xfrm>
            <a:off x="4679156" y="1937352"/>
            <a:ext cx="4179094" cy="980089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17" name="Text 14"/>
          <p:cNvSpPr/>
          <p:nvPr/>
        </p:nvSpPr>
        <p:spPr>
          <a:xfrm>
            <a:off x="4786313" y="2044508"/>
            <a:ext cx="39647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Cascade Delete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4786313" y="2330258"/>
            <a:ext cx="3964781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Configurado no schema.prisma (onDelete: Cascade) para a relação Reserva -&gt; Sala, garantindo que reservas sejam automaticamente excluídas quando uma sala é removida. </a:t>
            </a:r>
            <a:endParaRPr lang="en-US" sz="837" dirty="0"/>
          </a:p>
        </p:txBody>
      </p:sp>
      <p:sp>
        <p:nvSpPr>
          <p:cNvPr id="19" name="Shape 16"/>
          <p:cNvSpPr/>
          <p:nvPr/>
        </p:nvSpPr>
        <p:spPr>
          <a:xfrm>
            <a:off x="4679156" y="3060316"/>
            <a:ext cx="4179094" cy="980089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20" name="Text 17"/>
          <p:cNvSpPr/>
          <p:nvPr/>
        </p:nvSpPr>
        <p:spPr>
          <a:xfrm>
            <a:off x="4786313" y="3167472"/>
            <a:ext cx="39647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Stored Procedures e Functions</a:t>
            </a:r>
            <a:endParaRPr lang="en-US" sz="1046" dirty="0"/>
          </a:p>
        </p:txBody>
      </p:sp>
      <p:sp>
        <p:nvSpPr>
          <p:cNvPr id="21" name="Text 18"/>
          <p:cNvSpPr/>
          <p:nvPr/>
        </p:nvSpPr>
        <p:spPr>
          <a:xfrm>
            <a:off x="4786313" y="3453222"/>
            <a:ext cx="3964781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Utilizados para encapsular a lógica de CRUD para SalasService e filtrar dados no ReservasService. Isso delega a lógica de consulta/modificação para o banco de dados. </a:t>
            </a:r>
            <a:endParaRPr lang="en-US" sz="837" dirty="0"/>
          </a:p>
        </p:txBody>
      </p:sp>
      <p:pic>
        <p:nvPicPr>
          <p:cNvPr id="2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0" y="4386876"/>
            <a:ext cx="714375" cy="613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078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Conclusão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1357313" y="885825"/>
            <a:ext cx="6429375" cy="2507456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5" name="Text 2"/>
          <p:cNvSpPr/>
          <p:nvPr/>
        </p:nvSpPr>
        <p:spPr>
          <a:xfrm>
            <a:off x="1500188" y="1028700"/>
            <a:ext cx="61436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Benefícios da Aplicação dos Padrões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1500188" y="1393031"/>
            <a:ext cx="61436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implementação dos padrões de projeto no Sistema de Reserva de Laboratórios e Salas trouxe diversos benefícios: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1678781" y="1893094"/>
            <a:ext cx="59650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Maior modularidade e desacoplamento entre os componentes do sistema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1678781" y="2164556"/>
            <a:ext cx="59650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Facilidade de manutenção e extensão do código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1678781" y="2436019"/>
            <a:ext cx="59650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Melhor organização da arquitetura do software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1678781" y="2707481"/>
            <a:ext cx="59650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Reutilização de código e redução de duplicação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1678781" y="2978944"/>
            <a:ext cx="59650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Melhor gerenciamento de estado e comunicação entre componentes</a:t>
            </a:r>
            <a:endParaRPr lang="en-US" sz="1046" dirty="0"/>
          </a:p>
        </p:txBody>
      </p:sp>
      <p:sp>
        <p:nvSpPr>
          <p:cNvPr id="12" name="Shape 9"/>
          <p:cNvSpPr/>
          <p:nvPr/>
        </p:nvSpPr>
        <p:spPr>
          <a:xfrm>
            <a:off x="1357313" y="3571875"/>
            <a:ext cx="6429375" cy="2150269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13" name="Text 10"/>
          <p:cNvSpPr/>
          <p:nvPr/>
        </p:nvSpPr>
        <p:spPr>
          <a:xfrm>
            <a:off x="1500188" y="3714750"/>
            <a:ext cx="61436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80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Considerações Finais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1500188" y="4079081"/>
            <a:ext cx="614362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Os padrões de projeto são ferramentas poderosas que, quando aplicados corretamente, melhoram significativamente a qualidade do software. Neste projeto, a combinação de padrões criacionais, estruturais e comportamentais resultou em uma arquitetura robusta e flexível.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1500188" y="4936331"/>
            <a:ext cx="6143625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experiência adquirida com a aplicação prática desses conceitos de Engenharia de Software II demonstra a importância do conhecimento teórico aliado à implementação em cenários reais.</a:t>
            </a:r>
            <a:endParaRPr lang="en-US" sz="1046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0" y="5251270"/>
            <a:ext cx="714375" cy="6137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2025-07-26T22:20:49Z</dcterms:created>
  <dcterms:modified xsi:type="dcterms:W3CDTF">2025-07-26T22:20:49Z</dcterms:modified>
</cp:coreProperties>
</file>