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tif" ContentType="image/tiff"/>
  <Override PartName="/ppt/media/image3.tif" ContentType="image/tiff"/>
  <Override PartName="/ppt/media/image1.tif" ContentType="image/tiff"/>
  <Override PartName="/ppt/media/image2.tif" ContentType="image/tif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D0286A0-D5DB-4531-A66F-8419807D6B5A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F7BD5D4-F6B4-4A36-9EB7-264A3EA3B2D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estilo do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D5D104E-FA2C-4A96-BF1D-D5059B84FD3C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12/02/21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C02F24A-35F7-4EFC-89D3-BC664B8F8172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estilo do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os estilos de texto mestres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DD2C2CA-A1D2-4229-9916-D6566AD41E65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12/02/21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CCDCD75-F598-4F1D-80AC-2D34603838AB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tif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0" y="2098440"/>
            <a:ext cx="12191760" cy="2387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PROJETO INTERFACE HOMEM MÁQUINA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5653440"/>
            <a:ext cx="9143640" cy="920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EDJALMA QUEIROZ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0" name="Line 3"/>
          <p:cNvSpPr/>
          <p:nvPr/>
        </p:nvSpPr>
        <p:spPr>
          <a:xfrm>
            <a:off x="0" y="4608720"/>
            <a:ext cx="12191760" cy="36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0" y="0"/>
            <a:ext cx="6041520" cy="6857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INTRODUÇÃO AS TECNOLOGIAS DE INFORMAÇÃO E COMUNICAÇÃO - TICs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262960" y="613440"/>
            <a:ext cx="1515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CAPÍTULO 1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DESIGN E INTERAÇÃO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Shape 3"/>
          <p:cNvSpPr txBox="1"/>
          <p:nvPr/>
        </p:nvSpPr>
        <p:spPr>
          <a:xfrm>
            <a:off x="136440" y="1993320"/>
            <a:ext cx="11021040" cy="418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Um dos principais objetivos do design de interação é reduzir os aspectos negativos da experiência do usuário. Trata-se essencialmente de desenvolver produtos interativos que sejam fáceis, eficientes e agradáveis de usar  a partir da perspectiva dos usuários.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47960" y="1470600"/>
            <a:ext cx="30859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1 .1 – DESIGN E INTERAÇÃO</a:t>
            </a:r>
            <a:endParaRPr b="0" lang="pt-BR" sz="2000" spc="-1" strike="noStrike">
              <a:latin typeface="Arial"/>
            </a:endParaRPr>
          </a:p>
        </p:txBody>
      </p:sp>
      <p:grpSp>
        <p:nvGrpSpPr>
          <p:cNvPr id="97" name="Group 5"/>
          <p:cNvGrpSpPr/>
          <p:nvPr/>
        </p:nvGrpSpPr>
        <p:grpSpPr>
          <a:xfrm>
            <a:off x="3994200" y="3273120"/>
            <a:ext cx="3303720" cy="3080160"/>
            <a:chOff x="3994200" y="3273120"/>
            <a:chExt cx="3303720" cy="3080160"/>
          </a:xfrm>
        </p:grpSpPr>
        <p:pic>
          <p:nvPicPr>
            <p:cNvPr id="98" name="Imagem 22" descr=""/>
            <p:cNvPicPr/>
            <p:nvPr/>
          </p:nvPicPr>
          <p:blipFill>
            <a:blip r:embed="rId1"/>
            <a:stretch/>
          </p:blipFill>
          <p:spPr>
            <a:xfrm>
              <a:off x="4455720" y="3606480"/>
              <a:ext cx="2449080" cy="2449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99" name="CustomShape 6"/>
            <p:cNvSpPr/>
            <p:nvPr/>
          </p:nvSpPr>
          <p:spPr>
            <a:xfrm>
              <a:off x="4899960" y="3273120"/>
              <a:ext cx="1999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ff0000"/>
                  </a:solidFill>
                  <a:latin typeface="Calibri"/>
                </a:rPr>
                <a:t>Aspectos negativos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100" name="CustomShape 7"/>
            <p:cNvSpPr/>
            <p:nvPr/>
          </p:nvSpPr>
          <p:spPr>
            <a:xfrm>
              <a:off x="3994200" y="5988600"/>
              <a:ext cx="33037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Usuários frustrados e aborrecidos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101" name="Group 8"/>
          <p:cNvGrpSpPr/>
          <p:nvPr/>
        </p:nvGrpSpPr>
        <p:grpSpPr>
          <a:xfrm>
            <a:off x="7389000" y="2671200"/>
            <a:ext cx="1625400" cy="1892160"/>
            <a:chOff x="7389000" y="2671200"/>
            <a:chExt cx="1625400" cy="1892160"/>
          </a:xfrm>
        </p:grpSpPr>
        <p:pic>
          <p:nvPicPr>
            <p:cNvPr id="102" name="Imagem 25" descr=""/>
            <p:cNvPicPr/>
            <p:nvPr/>
          </p:nvPicPr>
          <p:blipFill>
            <a:blip r:embed="rId2"/>
            <a:stretch/>
          </p:blipFill>
          <p:spPr>
            <a:xfrm>
              <a:off x="7389000" y="2671200"/>
              <a:ext cx="1625400" cy="1625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3" name="CustomShape 9"/>
            <p:cNvSpPr/>
            <p:nvPr/>
          </p:nvSpPr>
          <p:spPr>
            <a:xfrm>
              <a:off x="7422480" y="4198680"/>
              <a:ext cx="155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0000"/>
                  </a:solidFill>
                  <a:latin typeface="Calibri"/>
                </a:rPr>
                <a:t>Correio de Voz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104" name="Group 10"/>
          <p:cNvGrpSpPr/>
          <p:nvPr/>
        </p:nvGrpSpPr>
        <p:grpSpPr>
          <a:xfrm>
            <a:off x="7432920" y="4703040"/>
            <a:ext cx="1801080" cy="1828440"/>
            <a:chOff x="7432920" y="4703040"/>
            <a:chExt cx="1801080" cy="1828440"/>
          </a:xfrm>
        </p:grpSpPr>
        <p:pic>
          <p:nvPicPr>
            <p:cNvPr id="105" name="Imagem 29" descr=""/>
            <p:cNvPicPr/>
            <p:nvPr/>
          </p:nvPicPr>
          <p:blipFill>
            <a:blip r:embed="rId3"/>
            <a:stretch/>
          </p:blipFill>
          <p:spPr>
            <a:xfrm>
              <a:off x="7725960" y="4703040"/>
              <a:ext cx="1214280" cy="1536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6" name="CustomShape 11"/>
            <p:cNvSpPr/>
            <p:nvPr/>
          </p:nvSpPr>
          <p:spPr>
            <a:xfrm>
              <a:off x="7432920" y="6166800"/>
              <a:ext cx="1801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0000"/>
                  </a:solidFill>
                  <a:latin typeface="Calibri"/>
                </a:rPr>
                <a:t>Controle Remoto</a:t>
              </a:r>
              <a:endParaRPr b="0" lang="pt-BR" sz="1800" spc="-1" strike="noStrike">
                <a:latin typeface="Arial"/>
              </a:endParaRPr>
            </a:p>
          </p:txBody>
        </p:sp>
      </p:grpSp>
      <p:pic>
        <p:nvPicPr>
          <p:cNvPr id="107" name="Imagem 2" descr=""/>
          <p:cNvPicPr/>
          <p:nvPr/>
        </p:nvPicPr>
        <p:blipFill>
          <a:blip r:embed="rId4"/>
          <a:stretch/>
        </p:blipFill>
        <p:spPr>
          <a:xfrm>
            <a:off x="9612360" y="2678040"/>
            <a:ext cx="2142720" cy="3809520"/>
          </a:xfrm>
          <a:prstGeom prst="rect">
            <a:avLst/>
          </a:prstGeom>
          <a:ln>
            <a:noFill/>
          </a:ln>
        </p:spPr>
      </p:pic>
      <p:sp>
        <p:nvSpPr>
          <p:cNvPr id="108" name="CustomShape 12"/>
          <p:cNvSpPr/>
          <p:nvPr/>
        </p:nvSpPr>
        <p:spPr>
          <a:xfrm>
            <a:off x="128880" y="3127320"/>
            <a:ext cx="4139640" cy="23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Projetar produtos interativos para apoiar o modo como as pessoas se comunicam e interagem em seus cotidianos, seja em casa ou no trabalho.</a:t>
            </a:r>
            <a:endParaRPr b="0" lang="pt-BR" sz="16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significa criar experiências de usuário que melhorem e ampliem a maneira como as pessoas trabalham, se comunicam e interagem.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DESIGN E INTERAÇÃO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TextShape 3"/>
          <p:cNvSpPr txBox="1"/>
          <p:nvPr/>
        </p:nvSpPr>
        <p:spPr>
          <a:xfrm>
            <a:off x="136440" y="1993320"/>
            <a:ext cx="9246600" cy="418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Projetar produtos iterativos requer: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Levar em consideração de que forma, onde e por quem serão utilizados.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Que tipos de atividades as pessoas realizam quando interagem com o produto.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O que é mais apropriado para os diferentes tipos de interface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Considerar no que as pessoas são boas ou não.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Considerar o que pode auxiliar as pessoas na sua atual maneira de fazer as coisas.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Pensar no que pode proporcionar experiências de usuário com qualidade.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Ouvir o que as pessoas querem e envolvê-las no design.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Utilizar técnicas baseadas no usuário, que tenham sido testadas e aprovadas durante o processo de design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147240" y="1470600"/>
            <a:ext cx="2587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1 .2 – Design (Projetar)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13" name="Imagem 32" descr=""/>
          <p:cNvPicPr/>
          <p:nvPr/>
        </p:nvPicPr>
        <p:blipFill>
          <a:blip r:embed="rId1"/>
          <a:stretch/>
        </p:blipFill>
        <p:spPr>
          <a:xfrm>
            <a:off x="7476480" y="1506600"/>
            <a:ext cx="4488480" cy="2868120"/>
          </a:xfrm>
          <a:prstGeom prst="rect">
            <a:avLst/>
          </a:prstGeom>
          <a:ln>
            <a:noFill/>
          </a:ln>
        </p:spPr>
      </p:pic>
      <p:sp>
        <p:nvSpPr>
          <p:cNvPr id="114" name="CustomShape 5"/>
          <p:cNvSpPr/>
          <p:nvPr/>
        </p:nvSpPr>
        <p:spPr>
          <a:xfrm>
            <a:off x="7831800" y="4375080"/>
            <a:ext cx="377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alibri"/>
              </a:rPr>
              <a:t>Jaqueta de ciclista que indica o sentido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DESIGN E INTERAÇÃO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TextShape 3"/>
          <p:cNvSpPr txBox="1"/>
          <p:nvPr/>
        </p:nvSpPr>
        <p:spPr>
          <a:xfrm>
            <a:off x="136440" y="1993320"/>
            <a:ext cx="11358360" cy="418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O DI possui uma visão muito mais ampla, abordando a teoria, a pesquisa e a prática no design de experiências de usuário para todos os tipos de tecnologias, sistemas e produtos, enquanto a IHC tem tradicionalmente um foco mais estreito, “trata do design, da avaliação e da implementação de sistemas de computação interativos para uso humano e estuda fenômenos importantes que os rodeiam.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134640" y="1470600"/>
            <a:ext cx="8595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1 .3 – Diferenças entre Design e Interação e Interface Homem Computador (IHC)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19" name="Imagem 2" descr=""/>
          <p:cNvPicPr/>
          <p:nvPr/>
        </p:nvPicPr>
        <p:blipFill>
          <a:blip r:embed="rId1"/>
          <a:stretch/>
        </p:blipFill>
        <p:spPr>
          <a:xfrm>
            <a:off x="2329560" y="3317400"/>
            <a:ext cx="5747400" cy="346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DESIGN E INTERAÇÃO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Shape 3"/>
          <p:cNvSpPr txBox="1"/>
          <p:nvPr/>
        </p:nvSpPr>
        <p:spPr>
          <a:xfrm>
            <a:off x="136440" y="1993320"/>
            <a:ext cx="11358360" cy="418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Aumento de Produtividade dos Usuarios: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se a interação for eficiente, os usuários podem tirar proveito e chegar ao resultado mais rapidamente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Reduzir a quantidade e a gravidade dos erros: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compreender as consequências das suas ações e compreender melhor as respostas do sistema e interações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Reduzir o Custo de Treinamento: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o usuário pode aprender durante o próprio uso, sentindo-se mais seguros e motivados em utilizar o sistema.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Reduzir o Custo com Suporte Técnico: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usuários terão menos dificuldades em utilizar o sistema e o próprio fornecerão apoio para recurperar dos erros cometidos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Aumentar as vendas e fidelidade do cliente: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51560" y="1470600"/>
            <a:ext cx="70437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1 .3 – BENEFÍCIOS DE SE UTILIZAR INTERFACE HOMEM-MÁQUINA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DESIGN E INTERAÇÃO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TextShape 3"/>
          <p:cNvSpPr txBox="1"/>
          <p:nvPr/>
        </p:nvSpPr>
        <p:spPr>
          <a:xfrm>
            <a:off x="136440" y="1993320"/>
            <a:ext cx="11358360" cy="418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Tecnologia da Informação e Comunicação (TIC):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 oferecem maneiras eficientes de processar e trocar informações para finalidades diferentes.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As TIC’s possibilitam construir sistemas computacionais embarcados nos mais diversificados dispositivos eletrônicos que combinam o poder computacional e meios de comunicação.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TV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Rádio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Telefonia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Internet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Etc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51560" y="1470600"/>
            <a:ext cx="70437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1 .4 – BENEFÍCIOS DE SE UTILIZAR INTERFACE HOMEM-MÁQUINA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EXERCÍCIOS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3"/>
          <p:cNvSpPr txBox="1"/>
          <p:nvPr/>
        </p:nvSpPr>
        <p:spPr>
          <a:xfrm>
            <a:off x="157680" y="1562400"/>
            <a:ext cx="11358360" cy="418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Ler o texto sobre TICs e responder as seguintes perguntas: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QUESTÃO 1: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 Exemplifique e explique o que são TIC’s? 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QUESTÃO 2: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 Explique a importância e o impacto que as TIC’s tem proporcionado a vida das pessoas. Como as tecnologias emergentes tem minimizado os problemas de tempo e a distância entre as pessoas?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QUESTÃO 3: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Como o governo, as instituições de ensino e empresas tem buscado soluções nas TIC’s. Exemplifique os tipos de tecnologias que essas instituições tem utilizados melhorar os seus serviços e produtos.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QUESTÃO 4: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 Quem são os stakeholders que enxergam as tecnologias sobre pontos de vista diferentes. Explique como cada stackholder pode enxergar essas tecnologias.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QUESTÃO 5: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Qual a importância de se considerar os diferentes ponto de vistas para um sistema mais interativo?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QUESTÃO 6: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 Enquanto a Engenharia de Software preocupa-se com a construção do software, a área de Interação Homem-máquina atenta-se ao uso do software. Explique por que essas diferenças permitem que os sistemas interativos de alta qualidade de construção possa ter baixa qualidade de uso?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56546</TotalTime>
  <Application>LibreOffice/6.0.7.3$Linux_X86_64 LibreOffice_project/00m0$Build-3</Application>
  <Words>733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2015-06-30T12:53:20Z</dcterms:created>
  <dc:creator>Daniel Corrêa da Silva</dc:creator>
  <dc:description/>
  <dc:language>pt-BR</dc:language>
  <cp:lastModifiedBy/>
  <dcterms:modified xsi:type="dcterms:W3CDTF">2021-02-12T18:29:08Z</dcterms:modified>
  <cp:revision>348</cp:revision>
  <dc:subject/>
  <dc:title>APACHE MAVEN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15.0024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