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jpeg" ContentType="image/jpeg"/>
  <Override PartName="/ppt/media/image4.tif" ContentType="image/tiff"/>
  <Override PartName="/ppt/media/image5.tif" ContentType="image/tiff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1F8EF7-6313-4A4D-8B38-6859ACA3EE4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13665BC-9FCE-4EDE-9533-EA0039D9FAA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estilo do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23D23B-6F62-4C0C-B89E-1AFA12BC223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5AF5B2-502F-4327-B487-F634669F213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F80AEC5-1DCF-413D-B95A-BA5C6EE9202C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AF52D2-93B9-4791-B54A-655D10C6EA5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098440"/>
            <a:ext cx="12191760" cy="2387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PROJETO INTERFACE HOMEM MÁQUINA</a:t>
            </a:r>
            <a:endParaRPr b="0" lang="pt-BR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5653440"/>
            <a:ext cx="9143640" cy="9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EDJALMA QUEIROZ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>
            <a:off x="0" y="4608720"/>
            <a:ext cx="12191760" cy="36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145080" y="1470600"/>
            <a:ext cx="23101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2.5 – APRENDIZADO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36440" y="2196720"/>
            <a:ext cx="5275800" cy="209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8640" indent="-456840" algn="just">
              <a:lnSpc>
                <a:spcPct val="100000"/>
              </a:lnSpc>
              <a:spcAft>
                <a:spcPts val="1426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Definição: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facilidade em reter na memória a operacionalização do sistema/produto, através do estudo, observação e experiência.</a:t>
            </a:r>
            <a:endParaRPr b="0" lang="pt-BR" sz="1800" spc="-1" strike="noStrike">
              <a:latin typeface="Arial"/>
            </a:endParaRPr>
          </a:p>
          <a:p>
            <a:pPr marL="458640" indent="-456840" algn="just">
              <a:lnSpc>
                <a:spcPct val="100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projetos de interface que estimule a exploração</a:t>
            </a:r>
            <a:endParaRPr b="0" lang="pt-BR" sz="1800" spc="-1" strike="noStrike">
              <a:latin typeface="Arial"/>
            </a:endParaRPr>
          </a:p>
          <a:p>
            <a:pPr marL="458640" indent="-456840" algn="just">
              <a:lnSpc>
                <a:spcPct val="100000"/>
              </a:lnSpc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projetos de interface que restrinjam e guiem os usuários na seleção das ações mais adequadas.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Imagem 6" descr=""/>
          <p:cNvPicPr/>
          <p:nvPr/>
        </p:nvPicPr>
        <p:blipFill>
          <a:blip r:embed="rId1"/>
          <a:stretch/>
        </p:blipFill>
        <p:spPr>
          <a:xfrm>
            <a:off x="5705640" y="1870560"/>
            <a:ext cx="6473880" cy="401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146160" y="1470600"/>
            <a:ext cx="2851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2.6 – LER, FALAR E OUVIR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36440" y="1956960"/>
            <a:ext cx="7682760" cy="51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Definição: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Ler, falar e ouvir são três formas de processamento de linguagem que têm tanto propriedades semelhantes quanto diferentes. Uma semelhança diz respeito ao significado de sentenças ou frases ser o mesmo, independentemente do modo como se transmite.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 linguagem escrita é permanente, enquanto ouvir a informação é transitório.</a:t>
            </a: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Ler pode ser uma atividade mais rápida do que falar ou ouvir, visto que o texto escrito pode ser rapidamente examinado, o que não é possível quando se ouve uma série de palavras faladas.</a:t>
            </a: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Ouvir exige menos esforço cognitivo do que ler ou falar.</a:t>
            </a: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 linguagem escrita tende a ser gramatical, enquanto a língua falada é frequente- mente não gramatical.</a:t>
            </a: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As pessoas com dislexia têm dificuldades para compreender e reconhecer as pala- vras escritas, e consequentemente para escrever frases gramaticais e soletrar corre- tamente.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146160" y="1470600"/>
            <a:ext cx="2851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2.6 – LER, FALAR E OUVIR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41" name="Imagem 6" descr=""/>
          <p:cNvPicPr/>
          <p:nvPr/>
        </p:nvPicPr>
        <p:blipFill>
          <a:blip r:embed="rId1"/>
          <a:stretch/>
        </p:blipFill>
        <p:spPr>
          <a:xfrm>
            <a:off x="1066680" y="2095560"/>
            <a:ext cx="10058040" cy="4363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EXERCÍCIOS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210240" y="1618560"/>
            <a:ext cx="1151892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1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Explique o que é cognição a sua importância no estudo de interface homem-máquina. Especifique quais são os processos cognitivos.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2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Explique qual o papel da atenção dentro dos processos cognitivos e quais implicações a mesma pode trazer do ponto de vista da interface homem-máquina. Exemplifique como a interface pode melhorar o processo de atenção do usuário.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3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Explique qual o papel da memória dentro dos processos cognitivos e quais implicações a mesma pode trazer do ponto de vista da interface homem-máquina. Exemplifique como a interface pode melhorar o processo de memorização do usuário.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4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Explique qual o papel da percepção dentro dos processos cognitivos e quais implicações a mesma pode trazer do ponto de vista da interface homem-máquina. Exemplifique como a interface pode melhorar o processo de percepção do usuário.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5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Explique qual o papel da aprendizagem dentro dos processos cognitivos e quais implicações a mesma pode trazer do ponto de vista da interface homem-máquina. Exemplifique como a interface pode melhorar o processo de aprendizagem do usuário.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QUESTÃO 6 –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Explique as vantagens e desvantagens dos meios comunicação humana: ler, falar e ouvir. Qual o impacto desses meios para a construção das interfaces.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6041520" cy="6857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494080" y="613440"/>
            <a:ext cx="1515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AULA 2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136440" y="1993320"/>
            <a:ext cx="11358360" cy="418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Definição: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 cogniçãoé processo ou faculdade de adquirir conhecimento. Significa como pensar, lembrar, aprender, sonhar acordado, to- mar decisão, ver, ler, escrever e falar.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Atenção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Percepção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Memória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Aprendizado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Leitura, fala e audição 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Resolução de problemas, planejamento, raciocínio e tomada de decisões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56600" y="1470600"/>
            <a:ext cx="53078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2.1 – INTRODUÇÃO AOS ASPECTOS COGINITIVOS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143280" y="1470600"/>
            <a:ext cx="1760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2.2 – ATENÇÃO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136440" y="1994040"/>
            <a:ext cx="4666320" cy="2735280"/>
          </a:xfrm>
          <a:prstGeom prst="rect">
            <a:avLst/>
          </a:prstGeom>
          <a:noFill/>
          <a:ln>
            <a:noFill/>
          </a:ln>
        </p:spPr>
        <p:txBody>
          <a:bodyPr tIns="28080">
            <a:normAutofit/>
          </a:bodyPr>
          <a:p>
            <a:pPr marL="1440">
              <a:lnSpc>
                <a:spcPct val="9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Definição: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consiste no processo de selecionar/focar o raciocínio/sentidos em alguma coisa em um certo momento dentre uma gama de opções.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58640">
              <a:lnSpc>
                <a:spcPct val="90000"/>
              </a:lnSpc>
            </a:pP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9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2" descr=""/>
          <p:cNvPicPr/>
          <p:nvPr/>
        </p:nvPicPr>
        <p:blipFill>
          <a:blip r:embed="rId1"/>
          <a:stretch/>
        </p:blipFill>
        <p:spPr>
          <a:xfrm>
            <a:off x="5214600" y="1519920"/>
            <a:ext cx="3277080" cy="2601720"/>
          </a:xfrm>
          <a:prstGeom prst="rect">
            <a:avLst/>
          </a:prstGeom>
          <a:ln>
            <a:noFill/>
          </a:ln>
        </p:spPr>
      </p:pic>
      <p:pic>
        <p:nvPicPr>
          <p:cNvPr id="102" name="Imagem 4" descr=""/>
          <p:cNvPicPr/>
          <p:nvPr/>
        </p:nvPicPr>
        <p:blipFill>
          <a:blip r:embed="rId2"/>
          <a:stretch/>
        </p:blipFill>
        <p:spPr>
          <a:xfrm>
            <a:off x="8723520" y="1521360"/>
            <a:ext cx="3322080" cy="259992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335520" y="4046760"/>
            <a:ext cx="115203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Faça com que a informação fique saliente quando for necessária em um dado momento da realização de uma tarefa.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Para isso, utilize técnicas como gráficos animados, cores, sublinhado, ordenação de itens, sequenciamento de informações diferentes e espaçamento de itens.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Evite entulhar a interface com muita informação. Isso se aplica especialmente ao uso de cores, sons e gráficos: é tentador utilizar muitos deles, resultando em uma mistura de mídias que acaba distraindo e incomodando o usuário em vez de auxiliá-lo a prestar atenção nas informações relevantes.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Ferramentas de busca e formulários de preenchimento simples são muito mais fáceis de serem utilizados, como o mecanismo de busca Google . A razão principal para isso é que os usuários podem encontrar mais rapidamente onde devem digitar sua pesquisa na tela.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145080" y="1470600"/>
            <a:ext cx="2002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2.3 – PERCEPÇÃO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36440" y="2030760"/>
            <a:ext cx="5706720" cy="4185720"/>
          </a:xfrm>
          <a:prstGeom prst="rect">
            <a:avLst/>
          </a:prstGeom>
          <a:noFill/>
          <a:ln>
            <a:noFill/>
          </a:ln>
        </p:spPr>
        <p:txBody>
          <a:bodyPr tIns="28080"/>
          <a:p>
            <a:pPr marL="1440" algn="just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Definição: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refere-se como a informação é adquirida ou assimilada do ambiente através dos diversos sentidos (audição, visão e tato) e transformada em experiências com objetos, eventos e sons..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0172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está associada a memória, atenção e a linguagem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01720" indent="-34272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as representações de informação devem ser projetadas de modo a serem percebidas e reconhecidas em mídias diferentes.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Exemplos: 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0172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projetar ícones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0172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sons audíveis e compreensivos (Ex: lypsynch)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1" marL="80172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texto deve ser legível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Imagem 7" descr=""/>
          <p:cNvPicPr/>
          <p:nvPr/>
        </p:nvPicPr>
        <p:blipFill>
          <a:blip r:embed="rId1"/>
          <a:srcRect l="0" t="0" r="0" b="14945"/>
          <a:stretch/>
        </p:blipFill>
        <p:spPr>
          <a:xfrm>
            <a:off x="6819480" y="1870560"/>
            <a:ext cx="4531320" cy="285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43640" y="1470600"/>
            <a:ext cx="1857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2.4 – MEMÓRIA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136440" y="2030760"/>
            <a:ext cx="5706720" cy="4185720"/>
          </a:xfrm>
          <a:prstGeom prst="rect">
            <a:avLst/>
          </a:prstGeom>
          <a:noFill/>
          <a:ln>
            <a:noFill/>
          </a:ln>
        </p:spPr>
        <p:txBody>
          <a:bodyPr tIns="28080"/>
          <a:p>
            <a:pPr marL="144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Definição: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implica recordar vários tipos de conhecimentos que nos permitem agir adequadamente.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4520" indent="-34272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não sobrecarregar a memória do usuário com procedimentos complicados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4520" indent="-34272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projete interfaces que promovam reconhecimento, em vez de memorização, utilizando ícones, menus e objetos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4520" indent="-34272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ofereça ao usuário várias maneiras de codificar a informação (e-mail, arquivos, imagens etc)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Imagem 2" descr=""/>
          <p:cNvPicPr/>
          <p:nvPr/>
        </p:nvPicPr>
        <p:blipFill>
          <a:blip r:embed="rId1"/>
          <a:stretch/>
        </p:blipFill>
        <p:spPr>
          <a:xfrm>
            <a:off x="5686200" y="2234160"/>
            <a:ext cx="6117120" cy="37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143640" y="1470600"/>
            <a:ext cx="1857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2.4 – MEMÓRIA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136440" y="2030760"/>
            <a:ext cx="5706720" cy="4185720"/>
          </a:xfrm>
          <a:prstGeom prst="rect">
            <a:avLst/>
          </a:prstGeom>
          <a:noFill/>
          <a:ln>
            <a:noFill/>
          </a:ln>
        </p:spPr>
        <p:txBody>
          <a:bodyPr tIns="28080"/>
          <a:p>
            <a:pPr marL="144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</a:pPr>
            <a:r>
              <a:rPr b="1" lang="pt-BR" sz="2200" spc="-1" strike="noStrike">
                <a:solidFill>
                  <a:srgbClr val="000000"/>
                </a:solidFill>
                <a:latin typeface="Calibri"/>
              </a:rPr>
              <a:t>Definição:</a:t>
            </a:r>
            <a:r>
              <a:rPr b="0" lang="pt-BR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implica recordar vários tipos de conhecimentos que nos permitem agir adequadamente.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4520" indent="-34272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não sobrecarregar a memória do usuário com procedimentos complicados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4520" indent="-34272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projete interfaces que promovam reconhecimento, em vez de memorização, utilizando ícones, menus e objetos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344520" indent="-342720">
              <a:lnSpc>
                <a:spcPct val="90000"/>
              </a:lnSpc>
              <a:spcBef>
                <a:spcPts val="1001"/>
              </a:spcBef>
              <a:spcAft>
                <a:spcPts val="1426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ofereça ao usuário várias maneiras de codificar a informação (e-mail, arquivos, imagens etc)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Imagem 2" descr=""/>
          <p:cNvPicPr/>
          <p:nvPr/>
        </p:nvPicPr>
        <p:blipFill>
          <a:blip r:embed="rId1"/>
          <a:stretch/>
        </p:blipFill>
        <p:spPr>
          <a:xfrm>
            <a:off x="5686200" y="2234160"/>
            <a:ext cx="6117120" cy="37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143640" y="1470600"/>
            <a:ext cx="1857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2.4 – MEMÓRIA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22" name="Imagem 8" descr=""/>
          <p:cNvPicPr/>
          <p:nvPr/>
        </p:nvPicPr>
        <p:blipFill>
          <a:blip r:embed="rId1"/>
          <a:stretch/>
        </p:blipFill>
        <p:spPr>
          <a:xfrm>
            <a:off x="262800" y="2111760"/>
            <a:ext cx="5228640" cy="4175640"/>
          </a:xfrm>
          <a:prstGeom prst="rect">
            <a:avLst/>
          </a:prstGeom>
          <a:ln>
            <a:noFill/>
          </a:ln>
        </p:spPr>
      </p:pic>
      <p:pic>
        <p:nvPicPr>
          <p:cNvPr id="123" name="Imagem 9" descr=""/>
          <p:cNvPicPr/>
          <p:nvPr/>
        </p:nvPicPr>
        <p:blipFill>
          <a:blip r:embed="rId2"/>
          <a:stretch/>
        </p:blipFill>
        <p:spPr>
          <a:xfrm>
            <a:off x="6509520" y="2111760"/>
            <a:ext cx="5237280" cy="433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0"/>
            <a:ext cx="12191760" cy="129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  </a:t>
            </a:r>
            <a:r>
              <a:rPr b="0" lang="pt-BR" sz="4400" spc="-1" strike="noStrike">
                <a:solidFill>
                  <a:srgbClr val="000000"/>
                </a:solidFill>
                <a:latin typeface="Bookman Old Style"/>
                <a:ea typeface="Bookman Old Style"/>
              </a:rPr>
              <a:t>ASPECTOS COGNITIVOS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Line 2"/>
          <p:cNvSpPr/>
          <p:nvPr/>
        </p:nvSpPr>
        <p:spPr>
          <a:xfrm>
            <a:off x="-12240" y="1383840"/>
            <a:ext cx="12191760" cy="360"/>
          </a:xfrm>
          <a:prstGeom prst="line">
            <a:avLst/>
          </a:prstGeom>
          <a:ln w="3816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143640" y="1470600"/>
            <a:ext cx="18576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2.4 – MEMÓRIA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36440" y="2196720"/>
            <a:ext cx="527580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Memória e Pesquisa: recordação envolvendo dois processos de memória: a lembrança direta, seguida da verificação baseada em reconhecimento.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 primeiro refere-se ao uso de informações memorizadas sobre o arquivo que se deseja, para chegar o mais próximo possível dele. Quanto mais exato for, mais sucesso o usuário terá em encontrar o arquivo desejado.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O segundo acontece quando a lembrança não conseguiu produzir o que um usuário deseja e, assim, requer a leitura de uma lista de diretórios ou arquivos.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4" descr=""/>
          <p:cNvPicPr/>
          <p:nvPr/>
        </p:nvPicPr>
        <p:blipFill>
          <a:blip r:embed="rId1"/>
          <a:stretch/>
        </p:blipFill>
        <p:spPr>
          <a:xfrm>
            <a:off x="6631920" y="1764000"/>
            <a:ext cx="4525560" cy="483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56761</TotalTime>
  <Application>LibreOffice/6.0.7.3$Linux_X86_64 LibreOffice_project/00m0$Build-3</Application>
  <Words>1051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2015-06-30T12:53:20Z</dcterms:created>
  <dc:creator>Daniel Corrêa da Silva</dc:creator>
  <dc:description/>
  <dc:language>pt-BR</dc:language>
  <cp:lastModifiedBy/>
  <dcterms:modified xsi:type="dcterms:W3CDTF">2021-02-12T18:29:39Z</dcterms:modified>
  <cp:revision>359</cp:revision>
  <dc:subject/>
  <dc:title>APACHE MAVEN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