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3.jpeg" ContentType="image/jpeg"/>
  <Override PartName="/ppt/media/image12.jpeg" ContentType="image/jpeg"/>
  <Override PartName="/ppt/media/image11.jpeg" ContentType="image/jpeg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2.jpeg" ContentType="image/jpeg"/>
  <Override PartName="/ppt/media/image1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8CF3023-65DA-429F-B845-CA30BC83786B}" type="slidenum">
              <a:rPr b="0" lang="pt-BR" sz="1400" spc="-1" strike="noStrike">
                <a:latin typeface="Times New Roman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B2287B7-E7F5-4CE2-8A62-07FC40079EEA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estilo do 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88AB9BB-6794-43E9-B3E0-222D89169E94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12/02/21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A72555F-8E52-4EA9-95F8-D176461DBD8A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estilo do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os estilos de texto mestres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321421B-EE9B-464A-A36B-288C2E4E11D1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12/02/21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994D9A5-AB95-44A4-8C91-2923BABFF41F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copadomundo.uol.com.br/tabela-da-copa/" TargetMode="External"/><Relationship Id="rId2" Type="http://schemas.openxmlformats.org/officeDocument/2006/relationships/hyperlink" Target="http://copadomundo.uol.com.br/tabela-da-copa/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0" y="2098440"/>
            <a:ext cx="12191760" cy="2387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PROJETO INTERFACE HOMEM </a:t>
            </a:r>
            <a:r>
              <a:rPr b="0" lang="pt-BR" sz="5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MÁQUINA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5653440"/>
            <a:ext cx="9143640" cy="920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EDJALMA QUEIROZ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0" name="Line 3"/>
          <p:cNvSpPr/>
          <p:nvPr/>
        </p:nvSpPr>
        <p:spPr>
          <a:xfrm>
            <a:off x="0" y="4608720"/>
            <a:ext cx="12191760" cy="360"/>
          </a:xfrm>
          <a:prstGeom prst="line">
            <a:avLst/>
          </a:prstGeom>
          <a:ln w="57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PRINCÍPIOS ERGONÔMICOS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106560" y="1470600"/>
            <a:ext cx="2133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2.1 – ERGONOMIA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28" name="Imagem 8" descr=""/>
          <p:cNvPicPr/>
          <p:nvPr/>
        </p:nvPicPr>
        <p:blipFill>
          <a:blip r:embed="rId1"/>
          <a:stretch/>
        </p:blipFill>
        <p:spPr>
          <a:xfrm>
            <a:off x="6383160" y="1870560"/>
            <a:ext cx="5697720" cy="3478680"/>
          </a:xfrm>
          <a:prstGeom prst="rect">
            <a:avLst/>
          </a:prstGeom>
          <a:ln>
            <a:noFill/>
          </a:ln>
        </p:spPr>
      </p:pic>
      <p:pic>
        <p:nvPicPr>
          <p:cNvPr id="129" name="Imagem 9" descr=""/>
          <p:cNvPicPr/>
          <p:nvPr/>
        </p:nvPicPr>
        <p:blipFill>
          <a:blip r:embed="rId2"/>
          <a:stretch/>
        </p:blipFill>
        <p:spPr>
          <a:xfrm>
            <a:off x="136440" y="1870560"/>
            <a:ext cx="6111720" cy="379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PRINCÍPIOS ERGONÔMICOS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106560" y="1470600"/>
            <a:ext cx="2133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2.1 – ERGONOMIA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466560" y="1871640"/>
            <a:ext cx="9064440" cy="47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28080">
            <a:normAutofit/>
          </a:bodyPr>
          <a:p>
            <a:pPr marL="458640" indent="-456840">
              <a:lnSpc>
                <a:spcPct val="90000"/>
              </a:lnSpc>
              <a:spcAft>
                <a:spcPts val="1426"/>
              </a:spcAft>
              <a:buClr>
                <a:srgbClr val="000000"/>
              </a:buClr>
              <a:buFont typeface="StarSymbol"/>
              <a:buAutoNum type="alphaUcParenR"/>
            </a:pPr>
            <a:r>
              <a:rPr b="1" lang="pt-BR" sz="2200" spc="-1" strike="noStrike">
                <a:solidFill>
                  <a:srgbClr val="000000"/>
                </a:solidFill>
                <a:latin typeface="Calibri Light"/>
              </a:rPr>
              <a:t>CONDUÇÃO</a:t>
            </a:r>
            <a:endParaRPr b="0" lang="pt-BR" sz="2200" spc="-1" strike="noStrike">
              <a:latin typeface="Arial"/>
            </a:endParaRPr>
          </a:p>
          <a:p>
            <a:pPr marL="458640" indent="-456840">
              <a:lnSpc>
                <a:spcPct val="90000"/>
              </a:lnSpc>
              <a:spcAft>
                <a:spcPts val="1426"/>
              </a:spcAft>
            </a:pPr>
            <a:r>
              <a:rPr b="1" lang="pt-BR" sz="2200" spc="-1" strike="noStrike">
                <a:solidFill>
                  <a:srgbClr val="000000"/>
                </a:solidFill>
                <a:latin typeface="Calibri Light"/>
              </a:rPr>
              <a:t>A.3 ) LEGIBILIDADE</a:t>
            </a:r>
            <a:endParaRPr b="0" lang="pt-BR" sz="2200" spc="-1" strike="noStrike">
              <a:latin typeface="Arial"/>
            </a:endParaRPr>
          </a:p>
          <a:p>
            <a:pPr marL="458640" indent="-456840">
              <a:lnSpc>
                <a:spcPct val="90000"/>
              </a:lnSpc>
              <a:spcAft>
                <a:spcPts val="1426"/>
              </a:spcAft>
            </a:pPr>
            <a:r>
              <a:rPr b="1" lang="pt-BR" sz="22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Calibri Light"/>
              </a:rPr>
              <a:t>- trata-se das características que possam facilitar/dificultar a leitura das informações</a:t>
            </a:r>
            <a:endParaRPr b="0" lang="pt-BR" sz="2200" spc="-1" strike="noStrike">
              <a:latin typeface="Arial"/>
            </a:endParaRPr>
          </a:p>
          <a:p>
            <a:pPr marL="458640" indent="-456840">
              <a:lnSpc>
                <a:spcPct val="90000"/>
              </a:lnSpc>
              <a:spcAft>
                <a:spcPts val="1426"/>
              </a:spcAft>
            </a:pPr>
            <a:r>
              <a:rPr b="1" lang="pt-BR" sz="22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Calibri Light"/>
              </a:rPr>
              <a:t>- Texto longo: letras maiúsculas (início de frase e nomes próprios) e letras minúsculas.</a:t>
            </a:r>
            <a:endParaRPr b="0" lang="pt-BR" sz="2200" spc="-1" strike="noStrike">
              <a:latin typeface="Arial"/>
            </a:endParaRPr>
          </a:p>
          <a:p>
            <a:pPr marL="458640" indent="-456840">
              <a:lnSpc>
                <a:spcPct val="90000"/>
              </a:lnSpc>
              <a:spcAft>
                <a:spcPts val="1426"/>
              </a:spcAft>
            </a:pPr>
            <a:r>
              <a:rPr b="1" lang="pt-BR" sz="22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Calibri Light"/>
              </a:rPr>
              <a:t>- Cor e contrastes das letras e planos de fundo.</a:t>
            </a:r>
            <a:endParaRPr b="0" lang="pt-BR" sz="2200" spc="-1" strike="noStrike">
              <a:latin typeface="Arial"/>
            </a:endParaRPr>
          </a:p>
          <a:p>
            <a:pPr marL="458640" indent="-456840">
              <a:lnSpc>
                <a:spcPct val="90000"/>
              </a:lnSpc>
              <a:spcAft>
                <a:spcPts val="1426"/>
              </a:spcAft>
            </a:pPr>
            <a:r>
              <a:rPr b="1" lang="pt-BR" sz="22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Calibri Light"/>
              </a:rPr>
              <a:t>- Fontes, espaçamento entre linhas e espaçamento entre parágrafos, negrito, sublinhados e itálicos.</a:t>
            </a:r>
            <a:endParaRPr b="0" lang="pt-BR" sz="2200" spc="-1" strike="noStrike">
              <a:latin typeface="Arial"/>
            </a:endParaRPr>
          </a:p>
          <a:p>
            <a:pPr marL="981000" indent="-456840">
              <a:lnSpc>
                <a:spcPct val="100000"/>
              </a:lnSpc>
              <a:spcAft>
                <a:spcPts val="1426"/>
              </a:spcAft>
            </a:pPr>
            <a:endParaRPr b="0" lang="pt-BR" sz="2200" spc="-1" strike="noStrike">
              <a:latin typeface="Arial"/>
            </a:endParaRPr>
          </a:p>
          <a:p>
            <a:pPr marL="458640" indent="-456840">
              <a:lnSpc>
                <a:spcPct val="90000"/>
              </a:lnSpc>
              <a:spcAft>
                <a:spcPts val="1426"/>
              </a:spcAft>
            </a:pPr>
            <a:endParaRPr b="0" lang="pt-BR" sz="2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PRINCÍPIOS ERGONÔMICOS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3"/>
          <p:cNvSpPr/>
          <p:nvPr/>
        </p:nvSpPr>
        <p:spPr>
          <a:xfrm>
            <a:off x="106560" y="1470600"/>
            <a:ext cx="2133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2.1 – ERGONOMIA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37" name="Imagem 4" descr=""/>
          <p:cNvPicPr/>
          <p:nvPr/>
        </p:nvPicPr>
        <p:blipFill>
          <a:blip r:embed="rId1"/>
          <a:stretch/>
        </p:blipFill>
        <p:spPr>
          <a:xfrm>
            <a:off x="-6480" y="1956960"/>
            <a:ext cx="12371040" cy="464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PRINCÍPIOS ERGONÔMICOS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>
            <a:off x="106560" y="1470600"/>
            <a:ext cx="2133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2.1 – ERGONOMIA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466560" y="1871640"/>
            <a:ext cx="9064440" cy="47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28080">
            <a:normAutofit/>
          </a:bodyPr>
          <a:p>
            <a:pPr marL="458640" indent="-456840">
              <a:lnSpc>
                <a:spcPct val="90000"/>
              </a:lnSpc>
              <a:spcAft>
                <a:spcPts val="1426"/>
              </a:spcAft>
              <a:buClr>
                <a:srgbClr val="000000"/>
              </a:buClr>
              <a:buFont typeface="StarSymbol"/>
              <a:buAutoNum type="alphaUcParenR"/>
            </a:pPr>
            <a:r>
              <a:rPr b="1" lang="pt-BR" sz="2200" spc="-1" strike="noStrike">
                <a:solidFill>
                  <a:srgbClr val="000000"/>
                </a:solidFill>
                <a:latin typeface="Calibri Light"/>
              </a:rPr>
              <a:t>CONDUÇÃO</a:t>
            </a:r>
            <a:endParaRPr b="0" lang="pt-BR" sz="2200" spc="-1" strike="noStrike">
              <a:latin typeface="Arial"/>
            </a:endParaRPr>
          </a:p>
          <a:p>
            <a:pPr marL="458640" indent="-456840">
              <a:lnSpc>
                <a:spcPct val="90000"/>
              </a:lnSpc>
              <a:spcAft>
                <a:spcPts val="1426"/>
              </a:spcAft>
            </a:pPr>
            <a:r>
              <a:rPr b="1" lang="pt-BR" sz="2200" spc="-1" strike="noStrike">
                <a:solidFill>
                  <a:srgbClr val="000000"/>
                </a:solidFill>
                <a:latin typeface="Calibri Light"/>
              </a:rPr>
              <a:t>A.4 ) FEEDBACK</a:t>
            </a:r>
            <a:endParaRPr b="0" lang="pt-BR" sz="2200" spc="-1" strike="noStrike">
              <a:latin typeface="Arial"/>
            </a:endParaRPr>
          </a:p>
          <a:p>
            <a:pPr marL="458640" indent="-456840">
              <a:lnSpc>
                <a:spcPct val="90000"/>
              </a:lnSpc>
              <a:spcAft>
                <a:spcPts val="1426"/>
              </a:spcAft>
            </a:pPr>
            <a:r>
              <a:rPr b="0" lang="pt-BR" sz="22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Calibri Light"/>
              </a:rPr>
              <a:t>- qualidade da interface que responde bem ao usuário das atividades realizadas.</a:t>
            </a:r>
            <a:endParaRPr b="0" lang="pt-BR" sz="2200" spc="-1" strike="noStrike">
              <a:latin typeface="Arial"/>
            </a:endParaRPr>
          </a:p>
          <a:p>
            <a:pPr marL="458640" indent="-456840">
              <a:lnSpc>
                <a:spcPct val="90000"/>
              </a:lnSpc>
              <a:spcAft>
                <a:spcPts val="1426"/>
              </a:spcAft>
            </a:pPr>
            <a:r>
              <a:rPr b="0" lang="pt-BR" sz="22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Calibri Light"/>
              </a:rPr>
              <a:t>- estabelece satisfação e confiança do usuário.</a:t>
            </a:r>
            <a:endParaRPr b="0" lang="pt-BR" sz="2200" spc="-1" strike="noStrike">
              <a:latin typeface="Arial"/>
            </a:endParaRPr>
          </a:p>
          <a:p>
            <a:pPr marL="981000" indent="-456840">
              <a:lnSpc>
                <a:spcPct val="100000"/>
              </a:lnSpc>
              <a:spcAft>
                <a:spcPts val="1426"/>
              </a:spcAft>
            </a:pPr>
            <a:endParaRPr b="0" lang="pt-BR" sz="2200" spc="-1" strike="noStrike">
              <a:latin typeface="Arial"/>
            </a:endParaRPr>
          </a:p>
          <a:p>
            <a:pPr marL="458640" indent="-456840">
              <a:lnSpc>
                <a:spcPct val="90000"/>
              </a:lnSpc>
              <a:spcAft>
                <a:spcPts val="1426"/>
              </a:spcAft>
            </a:pPr>
            <a:endParaRPr b="0" lang="pt-BR" sz="2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PRINCÍPIOS ERGONÔMICOS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"/>
          <p:cNvSpPr/>
          <p:nvPr/>
        </p:nvSpPr>
        <p:spPr>
          <a:xfrm>
            <a:off x="106560" y="1470600"/>
            <a:ext cx="2133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2.1 – ERGONOMIA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36440" y="1871640"/>
            <a:ext cx="3699360" cy="47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28080">
            <a:normAutofit/>
          </a:bodyPr>
          <a:p>
            <a:pPr marL="458640" indent="-456840" algn="just">
              <a:lnSpc>
                <a:spcPct val="90000"/>
              </a:lnSpc>
              <a:spcAft>
                <a:spcPts val="1426"/>
              </a:spcAft>
            </a:pPr>
            <a:r>
              <a:rPr b="1" lang="pt-BR" sz="2200" spc="-1" strike="noStrike">
                <a:solidFill>
                  <a:srgbClr val="000000"/>
                </a:solidFill>
                <a:latin typeface="Calibri Light"/>
              </a:rPr>
              <a:t>B) CARGA DE TRABALHO</a:t>
            </a:r>
            <a:endParaRPr b="0" lang="pt-BR" sz="2200" spc="-1" strike="noStrike">
              <a:latin typeface="Arial"/>
            </a:endParaRPr>
          </a:p>
          <a:p>
            <a:pPr marL="458640" indent="-456840" algn="just">
              <a:lnSpc>
                <a:spcPct val="90000"/>
              </a:lnSpc>
              <a:spcAft>
                <a:spcPts val="1426"/>
              </a:spcAft>
            </a:pPr>
            <a:r>
              <a:rPr b="0" lang="pt-BR" sz="22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Calibri Light"/>
              </a:rPr>
              <a:t>-Trata-se do software confortável que economiza os recursos cognitivos e ações físicas do usuário</a:t>
            </a:r>
            <a:endParaRPr b="0" lang="pt-BR" sz="2200" spc="-1" strike="noStrike">
              <a:latin typeface="Arial"/>
            </a:endParaRPr>
          </a:p>
          <a:p>
            <a:pPr marL="458640" indent="-456840" algn="just">
              <a:lnSpc>
                <a:spcPct val="90000"/>
              </a:lnSpc>
              <a:spcAft>
                <a:spcPts val="1426"/>
              </a:spcAft>
            </a:pPr>
            <a:r>
              <a:rPr b="0" lang="pt-BR" sz="22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Calibri Light"/>
              </a:rPr>
              <a:t>Interface Econômica: minimização motora, de leitura, memorização, deslocamentos inúteis e repetição de fornecimento de entradas.</a:t>
            </a:r>
            <a:endParaRPr b="0" lang="pt-BR" sz="2200" spc="-1" strike="noStrike">
              <a:latin typeface="Arial"/>
            </a:endParaRPr>
          </a:p>
          <a:p>
            <a:pPr marL="981000" indent="-456840" algn="just">
              <a:lnSpc>
                <a:spcPct val="100000"/>
              </a:lnSpc>
              <a:spcAft>
                <a:spcPts val="1426"/>
              </a:spcAft>
            </a:pPr>
            <a:endParaRPr b="0" lang="pt-BR" sz="2200" spc="-1" strike="noStrike">
              <a:latin typeface="Arial"/>
            </a:endParaRPr>
          </a:p>
          <a:p>
            <a:pPr marL="458640" indent="-456840" algn="just">
              <a:lnSpc>
                <a:spcPct val="90000"/>
              </a:lnSpc>
              <a:spcAft>
                <a:spcPts val="1426"/>
              </a:spcAft>
            </a:pPr>
            <a:endParaRPr b="0" lang="pt-BR" sz="2200" spc="-1" strike="noStrike">
              <a:latin typeface="Arial"/>
            </a:endParaRPr>
          </a:p>
        </p:txBody>
      </p:sp>
      <p:pic>
        <p:nvPicPr>
          <p:cNvPr id="146" name="Imagem 6" descr=""/>
          <p:cNvPicPr/>
          <p:nvPr/>
        </p:nvPicPr>
        <p:blipFill>
          <a:blip r:embed="rId1"/>
          <a:stretch/>
        </p:blipFill>
        <p:spPr>
          <a:xfrm>
            <a:off x="5117400" y="1478160"/>
            <a:ext cx="4029120" cy="2857320"/>
          </a:xfrm>
          <a:prstGeom prst="rect">
            <a:avLst/>
          </a:prstGeom>
          <a:ln>
            <a:noFill/>
          </a:ln>
        </p:spPr>
      </p:pic>
      <p:pic>
        <p:nvPicPr>
          <p:cNvPr id="147" name="Imagem 7" descr=""/>
          <p:cNvPicPr/>
          <p:nvPr/>
        </p:nvPicPr>
        <p:blipFill>
          <a:blip r:embed="rId2"/>
          <a:stretch/>
        </p:blipFill>
        <p:spPr>
          <a:xfrm>
            <a:off x="5117400" y="4422240"/>
            <a:ext cx="4682880" cy="243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PRINCÍPIOS ERGONÔMICOS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3"/>
          <p:cNvSpPr/>
          <p:nvPr/>
        </p:nvSpPr>
        <p:spPr>
          <a:xfrm>
            <a:off x="178200" y="1470600"/>
            <a:ext cx="19900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2.1 – EGONOMIA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36440" y="1912320"/>
            <a:ext cx="3604680" cy="47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28080">
            <a:normAutofit/>
          </a:bodyPr>
          <a:p>
            <a:pPr marL="458640" indent="-456840" algn="just">
              <a:lnSpc>
                <a:spcPct val="90000"/>
              </a:lnSpc>
              <a:spcAft>
                <a:spcPts val="1426"/>
              </a:spcAft>
            </a:pPr>
            <a:r>
              <a:rPr b="1" lang="pt-BR" sz="2200" spc="-1" strike="noStrike">
                <a:solidFill>
                  <a:srgbClr val="000000"/>
                </a:solidFill>
                <a:latin typeface="Calibri Light"/>
              </a:rPr>
              <a:t>B) CONTROLE EXPLICITO</a:t>
            </a:r>
            <a:endParaRPr b="0" lang="pt-BR" sz="2200" spc="-1" strike="noStrike">
              <a:latin typeface="Arial"/>
            </a:endParaRPr>
          </a:p>
          <a:p>
            <a:pPr marL="458640" indent="-456840" algn="just">
              <a:lnSpc>
                <a:spcPct val="90000"/>
              </a:lnSpc>
              <a:spcAft>
                <a:spcPts val="1426"/>
              </a:spcAft>
            </a:pPr>
            <a:r>
              <a:rPr b="0" lang="pt-BR" sz="22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Calibri Light"/>
              </a:rPr>
              <a:t>-Trata-se do software obedientes</a:t>
            </a:r>
            <a:endParaRPr b="0" lang="pt-BR" sz="2200" spc="-1" strike="noStrike">
              <a:latin typeface="Arial"/>
            </a:endParaRPr>
          </a:p>
          <a:p>
            <a:pPr marL="458640" indent="-456840" algn="just">
              <a:lnSpc>
                <a:spcPct val="90000"/>
              </a:lnSpc>
              <a:spcAft>
                <a:spcPts val="1426"/>
              </a:spcAft>
            </a:pPr>
            <a:r>
              <a:rPr b="0" lang="pt-BR" sz="22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Calibri Light"/>
              </a:rPr>
              <a:t>-Trata-se de tarefas longas e sequenciais que exigem muito processamento, ou tarefas delicadas na qual faltam o controle do usuário sobre as ações do sistema(entradas definidas pelo usuário).</a:t>
            </a:r>
            <a:endParaRPr b="0" lang="pt-BR" sz="2200" spc="-1" strike="noStrike">
              <a:latin typeface="Arial"/>
            </a:endParaRPr>
          </a:p>
          <a:p>
            <a:pPr marL="981000" indent="-456840" algn="just">
              <a:lnSpc>
                <a:spcPct val="100000"/>
              </a:lnSpc>
              <a:spcAft>
                <a:spcPts val="1426"/>
              </a:spcAft>
            </a:pPr>
            <a:endParaRPr b="0" lang="pt-BR" sz="2200" spc="-1" strike="noStrike">
              <a:latin typeface="Arial"/>
            </a:endParaRPr>
          </a:p>
          <a:p>
            <a:pPr marL="458640" indent="-456840" algn="just">
              <a:lnSpc>
                <a:spcPct val="90000"/>
              </a:lnSpc>
              <a:spcAft>
                <a:spcPts val="1426"/>
              </a:spcAft>
            </a:pPr>
            <a:endParaRPr b="0" lang="pt-BR" sz="2200" spc="-1" strike="noStrike">
              <a:latin typeface="Arial"/>
            </a:endParaRPr>
          </a:p>
        </p:txBody>
      </p:sp>
      <p:pic>
        <p:nvPicPr>
          <p:cNvPr id="152" name="Imagem 6" descr=""/>
          <p:cNvPicPr/>
          <p:nvPr/>
        </p:nvPicPr>
        <p:blipFill>
          <a:blip r:embed="rId1"/>
          <a:stretch/>
        </p:blipFill>
        <p:spPr>
          <a:xfrm>
            <a:off x="3943800" y="1670400"/>
            <a:ext cx="8021520" cy="398376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PRINCÍPIOS ERGONÔMICOS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3"/>
          <p:cNvSpPr/>
          <p:nvPr/>
        </p:nvSpPr>
        <p:spPr>
          <a:xfrm>
            <a:off x="178200" y="1470600"/>
            <a:ext cx="19900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2.1 – EGONOMIA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136440" y="1891440"/>
            <a:ext cx="3583800" cy="47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28080">
            <a:normAutofit/>
          </a:bodyPr>
          <a:p>
            <a:pPr marL="458640" indent="-456840" algn="just">
              <a:lnSpc>
                <a:spcPct val="90000"/>
              </a:lnSpc>
              <a:spcAft>
                <a:spcPts val="1426"/>
              </a:spcAft>
            </a:pPr>
            <a:r>
              <a:rPr b="1" lang="pt-BR" sz="2200" spc="-1" strike="noStrike">
                <a:solidFill>
                  <a:srgbClr val="000000"/>
                </a:solidFill>
                <a:latin typeface="Calibri Light"/>
              </a:rPr>
              <a:t>C) ADAPTABILIDADE</a:t>
            </a:r>
            <a:endParaRPr b="0" lang="pt-BR" sz="2200" spc="-1" strike="noStrike">
              <a:latin typeface="Arial"/>
            </a:endParaRPr>
          </a:p>
          <a:p>
            <a:pPr marL="458640" indent="-456840" algn="just">
              <a:lnSpc>
                <a:spcPct val="90000"/>
              </a:lnSpc>
              <a:spcAft>
                <a:spcPts val="1426"/>
              </a:spcAft>
            </a:pPr>
            <a:r>
              <a:rPr b="0" lang="pt-BR" sz="22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Calibri Light"/>
              </a:rPr>
              <a:t>- Utilizado quando o público é vasto e diversificado</a:t>
            </a:r>
            <a:endParaRPr b="0" lang="pt-BR" sz="2200" spc="-1" strike="noStrike">
              <a:latin typeface="Arial"/>
            </a:endParaRPr>
          </a:p>
          <a:p>
            <a:pPr marL="458640" indent="-456840" algn="just">
              <a:lnSpc>
                <a:spcPct val="90000"/>
              </a:lnSpc>
              <a:spcAft>
                <a:spcPts val="1426"/>
              </a:spcAft>
            </a:pPr>
            <a:r>
              <a:rPr b="0" lang="pt-BR" sz="22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Calibri Light"/>
              </a:rPr>
              <a:t>- Garantir o mesmo nível de usabilidade entre os usuário deixando a liberdade do usuário escolher.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157" name="Imagem 6" descr=""/>
          <p:cNvPicPr/>
          <p:nvPr/>
        </p:nvPicPr>
        <p:blipFill>
          <a:blip r:embed="rId1"/>
          <a:srcRect l="0" t="6105" r="0" b="0"/>
          <a:stretch/>
        </p:blipFill>
        <p:spPr>
          <a:xfrm>
            <a:off x="4150440" y="1470600"/>
            <a:ext cx="6937560" cy="492120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PRINCÍPIOS ERGONÔMICOS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3"/>
          <p:cNvSpPr/>
          <p:nvPr/>
        </p:nvSpPr>
        <p:spPr>
          <a:xfrm>
            <a:off x="178200" y="1470600"/>
            <a:ext cx="19900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2.1 – EGONOMIA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466560" y="1871640"/>
            <a:ext cx="9064440" cy="47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28080">
            <a:normAutofit/>
          </a:bodyPr>
          <a:p>
            <a:pPr marL="458640" indent="-456840">
              <a:lnSpc>
                <a:spcPct val="90000"/>
              </a:lnSpc>
              <a:spcAft>
                <a:spcPts val="1426"/>
              </a:spcAft>
            </a:pPr>
            <a:r>
              <a:rPr b="1" lang="pt-BR" sz="2200" spc="-1" strike="noStrike">
                <a:solidFill>
                  <a:srgbClr val="000000"/>
                </a:solidFill>
                <a:latin typeface="Calibri Light"/>
              </a:rPr>
              <a:t>C) ADAPTABILIDADE</a:t>
            </a:r>
            <a:endParaRPr b="0" lang="pt-BR" sz="2200" spc="-1" strike="noStrike">
              <a:latin typeface="Arial"/>
            </a:endParaRPr>
          </a:p>
          <a:p>
            <a:pPr marL="458640" indent="-456840">
              <a:lnSpc>
                <a:spcPct val="90000"/>
              </a:lnSpc>
              <a:spcAft>
                <a:spcPts val="1426"/>
              </a:spcAft>
            </a:pPr>
            <a:r>
              <a:rPr b="0" lang="pt-BR" sz="22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162" name="Imagem 6" descr=""/>
          <p:cNvPicPr/>
          <p:nvPr/>
        </p:nvPicPr>
        <p:blipFill>
          <a:blip r:embed="rId1"/>
          <a:stretch/>
        </p:blipFill>
        <p:spPr>
          <a:xfrm>
            <a:off x="136440" y="2237400"/>
            <a:ext cx="10878120" cy="456588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PRINCÍPIOS ERGONÔMICOS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3"/>
          <p:cNvSpPr/>
          <p:nvPr/>
        </p:nvSpPr>
        <p:spPr>
          <a:xfrm>
            <a:off x="178200" y="1470600"/>
            <a:ext cx="19900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2.1 – EGONOMIA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466560" y="1871640"/>
            <a:ext cx="9064440" cy="47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28080">
            <a:normAutofit/>
          </a:bodyPr>
          <a:p>
            <a:pPr marL="458640" indent="-456840">
              <a:lnSpc>
                <a:spcPct val="90000"/>
              </a:lnSpc>
              <a:spcAft>
                <a:spcPts val="1426"/>
              </a:spcAft>
            </a:pPr>
            <a:r>
              <a:rPr b="1" lang="pt-BR" sz="2200" spc="-1" strike="noStrike">
                <a:solidFill>
                  <a:srgbClr val="000000"/>
                </a:solidFill>
                <a:latin typeface="Calibri Light"/>
              </a:rPr>
              <a:t>D) GESTÃO DE ERROS</a:t>
            </a:r>
            <a:endParaRPr b="0" lang="pt-BR" sz="2200" spc="-1" strike="noStrike">
              <a:latin typeface="Arial"/>
            </a:endParaRPr>
          </a:p>
          <a:p>
            <a:pPr marL="458640" indent="-456840">
              <a:lnSpc>
                <a:spcPct val="90000"/>
              </a:lnSpc>
              <a:spcAft>
                <a:spcPts val="1426"/>
              </a:spcAft>
            </a:pPr>
            <a:r>
              <a:rPr b="0" lang="pt-BR" sz="22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167" name="Imagem 6" descr=""/>
          <p:cNvPicPr/>
          <p:nvPr/>
        </p:nvPicPr>
        <p:blipFill>
          <a:blip r:embed="rId1"/>
          <a:stretch/>
        </p:blipFill>
        <p:spPr>
          <a:xfrm>
            <a:off x="316080" y="2358360"/>
            <a:ext cx="5675040" cy="3558600"/>
          </a:xfrm>
          <a:prstGeom prst="rect">
            <a:avLst/>
          </a:prstGeom>
          <a:ln>
            <a:noFill/>
          </a:ln>
        </p:spPr>
      </p:pic>
      <p:pic>
        <p:nvPicPr>
          <p:cNvPr id="168" name="Imagem 7" descr=""/>
          <p:cNvPicPr/>
          <p:nvPr/>
        </p:nvPicPr>
        <p:blipFill>
          <a:blip r:embed="rId2"/>
          <a:stretch/>
        </p:blipFill>
        <p:spPr>
          <a:xfrm>
            <a:off x="5991480" y="2461320"/>
            <a:ext cx="5855040" cy="299340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PRINCÍPIOS ERGONÔMICOS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3"/>
          <p:cNvSpPr/>
          <p:nvPr/>
        </p:nvSpPr>
        <p:spPr>
          <a:xfrm>
            <a:off x="178200" y="1470600"/>
            <a:ext cx="19900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2.1 – EGONOMIA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66560" y="1871640"/>
            <a:ext cx="9064440" cy="47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28080">
            <a:normAutofit/>
          </a:bodyPr>
          <a:p>
            <a:pPr marL="458640" indent="-456840">
              <a:lnSpc>
                <a:spcPct val="90000"/>
              </a:lnSpc>
              <a:spcAft>
                <a:spcPts val="1426"/>
              </a:spcAft>
            </a:pPr>
            <a:r>
              <a:rPr b="1" lang="pt-BR" sz="2200" spc="-1" strike="noStrike">
                <a:solidFill>
                  <a:srgbClr val="000000"/>
                </a:solidFill>
                <a:latin typeface="Calibri Light"/>
              </a:rPr>
              <a:t>E)HOMOGENEIDADE/COERÊNCIA</a:t>
            </a:r>
            <a:endParaRPr b="0" lang="pt-BR" sz="2200" spc="-1" strike="noStrike">
              <a:latin typeface="Arial"/>
            </a:endParaRPr>
          </a:p>
          <a:p>
            <a:pPr marL="458640" indent="-456840">
              <a:lnSpc>
                <a:spcPct val="90000"/>
              </a:lnSpc>
              <a:spcAft>
                <a:spcPts val="1426"/>
              </a:spcAft>
            </a:pPr>
            <a:r>
              <a:rPr b="0" lang="pt-BR" sz="22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173" name="Imagem 6" descr=""/>
          <p:cNvPicPr/>
          <p:nvPr/>
        </p:nvPicPr>
        <p:blipFill>
          <a:blip r:embed="rId1"/>
          <a:stretch/>
        </p:blipFill>
        <p:spPr>
          <a:xfrm>
            <a:off x="682560" y="2279520"/>
            <a:ext cx="9039240" cy="45514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0" y="0"/>
            <a:ext cx="6041520" cy="6857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ERGONOMIA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494080" y="613440"/>
            <a:ext cx="1515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AULA 3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PRINCÍPIOS ERGONÔMICOS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3"/>
          <p:cNvSpPr/>
          <p:nvPr/>
        </p:nvSpPr>
        <p:spPr>
          <a:xfrm>
            <a:off x="178200" y="1470600"/>
            <a:ext cx="19900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2.1 – EGONOMIA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466560" y="1871640"/>
            <a:ext cx="9064440" cy="47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28080">
            <a:normAutofit/>
          </a:bodyPr>
          <a:p>
            <a:pPr marL="458640" indent="-456840">
              <a:lnSpc>
                <a:spcPct val="90000"/>
              </a:lnSpc>
              <a:spcAft>
                <a:spcPts val="1426"/>
              </a:spcAft>
            </a:pPr>
            <a:r>
              <a:rPr b="1" lang="pt-BR" sz="2200" spc="-1" strike="noStrike">
                <a:solidFill>
                  <a:srgbClr val="000000"/>
                </a:solidFill>
                <a:latin typeface="Calibri Light"/>
              </a:rPr>
              <a:t>F)SIGNIFICADO DOS CÓDIGOS E DENOMINAÇOES</a:t>
            </a:r>
            <a:endParaRPr b="0" lang="pt-BR" sz="2200" spc="-1" strike="noStrike">
              <a:latin typeface="Arial"/>
            </a:endParaRPr>
          </a:p>
          <a:p>
            <a:pPr marL="458640" indent="-456840">
              <a:lnSpc>
                <a:spcPct val="90000"/>
              </a:lnSpc>
              <a:spcAft>
                <a:spcPts val="1426"/>
              </a:spcAft>
            </a:pPr>
            <a:r>
              <a:rPr b="0" lang="pt-BR" sz="22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178" name="Imagem 6" descr=""/>
          <p:cNvPicPr/>
          <p:nvPr/>
        </p:nvPicPr>
        <p:blipFill>
          <a:blip r:embed="rId1"/>
          <a:stretch/>
        </p:blipFill>
        <p:spPr>
          <a:xfrm>
            <a:off x="1039680" y="2279520"/>
            <a:ext cx="7397280" cy="418680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PRINCÍPIOS ERGONÔMICOS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TextShape 3"/>
          <p:cNvSpPr txBox="1"/>
          <p:nvPr/>
        </p:nvSpPr>
        <p:spPr>
          <a:xfrm>
            <a:off x="136440" y="1956960"/>
            <a:ext cx="5254920" cy="418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6720" algn="just">
              <a:lnSpc>
                <a:spcPct val="90000"/>
              </a:lnSpc>
              <a:spcBef>
                <a:spcPts val="1001"/>
              </a:spcBef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Apresentar o conjunto de qualidades que a interface deve exibir de modo que ela possa marcar a experiência de seus usuários.  O conjunto de critérios, regras, princípios e heurísticas para a ergonomia das interfaces são: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 marL="36720" algn="just">
              <a:lnSpc>
                <a:spcPct val="90000"/>
              </a:lnSpc>
              <a:spcBef>
                <a:spcPts val="1001"/>
              </a:spcBef>
            </a:pP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 lvl="1" marL="779400" indent="-28548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Poder de marcar a experiência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 lvl="1" marL="779400" indent="-28548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Qualidade da ajuda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 lvl="1" marL="779400" indent="-28548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Condução as ações do usuário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 lvl="1" marL="779400" indent="-28548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Qualidade das apresentações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 lvl="1" marL="779400" indent="-28548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Carga de trabalho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 lvl="1" marL="779400" indent="-28548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Controle do usuário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 lvl="1" marL="779400" indent="-28548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Adaptabilidade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 lvl="1" marL="779400" indent="-28548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Gestão de erros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 lvl="1" marL="779400" indent="-28548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Homogeneidade / coerência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 lvl="1" marL="779400" indent="-28548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Compatibilidade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56600" y="1470600"/>
            <a:ext cx="57542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1 .1 – INTRODUÇÃO AOS PRINCÍPIOS ERGONÔMICOS</a:t>
            </a: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PRINCÍPIOS ERGONÔMICOS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TextShape 3"/>
          <p:cNvSpPr txBox="1"/>
          <p:nvPr/>
        </p:nvSpPr>
        <p:spPr>
          <a:xfrm>
            <a:off x="136440" y="1956960"/>
            <a:ext cx="7764120" cy="418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22200" indent="-2854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Poder de encantar: 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a beleza estética é um atributo que motiva o usuário a usar uma interface, porém não será o suficiente caso o software não apresente o desempenho necessário.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153360" y="1470600"/>
            <a:ext cx="40262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1 .1.1 – Poder de marcar experiência</a:t>
            </a:r>
            <a:endParaRPr b="0" lang="pt-BR" sz="2000" spc="-1" strike="noStrike">
              <a:latin typeface="Arial"/>
            </a:endParaRPr>
          </a:p>
        </p:txBody>
      </p:sp>
      <p:graphicFrame>
        <p:nvGraphicFramePr>
          <p:cNvPr id="101" name="Table 5"/>
          <p:cNvGraphicFramePr/>
          <p:nvPr/>
        </p:nvGraphicFramePr>
        <p:xfrm>
          <a:off x="671400" y="2937960"/>
          <a:ext cx="5043240" cy="2224800"/>
        </p:xfrm>
        <a:graphic>
          <a:graphicData uri="http://schemas.openxmlformats.org/drawingml/2006/table">
            <a:tbl>
              <a:tblPr/>
              <a:tblGrid>
                <a:gridCol w="5043600"/>
              </a:tblGrid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Espaços estéticos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Imagens e animações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Efeitos sonoros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Fontes, espaçamentos e diagramação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Cores e texturas para elementos das telas e dos planos de fundo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Estilos de ícones para aplicações, ferramentas, status e notificações.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PRINCÍPIOS ERGONÔMICOS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TextShape 3"/>
          <p:cNvSpPr txBox="1"/>
          <p:nvPr/>
        </p:nvSpPr>
        <p:spPr>
          <a:xfrm>
            <a:off x="136440" y="1956960"/>
            <a:ext cx="7764120" cy="418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22200" indent="-2854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Poder de surpreender: 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busca pela superação das expectativas dos usuários, onde o poder de surpreender vai motivar o uso da interface, seja pela recordações ou porque oferece produtividade pessoal.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 marL="322200" indent="-2854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Poder de simplificar a vida: 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a interface proporciona a possibilidade de viver experiências eficazes e produtivas, sem a necessidade de aprendizado intensivo ou leitura de documentação.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153360" y="1470600"/>
            <a:ext cx="40262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1 .1.1 – Poder de marcar experiência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6573600" y="6433560"/>
            <a:ext cx="483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http://copadomundo.uol.com.br/tabela-da-copa</a:t>
            </a:r>
            <a:r>
              <a:rPr b="0" lang="pt-BR" sz="1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/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PRINCÍPIOS ERGONÔMICOS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3"/>
          <p:cNvSpPr/>
          <p:nvPr/>
        </p:nvSpPr>
        <p:spPr>
          <a:xfrm>
            <a:off x="178200" y="1470600"/>
            <a:ext cx="19900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2.1 – EGONOMIA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466560" y="1871640"/>
            <a:ext cx="10810440" cy="47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28080">
            <a:normAutofit/>
          </a:bodyPr>
          <a:p>
            <a:pPr marL="458640" indent="-456840">
              <a:lnSpc>
                <a:spcPct val="90000"/>
              </a:lnSpc>
              <a:spcAft>
                <a:spcPts val="1426"/>
              </a:spcAft>
            </a:pPr>
            <a:r>
              <a:rPr b="1" lang="pt-BR" sz="2200" spc="-1" strike="noStrike">
                <a:solidFill>
                  <a:srgbClr val="000000"/>
                </a:solidFill>
                <a:latin typeface="Calibri Light"/>
              </a:rPr>
              <a:t>Definição:</a:t>
            </a:r>
            <a:r>
              <a:rPr b="0" lang="pt-BR" sz="2200" spc="-1" strike="noStrike">
                <a:solidFill>
                  <a:srgbClr val="000000"/>
                </a:solidFill>
                <a:latin typeface="Calibri Light"/>
              </a:rPr>
              <a:t> “visa proporcionar eficácia e eficiência, além do bem-estar e saúde do usuário,(...) garantindo que sistemas e dispositivos estejam adaptados à maneira como o usuário pensa, comporta-se e trabalha tendo como meta a usabilidade”(Betiol,Faust,2008).</a:t>
            </a:r>
            <a:endParaRPr b="0" lang="pt-BR" sz="2200" spc="-1" strike="noStrike">
              <a:latin typeface="Arial"/>
            </a:endParaRPr>
          </a:p>
          <a:p>
            <a:pPr marL="458640" indent="-456840">
              <a:lnSpc>
                <a:spcPct val="90000"/>
              </a:lnSpc>
              <a:spcAft>
                <a:spcPts val="1426"/>
              </a:spcAft>
            </a:pPr>
            <a:r>
              <a:rPr b="1" lang="pt-BR" sz="2200" spc="-1" strike="noStrike">
                <a:solidFill>
                  <a:srgbClr val="000000"/>
                </a:solidFill>
                <a:latin typeface="Calibri Light"/>
              </a:rPr>
              <a:t>Critérios de Ergonomia:</a:t>
            </a:r>
            <a:endParaRPr b="0" lang="pt-BR" sz="2200" spc="-1" strike="noStrike">
              <a:latin typeface="Arial"/>
            </a:endParaRPr>
          </a:p>
          <a:p>
            <a:pPr marL="458640" indent="-456840">
              <a:lnSpc>
                <a:spcPct val="90000"/>
              </a:lnSpc>
              <a:spcAft>
                <a:spcPts val="1426"/>
              </a:spcAft>
            </a:pPr>
            <a:r>
              <a:rPr b="1" lang="pt-BR" sz="22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Calibri Light"/>
              </a:rPr>
              <a:t>- Condução</a:t>
            </a:r>
            <a:endParaRPr b="0" lang="pt-BR" sz="2200" spc="-1" strike="noStrike">
              <a:latin typeface="Arial"/>
            </a:endParaRPr>
          </a:p>
          <a:p>
            <a:pPr marL="458640" indent="-456840">
              <a:lnSpc>
                <a:spcPct val="90000"/>
              </a:lnSpc>
              <a:spcAft>
                <a:spcPts val="1426"/>
              </a:spcAft>
            </a:pPr>
            <a:r>
              <a:rPr b="1" lang="pt-BR" sz="22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Calibri Light"/>
              </a:rPr>
              <a:t>- Carga de Trabalho</a:t>
            </a:r>
            <a:endParaRPr b="0" lang="pt-BR" sz="2200" spc="-1" strike="noStrike">
              <a:latin typeface="Arial"/>
            </a:endParaRPr>
          </a:p>
          <a:p>
            <a:pPr marL="458640" indent="-456840">
              <a:lnSpc>
                <a:spcPct val="90000"/>
              </a:lnSpc>
              <a:spcAft>
                <a:spcPts val="1426"/>
              </a:spcAft>
            </a:pPr>
            <a:r>
              <a:rPr b="1" lang="pt-BR" sz="22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Calibri Light"/>
              </a:rPr>
              <a:t>- Controle Explícito</a:t>
            </a:r>
            <a:endParaRPr b="0" lang="pt-BR" sz="2200" spc="-1" strike="noStrike">
              <a:latin typeface="Arial"/>
            </a:endParaRPr>
          </a:p>
          <a:p>
            <a:pPr marL="458640" indent="-456840">
              <a:lnSpc>
                <a:spcPct val="90000"/>
              </a:lnSpc>
              <a:spcAft>
                <a:spcPts val="1426"/>
              </a:spcAft>
            </a:pPr>
            <a:r>
              <a:rPr b="1" lang="pt-BR" sz="22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Calibri Light"/>
              </a:rPr>
              <a:t>- Adaptabilidade</a:t>
            </a:r>
            <a:endParaRPr b="0" lang="pt-BR" sz="2200" spc="-1" strike="noStrike">
              <a:latin typeface="Arial"/>
            </a:endParaRPr>
          </a:p>
          <a:p>
            <a:pPr marL="458640" indent="-456840">
              <a:lnSpc>
                <a:spcPct val="90000"/>
              </a:lnSpc>
              <a:spcAft>
                <a:spcPts val="1426"/>
              </a:spcAft>
            </a:pPr>
            <a:r>
              <a:rPr b="1" lang="pt-BR" sz="22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Calibri Light"/>
              </a:rPr>
              <a:t>- Gestão de Erros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4167720" y="3237120"/>
            <a:ext cx="5324040" cy="31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8640" indent="-456840">
              <a:lnSpc>
                <a:spcPct val="100000"/>
              </a:lnSpc>
              <a:spcAft>
                <a:spcPts val="601"/>
              </a:spcAf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- Condução</a:t>
            </a:r>
            <a:endParaRPr b="0" lang="pt-BR" sz="1800" spc="-1" strike="noStrike">
              <a:latin typeface="Arial"/>
            </a:endParaRPr>
          </a:p>
          <a:p>
            <a:pPr marL="458640" indent="-456840">
              <a:lnSpc>
                <a:spcPct val="100000"/>
              </a:lnSpc>
              <a:spcAft>
                <a:spcPts val="601"/>
              </a:spcAf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- Carga de Trabalho</a:t>
            </a:r>
            <a:endParaRPr b="0" lang="pt-BR" sz="1800" spc="-1" strike="noStrike">
              <a:latin typeface="Arial"/>
            </a:endParaRPr>
          </a:p>
          <a:p>
            <a:pPr marL="458640" indent="-456840">
              <a:lnSpc>
                <a:spcPct val="100000"/>
              </a:lnSpc>
              <a:spcAft>
                <a:spcPts val="601"/>
              </a:spcAf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- Controle Explícito</a:t>
            </a:r>
            <a:endParaRPr b="0" lang="pt-BR" sz="1800" spc="-1" strike="noStrike">
              <a:latin typeface="Arial"/>
            </a:endParaRPr>
          </a:p>
          <a:p>
            <a:pPr marL="458640" indent="-456840">
              <a:lnSpc>
                <a:spcPct val="100000"/>
              </a:lnSpc>
              <a:spcAft>
                <a:spcPts val="601"/>
              </a:spcAf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- Adaptabilidade</a:t>
            </a:r>
            <a:endParaRPr b="0" lang="pt-BR" sz="1800" spc="-1" strike="noStrike">
              <a:latin typeface="Arial"/>
            </a:endParaRPr>
          </a:p>
          <a:p>
            <a:pPr marL="458640" indent="-456840">
              <a:lnSpc>
                <a:spcPct val="100000"/>
              </a:lnSpc>
              <a:spcAft>
                <a:spcPts val="601"/>
              </a:spcAf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- Gestão de Erros</a:t>
            </a:r>
            <a:endParaRPr b="0" lang="pt-BR" sz="1800" spc="-1" strike="noStrike">
              <a:latin typeface="Arial"/>
            </a:endParaRPr>
          </a:p>
          <a:p>
            <a:pPr marL="458640" indent="-456840">
              <a:lnSpc>
                <a:spcPct val="100000"/>
              </a:lnSpc>
              <a:spcAft>
                <a:spcPts val="601"/>
              </a:spcAf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- Homogeneidade / consistência</a:t>
            </a:r>
            <a:endParaRPr b="0" lang="pt-BR" sz="1800" spc="-1" strike="noStrike">
              <a:latin typeface="Arial"/>
            </a:endParaRPr>
          </a:p>
          <a:p>
            <a:pPr marL="458640" indent="-456840">
              <a:lnSpc>
                <a:spcPct val="100000"/>
              </a:lnSpc>
              <a:spcAft>
                <a:spcPts val="601"/>
              </a:spcAf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- Significado de Códigos e denominações</a:t>
            </a:r>
            <a:endParaRPr b="0" lang="pt-BR" sz="1800" spc="-1" strike="noStrike">
              <a:latin typeface="Arial"/>
            </a:endParaRPr>
          </a:p>
          <a:p>
            <a:pPr marL="458640" indent="-456840">
              <a:lnSpc>
                <a:spcPct val="100000"/>
              </a:lnSpc>
              <a:spcAft>
                <a:spcPts val="601"/>
              </a:spcAf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- Compatibilidade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PRINCÍPIOS ERGONÔMICOS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178200" y="1470600"/>
            <a:ext cx="19900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2.1 – EGONOMIA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466560" y="1871640"/>
            <a:ext cx="9064440" cy="47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28080">
            <a:normAutofit/>
          </a:bodyPr>
          <a:p>
            <a:pPr marL="458640" indent="-456840">
              <a:lnSpc>
                <a:spcPct val="90000"/>
              </a:lnSpc>
              <a:spcAft>
                <a:spcPts val="1426"/>
              </a:spcAft>
              <a:buClr>
                <a:srgbClr val="000000"/>
              </a:buClr>
              <a:buFont typeface="StarSymbol"/>
              <a:buAutoNum type="alphaUcParenR"/>
            </a:pPr>
            <a:r>
              <a:rPr b="1" lang="pt-BR" sz="2200" spc="-1" strike="noStrike">
                <a:solidFill>
                  <a:srgbClr val="000000"/>
                </a:solidFill>
                <a:latin typeface="Calibri Light"/>
              </a:rPr>
              <a:t>CONDUÇÃO</a:t>
            </a:r>
            <a:endParaRPr b="0" lang="pt-BR" sz="2200" spc="-1" strike="noStrike">
              <a:latin typeface="Arial"/>
            </a:endParaRPr>
          </a:p>
          <a:p>
            <a:pPr marL="458640" indent="-456840">
              <a:lnSpc>
                <a:spcPct val="90000"/>
              </a:lnSpc>
              <a:spcAft>
                <a:spcPts val="1426"/>
              </a:spcAft>
            </a:pPr>
            <a:r>
              <a:rPr b="1" lang="pt-BR" sz="2200" spc="-1" strike="noStrike">
                <a:solidFill>
                  <a:srgbClr val="000000"/>
                </a:solidFill>
                <a:latin typeface="Calibri Light"/>
              </a:rPr>
              <a:t>A.1 ) CONVITE</a:t>
            </a:r>
            <a:endParaRPr b="0" lang="pt-BR" sz="2200" spc="-1" strike="noStrike">
              <a:latin typeface="Arial"/>
            </a:endParaRPr>
          </a:p>
          <a:p>
            <a:pPr marL="981000" indent="-456840">
              <a:lnSpc>
                <a:spcPct val="100000"/>
              </a:lnSpc>
              <a:spcAft>
                <a:spcPts val="1426"/>
              </a:spcAft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- Qualidade da interface que recebe bem seus usuários (novatos)</a:t>
            </a:r>
            <a:endParaRPr b="0" lang="pt-BR" sz="2200" spc="-1" strike="noStrike">
              <a:latin typeface="Arial"/>
            </a:endParaRPr>
          </a:p>
          <a:p>
            <a:pPr marL="981000" indent="-456840">
              <a:lnSpc>
                <a:spcPct val="100000"/>
              </a:lnSpc>
              <a:spcAft>
                <a:spcPts val="1426"/>
              </a:spcAft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-Informações claras sobre o estado dos componentes do sistema</a:t>
            </a:r>
            <a:endParaRPr b="0" lang="pt-BR" sz="2200" spc="-1" strike="noStrike">
              <a:latin typeface="Arial"/>
            </a:endParaRPr>
          </a:p>
          <a:p>
            <a:pPr marL="981000" indent="-456840">
              <a:lnSpc>
                <a:spcPct val="100000"/>
              </a:lnSpc>
              <a:spcAft>
                <a:spcPts val="1426"/>
              </a:spcAft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-Informações sobre o preenchimento do formulário</a:t>
            </a:r>
            <a:endParaRPr b="0" lang="pt-BR" sz="2200" spc="-1" strike="noStrike">
              <a:latin typeface="Arial"/>
            </a:endParaRPr>
          </a:p>
          <a:p>
            <a:pPr marL="981000" indent="-456840">
              <a:lnSpc>
                <a:spcPct val="100000"/>
              </a:lnSpc>
              <a:spcAft>
                <a:spcPts val="1426"/>
              </a:spcAft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-Opções de ajuda visíveis</a:t>
            </a:r>
            <a:endParaRPr b="0" lang="pt-BR" sz="2200" spc="-1" strike="noStrike">
              <a:latin typeface="Arial"/>
            </a:endParaRPr>
          </a:p>
          <a:p>
            <a:pPr marL="981000" indent="-456840">
              <a:lnSpc>
                <a:spcPct val="100000"/>
              </a:lnSpc>
              <a:spcAft>
                <a:spcPts val="1426"/>
              </a:spcAft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-Títulos Claros</a:t>
            </a:r>
            <a:endParaRPr b="0" lang="pt-BR" sz="2200" spc="-1" strike="noStrike">
              <a:latin typeface="Arial"/>
            </a:endParaRPr>
          </a:p>
          <a:p>
            <a:pPr marL="458640" indent="-456840">
              <a:lnSpc>
                <a:spcPct val="90000"/>
              </a:lnSpc>
              <a:spcAft>
                <a:spcPts val="1426"/>
              </a:spcAft>
            </a:pPr>
            <a:endParaRPr b="0" lang="pt-BR" sz="2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PRINCÍPIOS ERGONÔMICOS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"/>
          <p:cNvSpPr/>
          <p:nvPr/>
        </p:nvSpPr>
        <p:spPr>
          <a:xfrm>
            <a:off x="178200" y="1470600"/>
            <a:ext cx="19900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2.1 – EGONOMIA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466560" y="1871640"/>
            <a:ext cx="9064440" cy="47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28080">
            <a:normAutofit/>
          </a:bodyPr>
          <a:p>
            <a:pPr marL="458640" indent="-456840">
              <a:lnSpc>
                <a:spcPct val="90000"/>
              </a:lnSpc>
              <a:spcAft>
                <a:spcPts val="1426"/>
              </a:spcAft>
              <a:buClr>
                <a:srgbClr val="000000"/>
              </a:buClr>
              <a:buFont typeface="StarSymbol"/>
              <a:buAutoNum type="alphaUcParenR"/>
            </a:pPr>
            <a:r>
              <a:rPr b="1" lang="pt-BR" sz="2200" spc="-1" strike="noStrike">
                <a:solidFill>
                  <a:srgbClr val="000000"/>
                </a:solidFill>
                <a:latin typeface="Calibri Light"/>
              </a:rPr>
              <a:t>CONDUÇÃO</a:t>
            </a:r>
            <a:endParaRPr b="0" lang="pt-BR" sz="2200" spc="-1" strike="noStrike">
              <a:latin typeface="Arial"/>
            </a:endParaRPr>
          </a:p>
          <a:p>
            <a:pPr marL="458640" indent="-456840">
              <a:lnSpc>
                <a:spcPct val="90000"/>
              </a:lnSpc>
              <a:spcAft>
                <a:spcPts val="1426"/>
              </a:spcAft>
            </a:pPr>
            <a:r>
              <a:rPr b="1" lang="pt-BR" sz="2200" spc="-1" strike="noStrike">
                <a:solidFill>
                  <a:srgbClr val="000000"/>
                </a:solidFill>
                <a:latin typeface="Calibri Light"/>
              </a:rPr>
              <a:t>A.1 ) CONVITE</a:t>
            </a:r>
            <a:endParaRPr b="0" lang="pt-BR" sz="2200" spc="-1" strike="noStrike">
              <a:latin typeface="Arial"/>
            </a:endParaRPr>
          </a:p>
          <a:p>
            <a:pPr marL="458640" indent="-456840">
              <a:lnSpc>
                <a:spcPct val="90000"/>
              </a:lnSpc>
              <a:spcAft>
                <a:spcPts val="1426"/>
              </a:spcAft>
            </a:pPr>
            <a:endParaRPr b="0" lang="pt-BR" sz="2200" spc="-1" strike="noStrike">
              <a:latin typeface="Arial"/>
            </a:endParaRPr>
          </a:p>
        </p:txBody>
      </p:sp>
      <p:pic>
        <p:nvPicPr>
          <p:cNvPr id="120" name="Imagem 6" descr=""/>
          <p:cNvPicPr/>
          <p:nvPr/>
        </p:nvPicPr>
        <p:blipFill>
          <a:blip r:embed="rId1"/>
          <a:stretch/>
        </p:blipFill>
        <p:spPr>
          <a:xfrm>
            <a:off x="3574080" y="1776960"/>
            <a:ext cx="8521920" cy="491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PRINCÍPIOS ERGONÔMICOS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3"/>
          <p:cNvSpPr/>
          <p:nvPr/>
        </p:nvSpPr>
        <p:spPr>
          <a:xfrm>
            <a:off x="178200" y="1470600"/>
            <a:ext cx="19900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2.1 – EGONOMIA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466560" y="1871640"/>
            <a:ext cx="9064440" cy="47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28080">
            <a:normAutofit/>
          </a:bodyPr>
          <a:p>
            <a:pPr marL="458640" indent="-456840">
              <a:lnSpc>
                <a:spcPct val="90000"/>
              </a:lnSpc>
              <a:spcAft>
                <a:spcPts val="1426"/>
              </a:spcAft>
              <a:buClr>
                <a:srgbClr val="000000"/>
              </a:buClr>
              <a:buFont typeface="StarSymbol"/>
              <a:buAutoNum type="alphaUcParenR"/>
            </a:pPr>
            <a:r>
              <a:rPr b="1" lang="pt-BR" sz="2200" spc="-1" strike="noStrike">
                <a:solidFill>
                  <a:srgbClr val="000000"/>
                </a:solidFill>
                <a:latin typeface="Calibri Light"/>
              </a:rPr>
              <a:t>CONDUÇÃO</a:t>
            </a:r>
            <a:endParaRPr b="0" lang="pt-BR" sz="2200" spc="-1" strike="noStrike">
              <a:latin typeface="Arial"/>
            </a:endParaRPr>
          </a:p>
          <a:p>
            <a:pPr marL="458640" indent="-456840">
              <a:lnSpc>
                <a:spcPct val="90000"/>
              </a:lnSpc>
              <a:spcAft>
                <a:spcPts val="1426"/>
              </a:spcAft>
            </a:pPr>
            <a:r>
              <a:rPr b="1" lang="pt-BR" sz="2200" spc="-1" strike="noStrike">
                <a:solidFill>
                  <a:srgbClr val="000000"/>
                </a:solidFill>
                <a:latin typeface="Calibri Light"/>
              </a:rPr>
              <a:t>A.2 ) AGRUPAMENTO</a:t>
            </a:r>
            <a:endParaRPr b="0" lang="pt-BR" sz="2200" spc="-1" strike="noStrike">
              <a:latin typeface="Arial"/>
            </a:endParaRPr>
          </a:p>
          <a:p>
            <a:pPr marL="981000" indent="-456840">
              <a:lnSpc>
                <a:spcPct val="100000"/>
              </a:lnSpc>
              <a:spcAft>
                <a:spcPts val="1426"/>
              </a:spcAft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-Qualidade a serviço da intuição proporcionada pela interface</a:t>
            </a:r>
            <a:endParaRPr b="0" lang="pt-BR" sz="2200" spc="-1" strike="noStrike">
              <a:latin typeface="Arial"/>
            </a:endParaRPr>
          </a:p>
          <a:p>
            <a:pPr marL="981000" indent="-456840">
              <a:lnSpc>
                <a:spcPct val="100000"/>
              </a:lnSpc>
              <a:spcAft>
                <a:spcPts val="1426"/>
              </a:spcAft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-Compreensão da tela pelo usuário depende:</a:t>
            </a:r>
            <a:endParaRPr b="0" lang="pt-BR" sz="2200" spc="-1" strike="noStrike">
              <a:latin typeface="Arial"/>
            </a:endParaRPr>
          </a:p>
          <a:p>
            <a:pPr marL="981000" indent="-456840">
              <a:lnSpc>
                <a:spcPct val="100000"/>
              </a:lnSpc>
              <a:spcAft>
                <a:spcPts val="1426"/>
              </a:spcAft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-posicionamento, ordenação e forma dos objetos(imagens, textos, comandos, ícones etc) que são apresentados</a:t>
            </a:r>
            <a:endParaRPr b="0" lang="pt-BR" sz="2200" spc="-1" strike="noStrike">
              <a:latin typeface="Arial"/>
            </a:endParaRPr>
          </a:p>
          <a:p>
            <a:pPr marL="981000" indent="-456840">
              <a:lnSpc>
                <a:spcPct val="100000"/>
              </a:lnSpc>
              <a:spcAft>
                <a:spcPts val="1426"/>
              </a:spcAft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-Perceberão os diferente itens ou grupos de itens pela forma organizada que serão apresentados.</a:t>
            </a:r>
            <a:endParaRPr b="0" lang="pt-BR" sz="2200" spc="-1" strike="noStrike">
              <a:latin typeface="Arial"/>
            </a:endParaRPr>
          </a:p>
          <a:p>
            <a:pPr marL="981000" indent="-456840">
              <a:lnSpc>
                <a:spcPct val="100000"/>
              </a:lnSpc>
              <a:spcAft>
                <a:spcPts val="1426"/>
              </a:spcAft>
            </a:pPr>
            <a:endParaRPr b="0" lang="pt-BR" sz="2200" spc="-1" strike="noStrike">
              <a:latin typeface="Arial"/>
            </a:endParaRPr>
          </a:p>
          <a:p>
            <a:pPr marL="458640" indent="-456840">
              <a:lnSpc>
                <a:spcPct val="90000"/>
              </a:lnSpc>
              <a:spcAft>
                <a:spcPts val="1426"/>
              </a:spcAft>
            </a:pPr>
            <a:endParaRPr b="0" lang="pt-BR" sz="2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56783</TotalTime>
  <Application>LibreOffice/6.0.7.3$Linux_X86_64 LibreOffice_project/00m0$Build-3</Application>
  <Words>498</Words>
  <Paragraphs>122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2015-06-30T12:53:20Z</dcterms:created>
  <dc:creator>Daniel Corrêa da Silva</dc:creator>
  <dc:description/>
  <dc:language>pt-BR</dc:language>
  <cp:lastModifiedBy/>
  <dcterms:modified xsi:type="dcterms:W3CDTF">2021-02-12T18:31:16Z</dcterms:modified>
  <cp:revision>361</cp:revision>
  <dc:subject/>
  <dc:title>APACHE MAVEN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15.0025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