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64" r:id="rId4"/>
    <p:sldId id="259" r:id="rId5"/>
    <p:sldId id="260" r:id="rId6"/>
    <p:sldId id="261" r:id="rId7"/>
    <p:sldId id="324" r:id="rId8"/>
    <p:sldId id="265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325" r:id="rId28"/>
    <p:sldId id="285" r:id="rId29"/>
    <p:sldId id="286" r:id="rId30"/>
    <p:sldId id="310" r:id="rId31"/>
    <p:sldId id="311" r:id="rId32"/>
    <p:sldId id="312" r:id="rId33"/>
    <p:sldId id="313" r:id="rId34"/>
    <p:sldId id="287" r:id="rId35"/>
    <p:sldId id="290" r:id="rId36"/>
    <p:sldId id="326" r:id="rId37"/>
    <p:sldId id="314" r:id="rId38"/>
    <p:sldId id="315" r:id="rId39"/>
    <p:sldId id="316" r:id="rId40"/>
    <p:sldId id="288" r:id="rId41"/>
    <p:sldId id="292" r:id="rId42"/>
    <p:sldId id="296" r:id="rId43"/>
    <p:sldId id="295" r:id="rId44"/>
    <p:sldId id="293" r:id="rId45"/>
    <p:sldId id="294" r:id="rId46"/>
    <p:sldId id="298" r:id="rId47"/>
    <p:sldId id="317" r:id="rId48"/>
    <p:sldId id="297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9" r:id="rId59"/>
    <p:sldId id="308" r:id="rId60"/>
    <p:sldId id="320" r:id="rId61"/>
    <p:sldId id="323" r:id="rId62"/>
    <p:sldId id="321" r:id="rId63"/>
    <p:sldId id="322" r:id="rId64"/>
    <p:sldId id="291" r:id="rId65"/>
    <p:sldId id="319" r:id="rId66"/>
    <p:sldId id="318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2T18:42:32.5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77,'6'0,"15"0,4-6,-2-8,0-3,4 3,2 3,4 4,1 2,2 3,-5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2T18:42:33.60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23,'7'0,"7"0,9 0,6 0,4 0,-2-6,-2-2,-5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2T18:42:34.1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1,'-6'0,"-2"0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2T18:42:35.1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68,'667'0,"-634"-3,1-1,-1-2,0-1,0-1,21-10,-6 3,-23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D5459-8F87-4ED1-9C04-8B69C909D0F3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4DF28-0464-4C0E-AEE0-7DA2BBB7C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218-2173-442E-B4AF-1490C2DAF954}" type="datetime1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36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C5D6-0D11-4123-B255-7F74027E7133}" type="datetime1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28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1C42-F9BD-41F7-8E8C-41D8A79145CE}" type="datetime1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B08D-4123-4F38-B556-97B7A756099A}" type="datetime1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54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E07A-632F-4CB2-809A-55AC642F6F4B}" type="datetime1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4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F8D-37BC-4CFD-B26E-4F6AB95D02DC}" type="datetime1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0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2069-1A0F-459A-AA97-C52EA8E72AC7}" type="datetime1">
              <a:rPr lang="pt-BR" smtClean="0"/>
              <a:t>02/05/2019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4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7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4A58-8B7D-4ED9-9DFF-4D5E39E86F74}" type="datetime1">
              <a:rPr lang="pt-BR" smtClean="0"/>
              <a:t>02/05/2019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95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DD25-C87A-495A-903C-5E96B9767D21}" type="datetime1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68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038-8BE6-422F-B6BF-B3699B836590}" type="datetime1">
              <a:rPr lang="pt-BR" smtClean="0"/>
              <a:t>02/05/2019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70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F9E6-8271-4D52-8AF0-FDE95F526886}" type="datetime1">
              <a:rPr lang="pt-BR" smtClean="0"/>
              <a:t>02/05/2019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27FD-E289-4DB9-9505-2133B5679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60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url?sa=i&amp;rct=j&amp;q=&amp;esrc=s&amp;source=images&amp;cd=&amp;ved=2ahUKEwjE_fv-4ubhAhWgHbkGHR6ZCNAQjRx6BAgBEAU&amp;url=https%3A%2F%2Fpt.wikipedia.org%2Fwiki%2FFicheiro%3AUfrn-logo.png&amp;psig=AOvVaw2P6Ioh165thfijmeZKqMub&amp;ust=155612807125680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customXml" Target="../ink/ink2.xml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F8E40-1FD2-4A24-94D3-4FD6394B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35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de Controladores para Sistemas de Segunda Ordem via Resposta em Frequência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DF5A9-201D-43E1-9157-4F45CA6CA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151"/>
            <a:ext cx="9144000" cy="1655762"/>
          </a:xfrm>
        </p:spPr>
        <p:txBody>
          <a:bodyPr/>
          <a:lstStyle/>
          <a:p>
            <a:r>
              <a:rPr lang="pt-BR"/>
              <a:t>Nelson José Bonfim Dantas</a:t>
            </a:r>
          </a:p>
          <a:p>
            <a:r>
              <a:rPr lang="pt-BR"/>
              <a:t>Orientador: Carlos Eduardo Trabuco Dórea</a:t>
            </a:r>
          </a:p>
          <a:p>
            <a:r>
              <a:rPr lang="pt-BR"/>
              <a:t>Co-Orientador: José Mário Araújo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39EAD3-50E9-453A-AADD-9C91D801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502-74B3-42CD-8C35-C472FB7C23C4}" type="datetime1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E6222F-D8ED-4D76-BDFC-B9E8F170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E06E71-49C2-42D3-870C-48B7787C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1</a:t>
            </a:fld>
            <a:endParaRPr lang="pt-BR"/>
          </a:p>
        </p:txBody>
      </p:sp>
      <p:pic>
        <p:nvPicPr>
          <p:cNvPr id="5" name="Imagem 4" descr="Uma imagem contendo clip-art&#10;&#10;Descrição gerada automaticamente">
            <a:extLst>
              <a:ext uri="{FF2B5EF4-FFF2-40B4-BE49-F238E27FC236}">
                <a16:creationId xmlns:a16="http://schemas.microsoft.com/office/drawing/2014/main" id="{CF0D8B2B-D03C-4F38-AD2E-1A7DAAF7B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57" y="466571"/>
            <a:ext cx="1105885" cy="1232128"/>
          </a:xfrm>
          <a:prstGeom prst="rect">
            <a:avLst/>
          </a:prstGeom>
        </p:spPr>
      </p:pic>
      <p:pic>
        <p:nvPicPr>
          <p:cNvPr id="1026" name="Picture 2" descr="Resultado de imagem para logo ufrn">
            <a:hlinkClick r:id="rId3"/>
            <a:extLst>
              <a:ext uri="{FF2B5EF4-FFF2-40B4-BE49-F238E27FC236}">
                <a16:creationId xmlns:a16="http://schemas.microsoft.com/office/drawing/2014/main" id="{322518A8-772E-4BB4-BE9B-A348BB5C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2" y="709454"/>
            <a:ext cx="2334696" cy="74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6EBFCF-97B3-4861-8551-621BD003C7A0}"/>
              </a:ext>
            </a:extLst>
          </p:cNvPr>
          <p:cNvSpPr txBox="1"/>
          <p:nvPr/>
        </p:nvSpPr>
        <p:spPr>
          <a:xfrm>
            <a:off x="3507035" y="718704"/>
            <a:ext cx="5177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Universidade Federal do Rio Grande do Norte</a:t>
            </a:r>
          </a:p>
          <a:p>
            <a:pPr algn="ctr"/>
            <a:r>
              <a:rPr lang="pt-BR" dirty="0"/>
              <a:t>Programa de Pós Graduação em Engenharia Mecatrônica</a:t>
            </a:r>
          </a:p>
        </p:txBody>
      </p:sp>
    </p:spTree>
    <p:extLst>
      <p:ext uri="{BB962C8B-B14F-4D97-AF65-F5344CB8AC3E}">
        <p14:creationId xmlns:p14="http://schemas.microsoft.com/office/powerpoint/2010/main" val="108029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FUNDAMENTAÇÃO TEÓRICA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9448" y="6316857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03622A-8F07-4A98-8C68-CF07D64927F9}" type="datetime1">
              <a:rPr lang="en-US" sz="1050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5/2/2019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8590" y="6318821"/>
            <a:ext cx="5076585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05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398" y="6296279"/>
            <a:ext cx="6244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31927FD-E289-4DB9-9505-2133B5679B4A}" type="slidenum">
              <a:rPr lang="en-US" sz="1050">
                <a:solidFill>
                  <a:srgbClr val="FFFFFF">
                    <a:alpha val="80000"/>
                  </a:srgbClr>
                </a:solidFill>
              </a:rPr>
              <a:pPr algn="l" defTabSz="914400">
                <a:spcAft>
                  <a:spcPts val="600"/>
                </a:spcAft>
              </a:pPr>
              <a:t>10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relógio, objeto&#10;&#10;Descrição gerada automaticamente">
            <a:extLst>
              <a:ext uri="{FF2B5EF4-FFF2-40B4-BE49-F238E27FC236}">
                <a16:creationId xmlns:a16="http://schemas.microsoft.com/office/drawing/2014/main" id="{C1E55681-75A6-44B3-BD20-756D68AE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20" y="2097658"/>
            <a:ext cx="6390554" cy="200186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E4221C6-3B95-4242-806B-F72BD635830C}"/>
                  </a:ext>
                </a:extLst>
              </p:cNvPr>
              <p:cNvSpPr txBox="1"/>
              <p:nvPr/>
            </p:nvSpPr>
            <p:spPr>
              <a:xfrm>
                <a:off x="838200" y="4291618"/>
                <a:ext cx="105156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[2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)]+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[2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)]=0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E4221C6-3B95-4242-806B-F72BD635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1618"/>
                <a:ext cx="10515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396E54B-411E-48BD-9492-1435756CE157}"/>
                  </a:ext>
                </a:extLst>
              </p:cNvPr>
              <p:cNvSpPr txBox="1"/>
              <p:nvPr/>
            </p:nvSpPr>
            <p:spPr>
              <a:xfrm>
                <a:off x="2279374" y="4807875"/>
                <a:ext cx="78670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)]+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)]=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396E54B-411E-48BD-9492-1435756CE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74" y="4807875"/>
                <a:ext cx="78670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80C8A37-94B7-4C5D-B26A-4043EA58F47B}"/>
                  </a:ext>
                </a:extLst>
              </p:cNvPr>
              <p:cNvSpPr txBox="1"/>
              <p:nvPr/>
            </p:nvSpPr>
            <p:spPr>
              <a:xfrm>
                <a:off x="1550106" y="5392389"/>
                <a:ext cx="8920968" cy="8783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80C8A37-94B7-4C5D-B26A-4043EA58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06" y="5392389"/>
                <a:ext cx="8920968" cy="878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F936F1AE-5997-445C-AEE6-83777EB6A4F1}"/>
              </a:ext>
            </a:extLst>
          </p:cNvPr>
          <p:cNvSpPr txBox="1"/>
          <p:nvPr/>
        </p:nvSpPr>
        <p:spPr>
          <a:xfrm>
            <a:off x="838200" y="1364974"/>
            <a:ext cx="4184374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Sistema de Segunda Ordem</a:t>
            </a:r>
          </a:p>
        </p:txBody>
      </p:sp>
    </p:spTree>
    <p:extLst>
      <p:ext uri="{BB962C8B-B14F-4D97-AF65-F5344CB8AC3E}">
        <p14:creationId xmlns:p14="http://schemas.microsoft.com/office/powerpoint/2010/main" val="391429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relógio, objeto&#10;&#10;Descrição gerada automaticamente">
            <a:extLst>
              <a:ext uri="{FF2B5EF4-FFF2-40B4-BE49-F238E27FC236}">
                <a16:creationId xmlns:a16="http://schemas.microsoft.com/office/drawing/2014/main" id="{C1E55681-75A6-44B3-BD20-756D68AE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21" y="2205853"/>
            <a:ext cx="6390554" cy="2001861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E4221C6-3B95-4242-806B-F72BD635830C}"/>
                  </a:ext>
                </a:extLst>
              </p:cNvPr>
              <p:cNvSpPr txBox="1"/>
              <p:nvPr/>
            </p:nvSpPr>
            <p:spPr>
              <a:xfrm>
                <a:off x="3766552" y="4611020"/>
                <a:ext cx="4658892" cy="507831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𝐌</m:t>
                      </m:r>
                      <m:acc>
                        <m:accPr>
                          <m:chr m:val="̈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𝐃</m:t>
                      </m:r>
                      <m:acc>
                        <m:accPr>
                          <m:chr m:val="̇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𝐊𝐱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sz="2800" i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E4221C6-3B95-4242-806B-F72BD635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52" y="4611020"/>
                <a:ext cx="4658892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396E54B-411E-48BD-9492-1435756CE157}"/>
                  </a:ext>
                </a:extLst>
              </p:cNvPr>
              <p:cNvSpPr txBox="1"/>
              <p:nvPr/>
            </p:nvSpPr>
            <p:spPr>
              <a:xfrm>
                <a:off x="838200" y="5522157"/>
                <a:ext cx="108223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𝕽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⨯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𝕽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⨯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𝕽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⨯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𝕽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⨯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𝕽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𝕽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396E54B-411E-48BD-9492-1435756CE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22157"/>
                <a:ext cx="108223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87B505-BA7F-4D0E-AB62-F324ED4785B7}"/>
              </a:ext>
            </a:extLst>
          </p:cNvPr>
          <p:cNvSpPr txBox="1"/>
          <p:nvPr/>
        </p:nvSpPr>
        <p:spPr>
          <a:xfrm>
            <a:off x="838200" y="1364974"/>
            <a:ext cx="4184374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Sistema de Segunda Ordem</a:t>
            </a:r>
          </a:p>
        </p:txBody>
      </p:sp>
    </p:spTree>
    <p:extLst>
      <p:ext uri="{BB962C8B-B14F-4D97-AF65-F5344CB8AC3E}">
        <p14:creationId xmlns:p14="http://schemas.microsoft.com/office/powerpoint/2010/main" val="22935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13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5155096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Representação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B58A315-4D82-4403-BBCE-E1888814ED95}"/>
                  </a:ext>
                </a:extLst>
              </p:cNvPr>
              <p:cNvSpPr txBox="1"/>
              <p:nvPr/>
            </p:nvSpPr>
            <p:spPr>
              <a:xfrm>
                <a:off x="3194629" y="3268161"/>
                <a:ext cx="6062750" cy="971804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1440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pt-B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800" b="1" dirty="0"/>
              </a:p>
              <a:p>
                <a:pPr marL="14400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t-BR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pt-BR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8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pt-BR" sz="28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1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pt-BR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800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pt-BR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pt-BR" sz="28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2800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1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pt-BR" sz="28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pt-BR" sz="2800" b="1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pt-BR" sz="2800" b="1" dirty="0"/>
                      <m:t> </m:t>
                    </m:r>
                    <m:sSub>
                      <m:sSubPr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pt-BR" sz="28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1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pt-BR" sz="2800" b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pt-BR" sz="2800" b="1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pt-BR" sz="2800" i="1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800" i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B58A315-4D82-4403-BBCE-E1888814E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29" y="3268161"/>
                <a:ext cx="6062750" cy="971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31EE207-1470-4864-A04E-115167BDCAAA}"/>
                  </a:ext>
                </a:extLst>
              </p:cNvPr>
              <p:cNvSpPr txBox="1"/>
              <p:nvPr/>
            </p:nvSpPr>
            <p:spPr>
              <a:xfrm>
                <a:off x="5528729" y="2102020"/>
                <a:ext cx="113454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31EE207-1470-4864-A04E-115167BDC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29" y="2102020"/>
                <a:ext cx="1134541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0988B32-221F-4E2A-9A5C-639EB8B91CEF}"/>
                  </a:ext>
                </a:extLst>
              </p:cNvPr>
              <p:cNvSpPr txBox="1"/>
              <p:nvPr/>
            </p:nvSpPr>
            <p:spPr>
              <a:xfrm>
                <a:off x="2672824" y="4782012"/>
                <a:ext cx="6846352" cy="105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pt-BR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pt-BR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2800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pt-BR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pt-BR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2800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p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sz="2800" b="1"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</m:e>
                              <m:e>
                                <m:r>
                                  <a:rPr lang="pt-BR" sz="28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p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pt-BR" sz="2800" b="1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pt-BR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pt-BR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p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pt-BR" sz="2800" b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0988B32-221F-4E2A-9A5C-639EB8B91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24" y="4782012"/>
                <a:ext cx="6846352" cy="1051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5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14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5165035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Representação de Primeira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0988B32-221F-4E2A-9A5C-639EB8B91CEF}"/>
                  </a:ext>
                </a:extLst>
              </p:cNvPr>
              <p:cNvSpPr txBox="1"/>
              <p:nvPr/>
            </p:nvSpPr>
            <p:spPr>
              <a:xfrm>
                <a:off x="2672823" y="2536777"/>
                <a:ext cx="6846352" cy="105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pt-BR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pt-BR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2800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pt-BR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pt-BR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2800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p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sz="2800" b="1"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</m:e>
                              <m:e>
                                <m:r>
                                  <a:rPr lang="pt-BR" sz="28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p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pt-BR" sz="2800" b="1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pt-BR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pt-BR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sz="2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p>
                                    <m:r>
                                      <a:rPr lang="pt-BR" sz="28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pt-BR" sz="2800" b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0988B32-221F-4E2A-9A5C-639EB8B91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23" y="2536777"/>
                <a:ext cx="6846352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5E2CDAE-1C69-46CE-94D0-AD02A062BE8F}"/>
                  </a:ext>
                </a:extLst>
              </p:cNvPr>
              <p:cNvSpPr txBox="1"/>
              <p:nvPr/>
            </p:nvSpPr>
            <p:spPr>
              <a:xfrm>
                <a:off x="5067673" y="4971799"/>
                <a:ext cx="2052934" cy="52437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̃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sz="2800" i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5E2CDAE-1C69-46CE-94D0-AD02A062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73" y="4971799"/>
                <a:ext cx="2052934" cy="524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ave Esquerda 6">
            <a:extLst>
              <a:ext uri="{FF2B5EF4-FFF2-40B4-BE49-F238E27FC236}">
                <a16:creationId xmlns:a16="http://schemas.microsoft.com/office/drawing/2014/main" id="{EA05AE9D-C0E2-4F24-AE02-C028BB71CB10}"/>
              </a:ext>
            </a:extLst>
          </p:cNvPr>
          <p:cNvSpPr/>
          <p:nvPr/>
        </p:nvSpPr>
        <p:spPr>
          <a:xfrm rot="16200000">
            <a:off x="5222198" y="2426356"/>
            <a:ext cx="257470" cy="2624668"/>
          </a:xfrm>
          <a:prstGeom prst="leftBrace">
            <a:avLst>
              <a:gd name="adj1" fmla="val 13091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8A7F03D7-30B0-4AA1-9435-1717E9C5DA4F}"/>
              </a:ext>
            </a:extLst>
          </p:cNvPr>
          <p:cNvSpPr/>
          <p:nvPr/>
        </p:nvSpPr>
        <p:spPr>
          <a:xfrm rot="16200000">
            <a:off x="8465296" y="3275200"/>
            <a:ext cx="257472" cy="914398"/>
          </a:xfrm>
          <a:prstGeom prst="leftBrace">
            <a:avLst>
              <a:gd name="adj1" fmla="val 53291"/>
              <a:gd name="adj2" fmla="val 514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6B03276-E822-48F9-AB21-AC95ACEDEB06}"/>
              </a:ext>
            </a:extLst>
          </p:cNvPr>
          <p:cNvSpPr txBox="1"/>
          <p:nvPr/>
        </p:nvSpPr>
        <p:spPr>
          <a:xfrm>
            <a:off x="5153802" y="3867425"/>
            <a:ext cx="19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pt-BR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8E6F5F-3FC9-4BBD-B34B-60D35485FBA4}"/>
              </a:ext>
            </a:extLst>
          </p:cNvPr>
          <p:cNvSpPr txBox="1"/>
          <p:nvPr/>
        </p:nvSpPr>
        <p:spPr>
          <a:xfrm>
            <a:off x="8363405" y="3861135"/>
            <a:ext cx="24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3146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15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5257800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Problema de Autovalor Quadrático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5E2CDAE-1C69-46CE-94D0-AD02A062BE8F}"/>
                  </a:ext>
                </a:extLst>
              </p:cNvPr>
              <p:cNvSpPr txBox="1"/>
              <p:nvPr/>
            </p:nvSpPr>
            <p:spPr>
              <a:xfrm>
                <a:off x="2122122" y="4781669"/>
                <a:ext cx="3470950" cy="43088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dirty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1" i="0" dirty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sz="2800" b="1" i="0" dirty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0" dirty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pt-BR" sz="2800" b="1" i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5E2CDAE-1C69-46CE-94D0-AD02A062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122" y="4781669"/>
                <a:ext cx="347095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9C24CE3-AD35-479C-9565-FCDE955197B5}"/>
                  </a:ext>
                </a:extLst>
              </p:cNvPr>
              <p:cNvSpPr txBox="1"/>
              <p:nvPr/>
            </p:nvSpPr>
            <p:spPr>
              <a:xfrm>
                <a:off x="2246257" y="3561580"/>
                <a:ext cx="1872949" cy="451086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𝐳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9C24CE3-AD35-479C-9565-FCDE9551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57" y="3561580"/>
                <a:ext cx="1872949" cy="4510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2B7145-0C02-401E-965C-33B24AABEE8C}"/>
                  </a:ext>
                </a:extLst>
              </p:cNvPr>
              <p:cNvSpPr txBox="1"/>
              <p:nvPr/>
            </p:nvSpPr>
            <p:spPr>
              <a:xfrm>
                <a:off x="838200" y="2570285"/>
                <a:ext cx="4658892" cy="43088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𝐌</m:t>
                      </m:r>
                      <m:acc>
                        <m:accPr>
                          <m:chr m:val="̈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𝐃</m:t>
                      </m:r>
                      <m:acc>
                        <m:accPr>
                          <m:chr m:val="̇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𝐊𝐱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800" i="1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2B7145-0C02-401E-965C-33B24AABE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0285"/>
                <a:ext cx="46588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836226A1-257F-4CFA-BB1E-0CB20BD7FA1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593072" y="3028219"/>
            <a:ext cx="1884467" cy="196889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B318864-2A8A-4029-B668-31F0A54BD900}"/>
              </a:ext>
            </a:extLst>
          </p:cNvPr>
          <p:cNvSpPr txBox="1"/>
          <p:nvPr/>
        </p:nvSpPr>
        <p:spPr>
          <a:xfrm>
            <a:off x="6304355" y="248642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Feixe Quadrático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E83DB71-9A5D-48EA-B21E-675FF5CD0D70}"/>
                  </a:ext>
                </a:extLst>
              </p:cNvPr>
              <p:cNvSpPr txBox="1"/>
              <p:nvPr/>
            </p:nvSpPr>
            <p:spPr>
              <a:xfrm>
                <a:off x="8552323" y="3665798"/>
                <a:ext cx="1696875" cy="43088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E83DB71-9A5D-48EA-B21E-675FF5CD0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23" y="3665798"/>
                <a:ext cx="16968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44FEAB7-D3CC-4946-8DB3-9C40FE1A7E92}"/>
                  </a:ext>
                </a:extLst>
              </p:cNvPr>
              <p:cNvSpPr txBox="1"/>
              <p:nvPr/>
            </p:nvSpPr>
            <p:spPr>
              <a:xfrm>
                <a:off x="7447722" y="4749464"/>
                <a:ext cx="390607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Autovalores do sistema, espectro de </a:t>
                </a:r>
                <a14:m>
                  <m:oMath xmlns:m="http://schemas.openxmlformats.org/officeDocument/2006/math">
                    <m:r>
                      <a:rPr lang="pt-BR" sz="2800" b="1" dirty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44FEAB7-D3CC-4946-8DB3-9C40FE1A7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22" y="4749464"/>
                <a:ext cx="3906078" cy="954107"/>
              </a:xfrm>
              <a:prstGeom prst="rect">
                <a:avLst/>
              </a:prstGeom>
              <a:blipFill>
                <a:blip r:embed="rId6"/>
                <a:stretch>
                  <a:fillRect l="-3276" t="-5732" b="-17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04B244B-9376-4AC5-BF81-AB2B3DB80D85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9400761" y="4096685"/>
            <a:ext cx="0" cy="652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8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DA13B8D7-45DD-44DD-B82E-96488B1D5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9375" t="23098" r="33125" b="43136"/>
          <a:stretch/>
        </p:blipFill>
        <p:spPr>
          <a:xfrm>
            <a:off x="5497092" y="1628426"/>
            <a:ext cx="6708270" cy="36905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3839817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Realimentação de Estado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9C24CE3-AD35-479C-9565-FCDE955197B5}"/>
                  </a:ext>
                </a:extLst>
              </p:cNvPr>
              <p:cNvSpPr txBox="1"/>
              <p:nvPr/>
            </p:nvSpPr>
            <p:spPr>
              <a:xfrm>
                <a:off x="2209800" y="3000010"/>
                <a:ext cx="3654910" cy="43858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9C24CE3-AD35-479C-9565-FCDE9551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000010"/>
                <a:ext cx="3654910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2B7145-0C02-401E-965C-33B24AABEE8C}"/>
                  </a:ext>
                </a:extLst>
              </p:cNvPr>
              <p:cNvSpPr txBox="1"/>
              <p:nvPr/>
            </p:nvSpPr>
            <p:spPr>
              <a:xfrm>
                <a:off x="838199" y="2173556"/>
                <a:ext cx="4962327" cy="43088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𝐌</m:t>
                      </m:r>
                      <m:acc>
                        <m:accPr>
                          <m:chr m:val="̈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𝐃</m:t>
                      </m:r>
                      <m:acc>
                        <m:accPr>
                          <m:chr m:val="̇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𝐊𝐱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i="1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22B7145-0C02-401E-965C-33B24AABE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173556"/>
                <a:ext cx="496232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29DB4D0-96C1-4083-907A-FAE2BA37B5C9}"/>
                  </a:ext>
                </a:extLst>
              </p:cNvPr>
              <p:cNvSpPr txBox="1"/>
              <p:nvPr/>
            </p:nvSpPr>
            <p:spPr>
              <a:xfrm>
                <a:off x="934180" y="3800376"/>
                <a:ext cx="7219220" cy="43909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𝐌</m:t>
                      </m:r>
                      <m:acc>
                        <m:accPr>
                          <m:chr m:val="̈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𝐃</m:t>
                      </m:r>
                      <m:acc>
                        <m:accPr>
                          <m:chr m:val="̇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𝐊𝐱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pt-BR" sz="28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800" i="1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29DB4D0-96C1-4083-907A-FAE2BA37B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80" y="3800376"/>
                <a:ext cx="7219220" cy="439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FA11216-336B-493F-AA30-13CC537C86F9}"/>
                  </a:ext>
                </a:extLst>
              </p:cNvPr>
              <p:cNvSpPr txBox="1"/>
              <p:nvPr/>
            </p:nvSpPr>
            <p:spPr>
              <a:xfrm>
                <a:off x="934180" y="4755617"/>
                <a:ext cx="7219220" cy="48635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𝐌</m:t>
                      </m:r>
                      <m:acc>
                        <m:accPr>
                          <m:chr m:val="̈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sSup>
                            <m:sSupPr>
                              <m:ctrlP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̇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pt-BR" sz="2800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800" i="1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FA11216-336B-493F-AA30-13CC537C8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80" y="4755617"/>
                <a:ext cx="7219220" cy="486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have Esquerda 12">
            <a:extLst>
              <a:ext uri="{FF2B5EF4-FFF2-40B4-BE49-F238E27FC236}">
                <a16:creationId xmlns:a16="http://schemas.microsoft.com/office/drawing/2014/main" id="{BAA7122D-E089-480D-B7A1-5FEFDFEDF366}"/>
              </a:ext>
            </a:extLst>
          </p:cNvPr>
          <p:cNvSpPr/>
          <p:nvPr/>
        </p:nvSpPr>
        <p:spPr>
          <a:xfrm rot="16200000">
            <a:off x="3996142" y="2499124"/>
            <a:ext cx="365126" cy="5820316"/>
          </a:xfrm>
          <a:prstGeom prst="leftBrace">
            <a:avLst>
              <a:gd name="adj1" fmla="val 26421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F791B76-43B6-4C0F-945A-7A67800ABBDB}"/>
                  </a:ext>
                </a:extLst>
              </p:cNvPr>
              <p:cNvSpPr/>
              <p:nvPr/>
            </p:nvSpPr>
            <p:spPr>
              <a:xfrm>
                <a:off x="1268547" y="5693154"/>
                <a:ext cx="6589433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dirty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1" i="0" dirty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  <m:r>
                            <a:rPr lang="pt-BR" sz="2800" b="1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1" i="0" dirty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sSup>
                            <m:sSupPr>
                              <m:ctrlPr>
                                <a:rPr lang="pt-BR" sz="2800" b="1" i="0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1" i="0" dirty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800" b="0" i="0" dirty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2800" b="1" i="0" dirty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pt-BR" sz="2800" b="1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1" i="0" dirty="0" smtClean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pt-BR" sz="2800" b="1" i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0" dirty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800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F791B76-43B6-4C0F-945A-7A67800AB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47" y="5693154"/>
                <a:ext cx="6589433" cy="578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7E6EF7F-5627-4DC0-A294-11E3026A9AC7}"/>
                  </a:ext>
                </a:extLst>
              </p:cNvPr>
              <p:cNvSpPr txBox="1"/>
              <p:nvPr/>
            </p:nvSpPr>
            <p:spPr>
              <a:xfrm>
                <a:off x="6783456" y="2415086"/>
                <a:ext cx="3654287" cy="43088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𝕽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⨯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𝕽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⨯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7E6EF7F-5627-4DC0-A294-11E3026A9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456" y="2415086"/>
                <a:ext cx="365428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A87396E6-562D-439F-9584-B75DB90B7F20}"/>
              </a:ext>
            </a:extLst>
          </p:cNvPr>
          <p:cNvCxnSpPr>
            <a:cxnSpLocks/>
          </p:cNvCxnSpPr>
          <p:nvPr/>
        </p:nvCxnSpPr>
        <p:spPr>
          <a:xfrm flipV="1">
            <a:off x="5864710" y="2868212"/>
            <a:ext cx="2745890" cy="3733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4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17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5403574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Problema de Alocação de Autovalor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AB0566-5BBC-4582-9CBD-B1B5B4DF57A1}"/>
              </a:ext>
            </a:extLst>
          </p:cNvPr>
          <p:cNvSpPr txBox="1"/>
          <p:nvPr/>
        </p:nvSpPr>
        <p:spPr>
          <a:xfrm>
            <a:off x="838200" y="2230594"/>
            <a:ext cx="105156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Dado um conjunto de autovalores previamente definidos, obter os valores dos ganhos do controlador que garantam a alocação desses autovalores nas posições desejadas.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Definido como o inverso do Problema de Autovalor Quadrático em (</a:t>
            </a:r>
            <a:r>
              <a:rPr lang="pt-BR" sz="2800" dirty="0" err="1"/>
              <a:t>Ram</a:t>
            </a:r>
            <a:r>
              <a:rPr lang="pt-BR" sz="2800" dirty="0"/>
              <a:t> et al. 2011).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Métodos existentes solucionam o problema utilizando decomposição por valor singular (Chu &amp; </a:t>
            </a:r>
            <a:r>
              <a:rPr lang="pt-BR" sz="2800" dirty="0" err="1"/>
              <a:t>Datta</a:t>
            </a:r>
            <a:r>
              <a:rPr lang="pt-BR" sz="2800" dirty="0"/>
              <a:t>, 1995).</a:t>
            </a:r>
          </a:p>
        </p:txBody>
      </p:sp>
    </p:spTree>
    <p:extLst>
      <p:ext uri="{BB962C8B-B14F-4D97-AF65-F5344CB8AC3E}">
        <p14:creationId xmlns:p14="http://schemas.microsoft.com/office/powerpoint/2010/main" val="380855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18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5403574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Problema de Alocação de Autovalor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AB0566-5BBC-4582-9CBD-B1B5B4DF57A1}"/>
              </a:ext>
            </a:extLst>
          </p:cNvPr>
          <p:cNvSpPr txBox="1"/>
          <p:nvPr/>
        </p:nvSpPr>
        <p:spPr>
          <a:xfrm>
            <a:off x="838200" y="243222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(</a:t>
            </a:r>
            <a:r>
              <a:rPr lang="pt-BR" sz="2800" dirty="0" err="1"/>
              <a:t>Ram</a:t>
            </a:r>
            <a:r>
              <a:rPr lang="pt-BR" sz="2800" dirty="0"/>
              <a:t> &amp; </a:t>
            </a:r>
            <a:r>
              <a:rPr lang="pt-BR" sz="2800" dirty="0" err="1"/>
              <a:t>Motthershead</a:t>
            </a:r>
            <a:r>
              <a:rPr lang="pt-BR" sz="2800" dirty="0"/>
              <a:t>, 2007) trazem o conceito de matriz de receptância, dando alternativa ao levantamento experimental dos modelos.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51A6D4A-2682-45B8-AF4F-3088CD34E4AF}"/>
                  </a:ext>
                </a:extLst>
              </p:cNvPr>
              <p:cNvSpPr txBox="1"/>
              <p:nvPr/>
            </p:nvSpPr>
            <p:spPr>
              <a:xfrm>
                <a:off x="838200" y="3867788"/>
                <a:ext cx="10515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Consideranto </a:t>
                </a:r>
                <a14:m>
                  <m:oMath xmlns:m="http://schemas.openxmlformats.org/officeDocument/2006/math">
                    <m:r>
                      <a:rPr lang="pt-BR" sz="2800" b="1" i="0" dirty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1" i="0" dirty="0" err="1" smtClean="0">
                        <a:latin typeface="Cambria Math" panose="02040503050406030204" pitchFamily="18" charset="0"/>
                      </a:rPr>
                      <m:t>𝐳</m:t>
                    </m:r>
                    <m:sSup>
                      <m:sSupPr>
                        <m:ctrlPr>
                          <a:rPr lang="pt-BR" sz="28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pt-BR" sz="2800" dirty="0"/>
                  <a:t> solução de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𝐌</m:t>
                    </m:r>
                    <m:acc>
                      <m:accPr>
                        <m:chr m:val="̈"/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pt-BR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𝐃</m:t>
                    </m:r>
                    <m:acc>
                      <m:accPr>
                        <m:chr m:val="̇"/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pt-BR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𝐊𝐱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sz="2800" i="1" dirty="0"/>
                  <a:t>, </a:t>
                </a:r>
                <a:r>
                  <a:rPr lang="pt-BR" sz="2800" dirty="0"/>
                  <a:t>com</a:t>
                </a:r>
                <a:r>
                  <a:rPr lang="pt-BR" sz="2800" i="1" dirty="0"/>
                  <a:t>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8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1" i="0" dirty="0" err="1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pt-BR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0" dirty="0" err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pt-BR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1" i="0" dirty="0" err="1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sz="2800" b="1" i="0" dirty="0" err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pt-BR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sz="2800" i="1" dirty="0"/>
              </a:p>
              <a:p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51A6D4A-2682-45B8-AF4F-3088CD34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7788"/>
                <a:ext cx="10515600" cy="1384995"/>
              </a:xfrm>
              <a:prstGeom prst="rect">
                <a:avLst/>
              </a:prstGeom>
              <a:blipFill>
                <a:blip r:embed="rId2"/>
                <a:stretch>
                  <a:fillRect l="-1217" t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0246163-57F9-4EA2-AFDA-6A65F64CBEA0}"/>
                  </a:ext>
                </a:extLst>
              </p:cNvPr>
              <p:cNvSpPr txBox="1"/>
              <p:nvPr/>
            </p:nvSpPr>
            <p:spPr>
              <a:xfrm>
                <a:off x="3306614" y="5087907"/>
                <a:ext cx="55787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𝐌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0246163-57F9-4EA2-AFDA-6A65F64CB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14" y="5087907"/>
                <a:ext cx="55787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6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19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3429000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Matriz de Receptância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3AB0566-5BBC-4582-9CBD-B1B5B4DF57A1}"/>
                  </a:ext>
                </a:extLst>
              </p:cNvPr>
              <p:cNvSpPr txBox="1"/>
              <p:nvPr/>
            </p:nvSpPr>
            <p:spPr>
              <a:xfrm>
                <a:off x="838200" y="2100228"/>
                <a:ext cx="10515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Consideranto </a:t>
                </a:r>
                <a14:m>
                  <m:oMath xmlns:m="http://schemas.openxmlformats.org/officeDocument/2006/math">
                    <m:r>
                      <a:rPr lang="pt-BR" sz="2800" b="1" i="0" dirty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1" i="0" dirty="0" err="1" smtClean="0">
                        <a:latin typeface="Cambria Math" panose="02040503050406030204" pitchFamily="18" charset="0"/>
                      </a:rPr>
                      <m:t>𝐳</m:t>
                    </m:r>
                    <m:sSup>
                      <m:sSupPr>
                        <m:ctrlPr>
                          <a:rPr lang="pt-BR" sz="28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pt-BR" sz="2800" dirty="0"/>
                  <a:t> solução de </a:t>
                </a:r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𝐌</m:t>
                    </m:r>
                    <m:acc>
                      <m:accPr>
                        <m:chr m:val="̈"/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pt-BR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𝐃</m:t>
                    </m:r>
                    <m:acc>
                      <m:accPr>
                        <m:chr m:val="̇"/>
                        <m:ctrlPr>
                          <a:rPr lang="pt-BR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pt-BR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𝐊𝐱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sz="2800" i="1" dirty="0"/>
                  <a:t>, </a:t>
                </a:r>
                <a:r>
                  <a:rPr lang="pt-BR" sz="2800" dirty="0"/>
                  <a:t>com</a:t>
                </a:r>
                <a:r>
                  <a:rPr lang="pt-BR" sz="2800" i="1" dirty="0"/>
                  <a:t>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8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1" i="0" dirty="0" err="1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pt-BR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0" dirty="0" err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pt-BR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1" i="0" dirty="0" err="1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sz="2800" b="1" i="0" dirty="0" err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pt-BR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sz="2800" i="1" dirty="0"/>
              </a:p>
              <a:p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3AB0566-5BBC-4582-9CBD-B1B5B4DF5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0228"/>
                <a:ext cx="10515600" cy="1384995"/>
              </a:xfrm>
              <a:prstGeom prst="rect">
                <a:avLst/>
              </a:prstGeom>
              <a:blipFill>
                <a:blip r:embed="rId2"/>
                <a:stretch>
                  <a:fillRect l="-1217" t="-4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42A6457-1CC8-411E-9451-297D99C475B2}"/>
                  </a:ext>
                </a:extLst>
              </p:cNvPr>
              <p:cNvSpPr txBox="1"/>
              <p:nvPr/>
            </p:nvSpPr>
            <p:spPr>
              <a:xfrm>
                <a:off x="3306614" y="3429000"/>
                <a:ext cx="55787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𝐌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42A6457-1CC8-411E-9451-297D99C4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14" y="3429000"/>
                <a:ext cx="55787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: Curvo 9" descr="Modificação de Posto 1">
            <a:extLst>
              <a:ext uri="{FF2B5EF4-FFF2-40B4-BE49-F238E27FC236}">
                <a16:creationId xmlns:a16="http://schemas.microsoft.com/office/drawing/2014/main" id="{CE79C8F2-8823-4335-817E-D7615F5CD9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5473148" y="3859887"/>
            <a:ext cx="1431235" cy="1096426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18E387-DD35-4A6D-8885-09EE795F560D}"/>
              </a:ext>
            </a:extLst>
          </p:cNvPr>
          <p:cNvSpPr txBox="1"/>
          <p:nvPr/>
        </p:nvSpPr>
        <p:spPr>
          <a:xfrm>
            <a:off x="1744317" y="4659176"/>
            <a:ext cx="3728831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Modificação de posto-1</a:t>
            </a:r>
          </a:p>
        </p:txBody>
      </p:sp>
    </p:spTree>
    <p:extLst>
      <p:ext uri="{BB962C8B-B14F-4D97-AF65-F5344CB8AC3E}">
        <p14:creationId xmlns:p14="http://schemas.microsoft.com/office/powerpoint/2010/main" val="199498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SUMÁRIO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E5B3A1-7B57-4245-B18C-9A47F4DE9D57}"/>
              </a:ext>
            </a:extLst>
          </p:cNvPr>
          <p:cNvSpPr txBox="1"/>
          <p:nvPr/>
        </p:nvSpPr>
        <p:spPr>
          <a:xfrm>
            <a:off x="838200" y="1391478"/>
            <a:ext cx="1051560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t-BR" sz="2800" dirty="0"/>
              <a:t>Introdução</a:t>
            </a:r>
          </a:p>
          <a:p>
            <a:pPr marL="514350" indent="-5143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t-BR" sz="2800" dirty="0"/>
              <a:t>Objetivos</a:t>
            </a:r>
          </a:p>
          <a:p>
            <a:pPr marL="514350" indent="-5143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t-BR" sz="2800" dirty="0"/>
              <a:t>Fundamentação Teórica</a:t>
            </a:r>
          </a:p>
          <a:p>
            <a:pPr marL="514350" indent="-5143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t-BR" sz="2800" dirty="0"/>
              <a:t>Definição do Problema</a:t>
            </a:r>
          </a:p>
          <a:p>
            <a:pPr marL="514350" indent="-5143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t-BR" sz="2800" dirty="0"/>
              <a:t>Metodologia</a:t>
            </a:r>
          </a:p>
          <a:p>
            <a:pPr marL="514350" indent="-5143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t-BR" sz="2800" dirty="0"/>
              <a:t>Resultados e Discussões</a:t>
            </a:r>
          </a:p>
          <a:p>
            <a:pPr marL="514350" indent="-5143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pt-BR" sz="28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87588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20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4807226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Fórmula de Sherman-</a:t>
            </a:r>
            <a:r>
              <a:rPr lang="pt-BR" sz="2800" dirty="0" err="1"/>
              <a:t>Morrisson</a:t>
            </a:r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AB0566-5BBC-4582-9CBD-B1B5B4DF57A1}"/>
              </a:ext>
            </a:extLst>
          </p:cNvPr>
          <p:cNvSpPr txBox="1"/>
          <p:nvPr/>
        </p:nvSpPr>
        <p:spPr>
          <a:xfrm>
            <a:off x="838200" y="210022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Fornece a inversa de uma matriz com modificação de posto-1 em termos da inversa da matriz original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7371AA-7367-415B-B033-BE9F632E3D65}"/>
                  </a:ext>
                </a:extLst>
              </p:cNvPr>
              <p:cNvSpPr txBox="1"/>
              <p:nvPr/>
            </p:nvSpPr>
            <p:spPr>
              <a:xfrm>
                <a:off x="3241813" y="3350162"/>
                <a:ext cx="5337359" cy="1302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sSup>
                            <m:sSupPr>
                              <m:ctrlPr>
                                <a:rPr lang="pt-B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den>
                      </m:f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7371AA-7367-415B-B033-BE9F632E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813" y="3350162"/>
                <a:ext cx="5337359" cy="1302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8DCA340-FE6B-4466-9D32-34825694300E}"/>
                  </a:ext>
                </a:extLst>
              </p:cNvPr>
              <p:cNvSpPr txBox="1"/>
              <p:nvPr/>
            </p:nvSpPr>
            <p:spPr>
              <a:xfrm>
                <a:off x="1939124" y="4910810"/>
                <a:ext cx="32845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8DCA340-FE6B-4466-9D32-34825694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124" y="4910810"/>
                <a:ext cx="328455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7E8706B-A6D1-4F7B-8725-A77E0B29905C}"/>
                  </a:ext>
                </a:extLst>
              </p:cNvPr>
              <p:cNvSpPr txBox="1"/>
              <p:nvPr/>
            </p:nvSpPr>
            <p:spPr>
              <a:xfrm>
                <a:off x="5645426" y="4910809"/>
                <a:ext cx="1007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7E8706B-A6D1-4F7B-8725-A77E0B299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26" y="4910809"/>
                <a:ext cx="1007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A4F7F1D-A809-4E11-84CE-1BD928DC8C4D}"/>
                  </a:ext>
                </a:extLst>
              </p:cNvPr>
              <p:cNvSpPr txBox="1"/>
              <p:nvPr/>
            </p:nvSpPr>
            <p:spPr>
              <a:xfrm>
                <a:off x="7074631" y="4910809"/>
                <a:ext cx="2244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A4F7F1D-A809-4E11-84CE-1BD928DC8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631" y="4910809"/>
                <a:ext cx="224420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99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21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4807226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Fórmula de Sherman-</a:t>
            </a:r>
            <a:r>
              <a:rPr lang="pt-BR" sz="2800" dirty="0" err="1"/>
              <a:t>Morrisson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7371AA-7367-415B-B033-BE9F632E3D65}"/>
                  </a:ext>
                </a:extLst>
              </p:cNvPr>
              <p:cNvSpPr txBox="1"/>
              <p:nvPr/>
            </p:nvSpPr>
            <p:spPr>
              <a:xfrm>
                <a:off x="3255992" y="3436635"/>
                <a:ext cx="5680016" cy="1371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acc>
                      <m:d>
                        <m:dPr>
                          <m:ctrlP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den>
                      </m:f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7371AA-7367-415B-B033-BE9F632E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992" y="3436635"/>
                <a:ext cx="5680016" cy="1371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4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22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3521765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Matriz de Receptância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7371AA-7367-415B-B033-BE9F632E3D65}"/>
                  </a:ext>
                </a:extLst>
              </p:cNvPr>
              <p:cNvSpPr txBox="1"/>
              <p:nvPr/>
            </p:nvSpPr>
            <p:spPr>
              <a:xfrm>
                <a:off x="3255992" y="2875484"/>
                <a:ext cx="5680016" cy="1371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acc>
                      <m:d>
                        <m:dPr>
                          <m:ctrlP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den>
                      </m:f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7371AA-7367-415B-B033-BE9F632E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992" y="2875484"/>
                <a:ext cx="5680016" cy="1371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99A745D-87D8-4B2B-AE18-DB10FA97E6EC}"/>
                  </a:ext>
                </a:extLst>
              </p:cNvPr>
              <p:cNvSpPr txBox="1"/>
              <p:nvPr/>
            </p:nvSpPr>
            <p:spPr>
              <a:xfrm>
                <a:off x="2716640" y="4684697"/>
                <a:ext cx="41336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𝐌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</m:d>
                        </m:e>
                        <m:sup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99A745D-87D8-4B2B-AE18-DB10FA97E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40" y="4684697"/>
                <a:ext cx="413369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5E475004-C305-4723-A0EF-EC9E00AB2A98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4234399" y="4129258"/>
            <a:ext cx="1104528" cy="63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44C251-2859-4DEB-917E-81BDED378A35}"/>
              </a:ext>
            </a:extLst>
          </p:cNvPr>
          <p:cNvSpPr txBox="1"/>
          <p:nvPr/>
        </p:nvSpPr>
        <p:spPr>
          <a:xfrm>
            <a:off x="4889565" y="1364973"/>
            <a:ext cx="42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(</a:t>
            </a:r>
            <a:r>
              <a:rPr lang="pt-BR" sz="2800" dirty="0" err="1"/>
              <a:t>Mottershead</a:t>
            </a:r>
            <a:r>
              <a:rPr lang="pt-BR" sz="2800" dirty="0"/>
              <a:t> &amp; </a:t>
            </a:r>
            <a:r>
              <a:rPr lang="pt-BR" sz="2800" dirty="0" err="1"/>
              <a:t>Ram</a:t>
            </a:r>
            <a:r>
              <a:rPr lang="pt-BR" sz="2800" dirty="0"/>
              <a:t>, 2007)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42CC8-A570-4E77-9E96-BB7DD9047E16}"/>
              </a:ext>
            </a:extLst>
          </p:cNvPr>
          <p:cNvSpPr txBox="1"/>
          <p:nvPr/>
        </p:nvSpPr>
        <p:spPr>
          <a:xfrm>
            <a:off x="838200" y="2326134"/>
            <a:ext cx="2797772" cy="64633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Matriz de receptância associada a malha fechada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EA8047-9E69-4CE6-8BF8-AFF05A8AB05B}"/>
              </a:ext>
            </a:extLst>
          </p:cNvPr>
          <p:cNvSpPr txBox="1"/>
          <p:nvPr/>
        </p:nvSpPr>
        <p:spPr>
          <a:xfrm>
            <a:off x="838200" y="3809267"/>
            <a:ext cx="2596681" cy="64633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Matriz de receptância associada a malha aberta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B949D1-5D6A-4D50-A941-6B00115624AB}"/>
              </a:ext>
            </a:extLst>
          </p:cNvPr>
          <p:cNvSpPr txBox="1"/>
          <p:nvPr/>
        </p:nvSpPr>
        <p:spPr>
          <a:xfrm>
            <a:off x="8939192" y="2449659"/>
            <a:ext cx="2279374" cy="36933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Equação característica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D36D6CFD-509D-4DCA-8B26-ED87ADE1AB3D}"/>
              </a:ext>
            </a:extLst>
          </p:cNvPr>
          <p:cNvCxnSpPr>
            <a:cxnSpLocks/>
          </p:cNvCxnSpPr>
          <p:nvPr/>
        </p:nvCxnSpPr>
        <p:spPr>
          <a:xfrm flipV="1">
            <a:off x="8936008" y="2913305"/>
            <a:ext cx="1142871" cy="66686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66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23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5680016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Solução para o Problema de Alocação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0A61FC8-9796-4FED-B6C9-CF0E086F78B5}"/>
                  </a:ext>
                </a:extLst>
              </p:cNvPr>
              <p:cNvSpPr/>
              <p:nvPr/>
            </p:nvSpPr>
            <p:spPr>
              <a:xfrm>
                <a:off x="1755578" y="2183345"/>
                <a:ext cx="39648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b="1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0A61FC8-9796-4FED-B6C9-CF0E086F7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78" y="2183345"/>
                <a:ext cx="39648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D45D746-9C8A-49DF-84E7-C3C549E9FB3E}"/>
                  </a:ext>
                </a:extLst>
              </p:cNvPr>
              <p:cNvSpPr/>
              <p:nvPr/>
            </p:nvSpPr>
            <p:spPr>
              <a:xfrm>
                <a:off x="1911968" y="2824551"/>
                <a:ext cx="33388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b="1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D45D746-9C8A-49DF-84E7-C3C549E9F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68" y="2824551"/>
                <a:ext cx="33388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B530785-90C5-4FC0-8F28-A76034AF76B2}"/>
                  </a:ext>
                </a:extLst>
              </p:cNvPr>
              <p:cNvSpPr/>
              <p:nvPr/>
            </p:nvSpPr>
            <p:spPr>
              <a:xfrm>
                <a:off x="1755578" y="3513679"/>
                <a:ext cx="3651641" cy="531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B530785-90C5-4FC0-8F28-A76034AF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78" y="3513679"/>
                <a:ext cx="3651641" cy="531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EB86E4D-17BE-445E-B07A-39499D9009E3}"/>
                  </a:ext>
                </a:extLst>
              </p:cNvPr>
              <p:cNvSpPr/>
              <p:nvPr/>
            </p:nvSpPr>
            <p:spPr>
              <a:xfrm>
                <a:off x="6614159" y="2895945"/>
                <a:ext cx="2622898" cy="549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8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1EB86E4D-17BE-445E-B07A-39499D900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9" y="2895945"/>
                <a:ext cx="2622898" cy="5492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194FAA5-16A6-418D-A964-E1CA44F09B53}"/>
                  </a:ext>
                </a:extLst>
              </p:cNvPr>
              <p:cNvSpPr/>
              <p:nvPr/>
            </p:nvSpPr>
            <p:spPr>
              <a:xfrm>
                <a:off x="4473312" y="4151436"/>
                <a:ext cx="3515578" cy="1883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800" b="1" i="0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800" b="1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800" b="1" i="0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800" b="1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194FAA5-16A6-418D-A964-E1CA44F09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312" y="4151436"/>
                <a:ext cx="3515578" cy="18834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844DE7A-6DBF-463D-A9E8-22F23425EB99}"/>
                  </a:ext>
                </a:extLst>
              </p:cNvPr>
              <p:cNvSpPr/>
              <p:nvPr/>
            </p:nvSpPr>
            <p:spPr>
              <a:xfrm>
                <a:off x="6784783" y="2172731"/>
                <a:ext cx="22816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844DE7A-6DBF-463D-A9E8-22F23425E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783" y="2172731"/>
                <a:ext cx="22816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409B2D-DB1C-4744-8619-85FD3B6D1961}"/>
              </a:ext>
            </a:extLst>
          </p:cNvPr>
          <p:cNvSpPr txBox="1"/>
          <p:nvPr/>
        </p:nvSpPr>
        <p:spPr>
          <a:xfrm>
            <a:off x="6784783" y="1364974"/>
            <a:ext cx="42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(</a:t>
            </a:r>
            <a:r>
              <a:rPr lang="pt-BR" sz="2800" dirty="0" err="1"/>
              <a:t>Mottershead</a:t>
            </a:r>
            <a:r>
              <a:rPr lang="pt-BR" sz="2800" dirty="0"/>
              <a:t> &amp; </a:t>
            </a:r>
            <a:r>
              <a:rPr lang="pt-BR" sz="2800" dirty="0" err="1"/>
              <a:t>Ram</a:t>
            </a:r>
            <a:r>
              <a:rPr lang="pt-BR" sz="28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3661738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ATRASO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9448" y="6316857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03622A-8F07-4A98-8C68-CF07D64927F9}" type="datetime1">
              <a:rPr lang="en-US" sz="1050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5/2/2019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8590" y="6318821"/>
            <a:ext cx="5076585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05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398" y="6296279"/>
            <a:ext cx="6244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31927FD-E289-4DB9-9505-2133B5679B4A}" type="slidenum">
              <a:rPr lang="en-US" sz="1050">
                <a:solidFill>
                  <a:srgbClr val="FFFFFF">
                    <a:alpha val="80000"/>
                  </a:srgbClr>
                </a:solidFill>
              </a:rPr>
              <a:pPr algn="l" defTabSz="914400">
                <a:spcAft>
                  <a:spcPts val="600"/>
                </a:spcAft>
              </a:pPr>
              <a:t>24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25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3071191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Sistema com Atraso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3AB0566-5BBC-4582-9CBD-B1B5B4DF57A1}"/>
                  </a:ext>
                </a:extLst>
              </p:cNvPr>
              <p:cNvSpPr txBox="1"/>
              <p:nvPr/>
            </p:nvSpPr>
            <p:spPr>
              <a:xfrm>
                <a:off x="838200" y="2230594"/>
                <a:ext cx="10515600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sz="2800" dirty="0"/>
                  <a:t>Quando existe um atraso no tempo entre o estado medido e a ação de controle do atuador: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8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1" i="0" dirty="0" err="1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pt-BR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pt-BR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pt-BR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1" i="0" dirty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sz="28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pt-BR" sz="28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800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pt-BR" sz="28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3AB0566-5BBC-4582-9CBD-B1B5B4DF5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0594"/>
                <a:ext cx="10515600" cy="1461939"/>
              </a:xfrm>
              <a:prstGeom prst="rect">
                <a:avLst/>
              </a:prstGeom>
              <a:blipFill>
                <a:blip r:embed="rId2"/>
                <a:stretch>
                  <a:fillRect l="-1217" t="-4167" r="-2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73FE20A-4EE3-4E0E-A9B7-067C5AE439C9}"/>
                  </a:ext>
                </a:extLst>
              </p:cNvPr>
              <p:cNvSpPr txBox="1"/>
              <p:nvPr/>
            </p:nvSpPr>
            <p:spPr>
              <a:xfrm>
                <a:off x="3285035" y="4034933"/>
                <a:ext cx="5621930" cy="43088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𝐌</m:t>
                      </m:r>
                      <m:acc>
                        <m:accPr>
                          <m:chr m:val="̈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𝐃</m:t>
                      </m:r>
                      <m:acc>
                        <m:accPr>
                          <m:chr m:val="̇"/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𝐊𝐱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i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73FE20A-4EE3-4E0E-A9B7-067C5AE43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035" y="4034933"/>
                <a:ext cx="56219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9F3828C-07A4-4399-9B0E-126C89408377}"/>
                  </a:ext>
                </a:extLst>
              </p:cNvPr>
              <p:cNvSpPr txBox="1"/>
              <p:nvPr/>
            </p:nvSpPr>
            <p:spPr>
              <a:xfrm>
                <a:off x="1046922" y="4770187"/>
                <a:ext cx="4114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Sendo </a:t>
                </a:r>
                <a14:m>
                  <m:oMath xmlns:m="http://schemas.openxmlformats.org/officeDocument/2006/math">
                    <m:r>
                      <a:rPr lang="pt-BR" sz="2800" b="1" i="0" dirty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1" i="0" dirty="0" err="1" smtClean="0">
                        <a:latin typeface="Cambria Math" panose="02040503050406030204" pitchFamily="18" charset="0"/>
                      </a:rPr>
                      <m:t>𝐳</m:t>
                    </m:r>
                    <m:sSup>
                      <m:sSupPr>
                        <m:ctrlPr>
                          <a:rPr lang="pt-BR" sz="28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2800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pt-BR" sz="2800" dirty="0"/>
                  <a:t> solução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9F3828C-07A4-4399-9B0E-126C89408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4770187"/>
                <a:ext cx="4114800" cy="523220"/>
              </a:xfrm>
              <a:prstGeom prst="rect">
                <a:avLst/>
              </a:prstGeom>
              <a:blipFill>
                <a:blip r:embed="rId4"/>
                <a:stretch>
                  <a:fillRect l="-3111" t="-11765" r="-2519" b="-34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27F9497-95AF-4084-BB07-3A98256701CB}"/>
                  </a:ext>
                </a:extLst>
              </p:cNvPr>
              <p:cNvSpPr txBox="1"/>
              <p:nvPr/>
            </p:nvSpPr>
            <p:spPr>
              <a:xfrm>
                <a:off x="2927902" y="5570049"/>
                <a:ext cx="6336196" cy="43088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d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2800" i="1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27F9497-95AF-4084-BB07-3A9825670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902" y="5570049"/>
                <a:ext cx="633619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77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26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3071191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Sistema com Atraso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64715F-3898-4699-9E3E-FFA528B0FD22}"/>
                  </a:ext>
                </a:extLst>
              </p:cNvPr>
              <p:cNvSpPr txBox="1"/>
              <p:nvPr/>
            </p:nvSpPr>
            <p:spPr>
              <a:xfrm>
                <a:off x="2966287" y="2579477"/>
                <a:ext cx="6236643" cy="1371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acc>
                      <m:d>
                        <m:dPr>
                          <m:ctrlP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64715F-3898-4699-9E3E-FFA528B0F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87" y="2579477"/>
                <a:ext cx="6236643" cy="1371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3B010A7-70CF-4CE4-B974-973C6375F093}"/>
                  </a:ext>
                </a:extLst>
              </p:cNvPr>
              <p:cNvSpPr/>
              <p:nvPr/>
            </p:nvSpPr>
            <p:spPr>
              <a:xfrm>
                <a:off x="4038600" y="3950943"/>
                <a:ext cx="4092018" cy="1883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800" b="1" i="0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800" b="1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800" b="1" i="0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800" b="1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3B010A7-70CF-4CE4-B974-973C6375F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50943"/>
                <a:ext cx="4092018" cy="1883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514571-CFD6-45C8-AC40-804DD0C96C66}"/>
              </a:ext>
            </a:extLst>
          </p:cNvPr>
          <p:cNvSpPr txBox="1"/>
          <p:nvPr/>
        </p:nvSpPr>
        <p:spPr>
          <a:xfrm>
            <a:off x="4038600" y="1364974"/>
            <a:ext cx="277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(</a:t>
            </a:r>
            <a:r>
              <a:rPr lang="pt-BR" sz="2800" dirty="0" err="1"/>
              <a:t>Ram</a:t>
            </a:r>
            <a:r>
              <a:rPr lang="pt-BR" sz="2800" dirty="0"/>
              <a:t> et al. 2009)</a:t>
            </a:r>
          </a:p>
        </p:txBody>
      </p:sp>
    </p:spTree>
    <p:extLst>
      <p:ext uri="{BB962C8B-B14F-4D97-AF65-F5344CB8AC3E}">
        <p14:creationId xmlns:p14="http://schemas.microsoft.com/office/powerpoint/2010/main" val="3584120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FUNDAMENTAÇÃO TEÓRICA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27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3071191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Sistema com Atraso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64715F-3898-4699-9E3E-FFA528B0FD22}"/>
                  </a:ext>
                </a:extLst>
              </p:cNvPr>
              <p:cNvSpPr txBox="1"/>
              <p:nvPr/>
            </p:nvSpPr>
            <p:spPr>
              <a:xfrm>
                <a:off x="2966287" y="2579477"/>
                <a:ext cx="6236643" cy="1371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</m:acc>
                      <m:d>
                        <m:dPr>
                          <m:ctrlP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8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64715F-3898-4699-9E3E-FFA528B0F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87" y="2579477"/>
                <a:ext cx="6236643" cy="1371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3B010A7-70CF-4CE4-B974-973C6375F093}"/>
                  </a:ext>
                </a:extLst>
              </p:cNvPr>
              <p:cNvSpPr/>
              <p:nvPr/>
            </p:nvSpPr>
            <p:spPr>
              <a:xfrm>
                <a:off x="4038600" y="3950943"/>
                <a:ext cx="4092018" cy="1883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8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800" b="1" i="0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800" b="1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800" b="1" i="0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800" b="1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1" i="0" smtClean="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pt-BR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3B010A7-70CF-4CE4-B974-973C6375F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50943"/>
                <a:ext cx="4092018" cy="1883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514571-CFD6-45C8-AC40-804DD0C96C66}"/>
              </a:ext>
            </a:extLst>
          </p:cNvPr>
          <p:cNvSpPr txBox="1"/>
          <p:nvPr/>
        </p:nvSpPr>
        <p:spPr>
          <a:xfrm>
            <a:off x="4038600" y="1364974"/>
            <a:ext cx="277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(</a:t>
            </a:r>
            <a:r>
              <a:rPr lang="pt-BR" sz="2800" dirty="0" err="1"/>
              <a:t>Ram</a:t>
            </a:r>
            <a:r>
              <a:rPr lang="pt-BR" sz="2800" dirty="0"/>
              <a:t> et al. 2009)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543BDE-F5F6-47C5-9F1A-67FE9D5C7E5E}"/>
              </a:ext>
            </a:extLst>
          </p:cNvPr>
          <p:cNvSpPr txBox="1"/>
          <p:nvPr/>
        </p:nvSpPr>
        <p:spPr>
          <a:xfrm>
            <a:off x="8961782" y="3938567"/>
            <a:ext cx="2040835" cy="95410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Infinitos autovalores</a:t>
            </a:r>
          </a:p>
        </p:txBody>
      </p: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8F5A8F68-AA7D-4EA9-99C9-BE2CCCA47387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9202930" y="3265210"/>
            <a:ext cx="779270" cy="67335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51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DEFINIÇÃO DO PROBLEMA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9448" y="6316857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03622A-8F07-4A98-8C68-CF07D64927F9}" type="datetime1">
              <a:rPr lang="en-US" sz="1050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5/2/2019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8590" y="6318821"/>
            <a:ext cx="5076585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05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398" y="6296279"/>
            <a:ext cx="6244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31927FD-E289-4DB9-9505-2133B5679B4A}" type="slidenum">
              <a:rPr lang="en-US" sz="1050">
                <a:solidFill>
                  <a:srgbClr val="FFFFFF">
                    <a:alpha val="80000"/>
                  </a:srgbClr>
                </a:solidFill>
              </a:rPr>
              <a:pPr algn="l" defTabSz="914400">
                <a:spcAft>
                  <a:spcPts val="600"/>
                </a:spcAft>
              </a:pPr>
              <a:t>28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8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DEFINIÇÃO DO PROBLEMA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29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3720548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Resposta em Frequência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BD10E6-4480-42C5-AE18-926E776D45E8}"/>
                  </a:ext>
                </a:extLst>
              </p:cNvPr>
              <p:cNvSpPr txBox="1"/>
              <p:nvPr/>
            </p:nvSpPr>
            <p:spPr>
              <a:xfrm>
                <a:off x="838200" y="2305878"/>
                <a:ext cx="10515600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2800" dirty="0"/>
                  <a:t>Com a abordagem do modelo por matriz de receptância é possível se ter um levantamento baseado na resposta em frequência </a:t>
                </a:r>
                <a14:m>
                  <m:oMath xmlns:m="http://schemas.openxmlformats.org/officeDocument/2006/math">
                    <m:r>
                      <a:rPr lang="pt-BR" sz="2800" b="1" i="0" dirty="0" smtClean="0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pt-BR" sz="2800" dirty="0"/>
                  <a:t> do sistema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t-BR" sz="2800" dirty="0"/>
                  <a:t>Destaca-se o ganho de malha da equação característica da representação de malha fechada como: </a:t>
                </a:r>
                <a:endParaRPr lang="pt-BR" sz="28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0" dirty="0" err="1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pt-BR" sz="2800" i="1" dirty="0" err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 dirty="0" err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800" b="1" i="0" dirty="0" err="1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e>
                        <m:sup>
                          <m:r>
                            <a:rPr lang="pt-BR" sz="28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b="1" i="0" dirty="0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800" b="1" i="0" dirty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pt-BR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800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BD10E6-4480-42C5-AE18-926E776D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05878"/>
                <a:ext cx="10515600" cy="2908489"/>
              </a:xfrm>
              <a:prstGeom prst="rect">
                <a:avLst/>
              </a:prstGeom>
              <a:blipFill>
                <a:blip r:embed="rId2"/>
                <a:stretch>
                  <a:fillRect l="-1043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911723A2-E093-48C7-AB91-54B29176B723}"/>
              </a:ext>
            </a:extLst>
          </p:cNvPr>
          <p:cNvSpPr txBox="1"/>
          <p:nvPr/>
        </p:nvSpPr>
        <p:spPr>
          <a:xfrm>
            <a:off x="8153400" y="1382023"/>
            <a:ext cx="425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(</a:t>
            </a:r>
            <a:r>
              <a:rPr lang="pt-BR" sz="2800" dirty="0" err="1"/>
              <a:t>Araujo</a:t>
            </a:r>
            <a:r>
              <a:rPr lang="pt-BR" sz="2800" dirty="0"/>
              <a:t>, 2018)</a:t>
            </a:r>
          </a:p>
        </p:txBody>
      </p:sp>
    </p:spTree>
    <p:extLst>
      <p:ext uri="{BB962C8B-B14F-4D97-AF65-F5344CB8AC3E}">
        <p14:creationId xmlns:p14="http://schemas.microsoft.com/office/powerpoint/2010/main" val="20644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9448" y="6316857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03622A-8F07-4A98-8C68-CF07D64927F9}" type="datetime1">
              <a:rPr lang="en-US" sz="1050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5/2/2019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8590" y="6318821"/>
            <a:ext cx="5076585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05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398" y="6296279"/>
            <a:ext cx="6244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31927FD-E289-4DB9-9505-2133B5679B4A}" type="slidenum">
              <a:rPr lang="en-US" sz="1050">
                <a:solidFill>
                  <a:srgbClr val="FFFFFF">
                    <a:alpha val="80000"/>
                  </a:srgbClr>
                </a:solidFill>
              </a:rPr>
              <a:pPr algn="l" defTabSz="914400">
                <a:spcAft>
                  <a:spcPts val="600"/>
                </a:spcAft>
              </a:pPr>
              <a:t>3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54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DEFINIÇÃO DO PROBLEMA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30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2743200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Ideia de Controle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5C4FA9C-EFA8-4155-95A7-414E819CB49E}"/>
                  </a:ext>
                </a:extLst>
              </p:cNvPr>
              <p:cNvSpPr txBox="1"/>
              <p:nvPr/>
            </p:nvSpPr>
            <p:spPr>
              <a:xfrm>
                <a:off x="8322365" y="1364974"/>
                <a:ext cx="303143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(</a:t>
                </a:r>
                <a:r>
                  <a:rPr lang="pt-BR" sz="2800" dirty="0" err="1"/>
                  <a:t>Skogestad</a:t>
                </a:r>
                <a:r>
                  <a:rPr lang="pt-BR" sz="2800" dirty="0"/>
                  <a:t>, 2001) apresenta a ideia de circunferência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800" dirty="0"/>
                  <a:t> como a menor distância entre o ponto (-1,0) e a curva de </a:t>
                </a:r>
                <a:r>
                  <a:rPr lang="pt-BR" sz="2800" dirty="0" err="1"/>
                  <a:t>Nyquist</a:t>
                </a:r>
                <a:r>
                  <a:rPr lang="pt-BR" sz="2800" dirty="0"/>
                  <a:t> do sistema.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5C4FA9C-EFA8-4155-95A7-414E819CB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65" y="1364974"/>
                <a:ext cx="3031435" cy="3539430"/>
              </a:xfrm>
              <a:prstGeom prst="rect">
                <a:avLst/>
              </a:prstGeom>
              <a:blipFill>
                <a:blip r:embed="rId2"/>
                <a:stretch>
                  <a:fillRect l="-4016" t="-1721" b="-3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C25463ED-5DD0-4D68-BC0E-CEBFA0DBB6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8" r="7913"/>
          <a:stretch/>
        </p:blipFill>
        <p:spPr>
          <a:xfrm>
            <a:off x="3516294" y="2277746"/>
            <a:ext cx="4806071" cy="3445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5C12E01-67DB-4BA9-BF42-AA1287C12641}"/>
                  </a:ext>
                </a:extLst>
              </p:cNvPr>
              <p:cNvSpPr txBox="1"/>
              <p:nvPr/>
            </p:nvSpPr>
            <p:spPr>
              <a:xfrm>
                <a:off x="838200" y="2137113"/>
                <a:ext cx="27432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Com base no critério de estabilidade de </a:t>
                </a:r>
                <a:r>
                  <a:rPr lang="pt-BR" sz="2800" dirty="0" err="1"/>
                  <a:t>Nyquist</a:t>
                </a:r>
                <a:r>
                  <a:rPr lang="pt-BR" sz="2800" dirty="0"/>
                  <a:t>, pode-se imaginar a circunferência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800" dirty="0"/>
                  <a:t> definindo a robustez do sistema.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5C12E01-67DB-4BA9-BF42-AA1287C12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37113"/>
                <a:ext cx="2743200" cy="3970318"/>
              </a:xfrm>
              <a:prstGeom prst="rect">
                <a:avLst/>
              </a:prstGeom>
              <a:blipFill>
                <a:blip r:embed="rId4"/>
                <a:stretch>
                  <a:fillRect l="-4667" t="-1536" r="-2667" b="-3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5D9E68A-51CE-4258-88BC-7D4E1A3675C7}"/>
                  </a:ext>
                </a:extLst>
              </p14:cNvPr>
              <p14:cNvContentPartPr/>
              <p14:nvPr/>
            </p14:nvContentPartPr>
            <p14:xfrm>
              <a:off x="5061991" y="2277746"/>
              <a:ext cx="104040" cy="2808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5D9E68A-51CE-4258-88BC-7D4E1A3675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7991" y="2169746"/>
                <a:ext cx="2116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C937561-D17D-459A-A456-24C6C63BEE99}"/>
                  </a:ext>
                </a:extLst>
              </p14:cNvPr>
              <p14:cNvContentPartPr/>
              <p14:nvPr/>
            </p14:nvContentPartPr>
            <p14:xfrm>
              <a:off x="5181151" y="2363426"/>
              <a:ext cx="68760" cy="828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C937561-D17D-459A-A456-24C6C63BEE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27151" y="2255786"/>
                <a:ext cx="176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6A0BC09A-F244-4FAD-8AAB-9FDD87679429}"/>
                  </a:ext>
                </a:extLst>
              </p14:cNvPr>
              <p14:cNvContentPartPr/>
              <p14:nvPr/>
            </p14:nvContentPartPr>
            <p14:xfrm>
              <a:off x="5202391" y="2397986"/>
              <a:ext cx="5400" cy="3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6A0BC09A-F244-4FAD-8AAB-9FDD876794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48751" y="2290346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BD4D4D4-7714-4726-8EBE-0C15D662FA9D}"/>
                  </a:ext>
                </a:extLst>
              </p14:cNvPr>
              <p14:cNvContentPartPr/>
              <p14:nvPr/>
            </p14:nvContentPartPr>
            <p14:xfrm>
              <a:off x="5114911" y="2373866"/>
              <a:ext cx="345600" cy="2448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BD4D4D4-7714-4726-8EBE-0C15D662FA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60911" y="2265866"/>
                <a:ext cx="45324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080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DEFINIÇÃO DO PROBLEMA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31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2743200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Ideia de Controle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C12E01-67DB-4BA9-BF42-AA1287C12641}"/>
              </a:ext>
            </a:extLst>
          </p:cNvPr>
          <p:cNvSpPr txBox="1"/>
          <p:nvPr/>
        </p:nvSpPr>
        <p:spPr>
          <a:xfrm>
            <a:off x="838200" y="263126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Deve-se garantir que o traçado não englobe a circunferência “por fora”.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3EF0CE5-1D6B-4282-A32F-203D284C4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3" r="7913"/>
          <a:stretch/>
        </p:blipFill>
        <p:spPr>
          <a:xfrm>
            <a:off x="5176128" y="2176026"/>
            <a:ext cx="4806072" cy="34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7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DEFINIÇÃO DO PROBLEMA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32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2743200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Ideia de Controle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12AD152-FB3B-431B-8535-BBBAC86F3B01}"/>
                  </a:ext>
                </a:extLst>
              </p:cNvPr>
              <p:cNvSpPr txBox="1"/>
              <p:nvPr/>
            </p:nvSpPr>
            <p:spPr>
              <a:xfrm>
                <a:off x="2011654" y="2362082"/>
                <a:ext cx="6141746" cy="729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12AD152-FB3B-431B-8535-BBBAC86F3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54" y="2362082"/>
                <a:ext cx="6141746" cy="729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FD41391-E99F-410A-A850-165CDB941F71}"/>
                  </a:ext>
                </a:extLst>
              </p:cNvPr>
              <p:cNvSpPr txBox="1"/>
              <p:nvPr/>
            </p:nvSpPr>
            <p:spPr>
              <a:xfrm>
                <a:off x="2011654" y="3593497"/>
                <a:ext cx="7260321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FD41391-E99F-410A-A850-165CDB94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54" y="3593497"/>
                <a:ext cx="7260321" cy="444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540C639-0C11-448E-92F2-F51F2985DF69}"/>
                  </a:ext>
                </a:extLst>
              </p:cNvPr>
              <p:cNvSpPr txBox="1"/>
              <p:nvPr/>
            </p:nvSpPr>
            <p:spPr>
              <a:xfrm>
                <a:off x="2011654" y="4508744"/>
                <a:ext cx="78018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≥−1+</m:t>
                      </m:r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∀   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/  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540C639-0C11-448E-92F2-F51F2985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54" y="4508744"/>
                <a:ext cx="780181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18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DEFINIÇÃO DO PROBLEMA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33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CEC478-D0CA-4B17-9216-335B93D4207C}"/>
              </a:ext>
            </a:extLst>
          </p:cNvPr>
          <p:cNvSpPr txBox="1"/>
          <p:nvPr/>
        </p:nvSpPr>
        <p:spPr>
          <a:xfrm>
            <a:off x="838200" y="1364974"/>
            <a:ext cx="2743200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Ideia de Controle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12AD152-FB3B-431B-8535-BBBAC86F3B01}"/>
                  </a:ext>
                </a:extLst>
              </p:cNvPr>
              <p:cNvSpPr txBox="1"/>
              <p:nvPr/>
            </p:nvSpPr>
            <p:spPr>
              <a:xfrm>
                <a:off x="2011654" y="2362082"/>
                <a:ext cx="6141746" cy="729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d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pt-B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12AD152-FB3B-431B-8535-BBBAC86F3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54" y="2362082"/>
                <a:ext cx="6141746" cy="729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FD41391-E99F-410A-A850-165CDB941F71}"/>
                  </a:ext>
                </a:extLst>
              </p:cNvPr>
              <p:cNvSpPr txBox="1"/>
              <p:nvPr/>
            </p:nvSpPr>
            <p:spPr>
              <a:xfrm>
                <a:off x="2011654" y="3449418"/>
                <a:ext cx="7260321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𝐇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FD41391-E99F-410A-A850-165CDB94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54" y="3449418"/>
                <a:ext cx="7260321" cy="444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540C639-0C11-448E-92F2-F51F2985DF69}"/>
                  </a:ext>
                </a:extLst>
              </p:cNvPr>
              <p:cNvSpPr txBox="1"/>
              <p:nvPr/>
            </p:nvSpPr>
            <p:spPr>
              <a:xfrm>
                <a:off x="2011654" y="4293300"/>
                <a:ext cx="78018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≥−1+</m:t>
                      </m:r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∀   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/  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540C639-0C11-448E-92F2-F51F2985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54" y="4293300"/>
                <a:ext cx="780181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1547F43-253E-45ED-B85E-E6DD7C55B216}"/>
                  </a:ext>
                </a:extLst>
              </p:cNvPr>
              <p:cNvSpPr txBox="1"/>
              <p:nvPr/>
            </p:nvSpPr>
            <p:spPr>
              <a:xfrm>
                <a:off x="2011654" y="5109381"/>
                <a:ext cx="8453147" cy="62485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pt-BR" sz="2800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−1+</m:t>
                      </m:r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∀   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/  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1547F43-253E-45ED-B85E-E6DD7C55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54" y="5109381"/>
                <a:ext cx="8453147" cy="624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9EE09037-D6AC-4CE3-89E6-A14E387D3B52}"/>
              </a:ext>
            </a:extLst>
          </p:cNvPr>
          <p:cNvSpPr txBox="1"/>
          <p:nvPr/>
        </p:nvSpPr>
        <p:spPr>
          <a:xfrm>
            <a:off x="10464802" y="3591079"/>
            <a:ext cx="1696280" cy="954107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Restrição adicional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AF116ACB-D41C-4D0A-9F4F-60D084721E5C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10450562" y="4559426"/>
            <a:ext cx="876621" cy="8481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502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9448" y="6316857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03622A-8F07-4A98-8C68-CF07D64927F9}" type="datetime1">
              <a:rPr lang="en-US" sz="1050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5/2/2019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8590" y="6318821"/>
            <a:ext cx="5076585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05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398" y="6296279"/>
            <a:ext cx="6244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31927FD-E289-4DB9-9505-2133B5679B4A}" type="slidenum">
              <a:rPr lang="en-US" sz="1050">
                <a:solidFill>
                  <a:srgbClr val="FFFFFF">
                    <a:alpha val="80000"/>
                  </a:srgbClr>
                </a:solidFill>
              </a:rPr>
              <a:pPr algn="l" defTabSz="914400">
                <a:spcAft>
                  <a:spcPts val="600"/>
                </a:spcAft>
              </a:pPr>
              <a:t>34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2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METODOLOGIA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35</a:t>
            </a:fld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874052-8C57-4BA2-B72E-73EED4775688}"/>
              </a:ext>
            </a:extLst>
          </p:cNvPr>
          <p:cNvSpPr txBox="1"/>
          <p:nvPr/>
        </p:nvSpPr>
        <p:spPr>
          <a:xfrm>
            <a:off x="838200" y="141798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busca pelos ganhos do controlador que atendam as especificações definidas é realizada com a utilização de um algoritmo genético.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20134F-756C-4E17-B9E3-E74EB977516D}"/>
              </a:ext>
            </a:extLst>
          </p:cNvPr>
          <p:cNvSpPr txBox="1"/>
          <p:nvPr/>
        </p:nvSpPr>
        <p:spPr>
          <a:xfrm>
            <a:off x="838200" y="2610678"/>
            <a:ext cx="4687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“Algoritmos genéticos são algoritmos de busca baseados na mecânica da genética e da seleção natural. Eles combinam a sobrevivência dos mais aptos dentre os indivíduos de uma população através de uma troca de informações estruturada, e ao mesmo tempo randomizadas, para formar um algoritmo de busca com um pouco do estilo inovador da pesquisa humana.”</a:t>
            </a:r>
          </a:p>
          <a:p>
            <a:endParaRPr lang="pt-BR" dirty="0"/>
          </a:p>
          <a:p>
            <a:pPr algn="r"/>
            <a:r>
              <a:rPr lang="pt-BR" dirty="0"/>
              <a:t>(Goldberg, 1989)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FDAFE6-7ED1-456F-B0B4-1F71135B7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12754" r="11305" b="29082"/>
          <a:stretch/>
        </p:blipFill>
        <p:spPr>
          <a:xfrm>
            <a:off x="5910600" y="2867923"/>
            <a:ext cx="5400000" cy="23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9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METODOLOGIA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36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7FD630-2F25-4AD8-AFB8-FB1BCCF12509}"/>
              </a:ext>
            </a:extLst>
          </p:cNvPr>
          <p:cNvSpPr txBox="1"/>
          <p:nvPr/>
        </p:nvSpPr>
        <p:spPr>
          <a:xfrm>
            <a:off x="838200" y="1364974"/>
            <a:ext cx="2743200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População Inicial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C09C8C-5592-4BFA-9BF2-EE2A1A39D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82" t="38834" r="23044" b="17859"/>
          <a:stretch/>
        </p:blipFill>
        <p:spPr>
          <a:xfrm>
            <a:off x="5980042" y="3085460"/>
            <a:ext cx="5141843" cy="296848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874052-8C57-4BA2-B72E-73EED4775688}"/>
              </a:ext>
            </a:extLst>
          </p:cNvPr>
          <p:cNvSpPr txBox="1"/>
          <p:nvPr/>
        </p:nvSpPr>
        <p:spPr>
          <a:xfrm>
            <a:off x="838200" y="2322935"/>
            <a:ext cx="5141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Cria-se uma população inicial somente com indivíduos para o qual o sistema seja estável, inspirada na ideia de </a:t>
            </a:r>
            <a:r>
              <a:rPr lang="pt-BR" sz="2800" i="1" dirty="0"/>
              <a:t>“</a:t>
            </a:r>
            <a:r>
              <a:rPr lang="pt-BR" sz="2800" i="1" dirty="0" err="1"/>
              <a:t>detuning</a:t>
            </a:r>
            <a:r>
              <a:rPr lang="pt-BR" sz="2800" i="1" dirty="0"/>
              <a:t>” </a:t>
            </a:r>
            <a:r>
              <a:rPr lang="pt-BR" sz="2800" dirty="0"/>
              <a:t>de (Santos et al. 2018)</a:t>
            </a:r>
          </a:p>
        </p:txBody>
      </p:sp>
    </p:spTree>
    <p:extLst>
      <p:ext uri="{BB962C8B-B14F-4D97-AF65-F5344CB8AC3E}">
        <p14:creationId xmlns:p14="http://schemas.microsoft.com/office/powerpoint/2010/main" val="3160378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E7C78AB8-2F6C-4ABF-AF16-D53E16ED8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t="585" r="27932" b="-585"/>
          <a:stretch/>
        </p:blipFill>
        <p:spPr>
          <a:xfrm>
            <a:off x="7716080" y="1626584"/>
            <a:ext cx="3082242" cy="360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METODOLOGIA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37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7FD630-2F25-4AD8-AFB8-FB1BCCF12509}"/>
              </a:ext>
            </a:extLst>
          </p:cNvPr>
          <p:cNvSpPr txBox="1"/>
          <p:nvPr/>
        </p:nvSpPr>
        <p:spPr>
          <a:xfrm>
            <a:off x="838200" y="1364974"/>
            <a:ext cx="2743200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Função de Busca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874052-8C57-4BA2-B72E-73EED4775688}"/>
              </a:ext>
            </a:extLst>
          </p:cNvPr>
          <p:cNvSpPr txBox="1"/>
          <p:nvPr/>
        </p:nvSpPr>
        <p:spPr>
          <a:xfrm>
            <a:off x="838200" y="2100228"/>
            <a:ext cx="4767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busca é realizada com o algoritmo genético disponível no software MATLAB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650A13-A179-4BC8-84F6-C249870C7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65" t="40382" r="9021" b="32939"/>
          <a:stretch/>
        </p:blipFill>
        <p:spPr>
          <a:xfrm>
            <a:off x="838200" y="3844921"/>
            <a:ext cx="687788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11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METODOLOGIA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38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7FD630-2F25-4AD8-AFB8-FB1BCCF12509}"/>
              </a:ext>
            </a:extLst>
          </p:cNvPr>
          <p:cNvSpPr txBox="1"/>
          <p:nvPr/>
        </p:nvSpPr>
        <p:spPr>
          <a:xfrm>
            <a:off x="838200" y="1364974"/>
            <a:ext cx="2743200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Função Objetivo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A874052-8C57-4BA2-B72E-73EED4775688}"/>
                  </a:ext>
                </a:extLst>
              </p:cNvPr>
              <p:cNvSpPr txBox="1"/>
              <p:nvPr/>
            </p:nvSpPr>
            <p:spPr>
              <a:xfrm>
                <a:off x="838200" y="2100228"/>
                <a:ext cx="467470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Procura pela mínima distância entre a curva de </a:t>
                </a:r>
                <a:r>
                  <a:rPr lang="pt-BR" sz="2800" dirty="0" err="1"/>
                  <a:t>Nyquist</a:t>
                </a:r>
                <a:r>
                  <a:rPr lang="pt-BR" sz="2800" dirty="0"/>
                  <a:t> de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pt-BR" sz="2800" dirty="0"/>
                  <a:t> e a circunferência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pt-BR" sz="2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A874052-8C57-4BA2-B72E-73EED477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0228"/>
                <a:ext cx="4674704" cy="1384995"/>
              </a:xfrm>
              <a:prstGeom prst="rect">
                <a:avLst/>
              </a:prstGeom>
              <a:blipFill>
                <a:blip r:embed="rId2"/>
                <a:stretch>
                  <a:fillRect l="-2742" t="-4405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3771905-AC1B-4CE6-974E-4A3AF3036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74" t="35935" r="35978" b="34503"/>
          <a:stretch/>
        </p:blipFill>
        <p:spPr>
          <a:xfrm>
            <a:off x="5310210" y="2792725"/>
            <a:ext cx="5686380" cy="32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42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METODOLOGIA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39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7FD630-2F25-4AD8-AFB8-FB1BCCF12509}"/>
              </a:ext>
            </a:extLst>
          </p:cNvPr>
          <p:cNvSpPr txBox="1"/>
          <p:nvPr/>
        </p:nvSpPr>
        <p:spPr>
          <a:xfrm>
            <a:off x="838200" y="1364974"/>
            <a:ext cx="1732722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Restrições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874052-8C57-4BA2-B72E-73EED4775688}"/>
              </a:ext>
            </a:extLst>
          </p:cNvPr>
          <p:cNvSpPr txBox="1"/>
          <p:nvPr/>
        </p:nvSpPr>
        <p:spPr>
          <a:xfrm>
            <a:off x="759515" y="1907831"/>
            <a:ext cx="3622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Visa garantir a estabilidade, seguindo o critério de </a:t>
            </a:r>
            <a:r>
              <a:rPr lang="pt-BR" sz="2800" dirty="0" err="1"/>
              <a:t>Nyquist</a:t>
            </a:r>
            <a:r>
              <a:rPr lang="pt-BR" sz="2800" dirty="0"/>
              <a:t>. No caso da restrição adicional, busca soluções que tangenciem a circunferência no ponto sobre o eixo real.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9C99F3-D15B-4BD3-B917-25062B677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83" t="34774" r="8913" b="11866"/>
          <a:stretch/>
        </p:blipFill>
        <p:spPr>
          <a:xfrm>
            <a:off x="4489174" y="1600200"/>
            <a:ext cx="686462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6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D2C8448-842A-498C-ABFE-289B62A2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60" y="1477248"/>
            <a:ext cx="6340475" cy="42082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INTRODUÇÃO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E5B3A1-7B57-4245-B18C-9A47F4DE9D57}"/>
              </a:ext>
            </a:extLst>
          </p:cNvPr>
          <p:cNvSpPr txBox="1"/>
          <p:nvPr/>
        </p:nvSpPr>
        <p:spPr>
          <a:xfrm>
            <a:off x="5524500" y="1629636"/>
            <a:ext cx="5257800" cy="390350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pt-BR" sz="2800" dirty="0"/>
              <a:t>Sistemas descritos por equações diferenciais de segunda ordem, como as vibrações mecânicas e oscilações em redes elétricas, são denominados sistemas de segunda ordem.</a:t>
            </a:r>
          </a:p>
        </p:txBody>
      </p:sp>
    </p:spTree>
    <p:extLst>
      <p:ext uri="{BB962C8B-B14F-4D97-AF65-F5344CB8AC3E}">
        <p14:creationId xmlns:p14="http://schemas.microsoft.com/office/powerpoint/2010/main" val="1802388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 E DISCUSSÕES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9448" y="6316857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03622A-8F07-4A98-8C68-CF07D64927F9}" type="datetime1">
              <a:rPr lang="en-US" sz="1050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5/2/2019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8590" y="6318821"/>
            <a:ext cx="5076585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05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398" y="6296279"/>
            <a:ext cx="6244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31927FD-E289-4DB9-9505-2133B5679B4A}" type="slidenum">
              <a:rPr lang="en-US" sz="1050">
                <a:solidFill>
                  <a:srgbClr val="FFFFFF">
                    <a:alpha val="80000"/>
                  </a:srgbClr>
                </a:solidFill>
              </a:rPr>
              <a:pPr algn="l" defTabSz="914400">
                <a:spcAft>
                  <a:spcPts val="600"/>
                </a:spcAft>
              </a:pPr>
              <a:t>40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41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1B7797-DDFA-41D1-A0C9-EE046CEB4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121849"/>
            <a:ext cx="5715000" cy="22764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C13489-4DAB-4B48-A535-F2D3178F5C79}"/>
              </a:ext>
            </a:extLst>
          </p:cNvPr>
          <p:cNvSpPr txBox="1"/>
          <p:nvPr/>
        </p:nvSpPr>
        <p:spPr>
          <a:xfrm>
            <a:off x="838200" y="1364974"/>
            <a:ext cx="1732722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Exemplo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D708226-E49E-4AD8-B70B-91BC54F01C80}"/>
                  </a:ext>
                </a:extLst>
              </p:cNvPr>
              <p:cNvSpPr txBox="1"/>
              <p:nvPr/>
            </p:nvSpPr>
            <p:spPr>
              <a:xfrm>
                <a:off x="838200" y="2121849"/>
                <a:ext cx="3200400" cy="12827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pt-BR" sz="28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D708226-E49E-4AD8-B70B-91BC54F01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21849"/>
                <a:ext cx="3200400" cy="1282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0955594E-71FB-4299-8290-02F2F6B1A6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4" t="52562" r="21522" b="27522"/>
          <a:stretch/>
        </p:blipFill>
        <p:spPr>
          <a:xfrm>
            <a:off x="838200" y="3670480"/>
            <a:ext cx="3816628" cy="13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87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42</a:t>
            </a:fld>
            <a:endParaRPr lang="pt-BR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8A3F46A-853E-424E-9143-A444F817C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71" y="2294575"/>
            <a:ext cx="5924159" cy="3960000"/>
          </a:xfrm>
          <a:prstGeom prst="rect">
            <a:avLst/>
          </a:prstGeom>
        </p:spPr>
      </p:pic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15939AEE-ED74-43A8-B660-A40E0DBBB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57023"/>
              </p:ext>
            </p:extLst>
          </p:nvPr>
        </p:nvGraphicFramePr>
        <p:xfrm>
          <a:off x="838200" y="1456376"/>
          <a:ext cx="4386944" cy="1676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74296">
                  <a:extLst>
                    <a:ext uri="{9D8B030D-6E8A-4147-A177-3AD203B41FA5}">
                      <a16:colId xmlns:a16="http://schemas.microsoft.com/office/drawing/2014/main" val="587398350"/>
                    </a:ext>
                  </a:extLst>
                </a:gridCol>
                <a:gridCol w="980425">
                  <a:extLst>
                    <a:ext uri="{9D8B030D-6E8A-4147-A177-3AD203B41FA5}">
                      <a16:colId xmlns:a16="http://schemas.microsoft.com/office/drawing/2014/main" val="2811381660"/>
                    </a:ext>
                  </a:extLst>
                </a:gridCol>
                <a:gridCol w="1032223">
                  <a:extLst>
                    <a:ext uri="{9D8B030D-6E8A-4147-A177-3AD203B41FA5}">
                      <a16:colId xmlns:a16="http://schemas.microsoft.com/office/drawing/2014/main" val="1911056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b="0" cap="none" spc="0" dirty="0">
                          <a:ln w="0">
                            <a:solidFill>
                              <a:schemeClr val="bg2">
                                <a:lumMod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Método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cap="none" spc="0" dirty="0">
                          <a:ln w="0">
                            <a:solidFill>
                              <a:schemeClr val="bg2">
                                <a:lumMod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f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cap="none" spc="0" dirty="0">
                          <a:ln w="0">
                            <a:solidFill>
                              <a:schemeClr val="bg2">
                                <a:lumMod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82233"/>
                  </a:ext>
                </a:extLst>
              </a:tr>
              <a:tr h="1723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-0.3198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5.1001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09346"/>
                  </a:ext>
                </a:extLst>
              </a:tr>
              <a:tr h="1723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com Atraso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-47.9900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-42.0000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395894"/>
                  </a:ext>
                </a:extLst>
              </a:tr>
              <a:tr h="1723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Método Proposto SRA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-2.6097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-5.9599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88998"/>
                  </a:ext>
                </a:extLst>
              </a:tr>
              <a:tr h="1723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CRA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-4.4300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-6.1675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9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93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43</a:t>
            </a:fld>
            <a:endParaRPr lang="pt-BR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92F568DA-F9B9-4A73-9CAD-E3CAADD20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71" y="2294575"/>
            <a:ext cx="5924159" cy="39600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2982A7A-8B30-4504-BF10-941318C92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89817"/>
              </p:ext>
            </p:extLst>
          </p:nvPr>
        </p:nvGraphicFramePr>
        <p:xfrm>
          <a:off x="838200" y="1456376"/>
          <a:ext cx="4386944" cy="1676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74296">
                  <a:extLst>
                    <a:ext uri="{9D8B030D-6E8A-4147-A177-3AD203B41FA5}">
                      <a16:colId xmlns:a16="http://schemas.microsoft.com/office/drawing/2014/main" val="587398350"/>
                    </a:ext>
                  </a:extLst>
                </a:gridCol>
                <a:gridCol w="980425">
                  <a:extLst>
                    <a:ext uri="{9D8B030D-6E8A-4147-A177-3AD203B41FA5}">
                      <a16:colId xmlns:a16="http://schemas.microsoft.com/office/drawing/2014/main" val="2811381660"/>
                    </a:ext>
                  </a:extLst>
                </a:gridCol>
                <a:gridCol w="1032223">
                  <a:extLst>
                    <a:ext uri="{9D8B030D-6E8A-4147-A177-3AD203B41FA5}">
                      <a16:colId xmlns:a16="http://schemas.microsoft.com/office/drawing/2014/main" val="1911056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b="0" cap="none" spc="0" dirty="0">
                          <a:ln w="0">
                            <a:solidFill>
                              <a:schemeClr val="bg2">
                                <a:lumMod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Método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cap="none" spc="0" dirty="0">
                          <a:ln w="0">
                            <a:solidFill>
                              <a:schemeClr val="bg2">
                                <a:lumMod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f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cap="none" spc="0" dirty="0">
                          <a:ln w="0">
                            <a:solidFill>
                              <a:schemeClr val="bg2">
                                <a:lumMod val="1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innerShdw blurRad="63500" dist="50800" dir="13500000">
                              <a:prstClr val="black">
                                <a:alpha val="50000"/>
                              </a:prstClr>
                            </a:innerShdw>
                          </a:effectLst>
                        </a:rPr>
                        <a:t>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82233"/>
                  </a:ext>
                </a:extLst>
              </a:tr>
              <a:tr h="1723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-0.3198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5.1001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09346"/>
                  </a:ext>
                </a:extLst>
              </a:tr>
              <a:tr h="1723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com Atraso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-47.9900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-42.0000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395894"/>
                  </a:ext>
                </a:extLst>
              </a:tr>
              <a:tr h="1723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SRA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-2.6097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-5.9599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88998"/>
                  </a:ext>
                </a:extLst>
              </a:tr>
              <a:tr h="1723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Método Proposto CRA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-4.4300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-6.1675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9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54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44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D0FA4E-CF25-4520-836C-3EBC5608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76" y="1590905"/>
            <a:ext cx="613305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48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45</a:t>
            </a:fld>
            <a:endParaRPr lang="pt-BR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2C22CC2B-956A-4354-8E24-F961DEDC9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76" y="1590905"/>
            <a:ext cx="613305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58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46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4016B29-A1BC-4D03-BEE9-0E9A4A0E9B6E}"/>
                  </a:ext>
                </a:extLst>
              </p:cNvPr>
              <p:cNvSpPr txBox="1"/>
              <p:nvPr/>
            </p:nvSpPr>
            <p:spPr>
              <a:xfrm>
                <a:off x="993090" y="2293339"/>
                <a:ext cx="5341449" cy="2001317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180000"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</a:rPr>
                                  <m:t>−0.9999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</a:rPr>
                                  <m:t>−0.9999</m:t>
                                </m:r>
                              </m:e>
                              <m:e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b="1" i="1" dirty="0">
                  <a:latin typeface="Cambria Math" panose="02040503050406030204" pitchFamily="18" charset="0"/>
                </a:endParaRPr>
              </a:p>
              <a:p>
                <a:pPr marL="180000"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4016B29-A1BC-4D03-BEE9-0E9A4A0E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90" y="2293339"/>
                <a:ext cx="5341449" cy="2001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D178FEF-43D0-4A6C-A397-4C65BB5FB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9" t="39159" r="25104" b="47962"/>
          <a:stretch/>
        </p:blipFill>
        <p:spPr>
          <a:xfrm>
            <a:off x="993089" y="4901096"/>
            <a:ext cx="5551560" cy="144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BC0DE2-0C33-420F-AD5D-7CCA81498642}"/>
              </a:ext>
            </a:extLst>
          </p:cNvPr>
          <p:cNvSpPr txBox="1"/>
          <p:nvPr/>
        </p:nvSpPr>
        <p:spPr>
          <a:xfrm>
            <a:off x="838200" y="1364974"/>
            <a:ext cx="1732722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Exemplo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CEB70BD-7C53-40D9-8966-0C96EC88F96F}"/>
                  </a:ext>
                </a:extLst>
              </p:cNvPr>
              <p:cNvSpPr txBox="1"/>
              <p:nvPr/>
            </p:nvSpPr>
            <p:spPr>
              <a:xfrm>
                <a:off x="7104552" y="2081983"/>
                <a:ext cx="4114799" cy="189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Autovalores de malha aberta: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−1+2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−1−2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CEB70BD-7C53-40D9-8966-0C96EC88F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552" y="2081983"/>
                <a:ext cx="4114799" cy="1890069"/>
              </a:xfrm>
              <a:prstGeom prst="rect">
                <a:avLst/>
              </a:prstGeom>
              <a:blipFill>
                <a:blip r:embed="rId4"/>
                <a:stretch>
                  <a:fillRect l="-2222" t="-2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255FB73-213F-42D1-92BE-4A4D4D52790C}"/>
                  </a:ext>
                </a:extLst>
              </p:cNvPr>
              <p:cNvSpPr txBox="1"/>
              <p:nvPr/>
            </p:nvSpPr>
            <p:spPr>
              <a:xfrm>
                <a:off x="7590605" y="4214165"/>
                <a:ext cx="3142692" cy="190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Autovalores desejados: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−1+2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−1−2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255FB73-213F-42D1-92BE-4A4D4D52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605" y="4214165"/>
                <a:ext cx="3142692" cy="1900072"/>
              </a:xfrm>
              <a:prstGeom prst="rect">
                <a:avLst/>
              </a:prstGeom>
              <a:blipFill>
                <a:blip r:embed="rId5"/>
                <a:stretch>
                  <a:fillRect l="-2907" t="-2564" r="-1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ítulo 1">
            <a:extLst>
              <a:ext uri="{FF2B5EF4-FFF2-40B4-BE49-F238E27FC236}">
                <a16:creationId xmlns:a16="http://schemas.microsoft.com/office/drawing/2014/main" id="{DDCC07FB-93FA-4DB7-99EC-4E8E0A27FA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878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/>
              <a:t>RESULTADOS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44474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47</a:t>
            </a:fld>
            <a:endParaRPr lang="pt-BR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F2F3612-BB42-4F00-B1D0-48C9519F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76" y="2139545"/>
            <a:ext cx="5621970" cy="396000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4BE7C53-9A16-426A-8041-E65073AF7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49535"/>
              </p:ext>
            </p:extLst>
          </p:nvPr>
        </p:nvGraphicFramePr>
        <p:xfrm>
          <a:off x="838199" y="1354480"/>
          <a:ext cx="4979505" cy="26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35">
                  <a:extLst>
                    <a:ext uri="{9D8B030D-6E8A-4147-A177-3AD203B41FA5}">
                      <a16:colId xmlns:a16="http://schemas.microsoft.com/office/drawing/2014/main" val="158195593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425377057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2167451797"/>
                    </a:ext>
                  </a:extLst>
                </a:gridCol>
              </a:tblGrid>
              <a:tr h="2993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608986349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Alocação sem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 [-2 -2]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[-1 -1]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732618192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com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[-0.0103 -0.0103]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[-0.0213 -0.0213]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834333931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SRA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[-0.0769 -0.0833]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[-0.0526 -0.0714]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877018667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CRA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[-0.6032 -0.0103]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[-0.2077 -0.1111]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90670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054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48</a:t>
            </a:fld>
            <a:endParaRPr lang="pt-BR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83C304E-E887-4C05-9F6F-2B775ABCF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76" y="2139545"/>
            <a:ext cx="5621970" cy="39600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CC8DE78-E64E-4577-9E5C-59D2EFBBE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58872"/>
              </p:ext>
            </p:extLst>
          </p:nvPr>
        </p:nvGraphicFramePr>
        <p:xfrm>
          <a:off x="838199" y="1354480"/>
          <a:ext cx="4979505" cy="26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35">
                  <a:extLst>
                    <a:ext uri="{9D8B030D-6E8A-4147-A177-3AD203B41FA5}">
                      <a16:colId xmlns:a16="http://schemas.microsoft.com/office/drawing/2014/main" val="158195593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425377057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2167451797"/>
                    </a:ext>
                  </a:extLst>
                </a:gridCol>
              </a:tblGrid>
              <a:tr h="2993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608986349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[-2 -2]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[-1 -1]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732618192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Alocação com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[-0.0103 -0.0103]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[-0.0213 -0.0213]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834333931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SRA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[-0.0769 -0.0833]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[-0.0526 -0.0714]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877018667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CRA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[-0.6032 -0.0103]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[-0.2077 -0.1111]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90670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33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49</a:t>
            </a:fld>
            <a:endParaRPr lang="pt-BR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7D4ABF8-C7E0-45AB-8D57-35FE8719E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76" y="2139545"/>
            <a:ext cx="5621970" cy="3960000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CA9E3DA-9446-4FE1-BCE5-3D3F1313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92876"/>
              </p:ext>
            </p:extLst>
          </p:nvPr>
        </p:nvGraphicFramePr>
        <p:xfrm>
          <a:off x="838199" y="1354480"/>
          <a:ext cx="4979505" cy="26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35">
                  <a:extLst>
                    <a:ext uri="{9D8B030D-6E8A-4147-A177-3AD203B41FA5}">
                      <a16:colId xmlns:a16="http://schemas.microsoft.com/office/drawing/2014/main" val="158195593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425377057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2167451797"/>
                    </a:ext>
                  </a:extLst>
                </a:gridCol>
              </a:tblGrid>
              <a:tr h="2993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608986349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[-2 -2]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[-1 -1]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732618192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com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[-0.0103 -0.0103]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[-0.0213 -0.0213]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834333931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Método Proposto SRA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[-0.0769 -0.0833]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[-0.0526 -0.0714]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877018667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CRA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[-0.6032 -0.0103]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[-0.2077 -0.1111]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90670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21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/>
              <a:t>INTRODUÇÃO</a:t>
            </a:r>
            <a:endParaRPr lang="pt-BR" b="1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Defesa de Mestrado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31927FD-E289-4DB9-9505-2133B5679B4A}" type="slidenum">
              <a:rPr lang="pt-BR" smtClean="0"/>
              <a:t>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E5B3A1-7B57-4245-B18C-9A47F4DE9D57}"/>
              </a:ext>
            </a:extLst>
          </p:cNvPr>
          <p:cNvSpPr txBox="1"/>
          <p:nvPr/>
        </p:nvSpPr>
        <p:spPr>
          <a:xfrm>
            <a:off x="838200" y="1464488"/>
            <a:ext cx="10515600" cy="196451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pt-BR" sz="2800"/>
              <a:t>Podem ser representados em sua forma original, através de equações diferenciais, ou por representações de primeira ordem como a bem conhecida representação em espaço de estados.</a:t>
            </a:r>
            <a:endParaRPr lang="pt-BR" sz="2800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6FEFFEF-39BC-44EF-AF44-EB6FD7B33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3698"/>
              </p:ext>
            </p:extLst>
          </p:nvPr>
        </p:nvGraphicFramePr>
        <p:xfrm>
          <a:off x="1569279" y="3740548"/>
          <a:ext cx="405074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748">
                  <a:extLst>
                    <a:ext uri="{9D8B030D-6E8A-4147-A177-3AD203B41FA5}">
                      <a16:colId xmlns:a16="http://schemas.microsoft.com/office/drawing/2014/main" val="4081532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Forma Original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193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Equações de segunda ordem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5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Soluções mais complexas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4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Menos equações para serem resolvidas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Traduz o significado físico dos modelos através das equações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157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3991C61-67D6-4B9C-8CC7-934BA478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21358"/>
              </p:ext>
            </p:extLst>
          </p:nvPr>
        </p:nvGraphicFramePr>
        <p:xfrm>
          <a:off x="6571974" y="3740548"/>
          <a:ext cx="407725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252">
                  <a:extLst>
                    <a:ext uri="{9D8B030D-6E8A-4147-A177-3AD203B41FA5}">
                      <a16:colId xmlns:a16="http://schemas.microsoft.com/office/drawing/2014/main" val="377805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Representação de Primeira Ordem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8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Equações de primeira ordem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Possuem soluções mais simples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8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Duplica a dimensão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34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Perde características importantes, </a:t>
                      </a:r>
                      <a:r>
                        <a:rPr lang="pt-BR" dirty="0" err="1"/>
                        <a:t>esparsidade</a:t>
                      </a:r>
                      <a:r>
                        <a:rPr lang="pt-BR" dirty="0"/>
                        <a:t>, simetria , </a:t>
                      </a:r>
                      <a:r>
                        <a:rPr lang="pt-BR" dirty="0" err="1"/>
                        <a:t>etc</a:t>
                      </a:r>
                      <a:r>
                        <a:rPr lang="pt-BR" dirty="0"/>
                        <a:t>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1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048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50</a:t>
            </a:fld>
            <a:endParaRPr lang="pt-BR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2C6336C-378F-4EB6-B53B-87F8CE5B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76" y="2139545"/>
            <a:ext cx="5621970" cy="39600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C5E1E95-0673-470B-A4F2-6F16B9F13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10880"/>
              </p:ext>
            </p:extLst>
          </p:nvPr>
        </p:nvGraphicFramePr>
        <p:xfrm>
          <a:off x="838199" y="1354480"/>
          <a:ext cx="4979505" cy="26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35">
                  <a:extLst>
                    <a:ext uri="{9D8B030D-6E8A-4147-A177-3AD203B41FA5}">
                      <a16:colId xmlns:a16="http://schemas.microsoft.com/office/drawing/2014/main" val="158195593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425377057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2167451797"/>
                    </a:ext>
                  </a:extLst>
                </a:gridCol>
              </a:tblGrid>
              <a:tr h="2993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608986349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[-2 -2]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[-1 -1]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732618192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com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[-0.0103 -0.0103]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[-0.0213 -0.0213]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834333931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SRA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[-0.0769 -0.0833]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[-0.0526 -0.0714]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877018667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Método Proposto CRA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[-0.6032 -0.0103]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[-0.2077 -0.1111]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90670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51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5BC8086-31DD-4CE4-B50C-C3E37D455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76" y="2139545"/>
            <a:ext cx="5621970" cy="39600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E129C37-DDDE-4D35-BED1-E6CFBA639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53605"/>
              </p:ext>
            </p:extLst>
          </p:nvPr>
        </p:nvGraphicFramePr>
        <p:xfrm>
          <a:off x="838199" y="1354480"/>
          <a:ext cx="4979505" cy="26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35">
                  <a:extLst>
                    <a:ext uri="{9D8B030D-6E8A-4147-A177-3AD203B41FA5}">
                      <a16:colId xmlns:a16="http://schemas.microsoft.com/office/drawing/2014/main" val="158195593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425377057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2167451797"/>
                    </a:ext>
                  </a:extLst>
                </a:gridCol>
              </a:tblGrid>
              <a:tr h="2993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608986349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[-2 -2]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[-1 -1]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732618192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Alocação com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[-0.0103 -0.0103]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[-0.0213 -0.0213]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834333931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SRA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[-0.0769 -0.0833]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[-0.0526 -0.0714]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877018667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CRA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[-0.6032 -0.0103]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[-0.2077 -0.1111]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90670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932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52</a:t>
            </a:fld>
            <a:endParaRPr lang="pt-BR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D104ABE9-8A3B-4E95-B92D-614682F8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76" y="2139545"/>
            <a:ext cx="5621970" cy="39600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D1DCBFF-9234-4188-B0DC-7220E814A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61548"/>
              </p:ext>
            </p:extLst>
          </p:nvPr>
        </p:nvGraphicFramePr>
        <p:xfrm>
          <a:off x="838199" y="1354480"/>
          <a:ext cx="4979505" cy="26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35">
                  <a:extLst>
                    <a:ext uri="{9D8B030D-6E8A-4147-A177-3AD203B41FA5}">
                      <a16:colId xmlns:a16="http://schemas.microsoft.com/office/drawing/2014/main" val="158195593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425377057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2167451797"/>
                    </a:ext>
                  </a:extLst>
                </a:gridCol>
              </a:tblGrid>
              <a:tr h="2993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608986349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[-2 -2]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[-1 -1]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732618192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com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[-0.0103 -0.0103]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[-0.0213 -0.0213]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834333931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Método Proposto SRA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[-0.0769 -0.0833]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[-0.0526 -0.0714]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877018667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CRA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[-0.6032 -0.0103]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[-0.2077 -0.1111]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90670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089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53</a:t>
            </a:fld>
            <a:endParaRPr lang="pt-BR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D8D1B50F-DA16-4AE5-9574-775922CB9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76" y="2139545"/>
            <a:ext cx="5621970" cy="39600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17E6EC8-D06D-40AC-8DDA-369B8C54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23034"/>
              </p:ext>
            </p:extLst>
          </p:nvPr>
        </p:nvGraphicFramePr>
        <p:xfrm>
          <a:off x="838199" y="1354480"/>
          <a:ext cx="4979505" cy="26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35">
                  <a:extLst>
                    <a:ext uri="{9D8B030D-6E8A-4147-A177-3AD203B41FA5}">
                      <a16:colId xmlns:a16="http://schemas.microsoft.com/office/drawing/2014/main" val="158195593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425377057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2167451797"/>
                    </a:ext>
                  </a:extLst>
                </a:gridCol>
              </a:tblGrid>
              <a:tr h="2993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608986349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[-2 -2]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[-1 -1]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732618192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com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[-0.0103 -0.0103]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[-0.0213 -0.0213]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834333931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SRA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[-0.0769 -0.0833]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[-0.0526 -0.0714]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877018667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Método Proposto CRA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[-0.6032 -0.0103]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[-0.2077 -0.1111]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90670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254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54</a:t>
            </a:fld>
            <a:endParaRPr lang="pt-BR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D66FD70B-3D75-4023-9727-FD45D39B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76" y="2139545"/>
            <a:ext cx="5621970" cy="39600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219B962-DA84-4B7C-ACBE-A42329D6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79838"/>
              </p:ext>
            </p:extLst>
          </p:nvPr>
        </p:nvGraphicFramePr>
        <p:xfrm>
          <a:off x="838199" y="1354480"/>
          <a:ext cx="4979505" cy="26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35">
                  <a:extLst>
                    <a:ext uri="{9D8B030D-6E8A-4147-A177-3AD203B41FA5}">
                      <a16:colId xmlns:a16="http://schemas.microsoft.com/office/drawing/2014/main" val="158195593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425377057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2167451797"/>
                    </a:ext>
                  </a:extLst>
                </a:gridCol>
              </a:tblGrid>
              <a:tr h="2993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608986349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[-2 -2]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[-1 -1]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732618192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Alocação com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[-0.0103 -0.0103]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[-0.0213 -0.0213]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834333931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SRA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[-0.0769 -0.0833]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[-0.0526 -0.0714]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877018667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CRA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[-0.6032 -0.0103]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[-0.2077 -0.1111]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90670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61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55</a:t>
            </a:fld>
            <a:endParaRPr lang="pt-BR"/>
          </a:p>
        </p:txBody>
      </p:sp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7DD6C4FD-5942-4145-B605-1D39DA69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9545"/>
            <a:ext cx="5621970" cy="3960000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F93F51D-60BE-4697-A5BE-A143025AA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5449"/>
              </p:ext>
            </p:extLst>
          </p:nvPr>
        </p:nvGraphicFramePr>
        <p:xfrm>
          <a:off x="838199" y="1354480"/>
          <a:ext cx="4979505" cy="26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35">
                  <a:extLst>
                    <a:ext uri="{9D8B030D-6E8A-4147-A177-3AD203B41FA5}">
                      <a16:colId xmlns:a16="http://schemas.microsoft.com/office/drawing/2014/main" val="158195593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425377057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2167451797"/>
                    </a:ext>
                  </a:extLst>
                </a:gridCol>
              </a:tblGrid>
              <a:tr h="2993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608986349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[-2 -2]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[-1 -1]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732618192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com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[-0.0103 -0.0103]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[-0.0213 -0.0213]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834333931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Método Proposto SRA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[-0.0769 -0.0833]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[-0.0526 -0.0714]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877018667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CRA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[-0.6032 -0.0103]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[-0.2077 -0.1111]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90670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54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56</a:t>
            </a:fld>
            <a:endParaRPr lang="pt-BR"/>
          </a:p>
        </p:txBody>
      </p:sp>
      <p:pic>
        <p:nvPicPr>
          <p:cNvPr id="7" name="Imagem 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23E189F-7CCC-4305-B046-B900DFD7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9545"/>
            <a:ext cx="5621970" cy="3960000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6D06823-AD79-4A9D-AB2C-54531ADA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40136"/>
              </p:ext>
            </p:extLst>
          </p:nvPr>
        </p:nvGraphicFramePr>
        <p:xfrm>
          <a:off x="838199" y="1354480"/>
          <a:ext cx="4979505" cy="26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35">
                  <a:extLst>
                    <a:ext uri="{9D8B030D-6E8A-4147-A177-3AD203B41FA5}">
                      <a16:colId xmlns:a16="http://schemas.microsoft.com/office/drawing/2014/main" val="158195593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425377057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val="2167451797"/>
                    </a:ext>
                  </a:extLst>
                </a:gridCol>
              </a:tblGrid>
              <a:tr h="2993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608986349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sem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 [-2 -2]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[-1 -1]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732618192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Alocação com Atraso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[-0.0103 -0.0103]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[-0.0213 -0.0213]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834333931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Método Proposto SRA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[-0.0769 -0.0833]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[-0.0526 -0.0714]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2877018667"/>
                  </a:ext>
                </a:extLst>
              </a:tr>
              <a:tr h="5208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Método Proposto CRA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[-0.6032 -0.0103]</a:t>
                      </a:r>
                    </a:p>
                  </a:txBody>
                  <a:tcPr marL="85730" marR="85730" marT="42860" marB="4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highlight>
                            <a:srgbClr val="00FFFF"/>
                          </a:highlight>
                        </a:rPr>
                        <a:t>[-0.2077 -0.1111]</a:t>
                      </a:r>
                    </a:p>
                  </a:txBody>
                  <a:tcPr marL="85730" marR="85730" marT="42860" marB="42860" anchor="ctr"/>
                </a:tc>
                <a:extLst>
                  <a:ext uri="{0D108BD9-81ED-4DB2-BD59-A6C34878D82A}">
                    <a16:rowId xmlns:a16="http://schemas.microsoft.com/office/drawing/2014/main" val="390670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203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57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A182A1-D5FC-4445-AB88-A50126FC2D77}"/>
              </a:ext>
            </a:extLst>
          </p:cNvPr>
          <p:cNvSpPr txBox="1"/>
          <p:nvPr/>
        </p:nvSpPr>
        <p:spPr>
          <a:xfrm>
            <a:off x="838200" y="1364974"/>
            <a:ext cx="1732722" cy="52322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Exemplo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A581627-8BE2-4C41-8CC5-AD1C14D65AB9}"/>
                  </a:ext>
                </a:extLst>
              </p:cNvPr>
              <p:cNvSpPr txBox="1"/>
              <p:nvPr/>
            </p:nvSpPr>
            <p:spPr>
              <a:xfrm>
                <a:off x="838199" y="2291713"/>
                <a:ext cx="4498075" cy="2860911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180000"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180000"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−500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−500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180000"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A581627-8BE2-4C41-8CC5-AD1C14D65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91713"/>
                <a:ext cx="4498075" cy="2860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F8699F0-E18C-4D38-BB38-696B562D2014}"/>
                  </a:ext>
                </a:extLst>
              </p:cNvPr>
              <p:cNvSpPr/>
              <p:nvPr/>
            </p:nvSpPr>
            <p:spPr>
              <a:xfrm>
                <a:off x="5672038" y="1352919"/>
                <a:ext cx="2367379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6.0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F8699F0-E18C-4D38-BB38-696B562D2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38" y="1352919"/>
                <a:ext cx="2367379" cy="1070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8929CEF-D266-49AF-98AC-2DB5729A06CC}"/>
                  </a:ext>
                </a:extLst>
              </p:cNvPr>
              <p:cNvSpPr txBox="1"/>
              <p:nvPr/>
            </p:nvSpPr>
            <p:spPr>
              <a:xfrm>
                <a:off x="8039417" y="1459577"/>
                <a:ext cx="3245247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.0147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6.9692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6.4320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.0064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−3.9902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8.8771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8929CEF-D266-49AF-98AC-2DB5729A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417" y="1459577"/>
                <a:ext cx="3245247" cy="813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591FF88F-D5D0-46D9-B3D7-CE35B3253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65" y="2589909"/>
            <a:ext cx="53855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58</a:t>
            </a:fld>
            <a:endParaRPr lang="pt-BR"/>
          </a:p>
        </p:txBody>
      </p:sp>
      <p:pic>
        <p:nvPicPr>
          <p:cNvPr id="7" name="Imagem 6" descr="Uma imagem contendo objeto&#10;&#10;Descrição gerada automaticamente">
            <a:extLst>
              <a:ext uri="{FF2B5EF4-FFF2-40B4-BE49-F238E27FC236}">
                <a16:creationId xmlns:a16="http://schemas.microsoft.com/office/drawing/2014/main" id="{5F715332-15DD-489F-A620-582DC2613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5340" r="8696" b="3213"/>
          <a:stretch/>
        </p:blipFill>
        <p:spPr>
          <a:xfrm>
            <a:off x="1060174" y="1289741"/>
            <a:ext cx="10071652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20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59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21FE6B-7174-460E-BFB3-2F3DE7FF8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t="6059" r="8369" b="2740"/>
          <a:stretch/>
        </p:blipFill>
        <p:spPr>
          <a:xfrm>
            <a:off x="1060173" y="1296367"/>
            <a:ext cx="10071653" cy="49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4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INTRODUÇÃO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F450DB-0BD6-4E40-A2E5-737EEDFE60D5}"/>
              </a:ext>
            </a:extLst>
          </p:cNvPr>
          <p:cNvSpPr txBox="1"/>
          <p:nvPr/>
        </p:nvSpPr>
        <p:spPr>
          <a:xfrm>
            <a:off x="838200" y="1659285"/>
            <a:ext cx="105156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Origina o Problema de Autovalor Quadrático;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Para um sistema com n graus de liberdade, 2n autovalores são admitidos;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Alocação de autovalores;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Controle por Realimentação de Estado;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Abordagem por Matriz de Receptância;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4302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ILUSTRAÇÕES ADICIONAIS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9448" y="6316857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03622A-8F07-4A98-8C68-CF07D64927F9}" type="datetime1">
              <a:rPr lang="en-US" sz="1050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5/2/2019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8590" y="6318821"/>
            <a:ext cx="5076585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05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398" y="6296279"/>
            <a:ext cx="6244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31927FD-E289-4DB9-9505-2133B5679B4A}" type="slidenum">
              <a:rPr lang="en-US" sz="1050">
                <a:solidFill>
                  <a:srgbClr val="FFFFFF">
                    <a:alpha val="80000"/>
                  </a:srgbClr>
                </a:solidFill>
              </a:rPr>
              <a:pPr algn="l" defTabSz="914400">
                <a:spcAft>
                  <a:spcPts val="600"/>
                </a:spcAft>
              </a:pPr>
              <a:t>60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3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61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A9B52FB-510D-4EC9-9B88-65884138ED18}"/>
                  </a:ext>
                </a:extLst>
              </p:cNvPr>
              <p:cNvSpPr txBox="1"/>
              <p:nvPr/>
            </p:nvSpPr>
            <p:spPr>
              <a:xfrm>
                <a:off x="838200" y="1749287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Para o Exemplo 1 utiliza-se o método proposto, sem considerar a restrição adicional, para a busca com diferentes circunferências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80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A9B52FB-510D-4EC9-9B88-65884138E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9287"/>
                <a:ext cx="10515600" cy="954107"/>
              </a:xfrm>
              <a:prstGeom prst="rect">
                <a:avLst/>
              </a:prstGeom>
              <a:blipFill>
                <a:blip r:embed="rId2"/>
                <a:stretch>
                  <a:fillRect l="-1217" t="-6410" b="-17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8BA35B5F-FD18-41FB-B930-F13301B134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502229"/>
                  </p:ext>
                </p:extLst>
              </p:nvPr>
            </p:nvGraphicFramePr>
            <p:xfrm>
              <a:off x="4296000" y="3429000"/>
              <a:ext cx="3600000" cy="18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000">
                      <a:extLst>
                        <a:ext uri="{9D8B030D-6E8A-4147-A177-3AD203B41FA5}">
                          <a16:colId xmlns:a16="http://schemas.microsoft.com/office/drawing/2014/main" val="3671090529"/>
                        </a:ext>
                      </a:extLst>
                    </a:gridCol>
                    <a:gridCol w="1200000">
                      <a:extLst>
                        <a:ext uri="{9D8B030D-6E8A-4147-A177-3AD203B41FA5}">
                          <a16:colId xmlns:a16="http://schemas.microsoft.com/office/drawing/2014/main" val="3426096558"/>
                        </a:ext>
                      </a:extLst>
                    </a:gridCol>
                    <a:gridCol w="1200000">
                      <a:extLst>
                        <a:ext uri="{9D8B030D-6E8A-4147-A177-3AD203B41FA5}">
                          <a16:colId xmlns:a16="http://schemas.microsoft.com/office/drawing/2014/main" val="889777430"/>
                        </a:ext>
                      </a:extLst>
                    </a:gridCol>
                  </a:tblGrid>
                  <a:tr h="3121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2800" i="0" dirty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2800" i="0" dirty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i="0" dirty="0"/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dirty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pt-BR" sz="2800" b="0" i="0" dirty="0"/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BR" sz="2800" b="0" i="0" dirty="0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pt-BR" sz="2800" b="0" i="0" dirty="0"/>
                        </a:p>
                      </a:txBody>
                      <a:tcPr marL="40500" marR="40500" marT="20250" marB="20250"/>
                    </a:tc>
                    <a:extLst>
                      <a:ext uri="{0D108BD9-81ED-4DB2-BD59-A6C34878D82A}">
                        <a16:rowId xmlns:a16="http://schemas.microsoft.com/office/drawing/2014/main" val="2032084373"/>
                      </a:ext>
                    </a:extLst>
                  </a:tr>
                  <a:tr h="312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1.3333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-2.9997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-0.4081</a:t>
                          </a:r>
                        </a:p>
                      </a:txBody>
                      <a:tcPr marL="40500" marR="40500" marT="20250" marB="20250"/>
                    </a:tc>
                    <a:extLst>
                      <a:ext uri="{0D108BD9-81ED-4DB2-BD59-A6C34878D82A}">
                        <a16:rowId xmlns:a16="http://schemas.microsoft.com/office/drawing/2014/main" val="2971995951"/>
                      </a:ext>
                    </a:extLst>
                  </a:tr>
                  <a:tr h="312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1.6667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-4.4924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-5.8803</a:t>
                          </a:r>
                        </a:p>
                      </a:txBody>
                      <a:tcPr marL="40500" marR="40500" marT="20250" marB="20250"/>
                    </a:tc>
                    <a:extLst>
                      <a:ext uri="{0D108BD9-81ED-4DB2-BD59-A6C34878D82A}">
                        <a16:rowId xmlns:a16="http://schemas.microsoft.com/office/drawing/2014/main" val="362366072"/>
                      </a:ext>
                    </a:extLst>
                  </a:tr>
                  <a:tr h="312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2.0000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-3.2829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-9.9175</a:t>
                          </a:r>
                        </a:p>
                      </a:txBody>
                      <a:tcPr marL="40500" marR="40500" marT="20250" marB="20250"/>
                    </a:tc>
                    <a:extLst>
                      <a:ext uri="{0D108BD9-81ED-4DB2-BD59-A6C34878D82A}">
                        <a16:rowId xmlns:a16="http://schemas.microsoft.com/office/drawing/2014/main" val="426535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8BA35B5F-FD18-41FB-B930-F13301B134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502229"/>
                  </p:ext>
                </p:extLst>
              </p:nvPr>
            </p:nvGraphicFramePr>
            <p:xfrm>
              <a:off x="4296000" y="3429000"/>
              <a:ext cx="3600000" cy="18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000">
                      <a:extLst>
                        <a:ext uri="{9D8B030D-6E8A-4147-A177-3AD203B41FA5}">
                          <a16:colId xmlns:a16="http://schemas.microsoft.com/office/drawing/2014/main" val="3671090529"/>
                        </a:ext>
                      </a:extLst>
                    </a:gridCol>
                    <a:gridCol w="1200000">
                      <a:extLst>
                        <a:ext uri="{9D8B030D-6E8A-4147-A177-3AD203B41FA5}">
                          <a16:colId xmlns:a16="http://schemas.microsoft.com/office/drawing/2014/main" val="3426096558"/>
                        </a:ext>
                      </a:extLst>
                    </a:gridCol>
                    <a:gridCol w="1200000">
                      <a:extLst>
                        <a:ext uri="{9D8B030D-6E8A-4147-A177-3AD203B41FA5}">
                          <a16:colId xmlns:a16="http://schemas.microsoft.com/office/drawing/2014/main" val="889777430"/>
                        </a:ext>
                      </a:extLst>
                    </a:gridCol>
                  </a:tblGrid>
                  <a:tr h="4672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0500" marR="40500" marT="20250" marB="20250">
                        <a:blipFill>
                          <a:blip r:embed="rId3"/>
                          <a:stretch>
                            <a:fillRect l="-508" t="-1299" r="-202538" b="-341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0500" marR="40500" marT="20250" marB="20250">
                        <a:blipFill>
                          <a:blip r:embed="rId3"/>
                          <a:stretch>
                            <a:fillRect l="-100000" t="-1299" r="-101515" b="-341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0500" marR="40500" marT="20250" marB="20250">
                        <a:blipFill>
                          <a:blip r:embed="rId3"/>
                          <a:stretch>
                            <a:fillRect l="-201015" t="-1299" r="-2030" b="-341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084373"/>
                      </a:ext>
                    </a:extLst>
                  </a:tr>
                  <a:tr h="4672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1.3333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-2.9997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-0.4081</a:t>
                          </a:r>
                        </a:p>
                      </a:txBody>
                      <a:tcPr marL="40500" marR="40500" marT="20250" marB="20250"/>
                    </a:tc>
                    <a:extLst>
                      <a:ext uri="{0D108BD9-81ED-4DB2-BD59-A6C34878D82A}">
                        <a16:rowId xmlns:a16="http://schemas.microsoft.com/office/drawing/2014/main" val="2971995951"/>
                      </a:ext>
                    </a:extLst>
                  </a:tr>
                  <a:tr h="4672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1.6667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-4.4924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-5.8803</a:t>
                          </a:r>
                        </a:p>
                      </a:txBody>
                      <a:tcPr marL="40500" marR="40500" marT="20250" marB="20250"/>
                    </a:tc>
                    <a:extLst>
                      <a:ext uri="{0D108BD9-81ED-4DB2-BD59-A6C34878D82A}">
                        <a16:rowId xmlns:a16="http://schemas.microsoft.com/office/drawing/2014/main" val="362366072"/>
                      </a:ext>
                    </a:extLst>
                  </a:tr>
                  <a:tr h="4672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2.0000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-3.2829</a:t>
                          </a:r>
                        </a:p>
                      </a:txBody>
                      <a:tcPr marL="40500" marR="40500" marT="20250" marB="2025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-9.9175</a:t>
                          </a:r>
                        </a:p>
                      </a:txBody>
                      <a:tcPr marL="40500" marR="40500" marT="20250" marB="20250"/>
                    </a:tc>
                    <a:extLst>
                      <a:ext uri="{0D108BD9-81ED-4DB2-BD59-A6C34878D82A}">
                        <a16:rowId xmlns:a16="http://schemas.microsoft.com/office/drawing/2014/main" val="4265352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55472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62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89FABE-46C2-4005-95E9-155B5204D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t="5813" r="9239" b="3387"/>
          <a:stretch/>
        </p:blipFill>
        <p:spPr>
          <a:xfrm>
            <a:off x="983974" y="1461385"/>
            <a:ext cx="9992139" cy="4894965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BE782A7-3646-47ED-B05E-54064258DBD9}"/>
              </a:ext>
            </a:extLst>
          </p:cNvPr>
          <p:cNvCxnSpPr/>
          <p:nvPr/>
        </p:nvCxnSpPr>
        <p:spPr>
          <a:xfrm>
            <a:off x="1934817" y="2150921"/>
            <a:ext cx="477079" cy="0"/>
          </a:xfrm>
          <a:prstGeom prst="line">
            <a:avLst/>
          </a:prstGeom>
          <a:ln w="57150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4E5080-4168-4E87-92D9-9E281D01E2FC}"/>
              </a:ext>
            </a:extLst>
          </p:cNvPr>
          <p:cNvCxnSpPr/>
          <p:nvPr/>
        </p:nvCxnSpPr>
        <p:spPr>
          <a:xfrm>
            <a:off x="1934817" y="2515357"/>
            <a:ext cx="4770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781653B-C0FF-4B13-A73B-DAEEF1129A8F}"/>
              </a:ext>
            </a:extLst>
          </p:cNvPr>
          <p:cNvCxnSpPr/>
          <p:nvPr/>
        </p:nvCxnSpPr>
        <p:spPr>
          <a:xfrm>
            <a:off x="1934816" y="2961744"/>
            <a:ext cx="47707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D4E99FA-8B16-45F3-AA39-63A9D97A88C2}"/>
                  </a:ext>
                </a:extLst>
              </p:cNvPr>
              <p:cNvSpPr txBox="1"/>
              <p:nvPr/>
            </p:nvSpPr>
            <p:spPr>
              <a:xfrm>
                <a:off x="2411895" y="1960639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=1.3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D4E99FA-8B16-45F3-AA39-63A9D97A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95" y="1960639"/>
                <a:ext cx="14809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9DF36AC-FBE0-4B94-86EA-3EA44CE4BBB5}"/>
                  </a:ext>
                </a:extLst>
              </p:cNvPr>
              <p:cNvSpPr txBox="1"/>
              <p:nvPr/>
            </p:nvSpPr>
            <p:spPr>
              <a:xfrm>
                <a:off x="2411896" y="2344805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6667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9DF36AC-FBE0-4B94-86EA-3EA44CE4B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96" y="2344805"/>
                <a:ext cx="14809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FF63692-7ECB-41A1-9BB4-947D0C69C842}"/>
                  </a:ext>
                </a:extLst>
              </p:cNvPr>
              <p:cNvSpPr txBox="1"/>
              <p:nvPr/>
            </p:nvSpPr>
            <p:spPr>
              <a:xfrm>
                <a:off x="2411896" y="2777078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2.0000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FF63692-7ECB-41A1-9BB4-947D0C69C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96" y="2777078"/>
                <a:ext cx="14809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RESULTADOS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63</a:t>
            </a:fld>
            <a:endParaRPr lang="pt-BR"/>
          </a:p>
        </p:txBody>
      </p:sp>
      <p:pic>
        <p:nvPicPr>
          <p:cNvPr id="9" name="Imagem 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CB01853F-BCD7-43C6-9B45-FB6743055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60" y="1414645"/>
            <a:ext cx="700127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61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80A1D2-6F9F-4016-930C-BFED5269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E7CE61-61C7-4642-A52F-E247DDDDE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1CDBB9-1839-4716-85F6-68DADEE68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9448" y="6316857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203622A-8F07-4A98-8C68-CF07D64927F9}" type="datetime1">
              <a:rPr lang="en-US" sz="1050">
                <a:solidFill>
                  <a:srgbClr val="FFFFFF">
                    <a:alpha val="80000"/>
                  </a:srgbClr>
                </a:solidFill>
              </a:rPr>
              <a:pPr defTabSz="914400">
                <a:spcAft>
                  <a:spcPts val="600"/>
                </a:spcAft>
              </a:pPr>
              <a:t>5/2/2019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8590" y="6318821"/>
            <a:ext cx="5076585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05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398" y="6296279"/>
            <a:ext cx="6244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31927FD-E289-4DB9-9505-2133B5679B4A}" type="slidenum">
              <a:rPr lang="en-US" sz="1050">
                <a:solidFill>
                  <a:srgbClr val="FFFFFF">
                    <a:alpha val="80000"/>
                  </a:srgbClr>
                </a:solidFill>
              </a:rPr>
              <a:pPr algn="l" defTabSz="914400">
                <a:spcAft>
                  <a:spcPts val="600"/>
                </a:spcAft>
              </a:pPr>
              <a:t>64</a:t>
            </a:fld>
            <a:endParaRPr lang="en-US" sz="105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83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CONCLUSÃO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65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9C41B41-088A-4C6B-9108-DA0899C8D0A1}"/>
                  </a:ext>
                </a:extLst>
              </p:cNvPr>
              <p:cNvSpPr txBox="1"/>
              <p:nvPr/>
            </p:nvSpPr>
            <p:spPr>
              <a:xfrm>
                <a:off x="838200" y="1479727"/>
                <a:ext cx="10515600" cy="454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2800" dirty="0"/>
                  <a:t>Com a utilização do método proposto garantem-se soluções estáveis sem a necessidade de análise a posteriori;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2800" dirty="0"/>
                  <a:t>A utilização da circunferência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8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80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pt-BR" sz="2800" dirty="0"/>
                  <a:t> como especificação de projeto na resposta em frequência determina robustez;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2800" dirty="0"/>
                  <a:t>Contribuições para trabalhos futuros são deixadas sob a perspectiva de soluções que atendam também a melhores desempenhos da resposta temporal.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9C41B41-088A-4C6B-9108-DA0899C8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9727"/>
                <a:ext cx="10515600" cy="4549835"/>
              </a:xfrm>
              <a:prstGeom prst="rect">
                <a:avLst/>
              </a:prstGeom>
              <a:blipFill>
                <a:blip r:embed="rId2"/>
                <a:stretch>
                  <a:fillRect l="-1043" r="-1623" b="-2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212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121824-2304-4347-9421-B7E91C1A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8" r="-1" b="9373"/>
          <a:stretch/>
        </p:blipFill>
        <p:spPr>
          <a:xfrm>
            <a:off x="321564" y="320038"/>
            <a:ext cx="11548872" cy="62179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OBRIGADO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56E93F-78A4-4B04-B934-18CF5FD83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3257" y="6553690"/>
            <a:ext cx="283905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F203622A-8F07-4A98-8C68-CF07D64927F9}" type="datetime1">
              <a:rPr lang="en-US" sz="10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5/2/2019</a:t>
            </a:fld>
            <a:endParaRPr lang="en-US" sz="105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431927FD-E289-4DB9-9505-2133B5679B4A}" type="slidenum">
              <a:rPr lang="en-US" sz="10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66</a:t>
            </a:fld>
            <a:endParaRPr lang="en-US" sz="105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24" name="Imagem 2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AE01D5D1-547F-409E-A626-7259599CC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77" y="4146530"/>
            <a:ext cx="1840260" cy="1440000"/>
          </a:xfrm>
          <a:prstGeom prst="rect">
            <a:avLst/>
          </a:prstGeom>
        </p:spPr>
      </p:pic>
      <p:pic>
        <p:nvPicPr>
          <p:cNvPr id="27" name="Imagem 26" descr="Uma imagem contendo objeto&#10;&#10;Descrição gerada automaticamente">
            <a:extLst>
              <a:ext uri="{FF2B5EF4-FFF2-40B4-BE49-F238E27FC236}">
                <a16:creationId xmlns:a16="http://schemas.microsoft.com/office/drawing/2014/main" id="{F0979038-90BE-4629-BE67-C8A341A6D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786" y="4326530"/>
            <a:ext cx="3375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4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MOTIVAÇÃO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F450DB-0BD6-4E40-A2E5-737EEDFE60D5}"/>
              </a:ext>
            </a:extLst>
          </p:cNvPr>
          <p:cNvSpPr txBox="1"/>
          <p:nvPr/>
        </p:nvSpPr>
        <p:spPr>
          <a:xfrm>
            <a:off x="838200" y="2123578"/>
            <a:ext cx="105156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Sistemas com atraso, conjunto infinito de autovalores;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Risco de Instabilidade;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Necessidade de análise a posteriori;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Utilização de Aproximações;</a:t>
            </a:r>
          </a:p>
        </p:txBody>
      </p:sp>
    </p:spTree>
    <p:extLst>
      <p:ext uri="{BB962C8B-B14F-4D97-AF65-F5344CB8AC3E}">
        <p14:creationId xmlns:p14="http://schemas.microsoft.com/office/powerpoint/2010/main" val="302777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OBJETIVOS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8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F450DB-0BD6-4E40-A2E5-737EEDFE60D5}"/>
              </a:ext>
            </a:extLst>
          </p:cNvPr>
          <p:cNvSpPr txBox="1"/>
          <p:nvPr/>
        </p:nvSpPr>
        <p:spPr>
          <a:xfrm>
            <a:off x="838200" y="2227068"/>
            <a:ext cx="10515600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Objetivo Geral: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Propor uma solução para um problema de controle realimentação de estado para um sistema de segunda ordem com atraso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08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2FE-D164-49F5-8F3C-AA47FB8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b="1" dirty="0"/>
              <a:t>OBJETIVOS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ED1D5-FE73-4526-93FF-55212B4B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622A-8F07-4A98-8C68-CF07D64927F9}" type="datetime1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501721-A8C8-4DA6-8CB4-241BF91B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Defesa de Mestrado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82AEA-C01B-4F09-B8D8-75210A1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7FD-E289-4DB9-9505-2133B5679B4A}" type="slidenum">
              <a:rPr lang="pt-BR" smtClean="0"/>
              <a:t>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F450DB-0BD6-4E40-A2E5-737EEDFE60D5}"/>
              </a:ext>
            </a:extLst>
          </p:cNvPr>
          <p:cNvSpPr txBox="1"/>
          <p:nvPr/>
        </p:nvSpPr>
        <p:spPr>
          <a:xfrm>
            <a:off x="838200" y="1800413"/>
            <a:ext cx="1051560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/>
              <a:t>Objetivos Específicos: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Definir o problema de controle nos termos da resposta em frequência;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Desenvolver um algoritmo de busca, solução para os ganhos do controlador;</a:t>
            </a:r>
          </a:p>
        </p:txBody>
      </p:sp>
    </p:spTree>
    <p:extLst>
      <p:ext uri="{BB962C8B-B14F-4D97-AF65-F5344CB8AC3E}">
        <p14:creationId xmlns:p14="http://schemas.microsoft.com/office/powerpoint/2010/main" val="384175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2648</Words>
  <Application>Microsoft Office PowerPoint</Application>
  <PresentationFormat>Widescreen</PresentationFormat>
  <Paragraphs>639</Paragraphs>
  <Slides>66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Office Theme</vt:lpstr>
      <vt:lpstr>Projeto de Controladores para Sistemas de Segunda Ordem via Resposta em Frequência</vt:lpstr>
      <vt:lpstr>SUMÁRIO</vt:lpstr>
      <vt:lpstr>INTRODUÇÃO</vt:lpstr>
      <vt:lpstr>INTRODUÇÃO</vt:lpstr>
      <vt:lpstr>INTRODUÇÃO</vt:lpstr>
      <vt:lpstr>INTRODUÇÃO</vt:lpstr>
      <vt:lpstr>MOTIVAÇÃO</vt:lpstr>
      <vt:lpstr>OBJETIVOS</vt:lpstr>
      <vt:lpstr>OBJETIVOS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O ATRASO</vt:lpstr>
      <vt:lpstr>FUNDAMENTAÇÃO TEÓRICA</vt:lpstr>
      <vt:lpstr>FUNDAMENTAÇÃO TEÓRICA</vt:lpstr>
      <vt:lpstr>FUNDAMENTAÇÃO TEÓRICA</vt:lpstr>
      <vt:lpstr>DEFINIÇÃO DO PROBLEMA</vt:lpstr>
      <vt:lpstr>DEFINIÇÃO DO PROBLEMA</vt:lpstr>
      <vt:lpstr>DEFINIÇÃO DO PROBLEMA</vt:lpstr>
      <vt:lpstr>DEFINIÇÃO DO PROBLEMA</vt:lpstr>
      <vt:lpstr>DEFINIÇÃO DO PROBLEMA</vt:lpstr>
      <vt:lpstr>DEFINIÇÃO DO PROBLEMA</vt:lpstr>
      <vt:lpstr>METODOLOGIA</vt:lpstr>
      <vt:lpstr>METODOLOGIA</vt:lpstr>
      <vt:lpstr>METODOLOGIA</vt:lpstr>
      <vt:lpstr>METODOLOGIA</vt:lpstr>
      <vt:lpstr>METODOLOGIA</vt:lpstr>
      <vt:lpstr>METODOLOGIA</vt:lpstr>
      <vt:lpstr>RESULTADOS E DISCUSSÕES</vt:lpstr>
      <vt:lpstr>RESULTADOS</vt:lpstr>
      <vt:lpstr>RESULTADOS</vt:lpstr>
      <vt:lpstr>RESULTADOS</vt:lpstr>
      <vt:lpstr>RESULTADOS</vt:lpstr>
      <vt:lpstr>RESULTADOS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ILUSTRAÇÕES ADICIONAIS</vt:lpstr>
      <vt:lpstr>RESULTADOS</vt:lpstr>
      <vt:lpstr>RESULTADOS</vt:lpstr>
      <vt:lpstr>RESULTADOS</vt:lpstr>
      <vt:lpstr>CONCLUSÃO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Controladores para Sistemas de Segunda Ordem via Resposta em Frequência</dc:title>
  <dc:creator>Nelson Dantas</dc:creator>
  <cp:lastModifiedBy>Nelson Dantas</cp:lastModifiedBy>
  <cp:revision>20</cp:revision>
  <dcterms:created xsi:type="dcterms:W3CDTF">2019-05-01T15:04:54Z</dcterms:created>
  <dcterms:modified xsi:type="dcterms:W3CDTF">2019-05-02T19:22:04Z</dcterms:modified>
</cp:coreProperties>
</file>