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2" r:id="rId14"/>
    <p:sldId id="273" r:id="rId15"/>
    <p:sldId id="274" r:id="rId16"/>
    <p:sldId id="275"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0E973-B59E-42BE-BB08-5E4326C5B1DF}" v="4" dt="2021-12-16T04:22:56.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on Steeven" userId="1a151b73-8cfd-49e8-8977-17db07641a6e" providerId="ADAL" clId="{AAF0E973-B59E-42BE-BB08-5E4326C5B1DF}"/>
    <pc:docChg chg="undo custSel modSld">
      <pc:chgData name="Jhon Steeven" userId="1a151b73-8cfd-49e8-8977-17db07641a6e" providerId="ADAL" clId="{AAF0E973-B59E-42BE-BB08-5E4326C5B1DF}" dt="2021-12-16T04:22:56.258" v="50" actId="20577"/>
      <pc:docMkLst>
        <pc:docMk/>
      </pc:docMkLst>
      <pc:sldChg chg="modSp mod">
        <pc:chgData name="Jhon Steeven" userId="1a151b73-8cfd-49e8-8977-17db07641a6e" providerId="ADAL" clId="{AAF0E973-B59E-42BE-BB08-5E4326C5B1DF}" dt="2021-12-16T04:22:56.258" v="50" actId="20577"/>
        <pc:sldMkLst>
          <pc:docMk/>
          <pc:sldMk cId="790615036" sldId="275"/>
        </pc:sldMkLst>
        <pc:spChg chg="mod">
          <ac:chgData name="Jhon Steeven" userId="1a151b73-8cfd-49e8-8977-17db07641a6e" providerId="ADAL" clId="{AAF0E973-B59E-42BE-BB08-5E4326C5B1DF}" dt="2021-12-16T04:22:56.258" v="50" actId="20577"/>
          <ac:spMkLst>
            <pc:docMk/>
            <pc:sldMk cId="790615036" sldId="275"/>
            <ac:spMk id="5" creationId="{F0BBBA0B-0643-45EE-9699-193BC4B0E55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Thursday, December 16,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‹Nº›</a:t>
            </a:fld>
            <a:endParaRPr lang="en-US"/>
          </a:p>
        </p:txBody>
      </p:sp>
    </p:spTree>
    <p:extLst>
      <p:ext uri="{BB962C8B-B14F-4D97-AF65-F5344CB8AC3E}">
        <p14:creationId xmlns:p14="http://schemas.microsoft.com/office/powerpoint/2010/main" val="356031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Thursday, December 16,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414782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Thursday, December 16,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409002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Thursday, December 16,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‹Nº›</a:t>
            </a:fld>
            <a:endParaRPr lang="en-US" dirty="0"/>
          </a:p>
        </p:txBody>
      </p:sp>
    </p:spTree>
    <p:extLst>
      <p:ext uri="{BB962C8B-B14F-4D97-AF65-F5344CB8AC3E}">
        <p14:creationId xmlns:p14="http://schemas.microsoft.com/office/powerpoint/2010/main" val="373938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Thursday, December 16,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‹Nº›</a:t>
            </a:fld>
            <a:endParaRPr lang="en-US" dirty="0"/>
          </a:p>
        </p:txBody>
      </p:sp>
    </p:spTree>
    <p:extLst>
      <p:ext uri="{BB962C8B-B14F-4D97-AF65-F5344CB8AC3E}">
        <p14:creationId xmlns:p14="http://schemas.microsoft.com/office/powerpoint/2010/main" val="404167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Thursday, December 16,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25765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Thursday, December 16,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203929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Thursday, December 16,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407874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Thursday, December 16,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361263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Thursday, December 16,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39175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Thursday, December 16,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‹Nº›</a:t>
            </a:fld>
            <a:endParaRPr lang="en-US"/>
          </a:p>
        </p:txBody>
      </p:sp>
    </p:spTree>
    <p:extLst>
      <p:ext uri="{BB962C8B-B14F-4D97-AF65-F5344CB8AC3E}">
        <p14:creationId xmlns:p14="http://schemas.microsoft.com/office/powerpoint/2010/main" val="75254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Thursday, December 16,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‹Nº›</a:t>
            </a:fld>
            <a:endParaRPr lang="en-US" dirty="0"/>
          </a:p>
        </p:txBody>
      </p:sp>
    </p:spTree>
    <p:extLst>
      <p:ext uri="{BB962C8B-B14F-4D97-AF65-F5344CB8AC3E}">
        <p14:creationId xmlns:p14="http://schemas.microsoft.com/office/powerpoint/2010/main" val="14634337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population.un.org/wpp/Download/Standard/Popul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si_21-22.pages.gitlab.inf.uva.es/crecimientopoblacionmundial/" TargetMode="External"/><Relationship Id="rId2" Type="http://schemas.openxmlformats.org/officeDocument/2006/relationships/hyperlink" Target="https://gitlab.inf.uva.es/desi_21-22/crecimientopoblacionmundia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AA9DC-5DBE-40E0-93DB-F7BB4AA86130}"/>
              </a:ext>
            </a:extLst>
          </p:cNvPr>
          <p:cNvSpPr>
            <a:spLocks noGrp="1"/>
          </p:cNvSpPr>
          <p:nvPr>
            <p:ph type="title"/>
          </p:nvPr>
        </p:nvSpPr>
        <p:spPr>
          <a:xfrm>
            <a:off x="1477818" y="365124"/>
            <a:ext cx="9485838" cy="3394075"/>
          </a:xfrm>
        </p:spPr>
        <p:txBody>
          <a:bodyPr>
            <a:normAutofit/>
          </a:bodyPr>
          <a:lstStyle/>
          <a:p>
            <a:pPr algn="ctr"/>
            <a:r>
              <a:rPr lang="es-ES" dirty="0"/>
              <a:t>Crecimiento Población</a:t>
            </a:r>
            <a:br>
              <a:rPr lang="es-ES" dirty="0"/>
            </a:br>
            <a:br>
              <a:rPr lang="es-ES" dirty="0"/>
            </a:br>
            <a:r>
              <a:rPr lang="es-ES" sz="2400" dirty="0"/>
              <a:t>Diseño y Evaluación de Sistemas Interactivos</a:t>
            </a:r>
            <a:endParaRPr lang="es-ES" dirty="0"/>
          </a:p>
        </p:txBody>
      </p:sp>
      <p:sp>
        <p:nvSpPr>
          <p:cNvPr id="3" name="Marcador de contenido 2">
            <a:extLst>
              <a:ext uri="{FF2B5EF4-FFF2-40B4-BE49-F238E27FC236}">
                <a16:creationId xmlns:a16="http://schemas.microsoft.com/office/drawing/2014/main" id="{B5EF6C81-1C8A-4FD4-A15F-19C8229E3F74}"/>
              </a:ext>
            </a:extLst>
          </p:cNvPr>
          <p:cNvSpPr>
            <a:spLocks noGrp="1"/>
          </p:cNvSpPr>
          <p:nvPr>
            <p:ph idx="1"/>
          </p:nvPr>
        </p:nvSpPr>
        <p:spPr>
          <a:xfrm>
            <a:off x="1477818" y="3906982"/>
            <a:ext cx="9485838" cy="2125026"/>
          </a:xfrm>
        </p:spPr>
        <p:txBody>
          <a:bodyPr>
            <a:normAutofit/>
          </a:bodyPr>
          <a:lstStyle/>
          <a:p>
            <a:pPr marL="0" indent="0" algn="ctr">
              <a:buNone/>
            </a:pPr>
            <a:endParaRPr lang="es-ES" sz="2000" dirty="0"/>
          </a:p>
          <a:p>
            <a:pPr marL="0" indent="0" algn="ctr">
              <a:buNone/>
            </a:pPr>
            <a:r>
              <a:rPr lang="es-ES" sz="2000" dirty="0"/>
              <a:t>Jhon Steeven Cabanilla Alvarado</a:t>
            </a:r>
          </a:p>
        </p:txBody>
      </p:sp>
      <p:sp>
        <p:nvSpPr>
          <p:cNvPr id="4" name="Rectángulo: esquinas redondeadas 3">
            <a:extLst>
              <a:ext uri="{FF2B5EF4-FFF2-40B4-BE49-F238E27FC236}">
                <a16:creationId xmlns:a16="http://schemas.microsoft.com/office/drawing/2014/main" id="{52F7D6F1-A49C-4930-A34F-0A8C7A9AC953}"/>
              </a:ext>
            </a:extLst>
          </p:cNvPr>
          <p:cNvSpPr/>
          <p:nvPr/>
        </p:nvSpPr>
        <p:spPr>
          <a:xfrm>
            <a:off x="1477818" y="711200"/>
            <a:ext cx="9236364" cy="2900218"/>
          </a:xfrm>
          <a:prstGeom prst="roundRect">
            <a:avLst/>
          </a:prstGeom>
          <a:noFill/>
          <a:ln w="44450">
            <a:extLst>
              <a:ext uri="{C807C97D-BFC1-408E-A445-0C87EB9F89A2}">
                <ask:lineSketchStyleProps xmlns:ask="http://schemas.microsoft.com/office/drawing/2018/sketchyshapes" sd="1219033472">
                  <a:custGeom>
                    <a:avLst/>
                    <a:gdLst>
                      <a:gd name="connsiteX0" fmla="*/ 0 w 8847282"/>
                      <a:gd name="connsiteY0" fmla="*/ 483379 h 2900218"/>
                      <a:gd name="connsiteX1" fmla="*/ 483379 w 8847282"/>
                      <a:gd name="connsiteY1" fmla="*/ 0 h 2900218"/>
                      <a:gd name="connsiteX2" fmla="*/ 8363903 w 8847282"/>
                      <a:gd name="connsiteY2" fmla="*/ 0 h 2900218"/>
                      <a:gd name="connsiteX3" fmla="*/ 8847282 w 8847282"/>
                      <a:gd name="connsiteY3" fmla="*/ 483379 h 2900218"/>
                      <a:gd name="connsiteX4" fmla="*/ 8847282 w 8847282"/>
                      <a:gd name="connsiteY4" fmla="*/ 2416839 h 2900218"/>
                      <a:gd name="connsiteX5" fmla="*/ 8363903 w 8847282"/>
                      <a:gd name="connsiteY5" fmla="*/ 2900218 h 2900218"/>
                      <a:gd name="connsiteX6" fmla="*/ 483379 w 8847282"/>
                      <a:gd name="connsiteY6" fmla="*/ 2900218 h 2900218"/>
                      <a:gd name="connsiteX7" fmla="*/ 0 w 8847282"/>
                      <a:gd name="connsiteY7" fmla="*/ 2416839 h 2900218"/>
                      <a:gd name="connsiteX8" fmla="*/ 0 w 8847282"/>
                      <a:gd name="connsiteY8" fmla="*/ 483379 h 290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47282" h="2900218" extrusionOk="0">
                        <a:moveTo>
                          <a:pt x="0" y="483379"/>
                        </a:moveTo>
                        <a:cubicBezTo>
                          <a:pt x="-23954" y="201640"/>
                          <a:pt x="193467" y="8613"/>
                          <a:pt x="483379" y="0"/>
                        </a:cubicBezTo>
                        <a:cubicBezTo>
                          <a:pt x="1374771" y="132882"/>
                          <a:pt x="5793425" y="-84951"/>
                          <a:pt x="8363903" y="0"/>
                        </a:cubicBezTo>
                        <a:cubicBezTo>
                          <a:pt x="8613733" y="16731"/>
                          <a:pt x="8845016" y="228940"/>
                          <a:pt x="8847282" y="483379"/>
                        </a:cubicBezTo>
                        <a:cubicBezTo>
                          <a:pt x="8867469" y="957166"/>
                          <a:pt x="8999762" y="2202499"/>
                          <a:pt x="8847282" y="2416839"/>
                        </a:cubicBezTo>
                        <a:cubicBezTo>
                          <a:pt x="8885486" y="2688334"/>
                          <a:pt x="8635589" y="2890498"/>
                          <a:pt x="8363903" y="2900218"/>
                        </a:cubicBezTo>
                        <a:cubicBezTo>
                          <a:pt x="4535261" y="2987857"/>
                          <a:pt x="3284210" y="2827539"/>
                          <a:pt x="483379" y="2900218"/>
                        </a:cubicBezTo>
                        <a:cubicBezTo>
                          <a:pt x="211202" y="2850494"/>
                          <a:pt x="-3587" y="2688787"/>
                          <a:pt x="0" y="2416839"/>
                        </a:cubicBezTo>
                        <a:cubicBezTo>
                          <a:pt x="-38581" y="1786920"/>
                          <a:pt x="63341" y="1322594"/>
                          <a:pt x="0" y="483379"/>
                        </a:cubicBezTo>
                        <a:close/>
                      </a:path>
                    </a:pathLst>
                  </a:custGeom>
                  <ask:type>
                    <ask:lineSketchNone/>
                  </ask:type>
                </ask:lineSketchStyleProps>
              </a:ext>
            </a:extLs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255985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84CEAF-97C3-4784-927A-CEF39DCB8101}"/>
              </a:ext>
            </a:extLst>
          </p:cNvPr>
          <p:cNvSpPr>
            <a:spLocks noGrp="1"/>
          </p:cNvSpPr>
          <p:nvPr>
            <p:ph type="title"/>
          </p:nvPr>
        </p:nvSpPr>
        <p:spPr>
          <a:xfrm>
            <a:off x="1457324" y="365125"/>
            <a:ext cx="9506331" cy="1325563"/>
          </a:xfrm>
        </p:spPr>
        <p:txBody>
          <a:bodyPr>
            <a:normAutofit/>
          </a:bodyPr>
          <a:lstStyle/>
          <a:p>
            <a:pPr algn="ctr"/>
            <a:r>
              <a:rPr lang="es-ES" sz="4000" dirty="0"/>
              <a:t>Fuente</a:t>
            </a:r>
          </a:p>
        </p:txBody>
      </p:sp>
      <p:sp>
        <p:nvSpPr>
          <p:cNvPr id="5" name="Marcador de contenido 4">
            <a:extLst>
              <a:ext uri="{FF2B5EF4-FFF2-40B4-BE49-F238E27FC236}">
                <a16:creationId xmlns:a16="http://schemas.microsoft.com/office/drawing/2014/main" id="{600F119A-6F21-492E-B770-2031778C7CEB}"/>
              </a:ext>
            </a:extLst>
          </p:cNvPr>
          <p:cNvSpPr>
            <a:spLocks noGrp="1"/>
          </p:cNvSpPr>
          <p:nvPr>
            <p:ph idx="1"/>
          </p:nvPr>
        </p:nvSpPr>
        <p:spPr>
          <a:xfrm>
            <a:off x="1457325" y="1825625"/>
            <a:ext cx="9506331" cy="4206383"/>
          </a:xfrm>
        </p:spPr>
        <p:txBody>
          <a:bodyPr/>
          <a:lstStyle/>
          <a:p>
            <a:r>
              <a:rPr lang="es-ES" dirty="0"/>
              <a:t>Los datos han sido extraídos de la web oficial de la Naciones Unidas: </a:t>
            </a:r>
            <a:r>
              <a:rPr lang="es-E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https://population.un.org/wpp/Download/Standard/Population/</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S" dirty="0">
                <a:effectLst/>
                <a:latin typeface="Univers (Cuerpo)"/>
                <a:ea typeface="Calibri" panose="020F0502020204030204" pitchFamily="34" charset="0"/>
                <a:cs typeface="Times New Roman" panose="02020603050405020304" pitchFamily="18" charset="0"/>
              </a:rPr>
              <a:t>Los datos han sido publicados en Naciones Unidas, Departamento de Asuntos Económicos y Sociales, División de Población(2019) por Perspectivas de la población mundial: revisión de 2019.</a:t>
            </a:r>
          </a:p>
          <a:p>
            <a:endParaRPr lang="es-ES" sz="1800" dirty="0">
              <a:latin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179541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B4B51-4D50-413C-B2CF-C7D3CB65FCA7}"/>
              </a:ext>
            </a:extLst>
          </p:cNvPr>
          <p:cNvSpPr>
            <a:spLocks noGrp="1"/>
          </p:cNvSpPr>
          <p:nvPr>
            <p:ph type="title"/>
          </p:nvPr>
        </p:nvSpPr>
        <p:spPr>
          <a:xfrm>
            <a:off x="1457323" y="1081941"/>
            <a:ext cx="9506332" cy="2852737"/>
          </a:xfrm>
        </p:spPr>
        <p:txBody>
          <a:bodyPr>
            <a:normAutofit/>
          </a:bodyPr>
          <a:lstStyle/>
          <a:p>
            <a:pPr algn="ctr"/>
            <a:r>
              <a:rPr lang="es-ES" b="1" dirty="0"/>
              <a:t>Diseño Inicial </a:t>
            </a:r>
            <a:br>
              <a:rPr lang="es-ES" b="1" dirty="0"/>
            </a:br>
            <a:r>
              <a:rPr lang="es-ES" b="1" dirty="0"/>
              <a:t>vs</a:t>
            </a:r>
            <a:br>
              <a:rPr lang="es-ES" b="1" dirty="0"/>
            </a:br>
            <a:r>
              <a:rPr lang="es-ES" b="1" dirty="0"/>
              <a:t>Modificaciones Presentación</a:t>
            </a:r>
          </a:p>
        </p:txBody>
      </p:sp>
      <p:sp>
        <p:nvSpPr>
          <p:cNvPr id="3" name="Marcador de texto 2">
            <a:extLst>
              <a:ext uri="{FF2B5EF4-FFF2-40B4-BE49-F238E27FC236}">
                <a16:creationId xmlns:a16="http://schemas.microsoft.com/office/drawing/2014/main" id="{94C65015-A46D-4B1B-9FF0-D54D1F4A7501}"/>
              </a:ext>
            </a:extLst>
          </p:cNvPr>
          <p:cNvSpPr>
            <a:spLocks noGrp="1"/>
          </p:cNvSpPr>
          <p:nvPr>
            <p:ph type="body" idx="1"/>
          </p:nvPr>
        </p:nvSpPr>
        <p:spPr>
          <a:xfrm>
            <a:off x="1457324" y="3961666"/>
            <a:ext cx="9506332" cy="1500187"/>
          </a:xfrm>
        </p:spPr>
        <p:txBody>
          <a:bodyPr/>
          <a:lstStyle/>
          <a:p>
            <a:endParaRPr lang="es-ES" dirty="0"/>
          </a:p>
        </p:txBody>
      </p:sp>
    </p:spTree>
    <p:extLst>
      <p:ext uri="{BB962C8B-B14F-4D97-AF65-F5344CB8AC3E}">
        <p14:creationId xmlns:p14="http://schemas.microsoft.com/office/powerpoint/2010/main" val="212159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FB5989E-30DF-4D67-9EFF-5E6A0FF0B2A4}"/>
              </a:ext>
            </a:extLst>
          </p:cNvPr>
          <p:cNvSpPr>
            <a:spLocks noGrp="1"/>
          </p:cNvSpPr>
          <p:nvPr>
            <p:ph type="title"/>
          </p:nvPr>
        </p:nvSpPr>
        <p:spPr>
          <a:xfrm>
            <a:off x="1459344" y="365126"/>
            <a:ext cx="9504311" cy="1094220"/>
          </a:xfrm>
        </p:spPr>
        <p:txBody>
          <a:bodyPr>
            <a:normAutofit/>
          </a:bodyPr>
          <a:lstStyle/>
          <a:p>
            <a:pPr algn="ctr"/>
            <a:r>
              <a:rPr lang="es-ES" sz="4000" dirty="0"/>
              <a:t>Planteamiento Inicial</a:t>
            </a:r>
          </a:p>
        </p:txBody>
      </p:sp>
      <p:sp>
        <p:nvSpPr>
          <p:cNvPr id="5" name="Marcador de contenido 4">
            <a:extLst>
              <a:ext uri="{FF2B5EF4-FFF2-40B4-BE49-F238E27FC236}">
                <a16:creationId xmlns:a16="http://schemas.microsoft.com/office/drawing/2014/main" id="{C5E29701-90C7-4008-B0B2-AC2ACEC1C404}"/>
              </a:ext>
            </a:extLst>
          </p:cNvPr>
          <p:cNvSpPr>
            <a:spLocks noGrp="1"/>
          </p:cNvSpPr>
          <p:nvPr>
            <p:ph idx="1"/>
          </p:nvPr>
        </p:nvSpPr>
        <p:spPr>
          <a:xfrm>
            <a:off x="1459344" y="2029059"/>
            <a:ext cx="9504312" cy="4206383"/>
          </a:xfrm>
        </p:spPr>
        <p:txBody>
          <a:bodyPr/>
          <a:lstStyle/>
          <a:p>
            <a:pPr marL="0" indent="0" algn="just">
              <a:lnSpc>
                <a:spcPct val="107000"/>
              </a:lnSpc>
              <a:spcAft>
                <a:spcPts val="800"/>
              </a:spcAft>
              <a:buNone/>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iagrama de flujo: conector 5">
            <a:extLst>
              <a:ext uri="{FF2B5EF4-FFF2-40B4-BE49-F238E27FC236}">
                <a16:creationId xmlns:a16="http://schemas.microsoft.com/office/drawing/2014/main" id="{1D7BA70B-0D2E-47A7-B84E-1C96243A2CF2}"/>
              </a:ext>
            </a:extLst>
          </p:cNvPr>
          <p:cNvSpPr/>
          <p:nvPr/>
        </p:nvSpPr>
        <p:spPr>
          <a:xfrm>
            <a:off x="6648250" y="3158546"/>
            <a:ext cx="2244437" cy="13946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Visualización</a:t>
            </a:r>
          </a:p>
        </p:txBody>
      </p:sp>
      <p:sp>
        <p:nvSpPr>
          <p:cNvPr id="7" name="Diagrama de flujo: conector 6">
            <a:extLst>
              <a:ext uri="{FF2B5EF4-FFF2-40B4-BE49-F238E27FC236}">
                <a16:creationId xmlns:a16="http://schemas.microsoft.com/office/drawing/2014/main" id="{98773374-014F-4C16-9336-DB00D89289A3}"/>
              </a:ext>
            </a:extLst>
          </p:cNvPr>
          <p:cNvSpPr/>
          <p:nvPr/>
        </p:nvSpPr>
        <p:spPr>
          <a:xfrm>
            <a:off x="9804778" y="1662780"/>
            <a:ext cx="1468582" cy="135774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Tasa de crecimiento de la población</a:t>
            </a:r>
          </a:p>
        </p:txBody>
      </p:sp>
      <p:sp>
        <p:nvSpPr>
          <p:cNvPr id="8" name="Diagrama de flujo: conector 7">
            <a:extLst>
              <a:ext uri="{FF2B5EF4-FFF2-40B4-BE49-F238E27FC236}">
                <a16:creationId xmlns:a16="http://schemas.microsoft.com/office/drawing/2014/main" id="{5EFBDA50-D7AF-4D55-942B-F8D352512BCB}"/>
              </a:ext>
            </a:extLst>
          </p:cNvPr>
          <p:cNvSpPr/>
          <p:nvPr/>
        </p:nvSpPr>
        <p:spPr>
          <a:xfrm>
            <a:off x="4953377" y="5005818"/>
            <a:ext cx="1694873" cy="14778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Tasa de crecimiento con y sin migración</a:t>
            </a:r>
          </a:p>
        </p:txBody>
      </p:sp>
      <p:sp>
        <p:nvSpPr>
          <p:cNvPr id="9" name="Diagrama de flujo: conector 8">
            <a:extLst>
              <a:ext uri="{FF2B5EF4-FFF2-40B4-BE49-F238E27FC236}">
                <a16:creationId xmlns:a16="http://schemas.microsoft.com/office/drawing/2014/main" id="{862A1674-785C-4833-BF4E-9E0AE8F63CA3}"/>
              </a:ext>
            </a:extLst>
          </p:cNvPr>
          <p:cNvSpPr/>
          <p:nvPr/>
        </p:nvSpPr>
        <p:spPr>
          <a:xfrm>
            <a:off x="4394576" y="3117507"/>
            <a:ext cx="1796473" cy="135774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Tasa de crecimiento por nivel de desarrollo</a:t>
            </a:r>
          </a:p>
        </p:txBody>
      </p:sp>
      <p:sp>
        <p:nvSpPr>
          <p:cNvPr id="10" name="Diagrama de flujo: conector 9">
            <a:extLst>
              <a:ext uri="{FF2B5EF4-FFF2-40B4-BE49-F238E27FC236}">
                <a16:creationId xmlns:a16="http://schemas.microsoft.com/office/drawing/2014/main" id="{F62E9B69-C0A6-4843-9841-FC7914A35633}"/>
              </a:ext>
            </a:extLst>
          </p:cNvPr>
          <p:cNvSpPr/>
          <p:nvPr/>
        </p:nvSpPr>
        <p:spPr>
          <a:xfrm>
            <a:off x="5950903" y="1394400"/>
            <a:ext cx="1620983" cy="14778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Nacimientos/Muertes por año</a:t>
            </a:r>
          </a:p>
        </p:txBody>
      </p:sp>
      <p:cxnSp>
        <p:nvCxnSpPr>
          <p:cNvPr id="11" name="Conector recto 10">
            <a:extLst>
              <a:ext uri="{FF2B5EF4-FFF2-40B4-BE49-F238E27FC236}">
                <a16:creationId xmlns:a16="http://schemas.microsoft.com/office/drawing/2014/main" id="{F6036807-9588-4EE7-9E95-17D2E536F041}"/>
              </a:ext>
            </a:extLst>
          </p:cNvPr>
          <p:cNvCxnSpPr>
            <a:stCxn id="10" idx="4"/>
            <a:endCxn id="6" idx="1"/>
          </p:cNvCxnSpPr>
          <p:nvPr/>
        </p:nvCxnSpPr>
        <p:spPr>
          <a:xfrm>
            <a:off x="6761395" y="2872220"/>
            <a:ext cx="215545" cy="490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6591DE95-BAD2-4EE6-85F0-F5ED37D77179}"/>
              </a:ext>
            </a:extLst>
          </p:cNvPr>
          <p:cNvCxnSpPr>
            <a:cxnSpLocks/>
            <a:stCxn id="9" idx="6"/>
            <a:endCxn id="6" idx="2"/>
          </p:cNvCxnSpPr>
          <p:nvPr/>
        </p:nvCxnSpPr>
        <p:spPr>
          <a:xfrm>
            <a:off x="6191049" y="3796380"/>
            <a:ext cx="457201" cy="59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32219C2E-3C16-4BF2-AF90-86B8222EAE7F}"/>
              </a:ext>
            </a:extLst>
          </p:cNvPr>
          <p:cNvCxnSpPr>
            <a:cxnSpLocks/>
            <a:stCxn id="8" idx="7"/>
            <a:endCxn id="6" idx="3"/>
          </p:cNvCxnSpPr>
          <p:nvPr/>
        </p:nvCxnSpPr>
        <p:spPr>
          <a:xfrm flipV="1">
            <a:off x="6400042" y="4348989"/>
            <a:ext cx="576898" cy="873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A49E6601-ECE9-454D-944B-E20755D97483}"/>
              </a:ext>
            </a:extLst>
          </p:cNvPr>
          <p:cNvCxnSpPr>
            <a:cxnSpLocks/>
            <a:stCxn id="7" idx="3"/>
            <a:endCxn id="6" idx="6"/>
          </p:cNvCxnSpPr>
          <p:nvPr/>
        </p:nvCxnSpPr>
        <p:spPr>
          <a:xfrm flipH="1">
            <a:off x="8892687" y="2821689"/>
            <a:ext cx="1127160" cy="10342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Abrir llave 14">
            <a:extLst>
              <a:ext uri="{FF2B5EF4-FFF2-40B4-BE49-F238E27FC236}">
                <a16:creationId xmlns:a16="http://schemas.microsoft.com/office/drawing/2014/main" id="{A1A227C1-51DD-4D9B-B04A-D24A0F26D6FB}"/>
              </a:ext>
            </a:extLst>
          </p:cNvPr>
          <p:cNvSpPr/>
          <p:nvPr/>
        </p:nvSpPr>
        <p:spPr>
          <a:xfrm>
            <a:off x="3464810" y="1819274"/>
            <a:ext cx="929766" cy="43410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16" name="Conector recto de flecha 15">
            <a:extLst>
              <a:ext uri="{FF2B5EF4-FFF2-40B4-BE49-F238E27FC236}">
                <a16:creationId xmlns:a16="http://schemas.microsoft.com/office/drawing/2014/main" id="{73AA01B5-EA90-4ABF-A9E9-94CC1F4F680C}"/>
              </a:ext>
            </a:extLst>
          </p:cNvPr>
          <p:cNvCxnSpPr/>
          <p:nvPr/>
        </p:nvCxnSpPr>
        <p:spPr>
          <a:xfrm>
            <a:off x="10539069" y="3158546"/>
            <a:ext cx="0" cy="116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DD4F76D2-1CF1-40DB-B9F2-4C44988F20C8}"/>
              </a:ext>
            </a:extLst>
          </p:cNvPr>
          <p:cNvSpPr txBox="1"/>
          <p:nvPr/>
        </p:nvSpPr>
        <p:spPr>
          <a:xfrm>
            <a:off x="9769435" y="4385408"/>
            <a:ext cx="2082621" cy="369332"/>
          </a:xfrm>
          <a:prstGeom prst="rect">
            <a:avLst/>
          </a:prstGeom>
          <a:noFill/>
        </p:spPr>
        <p:txBody>
          <a:bodyPr wrap="none" rtlCol="0">
            <a:spAutoFit/>
          </a:bodyPr>
          <a:lstStyle/>
          <a:p>
            <a:r>
              <a:rPr lang="es-ES" dirty="0"/>
              <a:t>Mapa coroplético</a:t>
            </a:r>
          </a:p>
        </p:txBody>
      </p:sp>
      <p:sp>
        <p:nvSpPr>
          <p:cNvPr id="18" name="CuadroTexto 17">
            <a:extLst>
              <a:ext uri="{FF2B5EF4-FFF2-40B4-BE49-F238E27FC236}">
                <a16:creationId xmlns:a16="http://schemas.microsoft.com/office/drawing/2014/main" id="{F43674AC-8608-4763-98CD-D25FDB163E03}"/>
              </a:ext>
            </a:extLst>
          </p:cNvPr>
          <p:cNvSpPr txBox="1"/>
          <p:nvPr/>
        </p:nvSpPr>
        <p:spPr>
          <a:xfrm>
            <a:off x="1459344" y="3796380"/>
            <a:ext cx="2018501" cy="369332"/>
          </a:xfrm>
          <a:prstGeom prst="rect">
            <a:avLst/>
          </a:prstGeom>
          <a:noFill/>
        </p:spPr>
        <p:txBody>
          <a:bodyPr wrap="none" rtlCol="0">
            <a:spAutoFit/>
          </a:bodyPr>
          <a:lstStyle/>
          <a:p>
            <a:r>
              <a:rPr lang="es-ES" dirty="0"/>
              <a:t>Gráfico de líneas</a:t>
            </a:r>
          </a:p>
        </p:txBody>
      </p:sp>
      <p:sp>
        <p:nvSpPr>
          <p:cNvPr id="19" name="Rectángulo: esquinas redondeadas 18">
            <a:extLst>
              <a:ext uri="{FF2B5EF4-FFF2-40B4-BE49-F238E27FC236}">
                <a16:creationId xmlns:a16="http://schemas.microsoft.com/office/drawing/2014/main" id="{2FDDCA58-DAD8-4DBF-83A6-7168FD332041}"/>
              </a:ext>
            </a:extLst>
          </p:cNvPr>
          <p:cNvSpPr/>
          <p:nvPr/>
        </p:nvSpPr>
        <p:spPr>
          <a:xfrm>
            <a:off x="1459344" y="3740437"/>
            <a:ext cx="2005466" cy="425275"/>
          </a:xfrm>
          <a:prstGeom prst="round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esquinas redondeadas 19">
            <a:extLst>
              <a:ext uri="{FF2B5EF4-FFF2-40B4-BE49-F238E27FC236}">
                <a16:creationId xmlns:a16="http://schemas.microsoft.com/office/drawing/2014/main" id="{F961368C-BD7B-4E75-9602-209ACCF01E53}"/>
              </a:ext>
            </a:extLst>
          </p:cNvPr>
          <p:cNvSpPr/>
          <p:nvPr/>
        </p:nvSpPr>
        <p:spPr>
          <a:xfrm>
            <a:off x="9804778" y="4360339"/>
            <a:ext cx="2005466" cy="425275"/>
          </a:xfrm>
          <a:prstGeom prst="round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76811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7F406-6B95-484D-A249-E3CCCED04A7F}"/>
              </a:ext>
            </a:extLst>
          </p:cNvPr>
          <p:cNvSpPr>
            <a:spLocks noGrp="1"/>
          </p:cNvSpPr>
          <p:nvPr>
            <p:ph type="title"/>
          </p:nvPr>
        </p:nvSpPr>
        <p:spPr>
          <a:xfrm>
            <a:off x="1485900" y="365125"/>
            <a:ext cx="9477756" cy="1325563"/>
          </a:xfrm>
        </p:spPr>
        <p:txBody>
          <a:bodyPr>
            <a:normAutofit/>
          </a:bodyPr>
          <a:lstStyle/>
          <a:p>
            <a:pPr algn="ctr"/>
            <a:r>
              <a:rPr lang="es-ES" sz="4000" dirty="0"/>
              <a:t>Modificaciones</a:t>
            </a:r>
          </a:p>
        </p:txBody>
      </p:sp>
      <p:sp>
        <p:nvSpPr>
          <p:cNvPr id="3" name="Marcador de texto 2">
            <a:extLst>
              <a:ext uri="{FF2B5EF4-FFF2-40B4-BE49-F238E27FC236}">
                <a16:creationId xmlns:a16="http://schemas.microsoft.com/office/drawing/2014/main" id="{97425D19-A85B-4B60-B2E2-9CDF38FD7AD6}"/>
              </a:ext>
            </a:extLst>
          </p:cNvPr>
          <p:cNvSpPr>
            <a:spLocks noGrp="1"/>
          </p:cNvSpPr>
          <p:nvPr>
            <p:ph type="body" idx="1"/>
          </p:nvPr>
        </p:nvSpPr>
        <p:spPr>
          <a:xfrm>
            <a:off x="1485900" y="1681163"/>
            <a:ext cx="4484421" cy="823912"/>
          </a:xfrm>
        </p:spPr>
        <p:txBody>
          <a:bodyPr>
            <a:normAutofit fontScale="62500" lnSpcReduction="20000"/>
          </a:bodyPr>
          <a:lstStyle/>
          <a:p>
            <a:pPr algn="just"/>
            <a:r>
              <a:rPr lang="es-ES" dirty="0">
                <a:solidFill>
                  <a:srgbClr val="FF0000"/>
                </a:solidFill>
              </a:rPr>
              <a:t>Nacimientos y muertes en el mapa de coropletas</a:t>
            </a:r>
          </a:p>
          <a:p>
            <a:endParaRPr lang="es-ES" dirty="0"/>
          </a:p>
        </p:txBody>
      </p:sp>
      <p:pic>
        <p:nvPicPr>
          <p:cNvPr id="8" name="Marcador de contenido 7">
            <a:extLst>
              <a:ext uri="{FF2B5EF4-FFF2-40B4-BE49-F238E27FC236}">
                <a16:creationId xmlns:a16="http://schemas.microsoft.com/office/drawing/2014/main" id="{2530B0F6-40A9-42B0-AC05-98FCFE6B030E}"/>
              </a:ext>
            </a:extLst>
          </p:cNvPr>
          <p:cNvPicPr>
            <a:picLocks noGrp="1" noChangeAspect="1"/>
          </p:cNvPicPr>
          <p:nvPr>
            <p:ph sz="half" idx="2"/>
          </p:nvPr>
        </p:nvPicPr>
        <p:blipFill>
          <a:blip r:embed="rId2"/>
          <a:stretch>
            <a:fillRect/>
          </a:stretch>
        </p:blipFill>
        <p:spPr>
          <a:xfrm>
            <a:off x="1965880" y="2505075"/>
            <a:ext cx="2753902" cy="2475168"/>
          </a:xfrm>
        </p:spPr>
      </p:pic>
      <p:sp>
        <p:nvSpPr>
          <p:cNvPr id="5" name="Marcador de texto 4">
            <a:extLst>
              <a:ext uri="{FF2B5EF4-FFF2-40B4-BE49-F238E27FC236}">
                <a16:creationId xmlns:a16="http://schemas.microsoft.com/office/drawing/2014/main" id="{710BC886-48EB-43FF-BCE5-D790DD3B11F3}"/>
              </a:ext>
            </a:extLst>
          </p:cNvPr>
          <p:cNvSpPr>
            <a:spLocks noGrp="1"/>
          </p:cNvSpPr>
          <p:nvPr>
            <p:ph type="body" sz="quarter" idx="3"/>
          </p:nvPr>
        </p:nvSpPr>
        <p:spPr/>
        <p:txBody>
          <a:bodyPr>
            <a:normAutofit fontScale="62500" lnSpcReduction="20000"/>
          </a:bodyPr>
          <a:lstStyle/>
          <a:p>
            <a:pPr algn="just"/>
            <a:r>
              <a:rPr lang="es-ES" dirty="0">
                <a:solidFill>
                  <a:schemeClr val="accent5">
                    <a:lumMod val="60000"/>
                    <a:lumOff val="40000"/>
                  </a:schemeClr>
                </a:solidFill>
              </a:rPr>
              <a:t>Tasa de crecimiento con las 2 medidas posibles en el mapa de coropletas</a:t>
            </a:r>
          </a:p>
          <a:p>
            <a:endParaRPr lang="es-ES" dirty="0"/>
          </a:p>
        </p:txBody>
      </p:sp>
      <p:pic>
        <p:nvPicPr>
          <p:cNvPr id="10" name="Marcador de contenido 9">
            <a:extLst>
              <a:ext uri="{FF2B5EF4-FFF2-40B4-BE49-F238E27FC236}">
                <a16:creationId xmlns:a16="http://schemas.microsoft.com/office/drawing/2014/main" id="{51F9A069-EBE8-45EF-B85B-EBB059F6A2A4}"/>
              </a:ext>
            </a:extLst>
          </p:cNvPr>
          <p:cNvPicPr>
            <a:picLocks noGrp="1" noChangeAspect="1"/>
          </p:cNvPicPr>
          <p:nvPr>
            <p:ph sz="quarter" idx="4"/>
          </p:nvPr>
        </p:nvPicPr>
        <p:blipFill>
          <a:blip r:embed="rId3"/>
          <a:stretch>
            <a:fillRect/>
          </a:stretch>
        </p:blipFill>
        <p:spPr>
          <a:xfrm>
            <a:off x="7472220" y="2505074"/>
            <a:ext cx="3236403" cy="2131581"/>
          </a:xfrm>
        </p:spPr>
      </p:pic>
    </p:spTree>
    <p:extLst>
      <p:ext uri="{BB962C8B-B14F-4D97-AF65-F5344CB8AC3E}">
        <p14:creationId xmlns:p14="http://schemas.microsoft.com/office/powerpoint/2010/main" val="65437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DEDB9-804C-46D7-B54C-A0B0F049B34E}"/>
              </a:ext>
            </a:extLst>
          </p:cNvPr>
          <p:cNvSpPr>
            <a:spLocks noGrp="1"/>
          </p:cNvSpPr>
          <p:nvPr>
            <p:ph type="title"/>
          </p:nvPr>
        </p:nvSpPr>
        <p:spPr>
          <a:xfrm>
            <a:off x="1457324" y="1081941"/>
            <a:ext cx="9506331" cy="2852737"/>
          </a:xfrm>
        </p:spPr>
        <p:txBody>
          <a:bodyPr/>
          <a:lstStyle/>
          <a:p>
            <a:pPr algn="ctr"/>
            <a:r>
              <a:rPr lang="es-ES" b="1" dirty="0"/>
              <a:t>Conclusiones sobre el proyecto</a:t>
            </a:r>
          </a:p>
        </p:txBody>
      </p:sp>
      <p:sp>
        <p:nvSpPr>
          <p:cNvPr id="3" name="Marcador de texto 2">
            <a:extLst>
              <a:ext uri="{FF2B5EF4-FFF2-40B4-BE49-F238E27FC236}">
                <a16:creationId xmlns:a16="http://schemas.microsoft.com/office/drawing/2014/main" id="{1275D496-CFA4-43AC-8255-164840F17255}"/>
              </a:ext>
            </a:extLst>
          </p:cNvPr>
          <p:cNvSpPr>
            <a:spLocks noGrp="1"/>
          </p:cNvSpPr>
          <p:nvPr>
            <p:ph type="body" idx="1"/>
          </p:nvPr>
        </p:nvSpPr>
        <p:spPr>
          <a:xfrm>
            <a:off x="1457324" y="3961666"/>
            <a:ext cx="9506332" cy="1500187"/>
          </a:xfrm>
        </p:spPr>
        <p:txBody>
          <a:bodyPr/>
          <a:lstStyle/>
          <a:p>
            <a:endParaRPr lang="es-ES" dirty="0"/>
          </a:p>
        </p:txBody>
      </p:sp>
    </p:spTree>
    <p:extLst>
      <p:ext uri="{BB962C8B-B14F-4D97-AF65-F5344CB8AC3E}">
        <p14:creationId xmlns:p14="http://schemas.microsoft.com/office/powerpoint/2010/main" val="392522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98CD2-044D-4786-9678-B9A6FBD72A55}"/>
              </a:ext>
            </a:extLst>
          </p:cNvPr>
          <p:cNvSpPr>
            <a:spLocks noGrp="1"/>
          </p:cNvSpPr>
          <p:nvPr>
            <p:ph type="title"/>
          </p:nvPr>
        </p:nvSpPr>
        <p:spPr>
          <a:xfrm>
            <a:off x="1495424" y="365125"/>
            <a:ext cx="9468231" cy="1325563"/>
          </a:xfrm>
        </p:spPr>
        <p:txBody>
          <a:bodyPr/>
          <a:lstStyle/>
          <a:p>
            <a:endParaRPr lang="es-ES" dirty="0"/>
          </a:p>
        </p:txBody>
      </p:sp>
      <p:sp>
        <p:nvSpPr>
          <p:cNvPr id="3" name="Marcador de contenido 2">
            <a:extLst>
              <a:ext uri="{FF2B5EF4-FFF2-40B4-BE49-F238E27FC236}">
                <a16:creationId xmlns:a16="http://schemas.microsoft.com/office/drawing/2014/main" id="{1061428F-6732-4C3B-85C9-270E5CA44EF7}"/>
              </a:ext>
            </a:extLst>
          </p:cNvPr>
          <p:cNvSpPr>
            <a:spLocks noGrp="1"/>
          </p:cNvSpPr>
          <p:nvPr>
            <p:ph idx="1"/>
          </p:nvPr>
        </p:nvSpPr>
        <p:spPr>
          <a:xfrm>
            <a:off x="1495424" y="1825625"/>
            <a:ext cx="9468232" cy="4206383"/>
          </a:xfrm>
        </p:spPr>
        <p:txBody>
          <a:bodyPr/>
          <a:lstStyle/>
          <a:p>
            <a:r>
              <a:rPr lang="es-ES" dirty="0"/>
              <a:t>Destacar las ventajas de trabajar con D3.js:</a:t>
            </a:r>
          </a:p>
          <a:p>
            <a:endParaRPr lang="es-ES" dirty="0"/>
          </a:p>
        </p:txBody>
      </p:sp>
      <p:grpSp>
        <p:nvGrpSpPr>
          <p:cNvPr id="7" name="Grupo 6">
            <a:extLst>
              <a:ext uri="{FF2B5EF4-FFF2-40B4-BE49-F238E27FC236}">
                <a16:creationId xmlns:a16="http://schemas.microsoft.com/office/drawing/2014/main" id="{385E139B-5DC9-4529-83AB-F5D5CE2E3748}"/>
              </a:ext>
            </a:extLst>
          </p:cNvPr>
          <p:cNvGrpSpPr/>
          <p:nvPr/>
        </p:nvGrpSpPr>
        <p:grpSpPr>
          <a:xfrm>
            <a:off x="2221347" y="2621107"/>
            <a:ext cx="742950" cy="807893"/>
            <a:chOff x="3200401" y="2905124"/>
            <a:chExt cx="742950" cy="807893"/>
          </a:xfrm>
        </p:grpSpPr>
        <p:sp>
          <p:nvSpPr>
            <p:cNvPr id="6" name="Diagrama de flujo: conector 5">
              <a:extLst>
                <a:ext uri="{FF2B5EF4-FFF2-40B4-BE49-F238E27FC236}">
                  <a16:creationId xmlns:a16="http://schemas.microsoft.com/office/drawing/2014/main" id="{722FEA04-E68F-46DF-844E-84EEF406CE4E}"/>
                </a:ext>
              </a:extLst>
            </p:cNvPr>
            <p:cNvSpPr/>
            <p:nvPr/>
          </p:nvSpPr>
          <p:spPr>
            <a:xfrm>
              <a:off x="3200401" y="2905124"/>
              <a:ext cx="742950" cy="8078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Gráfico 4" descr="Marca de verificación con relleno sólido">
              <a:extLst>
                <a:ext uri="{FF2B5EF4-FFF2-40B4-BE49-F238E27FC236}">
                  <a16:creationId xmlns:a16="http://schemas.microsoft.com/office/drawing/2014/main" id="{91D7B708-8577-4091-AE5D-FDC781BED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8507" y="3025702"/>
              <a:ext cx="566738" cy="566738"/>
            </a:xfrm>
            <a:prstGeom prst="rect">
              <a:avLst/>
            </a:prstGeom>
          </p:spPr>
        </p:pic>
      </p:grpSp>
      <p:grpSp>
        <p:nvGrpSpPr>
          <p:cNvPr id="8" name="Grupo 7">
            <a:extLst>
              <a:ext uri="{FF2B5EF4-FFF2-40B4-BE49-F238E27FC236}">
                <a16:creationId xmlns:a16="http://schemas.microsoft.com/office/drawing/2014/main" id="{5CBCF5DC-1F46-4B68-8A14-7C47998D89BC}"/>
              </a:ext>
            </a:extLst>
          </p:cNvPr>
          <p:cNvGrpSpPr/>
          <p:nvPr/>
        </p:nvGrpSpPr>
        <p:grpSpPr>
          <a:xfrm>
            <a:off x="2221347" y="3922610"/>
            <a:ext cx="742950" cy="807893"/>
            <a:chOff x="3200401" y="2905124"/>
            <a:chExt cx="742950" cy="807893"/>
          </a:xfrm>
        </p:grpSpPr>
        <p:sp>
          <p:nvSpPr>
            <p:cNvPr id="9" name="Diagrama de flujo: conector 8">
              <a:extLst>
                <a:ext uri="{FF2B5EF4-FFF2-40B4-BE49-F238E27FC236}">
                  <a16:creationId xmlns:a16="http://schemas.microsoft.com/office/drawing/2014/main" id="{AD4C5B81-0460-4D85-8D3A-A83A63C4C737}"/>
                </a:ext>
              </a:extLst>
            </p:cNvPr>
            <p:cNvSpPr/>
            <p:nvPr/>
          </p:nvSpPr>
          <p:spPr>
            <a:xfrm>
              <a:off x="3200401" y="2905124"/>
              <a:ext cx="742950" cy="8078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Gráfico 9" descr="Marca de verificación con relleno sólido">
              <a:extLst>
                <a:ext uri="{FF2B5EF4-FFF2-40B4-BE49-F238E27FC236}">
                  <a16:creationId xmlns:a16="http://schemas.microsoft.com/office/drawing/2014/main" id="{B4C43C21-BAD9-47CC-B1F8-0E5868802D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8507" y="3025702"/>
              <a:ext cx="566738" cy="566738"/>
            </a:xfrm>
            <a:prstGeom prst="rect">
              <a:avLst/>
            </a:prstGeom>
          </p:spPr>
        </p:pic>
      </p:grpSp>
      <p:sp>
        <p:nvSpPr>
          <p:cNvPr id="11" name="CuadroTexto 10">
            <a:extLst>
              <a:ext uri="{FF2B5EF4-FFF2-40B4-BE49-F238E27FC236}">
                <a16:creationId xmlns:a16="http://schemas.microsoft.com/office/drawing/2014/main" id="{6386E8CC-CDD9-4CD7-ADFF-6A31F0BA0473}"/>
              </a:ext>
            </a:extLst>
          </p:cNvPr>
          <p:cNvSpPr txBox="1"/>
          <p:nvPr/>
        </p:nvSpPr>
        <p:spPr>
          <a:xfrm>
            <a:off x="3505489" y="2840387"/>
            <a:ext cx="7609776" cy="369332"/>
          </a:xfrm>
          <a:prstGeom prst="rect">
            <a:avLst/>
          </a:prstGeom>
          <a:noFill/>
        </p:spPr>
        <p:txBody>
          <a:bodyPr wrap="none" rtlCol="0">
            <a:spAutoFit/>
          </a:bodyPr>
          <a:lstStyle/>
          <a:p>
            <a:r>
              <a:rPr lang="es-ES" dirty="0"/>
              <a:t>Gran flexibilidad ya que permite manipular cualquier parte del DOM</a:t>
            </a:r>
          </a:p>
        </p:txBody>
      </p:sp>
      <p:sp>
        <p:nvSpPr>
          <p:cNvPr id="12" name="CuadroTexto 11">
            <a:extLst>
              <a:ext uri="{FF2B5EF4-FFF2-40B4-BE49-F238E27FC236}">
                <a16:creationId xmlns:a16="http://schemas.microsoft.com/office/drawing/2014/main" id="{BA7CC1FA-56D8-484B-8AD2-8DC9CD6E9BBD}"/>
              </a:ext>
            </a:extLst>
          </p:cNvPr>
          <p:cNvSpPr txBox="1"/>
          <p:nvPr/>
        </p:nvSpPr>
        <p:spPr>
          <a:xfrm>
            <a:off x="3505489" y="4224481"/>
            <a:ext cx="6263253" cy="369332"/>
          </a:xfrm>
          <a:prstGeom prst="rect">
            <a:avLst/>
          </a:prstGeom>
          <a:noFill/>
        </p:spPr>
        <p:txBody>
          <a:bodyPr wrap="none" rtlCol="0">
            <a:spAutoFit/>
          </a:bodyPr>
          <a:lstStyle/>
          <a:p>
            <a:r>
              <a:rPr lang="es-ES" dirty="0"/>
              <a:t>Los distintos efectos visuales, las transiciones y tooltips</a:t>
            </a:r>
          </a:p>
        </p:txBody>
      </p:sp>
    </p:spTree>
    <p:extLst>
      <p:ext uri="{BB962C8B-B14F-4D97-AF65-F5344CB8AC3E}">
        <p14:creationId xmlns:p14="http://schemas.microsoft.com/office/powerpoint/2010/main" val="4189019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3A3BF9D-6A55-4F4B-9A54-F7FED285B585}"/>
              </a:ext>
            </a:extLst>
          </p:cNvPr>
          <p:cNvSpPr>
            <a:spLocks noGrp="1"/>
          </p:cNvSpPr>
          <p:nvPr>
            <p:ph type="ctrTitle"/>
          </p:nvPr>
        </p:nvSpPr>
        <p:spPr/>
        <p:txBody>
          <a:bodyPr>
            <a:normAutofit/>
          </a:bodyPr>
          <a:lstStyle/>
          <a:p>
            <a:r>
              <a:rPr lang="es-ES" sz="4400" b="1" dirty="0"/>
              <a:t>Demostración Visualización</a:t>
            </a:r>
          </a:p>
        </p:txBody>
      </p:sp>
      <p:sp>
        <p:nvSpPr>
          <p:cNvPr id="5" name="Subtítulo 4">
            <a:extLst>
              <a:ext uri="{FF2B5EF4-FFF2-40B4-BE49-F238E27FC236}">
                <a16:creationId xmlns:a16="http://schemas.microsoft.com/office/drawing/2014/main" id="{F0BBBA0B-0643-45EE-9699-193BC4B0E55D}"/>
              </a:ext>
            </a:extLst>
          </p:cNvPr>
          <p:cNvSpPr>
            <a:spLocks noGrp="1"/>
          </p:cNvSpPr>
          <p:nvPr>
            <p:ph type="subTitle" idx="1"/>
          </p:nvPr>
        </p:nvSpPr>
        <p:spPr>
          <a:xfrm>
            <a:off x="1524000" y="3952468"/>
            <a:ext cx="9144000" cy="1655762"/>
          </a:xfrm>
        </p:spPr>
        <p:txBody>
          <a:bodyPr>
            <a:normAutofit/>
          </a:bodyPr>
          <a:lstStyle/>
          <a:p>
            <a:pPr rtl="0">
              <a:spcBef>
                <a:spcPts val="1200"/>
              </a:spcBef>
              <a:spcAft>
                <a:spcPts val="0"/>
              </a:spcAft>
            </a:pPr>
            <a:r>
              <a:rPr lang="es-ES" sz="1800" b="0" i="0" u="none" strike="noStrike" dirty="0">
                <a:solidFill>
                  <a:srgbClr val="2E2E2E"/>
                </a:solidFill>
                <a:effectLst/>
                <a:latin typeface="Arial" panose="020B0604020202020204" pitchFamily="34" charset="0"/>
              </a:rPr>
              <a:t>Enlace al proyecto: </a:t>
            </a:r>
            <a:r>
              <a:rPr lang="es-ES" sz="1800" b="0" i="0" u="sng" strike="noStrike" dirty="0">
                <a:solidFill>
                  <a:srgbClr val="1155CC"/>
                </a:solidFill>
                <a:effectLst/>
                <a:latin typeface="Arial" panose="020B0604020202020204" pitchFamily="34" charset="0"/>
                <a:hlinkClick r:id="rId2"/>
              </a:rPr>
              <a:t>https://gitlab.inf.uva.es/desi_21-22/crecimientopoblacionmundial</a:t>
            </a:r>
            <a:endParaRPr lang="es-ES" b="0" dirty="0">
              <a:effectLst/>
            </a:endParaRPr>
          </a:p>
          <a:p>
            <a:r>
              <a:rPr lang="es-ES" sz="1800" b="0" i="0" u="none" strike="noStrike" dirty="0">
                <a:solidFill>
                  <a:srgbClr val="2E2E2E"/>
                </a:solidFill>
                <a:effectLst/>
                <a:latin typeface="Arial" panose="020B0604020202020204" pitchFamily="34" charset="0"/>
              </a:rPr>
              <a:t>Visualización: </a:t>
            </a:r>
            <a:r>
              <a:rPr lang="es-ES" sz="1800" b="0" i="0" u="none" strike="noStrike" dirty="0">
                <a:solidFill>
                  <a:srgbClr val="2E2E2E"/>
                </a:solidFill>
                <a:effectLst/>
                <a:latin typeface="Arial" panose="020B0604020202020204" pitchFamily="34" charset="0"/>
                <a:hlinkClick r:id="rId3"/>
              </a:rPr>
              <a:t>https://desi_21-22.pages.gitlab.inf.uva.es/crecimientopoblacionmundial/</a:t>
            </a:r>
            <a:endParaRPr lang="es-ES" sz="1800" b="0" i="0" u="none" strike="noStrike" dirty="0">
              <a:solidFill>
                <a:srgbClr val="2E2E2E"/>
              </a:solidFill>
              <a:effectLst/>
              <a:latin typeface="Arial" panose="020B0604020202020204" pitchFamily="34" charset="0"/>
            </a:endParaRPr>
          </a:p>
          <a:p>
            <a:r>
              <a:rPr lang="es-ES" sz="1800" u="sng" dirty="0">
                <a:solidFill>
                  <a:srgbClr val="1155CC"/>
                </a:solidFill>
                <a:latin typeface="Arial" panose="020B0604020202020204" pitchFamily="34" charset="0"/>
              </a:rPr>
              <a:t> </a:t>
            </a:r>
          </a:p>
          <a:p>
            <a:endParaRPr lang="es-ES" sz="1800" b="0" i="0" u="sng" strike="noStrike" dirty="0">
              <a:solidFill>
                <a:srgbClr val="1155CC"/>
              </a:solidFill>
              <a:effectLst/>
              <a:latin typeface="Arial" panose="020B0604020202020204" pitchFamily="34" charset="0"/>
            </a:endParaRPr>
          </a:p>
          <a:p>
            <a:endParaRPr lang="es-ES" dirty="0"/>
          </a:p>
        </p:txBody>
      </p:sp>
    </p:spTree>
    <p:extLst>
      <p:ext uri="{BB962C8B-B14F-4D97-AF65-F5344CB8AC3E}">
        <p14:creationId xmlns:p14="http://schemas.microsoft.com/office/powerpoint/2010/main" val="79061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E38FEBE7-2689-47DC-A72C-C3A038510212}"/>
              </a:ext>
            </a:extLst>
          </p:cNvPr>
          <p:cNvSpPr>
            <a:spLocks noGrp="1"/>
          </p:cNvSpPr>
          <p:nvPr>
            <p:ph type="title"/>
          </p:nvPr>
        </p:nvSpPr>
        <p:spPr>
          <a:xfrm>
            <a:off x="1466850" y="1081941"/>
            <a:ext cx="9496806" cy="2852737"/>
          </a:xfrm>
        </p:spPr>
        <p:txBody>
          <a:bodyPr/>
          <a:lstStyle/>
          <a:p>
            <a:pPr algn="ctr"/>
            <a:r>
              <a:rPr lang="es-ES" b="1" dirty="0"/>
              <a:t>¿Qué se ha hecho?</a:t>
            </a:r>
          </a:p>
        </p:txBody>
      </p:sp>
      <p:sp>
        <p:nvSpPr>
          <p:cNvPr id="7" name="Marcador de texto 6">
            <a:extLst>
              <a:ext uri="{FF2B5EF4-FFF2-40B4-BE49-F238E27FC236}">
                <a16:creationId xmlns:a16="http://schemas.microsoft.com/office/drawing/2014/main" id="{312CBEE1-763A-4D93-B9BF-8C579A91734B}"/>
              </a:ext>
            </a:extLst>
          </p:cNvPr>
          <p:cNvSpPr>
            <a:spLocks noGrp="1"/>
          </p:cNvSpPr>
          <p:nvPr>
            <p:ph type="body" idx="1"/>
          </p:nvPr>
        </p:nvSpPr>
        <p:spPr>
          <a:xfrm>
            <a:off x="1466849" y="3961666"/>
            <a:ext cx="9496806" cy="1500187"/>
          </a:xfrm>
        </p:spPr>
        <p:txBody>
          <a:bodyPr/>
          <a:lstStyle/>
          <a:p>
            <a:endParaRPr lang="es-ES" dirty="0"/>
          </a:p>
        </p:txBody>
      </p:sp>
    </p:spTree>
    <p:extLst>
      <p:ext uri="{BB962C8B-B14F-4D97-AF65-F5344CB8AC3E}">
        <p14:creationId xmlns:p14="http://schemas.microsoft.com/office/powerpoint/2010/main" val="197716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5C34E-2B5F-46D2-9CEE-CDE72B358864}"/>
              </a:ext>
            </a:extLst>
          </p:cNvPr>
          <p:cNvSpPr>
            <a:spLocks noGrp="1"/>
          </p:cNvSpPr>
          <p:nvPr>
            <p:ph type="title"/>
          </p:nvPr>
        </p:nvSpPr>
        <p:spPr>
          <a:xfrm>
            <a:off x="1468580" y="365125"/>
            <a:ext cx="9495075" cy="1325563"/>
          </a:xfrm>
        </p:spPr>
        <p:txBody>
          <a:bodyPr/>
          <a:lstStyle/>
          <a:p>
            <a:pPr algn="ctr"/>
            <a:r>
              <a:rPr lang="es-ES" sz="4000" dirty="0"/>
              <a:t>Objetivo</a:t>
            </a:r>
            <a:endParaRPr lang="es-ES" dirty="0"/>
          </a:p>
        </p:txBody>
      </p:sp>
      <p:sp>
        <p:nvSpPr>
          <p:cNvPr id="3" name="Marcador de contenido 2">
            <a:extLst>
              <a:ext uri="{FF2B5EF4-FFF2-40B4-BE49-F238E27FC236}">
                <a16:creationId xmlns:a16="http://schemas.microsoft.com/office/drawing/2014/main" id="{03C06B48-B7E9-4F4B-A41D-4DABA27B898F}"/>
              </a:ext>
            </a:extLst>
          </p:cNvPr>
          <p:cNvSpPr>
            <a:spLocks noGrp="1"/>
          </p:cNvSpPr>
          <p:nvPr>
            <p:ph idx="1"/>
          </p:nvPr>
        </p:nvSpPr>
        <p:spPr>
          <a:xfrm>
            <a:off x="1468582" y="1825625"/>
            <a:ext cx="9495074" cy="4206383"/>
          </a:xfrm>
          <a:solidFill>
            <a:schemeClr val="bg1"/>
          </a:solidFill>
        </p:spPr>
        <p:txBody>
          <a:bodyPr>
            <a:normAutofit/>
          </a:bodyPr>
          <a:lstStyle/>
          <a:p>
            <a:pPr algn="just">
              <a:buFont typeface="Courier New" panose="02070309020205020404" pitchFamily="49" charset="0"/>
              <a:buChar char="o"/>
            </a:pPr>
            <a:r>
              <a:rPr lang="es-ES" sz="2000" dirty="0">
                <a:solidFill>
                  <a:srgbClr val="FF0000"/>
                </a:solidFill>
              </a:rPr>
              <a:t>El objetivo principal de la visualización consiste en mostrar cómo ha variado el crecimiento de la población en todo el mundo y destacar un aspecto importante de este conjunto de datos asignado, que sería la disminución de esta tasa de crecimiento. </a:t>
            </a:r>
          </a:p>
          <a:p>
            <a:pPr>
              <a:buFont typeface="Courier New" panose="02070309020205020404" pitchFamily="49" charset="0"/>
              <a:buChar char="o"/>
            </a:pPr>
            <a:endParaRPr lang="es-ES" sz="2000" dirty="0"/>
          </a:p>
          <a:p>
            <a:pPr>
              <a:buFont typeface="Courier New" panose="02070309020205020404" pitchFamily="49" charset="0"/>
              <a:buChar char="o"/>
            </a:pPr>
            <a:r>
              <a:rPr lang="es-ES" sz="2000" dirty="0"/>
              <a:t>Además, se tratan las principales causas del crecimiento de la población:</a:t>
            </a:r>
          </a:p>
          <a:p>
            <a:pPr marL="457200" lvl="1" indent="0">
              <a:buNone/>
            </a:pPr>
            <a:endParaRPr lang="es-ES" sz="1800" dirty="0"/>
          </a:p>
        </p:txBody>
      </p:sp>
      <p:sp>
        <p:nvSpPr>
          <p:cNvPr id="4" name="Flecha: a la derecha 3">
            <a:extLst>
              <a:ext uri="{FF2B5EF4-FFF2-40B4-BE49-F238E27FC236}">
                <a16:creationId xmlns:a16="http://schemas.microsoft.com/office/drawing/2014/main" id="{A81808AA-E1E0-4018-B5E4-30B6908266C0}"/>
              </a:ext>
            </a:extLst>
          </p:cNvPr>
          <p:cNvSpPr/>
          <p:nvPr/>
        </p:nvSpPr>
        <p:spPr>
          <a:xfrm>
            <a:off x="1939636" y="4156364"/>
            <a:ext cx="1117600" cy="31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Flecha: a la derecha 4">
            <a:extLst>
              <a:ext uri="{FF2B5EF4-FFF2-40B4-BE49-F238E27FC236}">
                <a16:creationId xmlns:a16="http://schemas.microsoft.com/office/drawing/2014/main" id="{DF46DC12-1004-4D71-82CC-89A6E2CD2DCD}"/>
              </a:ext>
            </a:extLst>
          </p:cNvPr>
          <p:cNvSpPr/>
          <p:nvPr/>
        </p:nvSpPr>
        <p:spPr>
          <a:xfrm>
            <a:off x="1948872" y="4599875"/>
            <a:ext cx="1117600" cy="31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Flecha: a la derecha 5">
            <a:extLst>
              <a:ext uri="{FF2B5EF4-FFF2-40B4-BE49-F238E27FC236}">
                <a16:creationId xmlns:a16="http://schemas.microsoft.com/office/drawing/2014/main" id="{28229EF2-6FE4-40AB-BC05-2E6C3EC279C9}"/>
              </a:ext>
            </a:extLst>
          </p:cNvPr>
          <p:cNvSpPr/>
          <p:nvPr/>
        </p:nvSpPr>
        <p:spPr>
          <a:xfrm>
            <a:off x="1939636" y="5043386"/>
            <a:ext cx="1117600" cy="31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11949B13-395D-49B4-82B2-1FEA3CB0D450}"/>
              </a:ext>
            </a:extLst>
          </p:cNvPr>
          <p:cNvSpPr txBox="1"/>
          <p:nvPr/>
        </p:nvSpPr>
        <p:spPr>
          <a:xfrm>
            <a:off x="3288145" y="4124334"/>
            <a:ext cx="3967753" cy="369332"/>
          </a:xfrm>
          <a:prstGeom prst="rect">
            <a:avLst/>
          </a:prstGeom>
          <a:noFill/>
        </p:spPr>
        <p:txBody>
          <a:bodyPr wrap="none" rtlCol="0">
            <a:spAutoFit/>
          </a:bodyPr>
          <a:lstStyle/>
          <a:p>
            <a:r>
              <a:rPr lang="es-ES" dirty="0"/>
              <a:t>Número de nacimientos y muertes</a:t>
            </a:r>
          </a:p>
        </p:txBody>
      </p:sp>
      <p:sp>
        <p:nvSpPr>
          <p:cNvPr id="8" name="CuadroTexto 7">
            <a:extLst>
              <a:ext uri="{FF2B5EF4-FFF2-40B4-BE49-F238E27FC236}">
                <a16:creationId xmlns:a16="http://schemas.microsoft.com/office/drawing/2014/main" id="{EA19FEEB-424D-439E-BD28-8AC7C46C9BE2}"/>
              </a:ext>
            </a:extLst>
          </p:cNvPr>
          <p:cNvSpPr txBox="1"/>
          <p:nvPr/>
        </p:nvSpPr>
        <p:spPr>
          <a:xfrm>
            <a:off x="3288145" y="4544579"/>
            <a:ext cx="4019049" cy="369332"/>
          </a:xfrm>
          <a:prstGeom prst="rect">
            <a:avLst/>
          </a:prstGeom>
          <a:noFill/>
        </p:spPr>
        <p:txBody>
          <a:bodyPr wrap="none" rtlCol="0">
            <a:spAutoFit/>
          </a:bodyPr>
          <a:lstStyle/>
          <a:p>
            <a:r>
              <a:rPr lang="es-ES" dirty="0"/>
              <a:t>Nivel de desarrollo de un país/zona</a:t>
            </a:r>
          </a:p>
        </p:txBody>
      </p:sp>
      <p:sp>
        <p:nvSpPr>
          <p:cNvPr id="9" name="CuadroTexto 8">
            <a:extLst>
              <a:ext uri="{FF2B5EF4-FFF2-40B4-BE49-F238E27FC236}">
                <a16:creationId xmlns:a16="http://schemas.microsoft.com/office/drawing/2014/main" id="{25ECE6C9-0706-4A33-A202-E1364CBCB705}"/>
              </a:ext>
            </a:extLst>
          </p:cNvPr>
          <p:cNvSpPr txBox="1"/>
          <p:nvPr/>
        </p:nvSpPr>
        <p:spPr>
          <a:xfrm>
            <a:off x="3288145" y="5015738"/>
            <a:ext cx="3583032" cy="369332"/>
          </a:xfrm>
          <a:prstGeom prst="rect">
            <a:avLst/>
          </a:prstGeom>
          <a:noFill/>
        </p:spPr>
        <p:txBody>
          <a:bodyPr wrap="none" rtlCol="0">
            <a:spAutoFit/>
          </a:bodyPr>
          <a:lstStyle/>
          <a:p>
            <a:r>
              <a:rPr lang="es-ES" dirty="0"/>
              <a:t>Efecto de los flujos migratorios</a:t>
            </a:r>
          </a:p>
        </p:txBody>
      </p:sp>
      <p:sp>
        <p:nvSpPr>
          <p:cNvPr id="10" name="Rectángulo: esquinas redondeadas 9">
            <a:extLst>
              <a:ext uri="{FF2B5EF4-FFF2-40B4-BE49-F238E27FC236}">
                <a16:creationId xmlns:a16="http://schemas.microsoft.com/office/drawing/2014/main" id="{E8584C2B-01C8-400B-8C44-09FDA633940C}"/>
              </a:ext>
            </a:extLst>
          </p:cNvPr>
          <p:cNvSpPr/>
          <p:nvPr/>
        </p:nvSpPr>
        <p:spPr>
          <a:xfrm>
            <a:off x="1468582" y="1690688"/>
            <a:ext cx="10302793" cy="1588221"/>
          </a:xfrm>
          <a:prstGeom prst="roundRect">
            <a:avLst/>
          </a:prstGeom>
          <a:noFill/>
          <a:ln w="444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Rectángulo: esquinas redondeadas 11">
            <a:extLst>
              <a:ext uri="{FF2B5EF4-FFF2-40B4-BE49-F238E27FC236}">
                <a16:creationId xmlns:a16="http://schemas.microsoft.com/office/drawing/2014/main" id="{82B0088A-19F1-41EA-BDCC-59480EE056A2}"/>
              </a:ext>
            </a:extLst>
          </p:cNvPr>
          <p:cNvSpPr/>
          <p:nvPr/>
        </p:nvSpPr>
        <p:spPr>
          <a:xfrm>
            <a:off x="1468581" y="3429000"/>
            <a:ext cx="10302793" cy="2143125"/>
          </a:xfrm>
          <a:prstGeom prst="roundRect">
            <a:avLst/>
          </a:prstGeom>
          <a:noFill/>
          <a:ln w="444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7421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28C9A-3807-4E5F-A9BE-9D237103B6CE}"/>
              </a:ext>
            </a:extLst>
          </p:cNvPr>
          <p:cNvSpPr>
            <a:spLocks noGrp="1"/>
          </p:cNvSpPr>
          <p:nvPr>
            <p:ph type="title"/>
          </p:nvPr>
        </p:nvSpPr>
        <p:spPr>
          <a:xfrm>
            <a:off x="1487054" y="365125"/>
            <a:ext cx="9476601" cy="1325563"/>
          </a:xfrm>
        </p:spPr>
        <p:txBody>
          <a:bodyPr>
            <a:normAutofit/>
          </a:bodyPr>
          <a:lstStyle/>
          <a:p>
            <a:pPr algn="ctr"/>
            <a:r>
              <a:rPr lang="es-ES" sz="4000" dirty="0"/>
              <a:t>Función y Tono</a:t>
            </a:r>
          </a:p>
        </p:txBody>
      </p:sp>
      <p:sp>
        <p:nvSpPr>
          <p:cNvPr id="3" name="Marcador de contenido 2">
            <a:extLst>
              <a:ext uri="{FF2B5EF4-FFF2-40B4-BE49-F238E27FC236}">
                <a16:creationId xmlns:a16="http://schemas.microsoft.com/office/drawing/2014/main" id="{383B8A48-FCE5-4082-A6BD-5DC78AF7C8B1}"/>
              </a:ext>
            </a:extLst>
          </p:cNvPr>
          <p:cNvSpPr>
            <a:spLocks noGrp="1"/>
          </p:cNvSpPr>
          <p:nvPr>
            <p:ph idx="1"/>
          </p:nvPr>
        </p:nvSpPr>
        <p:spPr>
          <a:xfrm>
            <a:off x="1487055" y="1818817"/>
            <a:ext cx="10543031" cy="4206383"/>
          </a:xfrm>
        </p:spPr>
        <p:txBody>
          <a:bodyPr/>
          <a:lstStyle/>
          <a:p>
            <a:r>
              <a:rPr lang="es-ES" dirty="0"/>
              <a:t>Función</a:t>
            </a:r>
          </a:p>
          <a:p>
            <a:endParaRPr lang="es-ES" dirty="0"/>
          </a:p>
          <a:p>
            <a:endParaRPr lang="es-ES" dirty="0"/>
          </a:p>
          <a:p>
            <a:endParaRPr lang="es-ES" dirty="0"/>
          </a:p>
          <a:p>
            <a:r>
              <a:rPr lang="es-ES" dirty="0"/>
              <a:t>Tono</a:t>
            </a:r>
          </a:p>
        </p:txBody>
      </p:sp>
      <p:sp>
        <p:nvSpPr>
          <p:cNvPr id="7" name="CuadroTexto 6">
            <a:extLst>
              <a:ext uri="{FF2B5EF4-FFF2-40B4-BE49-F238E27FC236}">
                <a16:creationId xmlns:a16="http://schemas.microsoft.com/office/drawing/2014/main" id="{304BEDA1-1E1A-4283-B2B6-00C6BBD8059A}"/>
              </a:ext>
            </a:extLst>
          </p:cNvPr>
          <p:cNvSpPr txBox="1"/>
          <p:nvPr/>
        </p:nvSpPr>
        <p:spPr>
          <a:xfrm>
            <a:off x="2302596" y="4271711"/>
            <a:ext cx="4673074" cy="1200329"/>
          </a:xfrm>
          <a:prstGeom prst="rect">
            <a:avLst/>
          </a:prstGeom>
          <a:noFill/>
        </p:spPr>
        <p:txBody>
          <a:bodyPr wrap="none" rtlCol="0">
            <a:spAutoFit/>
          </a:bodyPr>
          <a:lstStyle/>
          <a:p>
            <a:pPr algn="just"/>
            <a:r>
              <a:rPr lang="es-ES" dirty="0"/>
              <a:t>Principalmente pragmático, pero…</a:t>
            </a:r>
          </a:p>
          <a:p>
            <a:pPr algn="just"/>
            <a:r>
              <a:rPr lang="es-ES" dirty="0"/>
              <a:t>Es cierto que al hablar del crecimiento</a:t>
            </a:r>
          </a:p>
          <a:p>
            <a:pPr algn="just"/>
            <a:r>
              <a:rPr lang="es-ES" dirty="0"/>
              <a:t>según el desarrollo en distintas regiones,</a:t>
            </a:r>
          </a:p>
          <a:p>
            <a:pPr algn="just"/>
            <a:r>
              <a:rPr lang="es-ES" dirty="0"/>
              <a:t>podría dar lugar a un tono emotivo</a:t>
            </a:r>
          </a:p>
        </p:txBody>
      </p:sp>
      <p:sp>
        <p:nvSpPr>
          <p:cNvPr id="8" name="Marcador de contenido 2">
            <a:extLst>
              <a:ext uri="{FF2B5EF4-FFF2-40B4-BE49-F238E27FC236}">
                <a16:creationId xmlns:a16="http://schemas.microsoft.com/office/drawing/2014/main" id="{3A3B5493-9B25-4009-A148-46434EFF69D8}"/>
              </a:ext>
            </a:extLst>
          </p:cNvPr>
          <p:cNvSpPr txBox="1">
            <a:spLocks/>
          </p:cNvSpPr>
          <p:nvPr/>
        </p:nvSpPr>
        <p:spPr>
          <a:xfrm>
            <a:off x="420625" y="1818817"/>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     </a:t>
            </a:r>
          </a:p>
        </p:txBody>
      </p:sp>
      <p:sp>
        <p:nvSpPr>
          <p:cNvPr id="12" name="Diagrama de flujo: conector 11">
            <a:extLst>
              <a:ext uri="{FF2B5EF4-FFF2-40B4-BE49-F238E27FC236}">
                <a16:creationId xmlns:a16="http://schemas.microsoft.com/office/drawing/2014/main" id="{7DCEBC83-5DDB-4D33-8ABD-FD0A89E61F7D}"/>
              </a:ext>
            </a:extLst>
          </p:cNvPr>
          <p:cNvSpPr/>
          <p:nvPr/>
        </p:nvSpPr>
        <p:spPr>
          <a:xfrm>
            <a:off x="1644900" y="4361567"/>
            <a:ext cx="526473" cy="510309"/>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Marcador de contenido 2">
            <a:extLst>
              <a:ext uri="{FF2B5EF4-FFF2-40B4-BE49-F238E27FC236}">
                <a16:creationId xmlns:a16="http://schemas.microsoft.com/office/drawing/2014/main" id="{2249ACA7-74E6-47B7-B06C-1EEBF7FF8F18}"/>
              </a:ext>
            </a:extLst>
          </p:cNvPr>
          <p:cNvSpPr txBox="1">
            <a:spLocks/>
          </p:cNvSpPr>
          <p:nvPr/>
        </p:nvSpPr>
        <p:spPr>
          <a:xfrm>
            <a:off x="1487055" y="1818817"/>
            <a:ext cx="947660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solidFill>
                  <a:schemeClr val="accent1"/>
                </a:solidFill>
              </a:rPr>
              <a:t>Función</a:t>
            </a:r>
          </a:p>
          <a:p>
            <a:endParaRPr lang="es-ES" dirty="0"/>
          </a:p>
          <a:p>
            <a:endParaRPr lang="es-ES" dirty="0"/>
          </a:p>
          <a:p>
            <a:endParaRPr lang="es-ES" dirty="0">
              <a:solidFill>
                <a:schemeClr val="accent5"/>
              </a:solidFill>
            </a:endParaRPr>
          </a:p>
          <a:p>
            <a:r>
              <a:rPr lang="es-ES" dirty="0">
                <a:solidFill>
                  <a:schemeClr val="accent5"/>
                </a:solidFill>
              </a:rPr>
              <a:t>Tono</a:t>
            </a:r>
          </a:p>
        </p:txBody>
      </p:sp>
      <p:sp>
        <p:nvSpPr>
          <p:cNvPr id="16" name="CuadroTexto 15">
            <a:extLst>
              <a:ext uri="{FF2B5EF4-FFF2-40B4-BE49-F238E27FC236}">
                <a16:creationId xmlns:a16="http://schemas.microsoft.com/office/drawing/2014/main" id="{F4B4A260-77C5-487E-9168-CCDD79A7288C}"/>
              </a:ext>
            </a:extLst>
          </p:cNvPr>
          <p:cNvSpPr txBox="1"/>
          <p:nvPr/>
        </p:nvSpPr>
        <p:spPr>
          <a:xfrm>
            <a:off x="2318419" y="2603481"/>
            <a:ext cx="4121641" cy="369332"/>
          </a:xfrm>
          <a:prstGeom prst="rect">
            <a:avLst/>
          </a:prstGeom>
          <a:noFill/>
        </p:spPr>
        <p:txBody>
          <a:bodyPr wrap="none" rtlCol="0">
            <a:spAutoFit/>
          </a:bodyPr>
          <a:lstStyle/>
          <a:p>
            <a:r>
              <a:rPr lang="es-ES" dirty="0"/>
              <a:t>Se trata de una función exploratoria</a:t>
            </a:r>
          </a:p>
        </p:txBody>
      </p:sp>
      <p:sp>
        <p:nvSpPr>
          <p:cNvPr id="17" name="Diagrama de flujo: conector 16">
            <a:extLst>
              <a:ext uri="{FF2B5EF4-FFF2-40B4-BE49-F238E27FC236}">
                <a16:creationId xmlns:a16="http://schemas.microsoft.com/office/drawing/2014/main" id="{DBAEDE54-2FAB-4667-A06A-E7D7DD96EAE6}"/>
              </a:ext>
            </a:extLst>
          </p:cNvPr>
          <p:cNvSpPr/>
          <p:nvPr/>
        </p:nvSpPr>
        <p:spPr>
          <a:xfrm>
            <a:off x="1736146" y="2536398"/>
            <a:ext cx="526473" cy="51030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1221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FDEAC-6C30-4F7E-93C4-4E5041925A74}"/>
              </a:ext>
            </a:extLst>
          </p:cNvPr>
          <p:cNvSpPr>
            <a:spLocks noGrp="1"/>
          </p:cNvSpPr>
          <p:nvPr>
            <p:ph type="title"/>
          </p:nvPr>
        </p:nvSpPr>
        <p:spPr>
          <a:xfrm>
            <a:off x="1459344" y="365125"/>
            <a:ext cx="9504312" cy="1325563"/>
          </a:xfrm>
        </p:spPr>
        <p:txBody>
          <a:bodyPr>
            <a:normAutofit/>
          </a:bodyPr>
          <a:lstStyle/>
          <a:p>
            <a:pPr algn="ctr"/>
            <a:r>
              <a:rPr lang="es-ES" sz="4000" dirty="0"/>
              <a:t>Enfoque</a:t>
            </a:r>
          </a:p>
        </p:txBody>
      </p:sp>
      <p:sp>
        <p:nvSpPr>
          <p:cNvPr id="4" name="Marcador de contenido 3">
            <a:extLst>
              <a:ext uri="{FF2B5EF4-FFF2-40B4-BE49-F238E27FC236}">
                <a16:creationId xmlns:a16="http://schemas.microsoft.com/office/drawing/2014/main" id="{23580FB5-E300-445E-B5E2-50E2F1478024}"/>
              </a:ext>
            </a:extLst>
          </p:cNvPr>
          <p:cNvSpPr>
            <a:spLocks noGrp="1"/>
          </p:cNvSpPr>
          <p:nvPr>
            <p:ph sz="half" idx="1"/>
          </p:nvPr>
        </p:nvSpPr>
        <p:spPr>
          <a:xfrm>
            <a:off x="1459344" y="1825625"/>
            <a:ext cx="4560455" cy="4206382"/>
          </a:xfrm>
        </p:spPr>
        <p:txBody>
          <a:bodyPr/>
          <a:lstStyle/>
          <a:p>
            <a:pPr algn="just"/>
            <a:r>
              <a:rPr lang="es-ES" sz="1800" dirty="0">
                <a:effectLst/>
                <a:latin typeface="Univers (Cuerpo)"/>
                <a:ea typeface="Calibri" panose="020F0502020204030204" pitchFamily="34" charset="0"/>
                <a:cs typeface="Times New Roman" panose="02020603050405020304" pitchFamily="18" charset="0"/>
              </a:rPr>
              <a:t>Se muestra por un lado la evolución de la tasa de crecimiento en un mapa de coropletas, en el que el usuario podrá escoger tanto el año como la medida de la tasa. Se añade interactividad para que al pasar el ratón por encima de cualquier país se muestren los datos correspondientes.</a:t>
            </a:r>
          </a:p>
          <a:p>
            <a:endParaRPr lang="es-ES" dirty="0"/>
          </a:p>
        </p:txBody>
      </p:sp>
      <p:sp>
        <p:nvSpPr>
          <p:cNvPr id="5" name="Marcador de contenido 4">
            <a:extLst>
              <a:ext uri="{FF2B5EF4-FFF2-40B4-BE49-F238E27FC236}">
                <a16:creationId xmlns:a16="http://schemas.microsoft.com/office/drawing/2014/main" id="{DA13CAEA-C573-4705-B6F9-01A5015BEC1B}"/>
              </a:ext>
            </a:extLst>
          </p:cNvPr>
          <p:cNvSpPr>
            <a:spLocks noGrp="1"/>
          </p:cNvSpPr>
          <p:nvPr>
            <p:ph sz="half" idx="2"/>
          </p:nvPr>
        </p:nvSpPr>
        <p:spPr/>
        <p:txBody>
          <a:bodyPr/>
          <a:lstStyle/>
          <a:p>
            <a:pPr algn="just"/>
            <a:r>
              <a:rPr lang="es-ES" sz="1800" dirty="0">
                <a:effectLst/>
                <a:latin typeface="Univers (Cuerpo)"/>
                <a:ea typeface="Calibri" panose="020F0502020204030204" pitchFamily="34" charset="0"/>
                <a:cs typeface="Times New Roman" panose="02020603050405020304" pitchFamily="18" charset="0"/>
              </a:rPr>
              <a:t>Por otro lado, se muestra la evolución de la tasa de crecimiento desglosada por regiones con distintos niveles de desarrollo. El usuario podrá escoger la medida de la tasa y las regiones en las que desee visualizar dicha evolución. Se añade interactividad para que a la hora de pasar el ratón por encima de un punto se muestre la tasa correspondiente.</a:t>
            </a:r>
          </a:p>
          <a:p>
            <a:endParaRPr lang="es-ES" dirty="0"/>
          </a:p>
        </p:txBody>
      </p:sp>
    </p:spTree>
    <p:extLst>
      <p:ext uri="{BB962C8B-B14F-4D97-AF65-F5344CB8AC3E}">
        <p14:creationId xmlns:p14="http://schemas.microsoft.com/office/powerpoint/2010/main" val="122835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14F619D-D166-4502-8F7C-62002E35FD7D}"/>
              </a:ext>
            </a:extLst>
          </p:cNvPr>
          <p:cNvSpPr>
            <a:spLocks noGrp="1"/>
          </p:cNvSpPr>
          <p:nvPr>
            <p:ph type="ctrTitle"/>
          </p:nvPr>
        </p:nvSpPr>
        <p:spPr/>
        <p:txBody>
          <a:bodyPr/>
          <a:lstStyle/>
          <a:p>
            <a:r>
              <a:rPr lang="es-ES" sz="4400" b="1" dirty="0"/>
              <a:t>Motivación</a:t>
            </a:r>
            <a:endParaRPr lang="es-ES" b="1" dirty="0"/>
          </a:p>
        </p:txBody>
      </p:sp>
      <p:sp>
        <p:nvSpPr>
          <p:cNvPr id="5" name="Subtítulo 4">
            <a:extLst>
              <a:ext uri="{FF2B5EF4-FFF2-40B4-BE49-F238E27FC236}">
                <a16:creationId xmlns:a16="http://schemas.microsoft.com/office/drawing/2014/main" id="{8AD20229-0915-4B58-954D-247D954B5898}"/>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53834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A4360-B0DD-4D3F-B04B-54A58B704B7A}"/>
              </a:ext>
            </a:extLst>
          </p:cNvPr>
          <p:cNvSpPr>
            <a:spLocks noGrp="1"/>
          </p:cNvSpPr>
          <p:nvPr>
            <p:ph type="title"/>
          </p:nvPr>
        </p:nvSpPr>
        <p:spPr>
          <a:xfrm>
            <a:off x="1459344" y="365125"/>
            <a:ext cx="9504311" cy="1325563"/>
          </a:xfrm>
        </p:spPr>
        <p:txBody>
          <a:bodyPr/>
          <a:lstStyle/>
          <a:p>
            <a:endParaRPr lang="es-ES" dirty="0"/>
          </a:p>
        </p:txBody>
      </p:sp>
      <p:sp>
        <p:nvSpPr>
          <p:cNvPr id="3" name="Marcador de contenido 2">
            <a:extLst>
              <a:ext uri="{FF2B5EF4-FFF2-40B4-BE49-F238E27FC236}">
                <a16:creationId xmlns:a16="http://schemas.microsoft.com/office/drawing/2014/main" id="{1D5E1A9D-A61F-4116-8652-83E463888F62}"/>
              </a:ext>
            </a:extLst>
          </p:cNvPr>
          <p:cNvSpPr>
            <a:spLocks noGrp="1"/>
          </p:cNvSpPr>
          <p:nvPr>
            <p:ph idx="1"/>
          </p:nvPr>
        </p:nvSpPr>
        <p:spPr>
          <a:xfrm>
            <a:off x="1459345" y="1825625"/>
            <a:ext cx="9504311" cy="4206383"/>
          </a:xfrm>
        </p:spPr>
        <p:txBody>
          <a:bodyPr>
            <a:normAutofit/>
          </a:bodyPr>
          <a:lstStyle/>
          <a:p>
            <a:r>
              <a:rPr lang="es-ES" sz="2000" dirty="0"/>
              <a:t>Descubrir aspectos poco obvios o destacar algo importante del conjunto de datos asignados, en este caso la desaceleración de la tasa de crecimiento en la mayor parte de los territorios globales.</a:t>
            </a:r>
          </a:p>
        </p:txBody>
      </p:sp>
      <p:sp>
        <p:nvSpPr>
          <p:cNvPr id="4" name="Rectángulo: esquinas redondeadas 3">
            <a:extLst>
              <a:ext uri="{FF2B5EF4-FFF2-40B4-BE49-F238E27FC236}">
                <a16:creationId xmlns:a16="http://schemas.microsoft.com/office/drawing/2014/main" id="{FDADBF75-7683-41CD-8031-C985041B0FC3}"/>
              </a:ext>
            </a:extLst>
          </p:cNvPr>
          <p:cNvSpPr/>
          <p:nvPr/>
        </p:nvSpPr>
        <p:spPr>
          <a:xfrm>
            <a:off x="1459345" y="1690688"/>
            <a:ext cx="9504311" cy="1588221"/>
          </a:xfrm>
          <a:prstGeom prst="roundRect">
            <a:avLst/>
          </a:prstGeom>
          <a:noFill/>
          <a:ln w="444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9779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74CA226-9695-432E-8717-15D247B11CC4}"/>
              </a:ext>
            </a:extLst>
          </p:cNvPr>
          <p:cNvSpPr>
            <a:spLocks noGrp="1"/>
          </p:cNvSpPr>
          <p:nvPr>
            <p:ph type="title"/>
          </p:nvPr>
        </p:nvSpPr>
        <p:spPr>
          <a:xfrm>
            <a:off x="1476374" y="1081941"/>
            <a:ext cx="9487281" cy="2852737"/>
          </a:xfrm>
        </p:spPr>
        <p:txBody>
          <a:bodyPr/>
          <a:lstStyle/>
          <a:p>
            <a:pPr algn="ctr"/>
            <a:r>
              <a:rPr lang="es-ES" sz="4400" b="1" dirty="0"/>
              <a:t>Análisis de datos</a:t>
            </a:r>
            <a:endParaRPr lang="es-ES" b="1" dirty="0"/>
          </a:p>
        </p:txBody>
      </p:sp>
      <p:sp>
        <p:nvSpPr>
          <p:cNvPr id="5" name="Marcador de texto 4">
            <a:extLst>
              <a:ext uri="{FF2B5EF4-FFF2-40B4-BE49-F238E27FC236}">
                <a16:creationId xmlns:a16="http://schemas.microsoft.com/office/drawing/2014/main" id="{8789DAA6-197C-4D49-BBF8-930A1C862652}"/>
              </a:ext>
            </a:extLst>
          </p:cNvPr>
          <p:cNvSpPr>
            <a:spLocks noGrp="1"/>
          </p:cNvSpPr>
          <p:nvPr>
            <p:ph type="body" idx="1"/>
          </p:nvPr>
        </p:nvSpPr>
        <p:spPr>
          <a:xfrm>
            <a:off x="1476374" y="3961666"/>
            <a:ext cx="9487282" cy="1500187"/>
          </a:xfrm>
        </p:spPr>
        <p:txBody>
          <a:bodyPr/>
          <a:lstStyle/>
          <a:p>
            <a:endParaRPr lang="es-ES" dirty="0"/>
          </a:p>
        </p:txBody>
      </p:sp>
    </p:spTree>
    <p:extLst>
      <p:ext uri="{BB962C8B-B14F-4D97-AF65-F5344CB8AC3E}">
        <p14:creationId xmlns:p14="http://schemas.microsoft.com/office/powerpoint/2010/main" val="362780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C422794-5400-47BC-8987-4938574104F3}"/>
              </a:ext>
            </a:extLst>
          </p:cNvPr>
          <p:cNvSpPr>
            <a:spLocks noGrp="1"/>
          </p:cNvSpPr>
          <p:nvPr>
            <p:ph type="title"/>
          </p:nvPr>
        </p:nvSpPr>
        <p:spPr>
          <a:xfrm>
            <a:off x="1495424" y="365125"/>
            <a:ext cx="9468231" cy="1325563"/>
          </a:xfrm>
        </p:spPr>
        <p:txBody>
          <a:bodyPr>
            <a:normAutofit/>
          </a:bodyPr>
          <a:lstStyle/>
          <a:p>
            <a:pPr algn="ctr"/>
            <a:r>
              <a:rPr lang="es-ES" sz="4000" dirty="0"/>
              <a:t>Datos utilizados</a:t>
            </a:r>
          </a:p>
        </p:txBody>
      </p:sp>
      <p:sp>
        <p:nvSpPr>
          <p:cNvPr id="5" name="Marcador de contenido 4">
            <a:extLst>
              <a:ext uri="{FF2B5EF4-FFF2-40B4-BE49-F238E27FC236}">
                <a16:creationId xmlns:a16="http://schemas.microsoft.com/office/drawing/2014/main" id="{68823910-1FEC-471D-B241-5A9DF2B0E4D3}"/>
              </a:ext>
            </a:extLst>
          </p:cNvPr>
          <p:cNvSpPr>
            <a:spLocks noGrp="1"/>
          </p:cNvSpPr>
          <p:nvPr>
            <p:ph idx="1"/>
          </p:nvPr>
        </p:nvSpPr>
        <p:spPr>
          <a:xfrm>
            <a:off x="1495422" y="1487055"/>
            <a:ext cx="9468231" cy="4904509"/>
          </a:xfrm>
        </p:spPr>
        <p:txBody>
          <a:bodyPr/>
          <a:lstStyle/>
          <a:p>
            <a:pPr marL="0" indent="0">
              <a:buNone/>
            </a:pPr>
            <a:endParaRPr lang="es-ES" dirty="0"/>
          </a:p>
        </p:txBody>
      </p:sp>
      <p:sp>
        <p:nvSpPr>
          <p:cNvPr id="25" name="CuadroTexto 24">
            <a:extLst>
              <a:ext uri="{FF2B5EF4-FFF2-40B4-BE49-F238E27FC236}">
                <a16:creationId xmlns:a16="http://schemas.microsoft.com/office/drawing/2014/main" id="{4BCDEE29-D416-4425-99BC-5DDA54262BF9}"/>
              </a:ext>
            </a:extLst>
          </p:cNvPr>
          <p:cNvSpPr txBox="1"/>
          <p:nvPr/>
        </p:nvSpPr>
        <p:spPr>
          <a:xfrm>
            <a:off x="2641597" y="4131924"/>
            <a:ext cx="8322056" cy="338554"/>
          </a:xfrm>
          <a:prstGeom prst="rect">
            <a:avLst/>
          </a:prstGeom>
          <a:noFill/>
        </p:spPr>
        <p:txBody>
          <a:bodyPr wrap="square" rtlCol="0">
            <a:spAutoFit/>
          </a:bodyPr>
          <a:lstStyle/>
          <a:p>
            <a:pPr algn="just"/>
            <a:r>
              <a:rPr lang="es-ES" sz="1600" dirty="0"/>
              <a:t>Muertes</a:t>
            </a:r>
          </a:p>
        </p:txBody>
      </p:sp>
      <p:sp>
        <p:nvSpPr>
          <p:cNvPr id="28" name="Marcador de contenido 4">
            <a:extLst>
              <a:ext uri="{FF2B5EF4-FFF2-40B4-BE49-F238E27FC236}">
                <a16:creationId xmlns:a16="http://schemas.microsoft.com/office/drawing/2014/main" id="{211D5EA3-2988-45BA-8470-55ECD916CE82}"/>
              </a:ext>
            </a:extLst>
          </p:cNvPr>
          <p:cNvSpPr txBox="1">
            <a:spLocks/>
          </p:cNvSpPr>
          <p:nvPr/>
        </p:nvSpPr>
        <p:spPr>
          <a:xfrm>
            <a:off x="420624" y="1487055"/>
            <a:ext cx="10543031" cy="490450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endParaRPr lang="es-ES" dirty="0"/>
          </a:p>
        </p:txBody>
      </p:sp>
      <p:sp>
        <p:nvSpPr>
          <p:cNvPr id="31" name="Diagrama de flujo: conector 30">
            <a:extLst>
              <a:ext uri="{FF2B5EF4-FFF2-40B4-BE49-F238E27FC236}">
                <a16:creationId xmlns:a16="http://schemas.microsoft.com/office/drawing/2014/main" id="{5E8B49A0-EB9C-4E60-B19E-36EE03C9D6CC}"/>
              </a:ext>
            </a:extLst>
          </p:cNvPr>
          <p:cNvSpPr/>
          <p:nvPr/>
        </p:nvSpPr>
        <p:spPr>
          <a:xfrm>
            <a:off x="1930398" y="2429969"/>
            <a:ext cx="489527" cy="508000"/>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Diagrama de flujo: conector 31">
            <a:extLst>
              <a:ext uri="{FF2B5EF4-FFF2-40B4-BE49-F238E27FC236}">
                <a16:creationId xmlns:a16="http://schemas.microsoft.com/office/drawing/2014/main" id="{E610C3D2-BC57-4643-B238-A4D172D5B055}"/>
              </a:ext>
            </a:extLst>
          </p:cNvPr>
          <p:cNvSpPr/>
          <p:nvPr/>
        </p:nvSpPr>
        <p:spPr>
          <a:xfrm>
            <a:off x="1930398" y="3238585"/>
            <a:ext cx="489527" cy="5080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Diagrama de flujo: conector 32">
            <a:extLst>
              <a:ext uri="{FF2B5EF4-FFF2-40B4-BE49-F238E27FC236}">
                <a16:creationId xmlns:a16="http://schemas.microsoft.com/office/drawing/2014/main" id="{6CB70920-F9FF-40EC-AA6E-B3B4F8EA5C91}"/>
              </a:ext>
            </a:extLst>
          </p:cNvPr>
          <p:cNvSpPr/>
          <p:nvPr/>
        </p:nvSpPr>
        <p:spPr>
          <a:xfrm>
            <a:off x="1930398" y="4047201"/>
            <a:ext cx="489527" cy="508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CuadroTexto 33">
            <a:extLst>
              <a:ext uri="{FF2B5EF4-FFF2-40B4-BE49-F238E27FC236}">
                <a16:creationId xmlns:a16="http://schemas.microsoft.com/office/drawing/2014/main" id="{E870D4C2-EA5A-42C0-94FA-A4CF214635DA}"/>
              </a:ext>
            </a:extLst>
          </p:cNvPr>
          <p:cNvSpPr txBox="1"/>
          <p:nvPr/>
        </p:nvSpPr>
        <p:spPr>
          <a:xfrm>
            <a:off x="2641598" y="2410400"/>
            <a:ext cx="8322056" cy="584775"/>
          </a:xfrm>
          <a:prstGeom prst="rect">
            <a:avLst/>
          </a:prstGeom>
          <a:noFill/>
        </p:spPr>
        <p:txBody>
          <a:bodyPr wrap="square" rtlCol="0">
            <a:spAutoFit/>
          </a:bodyPr>
          <a:lstStyle/>
          <a:p>
            <a:pPr algn="just"/>
            <a:r>
              <a:rPr lang="es-ES" sz="1600" dirty="0"/>
              <a:t>Crecimiento Natural (Natural </a:t>
            </a:r>
            <a:r>
              <a:rPr lang="es-ES" sz="1600" dirty="0" err="1"/>
              <a:t>Increase</a:t>
            </a:r>
            <a:r>
              <a:rPr lang="es-ES" sz="1600" dirty="0"/>
              <a:t>): cambio en la población determinado únicamente por los nacimientos y las muertes. Los flujos migratorios no se cuentan.</a:t>
            </a:r>
          </a:p>
        </p:txBody>
      </p:sp>
      <p:sp>
        <p:nvSpPr>
          <p:cNvPr id="35" name="CuadroTexto 34">
            <a:extLst>
              <a:ext uri="{FF2B5EF4-FFF2-40B4-BE49-F238E27FC236}">
                <a16:creationId xmlns:a16="http://schemas.microsoft.com/office/drawing/2014/main" id="{1D5D5C7C-AAAC-4C47-AB69-5BAC2E6F6F31}"/>
              </a:ext>
            </a:extLst>
          </p:cNvPr>
          <p:cNvSpPr txBox="1"/>
          <p:nvPr/>
        </p:nvSpPr>
        <p:spPr>
          <a:xfrm>
            <a:off x="2641598" y="3323308"/>
            <a:ext cx="8322056" cy="338554"/>
          </a:xfrm>
          <a:prstGeom prst="rect">
            <a:avLst/>
          </a:prstGeom>
          <a:noFill/>
        </p:spPr>
        <p:txBody>
          <a:bodyPr wrap="square" rtlCol="0">
            <a:spAutoFit/>
          </a:bodyPr>
          <a:lstStyle/>
          <a:p>
            <a:pPr algn="just"/>
            <a:r>
              <a:rPr lang="es-ES" sz="1600" dirty="0"/>
              <a:t>Nacimientos</a:t>
            </a:r>
          </a:p>
        </p:txBody>
      </p:sp>
      <p:sp>
        <p:nvSpPr>
          <p:cNvPr id="36" name="Marcador de contenido 4">
            <a:extLst>
              <a:ext uri="{FF2B5EF4-FFF2-40B4-BE49-F238E27FC236}">
                <a16:creationId xmlns:a16="http://schemas.microsoft.com/office/drawing/2014/main" id="{5564EE50-C718-4D63-AC0B-25D98B7FC413}"/>
              </a:ext>
            </a:extLst>
          </p:cNvPr>
          <p:cNvSpPr txBox="1">
            <a:spLocks/>
          </p:cNvSpPr>
          <p:nvPr/>
        </p:nvSpPr>
        <p:spPr>
          <a:xfrm>
            <a:off x="420622" y="1144456"/>
            <a:ext cx="10543031" cy="490450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endParaRPr lang="es-ES" dirty="0"/>
          </a:p>
        </p:txBody>
      </p:sp>
      <p:sp>
        <p:nvSpPr>
          <p:cNvPr id="37" name="Diagrama de flujo: conector 36">
            <a:extLst>
              <a:ext uri="{FF2B5EF4-FFF2-40B4-BE49-F238E27FC236}">
                <a16:creationId xmlns:a16="http://schemas.microsoft.com/office/drawing/2014/main" id="{AF6733EE-E260-4020-A68E-00BC56898F0C}"/>
              </a:ext>
            </a:extLst>
          </p:cNvPr>
          <p:cNvSpPr/>
          <p:nvPr/>
        </p:nvSpPr>
        <p:spPr>
          <a:xfrm>
            <a:off x="1930397" y="1621353"/>
            <a:ext cx="489527" cy="5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CuadroTexto 37">
            <a:extLst>
              <a:ext uri="{FF2B5EF4-FFF2-40B4-BE49-F238E27FC236}">
                <a16:creationId xmlns:a16="http://schemas.microsoft.com/office/drawing/2014/main" id="{BE246719-850A-4C51-BFAE-201794CA270A}"/>
              </a:ext>
            </a:extLst>
          </p:cNvPr>
          <p:cNvSpPr txBox="1"/>
          <p:nvPr/>
        </p:nvSpPr>
        <p:spPr>
          <a:xfrm>
            <a:off x="2641598" y="1690688"/>
            <a:ext cx="8322056" cy="584775"/>
          </a:xfrm>
          <a:prstGeom prst="rect">
            <a:avLst/>
          </a:prstGeom>
          <a:noFill/>
        </p:spPr>
        <p:txBody>
          <a:bodyPr wrap="square" rtlCol="0">
            <a:spAutoFit/>
          </a:bodyPr>
          <a:lstStyle/>
          <a:p>
            <a:pPr algn="just"/>
            <a:r>
              <a:rPr lang="es-ES" sz="1600" dirty="0"/>
              <a:t>Crecimiento Poblacional (</a:t>
            </a:r>
            <a:r>
              <a:rPr lang="es-ES" sz="1600" dirty="0" err="1"/>
              <a:t>Population</a:t>
            </a:r>
            <a:r>
              <a:rPr lang="es-ES" sz="1600" dirty="0"/>
              <a:t> </a:t>
            </a:r>
            <a:r>
              <a:rPr lang="es-ES" sz="1600" dirty="0" err="1"/>
              <a:t>Growth</a:t>
            </a:r>
            <a:r>
              <a:rPr lang="es-ES" sz="1600" dirty="0"/>
              <a:t>): cambio en la población determinado</a:t>
            </a:r>
          </a:p>
          <a:p>
            <a:pPr algn="just"/>
            <a:r>
              <a:rPr lang="es-ES" sz="1600" dirty="0"/>
              <a:t>por los nacimientos, las muertes y los flujos migratorios.</a:t>
            </a:r>
          </a:p>
        </p:txBody>
      </p:sp>
      <p:sp>
        <p:nvSpPr>
          <p:cNvPr id="40" name="Diagrama de flujo: conector 39">
            <a:extLst>
              <a:ext uri="{FF2B5EF4-FFF2-40B4-BE49-F238E27FC236}">
                <a16:creationId xmlns:a16="http://schemas.microsoft.com/office/drawing/2014/main" id="{A04128CB-C620-4F6C-B9DD-1192693159CA}"/>
              </a:ext>
            </a:extLst>
          </p:cNvPr>
          <p:cNvSpPr/>
          <p:nvPr/>
        </p:nvSpPr>
        <p:spPr>
          <a:xfrm>
            <a:off x="1930396" y="4855817"/>
            <a:ext cx="489527" cy="5080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CuadroTexto 40">
            <a:extLst>
              <a:ext uri="{FF2B5EF4-FFF2-40B4-BE49-F238E27FC236}">
                <a16:creationId xmlns:a16="http://schemas.microsoft.com/office/drawing/2014/main" id="{C6A75F3F-7A06-4F55-8D03-5B5BAA785971}"/>
              </a:ext>
            </a:extLst>
          </p:cNvPr>
          <p:cNvSpPr txBox="1"/>
          <p:nvPr/>
        </p:nvSpPr>
        <p:spPr>
          <a:xfrm>
            <a:off x="2641597" y="4940540"/>
            <a:ext cx="8322056" cy="338554"/>
          </a:xfrm>
          <a:prstGeom prst="rect">
            <a:avLst/>
          </a:prstGeom>
          <a:noFill/>
        </p:spPr>
        <p:txBody>
          <a:bodyPr wrap="square" rtlCol="0">
            <a:spAutoFit/>
          </a:bodyPr>
          <a:lstStyle/>
          <a:p>
            <a:pPr algn="just"/>
            <a:r>
              <a:rPr lang="es-ES" sz="1600" dirty="0"/>
              <a:t>Años</a:t>
            </a:r>
          </a:p>
        </p:txBody>
      </p:sp>
      <p:sp>
        <p:nvSpPr>
          <p:cNvPr id="42" name="CuadroTexto 41">
            <a:extLst>
              <a:ext uri="{FF2B5EF4-FFF2-40B4-BE49-F238E27FC236}">
                <a16:creationId xmlns:a16="http://schemas.microsoft.com/office/drawing/2014/main" id="{A37D9658-C4C0-4412-8F52-ACF7131FB602}"/>
              </a:ext>
            </a:extLst>
          </p:cNvPr>
          <p:cNvSpPr txBox="1"/>
          <p:nvPr/>
        </p:nvSpPr>
        <p:spPr>
          <a:xfrm>
            <a:off x="2641597" y="5710411"/>
            <a:ext cx="8322056" cy="338554"/>
          </a:xfrm>
          <a:prstGeom prst="rect">
            <a:avLst/>
          </a:prstGeom>
          <a:noFill/>
        </p:spPr>
        <p:txBody>
          <a:bodyPr wrap="square" rtlCol="0">
            <a:spAutoFit/>
          </a:bodyPr>
          <a:lstStyle/>
          <a:p>
            <a:pPr algn="just"/>
            <a:r>
              <a:rPr lang="es-ES" sz="1600" dirty="0"/>
              <a:t>Entidades</a:t>
            </a:r>
          </a:p>
        </p:txBody>
      </p:sp>
      <p:sp>
        <p:nvSpPr>
          <p:cNvPr id="43" name="Diagrama de flujo: conector 42">
            <a:extLst>
              <a:ext uri="{FF2B5EF4-FFF2-40B4-BE49-F238E27FC236}">
                <a16:creationId xmlns:a16="http://schemas.microsoft.com/office/drawing/2014/main" id="{4D14C0E9-75EA-4498-9B04-A386A95873AC}"/>
              </a:ext>
            </a:extLst>
          </p:cNvPr>
          <p:cNvSpPr/>
          <p:nvPr/>
        </p:nvSpPr>
        <p:spPr>
          <a:xfrm>
            <a:off x="1930395" y="5588931"/>
            <a:ext cx="489527" cy="508000"/>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09448583"/>
      </p:ext>
    </p:extLst>
  </p:cSld>
  <p:clrMapOvr>
    <a:masterClrMapping/>
  </p:clrMapOvr>
</p:sld>
</file>

<file path=ppt/theme/theme1.xml><?xml version="1.0" encoding="utf-8"?>
<a:theme xmlns:a="http://schemas.openxmlformats.org/drawingml/2006/main" name="Offset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181</TotalTime>
  <Words>548</Words>
  <Application>Microsoft Office PowerPoint</Application>
  <PresentationFormat>Panorámica</PresentationFormat>
  <Paragraphs>66</Paragraphs>
  <Slides>16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vt:lpstr>
      <vt:lpstr>Courier New</vt:lpstr>
      <vt:lpstr>Dante (Headings)2</vt:lpstr>
      <vt:lpstr>Univers</vt:lpstr>
      <vt:lpstr>Univers (Cuerpo)</vt:lpstr>
      <vt:lpstr>Univers Light</vt:lpstr>
      <vt:lpstr>Wingdings 2</vt:lpstr>
      <vt:lpstr>OffsetVTI</vt:lpstr>
      <vt:lpstr>Crecimiento Población  Diseño y Evaluación de Sistemas Interactivos</vt:lpstr>
      <vt:lpstr>¿Qué se ha hecho?</vt:lpstr>
      <vt:lpstr>Objetivo</vt:lpstr>
      <vt:lpstr>Función y Tono</vt:lpstr>
      <vt:lpstr>Enfoque</vt:lpstr>
      <vt:lpstr>Motivación</vt:lpstr>
      <vt:lpstr>Presentación de PowerPoint</vt:lpstr>
      <vt:lpstr>Análisis de datos</vt:lpstr>
      <vt:lpstr>Datos utilizados</vt:lpstr>
      <vt:lpstr>Fuente</vt:lpstr>
      <vt:lpstr>Diseño Inicial  vs Modificaciones Presentación</vt:lpstr>
      <vt:lpstr>Planteamiento Inicial</vt:lpstr>
      <vt:lpstr>Modificaciones</vt:lpstr>
      <vt:lpstr>Conclusiones sobre el proyecto</vt:lpstr>
      <vt:lpstr>Presentación de PowerPoint</vt:lpstr>
      <vt:lpstr>Demostración Visualización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Crecimiento Población  Diseño y Evaluación de Sistemas Interactivos</dc:title>
  <dc:creator>Jhon Steeven Cabanilla</dc:creator>
  <cp:lastModifiedBy>Jhon Steeven Cabanilla</cp:lastModifiedBy>
  <cp:revision>1</cp:revision>
  <dcterms:created xsi:type="dcterms:W3CDTF">2021-12-16T01:21:15Z</dcterms:created>
  <dcterms:modified xsi:type="dcterms:W3CDTF">2021-12-16T04:23:07Z</dcterms:modified>
</cp:coreProperties>
</file>