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72" r:id="rId4"/>
    <p:sldId id="273" r:id="rId5"/>
    <p:sldId id="281" r:id="rId6"/>
    <p:sldId id="275" r:id="rId7"/>
    <p:sldId id="274" r:id="rId8"/>
    <p:sldId id="283" r:id="rId9"/>
    <p:sldId id="262" r:id="rId10"/>
    <p:sldId id="263" r:id="rId11"/>
    <p:sldId id="282" r:id="rId12"/>
    <p:sldId id="271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0" autoAdjust="0"/>
  </p:normalViewPr>
  <p:slideViewPr>
    <p:cSldViewPr snapToGrid="0">
      <p:cViewPr varScale="1">
        <p:scale>
          <a:sx n="66" d="100"/>
          <a:sy n="6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CB27-E6BE-4AFF-9236-F2E292BFD4AF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C8DC1-7CD4-40D8-9CB5-E337743A6D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227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C8DC1-7CD4-40D8-9CB5-E337743A6D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1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C8DC1-7CD4-40D8-9CB5-E337743A6D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435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C8DC1-7CD4-40D8-9CB5-E337743A6D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75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C8DC1-7CD4-40D8-9CB5-E337743A6D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742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C8DC1-7CD4-40D8-9CB5-E337743A6D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394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73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17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6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65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654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03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3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611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35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07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24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8465-06F7-4BA2-8315-DB3973B34741}" type="datetimeFigureOut">
              <a:rPr lang="fr-CA" smtClean="0"/>
              <a:t>2021-09-14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DF48-61A2-4F77-B93D-E134689F63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1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66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																	Dara</a:t>
            </a:r>
            <a:endParaRPr lang="fr-CA" sz="32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273684A-FD73-4ADD-ABA9-FE49C3CBB7F8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Creational Patterns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4401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31" y="1537853"/>
            <a:ext cx="5223098" cy="4862423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4727" y="856211"/>
            <a:ext cx="9213273" cy="5370022"/>
          </a:xfrm>
        </p:spPr>
        <p:txBody>
          <a:bodyPr/>
          <a:lstStyle/>
          <a:p>
            <a:r>
              <a:rPr lang="en-US" dirty="0"/>
              <a:t>Fast food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551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856211"/>
            <a:ext cx="9144000" cy="44015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Example 1</a:t>
            </a:r>
          </a:p>
          <a:p>
            <a:endParaRPr lang="fr-CA" dirty="0"/>
          </a:p>
          <a:p>
            <a:pPr algn="l"/>
            <a:r>
              <a:rPr lang="en-US" b="1" dirty="0"/>
              <a:t>Use the Builder pattern to get rid of a “telescopic constructor”.</a:t>
            </a:r>
            <a:endParaRPr lang="en-US" dirty="0"/>
          </a:p>
          <a:p>
            <a:pPr algn="l"/>
            <a:r>
              <a:rPr lang="en-US" dirty="0"/>
              <a:t>In this example a waiter passes a pizza order of a client. The requirement of this job is to be able to pick, build and deliver different kind of pizza.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19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A7E537-B80E-43BA-8404-CD109422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8" y="572771"/>
            <a:ext cx="9853684" cy="57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0575"/>
            <a:ext cx="9144000" cy="561109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You can construct objects step-by-step or run steps recursively.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You can reuse the same construction code when building various</a:t>
            </a:r>
          </a:p>
          <a:p>
            <a:pPr algn="l"/>
            <a:r>
              <a:rPr lang="en-US" dirty="0"/>
              <a:t>representations of products.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Single Responsibility Principle. You can isolate complex construction</a:t>
            </a:r>
          </a:p>
          <a:p>
            <a:pPr algn="l"/>
            <a:r>
              <a:rPr lang="en-US" dirty="0"/>
              <a:t>code from the business logic of the product.</a:t>
            </a:r>
          </a:p>
          <a:p>
            <a:r>
              <a:rPr lang="en-US" dirty="0">
                <a:solidFill>
                  <a:srgbClr val="FF0000"/>
                </a:solidFill>
              </a:rPr>
              <a:t>Disadvantage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overall complexity of the code increases since the pattern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requires creating multiple new classes.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14895"/>
            <a:ext cx="10515600" cy="5462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Builder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is a creational design pattern 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lets you construct complex objects step by step. 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allows you to produce different types and representations of an object using </a:t>
            </a:r>
            <a:r>
              <a:rPr lang="fr-CA" sz="4000" dirty="0"/>
              <a:t>the </a:t>
            </a:r>
            <a:r>
              <a:rPr lang="fr-CA" sz="4000" dirty="0" err="1"/>
              <a:t>same</a:t>
            </a:r>
            <a:r>
              <a:rPr lang="fr-CA" sz="4000" dirty="0"/>
              <a:t> construction code.</a:t>
            </a:r>
          </a:p>
        </p:txBody>
      </p:sp>
    </p:spTree>
    <p:extLst>
      <p:ext uri="{BB962C8B-B14F-4D97-AF65-F5344CB8AC3E}">
        <p14:creationId xmlns:p14="http://schemas.microsoft.com/office/powerpoint/2010/main" val="32173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0" y="1346661"/>
            <a:ext cx="6019800" cy="36195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257300"/>
            <a:ext cx="6115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6" y="1064029"/>
            <a:ext cx="6076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6" y="1064029"/>
            <a:ext cx="6076950" cy="43624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295275"/>
            <a:ext cx="64293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6" y="0"/>
            <a:ext cx="605790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5785"/>
            <a:ext cx="9144000" cy="61687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1.The </a:t>
            </a:r>
            <a:r>
              <a:rPr lang="en-US" b="1" dirty="0"/>
              <a:t>Builder </a:t>
            </a:r>
            <a:r>
              <a:rPr lang="en-US" dirty="0"/>
              <a:t>This abstract base class </a:t>
            </a:r>
            <a:r>
              <a:rPr lang="en-US" dirty="0">
                <a:highlight>
                  <a:srgbClr val="FFFF00"/>
                </a:highlight>
              </a:rPr>
              <a:t>defines all of the steps that must be taken in order to correctly create a product</a:t>
            </a:r>
            <a:r>
              <a:rPr lang="en-US" dirty="0"/>
              <a:t>. Each step is generally abstract as the actual functionality of the builder is carried out in the concrete subclasses. The </a:t>
            </a:r>
            <a:r>
              <a:rPr lang="en-US" dirty="0" err="1"/>
              <a:t>GetProduct</a:t>
            </a:r>
            <a:r>
              <a:rPr lang="en-US" dirty="0"/>
              <a:t> method is used to return the final product. The builder class is often replaced with a simple interface.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</a:t>
            </a:r>
            <a:r>
              <a:rPr lang="en-US" b="1" dirty="0"/>
              <a:t>Concrete Builders   </a:t>
            </a:r>
            <a:r>
              <a:rPr lang="en-US" dirty="0"/>
              <a:t>There may be any number of concrete builder classes inheriting from Builder. </a:t>
            </a:r>
            <a:r>
              <a:rPr lang="en-US" dirty="0">
                <a:highlight>
                  <a:srgbClr val="FFFF00"/>
                </a:highlight>
              </a:rPr>
              <a:t>These classes contain the functionality to create a particular complex product. </a:t>
            </a:r>
            <a:r>
              <a:rPr lang="en-US" dirty="0"/>
              <a:t>Provide different implementations of the construction steps. Concrete builders may produce products that don’t follow the common interface.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b="1" dirty="0"/>
              <a:t>Products </a:t>
            </a:r>
            <a:r>
              <a:rPr lang="en-US" dirty="0"/>
              <a:t>are resulting objects. The product class defines </a:t>
            </a:r>
            <a:r>
              <a:rPr lang="en-US" dirty="0">
                <a:highlight>
                  <a:srgbClr val="FFFF00"/>
                </a:highlight>
              </a:rPr>
              <a:t>the type of the complex object that is to be generated by the builder pattern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Products constructed by different builders don’t have to belong to the same class hierarchy </a:t>
            </a:r>
            <a:r>
              <a:rPr lang="fr-CA" dirty="0"/>
              <a:t>or interface.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805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856211"/>
            <a:ext cx="9144000" cy="583119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4. The </a:t>
            </a:r>
            <a:r>
              <a:rPr lang="en-US" sz="2800" b="1" dirty="0"/>
              <a:t>Director</a:t>
            </a:r>
            <a:r>
              <a:rPr lang="en-US" sz="2800" dirty="0"/>
              <a:t> class controls the algorithm that generates the final product object. </a:t>
            </a:r>
            <a:r>
              <a:rPr lang="en-US" sz="2800" dirty="0">
                <a:highlight>
                  <a:srgbClr val="FFFF00"/>
                </a:highlight>
              </a:rPr>
              <a:t>A director object is instantiated, and its Construct method is called. </a:t>
            </a:r>
            <a:r>
              <a:rPr lang="en-US" sz="2800" dirty="0">
                <a:highlight>
                  <a:srgbClr val="00FFFF"/>
                </a:highlight>
              </a:rPr>
              <a:t>The method includes a parameter to capture the specific concrete builder object that is to be used to generate the product. </a:t>
            </a:r>
            <a:r>
              <a:rPr lang="en-US" sz="2800" dirty="0">
                <a:highlight>
                  <a:srgbClr val="FFFF00"/>
                </a:highlight>
              </a:rPr>
              <a:t>The director then calls methods of the concrete builder in the correct order to generate the product object.</a:t>
            </a:r>
            <a:r>
              <a:rPr lang="en-US" sz="2800" dirty="0"/>
              <a:t> On completion of the process, the </a:t>
            </a:r>
            <a:r>
              <a:rPr lang="en-US" sz="2800" dirty="0" err="1"/>
              <a:t>GetProduct</a:t>
            </a:r>
            <a:r>
              <a:rPr lang="en-US" sz="2800" dirty="0"/>
              <a:t> method of the builder object can be used to return the product.</a:t>
            </a:r>
            <a:endParaRPr lang="fr-CA" sz="2800" dirty="0"/>
          </a:p>
          <a:p>
            <a:pPr algn="l"/>
            <a:endParaRPr lang="fr-CA" sz="2800" dirty="0"/>
          </a:p>
          <a:p>
            <a:pPr algn="l"/>
            <a:r>
              <a:rPr lang="en-US" sz="2800" dirty="0"/>
              <a:t>5. </a:t>
            </a:r>
            <a:r>
              <a:rPr lang="en-US" sz="2800" dirty="0">
                <a:highlight>
                  <a:srgbClr val="FFFF00"/>
                </a:highlight>
              </a:rPr>
              <a:t>The </a:t>
            </a:r>
            <a:r>
              <a:rPr lang="en-US" sz="2800" b="1" dirty="0">
                <a:highlight>
                  <a:srgbClr val="FFFF00"/>
                </a:highlight>
              </a:rPr>
              <a:t>Client </a:t>
            </a:r>
            <a:r>
              <a:rPr lang="en-US" sz="2800" dirty="0">
                <a:highlight>
                  <a:srgbClr val="FFFF00"/>
                </a:highlight>
              </a:rPr>
              <a:t>must associate one of the builder objects with the director. </a:t>
            </a:r>
            <a:r>
              <a:rPr lang="en-US" sz="2800" dirty="0"/>
              <a:t>Usually, it’s done just once, via parameters of the director’s constructor. Then the director uses that builder object for all further construction. 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50961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856211"/>
            <a:ext cx="9144000" cy="5153891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  <a:p>
            <a:pPr algn="l"/>
            <a:r>
              <a:rPr lang="en-US" sz="3000" dirty="0"/>
              <a:t>This 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 Whether a customer orders a hamburger, cheeseburger, or chicken, the process is the same. </a:t>
            </a:r>
            <a:br>
              <a:rPr lang="en-US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19681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548</Words>
  <Application>Microsoft Office PowerPoint</Application>
  <PresentationFormat>Widescreen</PresentationFormat>
  <Paragraphs>43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                 Dara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Université du Québec à Montréal (UQAM)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Aghamirkarimi, Dara</dc:creator>
  <cp:lastModifiedBy>Dara Aghamirkarimi</cp:lastModifiedBy>
  <cp:revision>97</cp:revision>
  <dcterms:created xsi:type="dcterms:W3CDTF">2020-02-16T14:55:42Z</dcterms:created>
  <dcterms:modified xsi:type="dcterms:W3CDTF">2021-09-14T14:04:56Z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ac5b7a0-1b21-46f3-b2e3-06eab8ed0241_Enabled">
    <vt:lpwstr>true</vt:lpwstr>
  </property>
  <property fmtid="{D5CDD505-2E9C-101B-9397-08002B2CF9AE}" pid="3" name="MSIP_Label_aac5b7a0-1b21-46f3-b2e3-06eab8ed0241_SetDate">
    <vt:lpwstr>2021-09-14T13:39:36Z</vt:lpwstr>
  </property>
  <property fmtid="{D5CDD505-2E9C-101B-9397-08002B2CF9AE}" pid="4" name="MSIP_Label_aac5b7a0-1b21-46f3-b2e3-06eab8ed0241_Method">
    <vt:lpwstr>Privileged</vt:lpwstr>
  </property>
  <property fmtid="{D5CDD505-2E9C-101B-9397-08002B2CF9AE}" pid="5" name="MSIP_Label_aac5b7a0-1b21-46f3-b2e3-06eab8ed0241_Name">
    <vt:lpwstr>Public</vt:lpwstr>
  </property>
  <property fmtid="{D5CDD505-2E9C-101B-9397-08002B2CF9AE}" pid="6" name="MSIP_Label_aac5b7a0-1b21-46f3-b2e3-06eab8ed0241_SiteId">
    <vt:lpwstr>7015a19d-0dbb-4c31-8709-253cf07f631f</vt:lpwstr>
  </property>
  <property fmtid="{D5CDD505-2E9C-101B-9397-08002B2CF9AE}" pid="7" name="MSIP_Label_aac5b7a0-1b21-46f3-b2e3-06eab8ed0241_ActionId">
    <vt:lpwstr>19b7007d-7475-451c-a7c5-4010a22bc8ed</vt:lpwstr>
  </property>
  <property fmtid="{D5CDD505-2E9C-101B-9397-08002B2CF9AE}" pid="8" name="MSIP_Label_aac5b7a0-1b21-46f3-b2e3-06eab8ed0241_ContentBits">
    <vt:lpwstr>0</vt:lpwstr>
  </property>
</Properties>
</file>