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80" r:id="rId4"/>
    <p:sldId id="258" r:id="rId5"/>
    <p:sldId id="299" r:id="rId6"/>
    <p:sldId id="300" r:id="rId7"/>
    <p:sldId id="301" r:id="rId8"/>
    <p:sldId id="304" r:id="rId9"/>
    <p:sldId id="305" r:id="rId10"/>
    <p:sldId id="294" r:id="rId11"/>
    <p:sldId id="306" r:id="rId12"/>
    <p:sldId id="307" r:id="rId13"/>
    <p:sldId id="30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453" autoAdjust="0"/>
  </p:normalViewPr>
  <p:slideViewPr>
    <p:cSldViewPr snapToGrid="0">
      <p:cViewPr varScale="1">
        <p:scale>
          <a:sx n="65" d="100"/>
          <a:sy n="65" d="100"/>
        </p:scale>
        <p:origin x="14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CB27-E6BE-4AFF-9236-F2E292BFD4AF}" type="datetimeFigureOut">
              <a:rPr lang="fr-CA" smtClean="0"/>
              <a:t>2020-03-10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C8DC1-7CD4-40D8-9CB5-E337743A6D5E}" type="slidenum">
              <a:rPr lang="fr-CA" smtClean="0"/>
              <a:t>‹#›</a:t>
            </a:fld>
            <a:endParaRPr lang="fr-CA"/>
          </a:p>
        </p:txBody>
      </p:sp>
    </p:spTree>
    <p:extLst>
      <p:ext uri="{BB962C8B-B14F-4D97-AF65-F5344CB8AC3E}">
        <p14:creationId xmlns:p14="http://schemas.microsoft.com/office/powerpoint/2010/main" val="320227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C8DC1-7CD4-40D8-9CB5-E337743A6D5E}" type="slidenum">
              <a:rPr lang="fr-CA" smtClean="0"/>
              <a:t>7</a:t>
            </a:fld>
            <a:endParaRPr lang="fr-CA"/>
          </a:p>
        </p:txBody>
      </p:sp>
    </p:spTree>
    <p:extLst>
      <p:ext uri="{BB962C8B-B14F-4D97-AF65-F5344CB8AC3E}">
        <p14:creationId xmlns:p14="http://schemas.microsoft.com/office/powerpoint/2010/main" val="389097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C8DC1-7CD4-40D8-9CB5-E337743A6D5E}" type="slidenum">
              <a:rPr lang="fr-CA" smtClean="0"/>
              <a:t>11</a:t>
            </a:fld>
            <a:endParaRPr lang="fr-CA"/>
          </a:p>
        </p:txBody>
      </p:sp>
    </p:spTree>
    <p:extLst>
      <p:ext uri="{BB962C8B-B14F-4D97-AF65-F5344CB8AC3E}">
        <p14:creationId xmlns:p14="http://schemas.microsoft.com/office/powerpoint/2010/main" val="330540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C8DC1-7CD4-40D8-9CB5-E337743A6D5E}" type="slidenum">
              <a:rPr lang="fr-CA" smtClean="0"/>
              <a:t>12</a:t>
            </a:fld>
            <a:endParaRPr lang="fr-CA"/>
          </a:p>
        </p:txBody>
      </p:sp>
    </p:spTree>
    <p:extLst>
      <p:ext uri="{BB962C8B-B14F-4D97-AF65-F5344CB8AC3E}">
        <p14:creationId xmlns:p14="http://schemas.microsoft.com/office/powerpoint/2010/main" val="404901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C8DC1-7CD4-40D8-9CB5-E337743A6D5E}" type="slidenum">
              <a:rPr lang="fr-CA" smtClean="0"/>
              <a:t>13</a:t>
            </a:fld>
            <a:endParaRPr lang="fr-CA"/>
          </a:p>
        </p:txBody>
      </p:sp>
    </p:spTree>
    <p:extLst>
      <p:ext uri="{BB962C8B-B14F-4D97-AF65-F5344CB8AC3E}">
        <p14:creationId xmlns:p14="http://schemas.microsoft.com/office/powerpoint/2010/main" val="327161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673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0170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30586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426656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51654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7560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6F018465-06F7-4BA2-8315-DB3973B34741}" type="datetimeFigureOut">
              <a:rPr lang="fr-CA" smtClean="0"/>
              <a:t>2020-03-10</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6633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6F018465-06F7-4BA2-8315-DB3973B34741}" type="datetimeFigureOut">
              <a:rPr lang="fr-CA" smtClean="0"/>
              <a:t>2020-03-10</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5161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018465-06F7-4BA2-8315-DB3973B34741}" type="datetimeFigureOut">
              <a:rPr lang="fr-CA" smtClean="0"/>
              <a:t>2020-03-10</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41352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8907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316241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FDF48-61A2-4F77-B93D-E134689F632B}" type="slidenum">
              <a:rPr lang="fr-CA" smtClean="0"/>
              <a:t>‹#›</a:t>
            </a:fld>
            <a:endParaRPr lang="fr-CA"/>
          </a:p>
        </p:txBody>
      </p:sp>
    </p:spTree>
    <p:extLst>
      <p:ext uri="{BB962C8B-B14F-4D97-AF65-F5344CB8AC3E}">
        <p14:creationId xmlns:p14="http://schemas.microsoft.com/office/powerpoint/2010/main" val="351512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Creational Patterns</a:t>
            </a:r>
            <a:endParaRPr lang="fr-CA" dirty="0"/>
          </a:p>
        </p:txBody>
      </p:sp>
      <p:sp>
        <p:nvSpPr>
          <p:cNvPr id="3" name="Sous-titre 2"/>
          <p:cNvSpPr>
            <a:spLocks noGrp="1"/>
          </p:cNvSpPr>
          <p:nvPr>
            <p:ph type="subTitle" idx="1"/>
          </p:nvPr>
        </p:nvSpPr>
        <p:spPr>
          <a:xfrm>
            <a:off x="9730154" y="4841630"/>
            <a:ext cx="937846" cy="416169"/>
          </a:xfrm>
        </p:spPr>
        <p:txBody>
          <a:bodyPr>
            <a:normAutofit lnSpcReduction="10000"/>
          </a:bodyPr>
          <a:lstStyle/>
          <a:p>
            <a:r>
              <a:rPr lang="fr-CA" dirty="0"/>
              <a:t>Dara</a:t>
            </a:r>
          </a:p>
        </p:txBody>
      </p:sp>
    </p:spTree>
    <p:extLst>
      <p:ext uri="{BB962C8B-B14F-4D97-AF65-F5344CB8AC3E}">
        <p14:creationId xmlns:p14="http://schemas.microsoft.com/office/powerpoint/2010/main" val="274401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692507"/>
          </a:xfrm>
        </p:spPr>
        <p:txBody>
          <a:bodyPr>
            <a:normAutofit fontScale="92500" lnSpcReduction="20000"/>
          </a:bodyPr>
          <a:lstStyle/>
          <a:p>
            <a:r>
              <a:rPr lang="en-US" sz="2600" dirty="0"/>
              <a:t>Advantages and Disadvantages</a:t>
            </a:r>
          </a:p>
          <a:p>
            <a:endParaRPr lang="en-US" sz="2600" dirty="0"/>
          </a:p>
          <a:p>
            <a:pPr marL="342900" indent="-342900" algn="l">
              <a:buFont typeface="Wingdings" panose="05000000000000000000" pitchFamily="2" charset="2"/>
              <a:buChar char="§"/>
            </a:pPr>
            <a:r>
              <a:rPr lang="en-US" sz="2600" dirty="0"/>
              <a:t>You </a:t>
            </a:r>
            <a:r>
              <a:rPr lang="en-US" sz="2600" b="1" dirty="0"/>
              <a:t>avoid tight coupling </a:t>
            </a:r>
            <a:r>
              <a:rPr lang="en-US" sz="2600" dirty="0"/>
              <a:t>between the creator and the concrete products.</a:t>
            </a:r>
          </a:p>
          <a:p>
            <a:pPr marL="342900" indent="-342900" algn="l">
              <a:buFont typeface="Wingdings" panose="05000000000000000000" pitchFamily="2" charset="2"/>
              <a:buChar char="§"/>
            </a:pPr>
            <a:r>
              <a:rPr lang="en-US" sz="2600" b="1" dirty="0"/>
              <a:t>Single Responsibility Principle</a:t>
            </a:r>
            <a:r>
              <a:rPr lang="en-US" sz="2600" dirty="0"/>
              <a:t>. You can move the product creation code into one place in the program, making the code easier to support. </a:t>
            </a:r>
          </a:p>
          <a:p>
            <a:pPr marL="342900" indent="-342900" algn="l">
              <a:buFont typeface="Wingdings" panose="05000000000000000000" pitchFamily="2" charset="2"/>
              <a:buChar char="§"/>
            </a:pPr>
            <a:r>
              <a:rPr lang="en-US" sz="2600" b="1" dirty="0"/>
              <a:t>Open/Closed Principle</a:t>
            </a:r>
            <a:r>
              <a:rPr lang="en-US" sz="2600" dirty="0"/>
              <a:t>. You can introduce new types of products into the program without breaking existing client code.</a:t>
            </a:r>
          </a:p>
          <a:p>
            <a:pPr marL="342900" indent="-342900" algn="l">
              <a:buFont typeface="Wingdings" panose="05000000000000000000" pitchFamily="2" charset="2"/>
              <a:buChar char="§"/>
            </a:pPr>
            <a:r>
              <a:rPr lang="en-US" sz="2600" dirty="0">
                <a:solidFill>
                  <a:srgbClr val="FF0000"/>
                </a:solidFill>
              </a:rPr>
              <a:t>The code may become more complicated since you need to introduce a lot of new subclasses to implement the pattern. The best case scenario is when you’re introducing the pattern into an existing hierarchy of creator classes.</a:t>
            </a:r>
          </a:p>
          <a:p>
            <a:pPr marL="342900" indent="-342900" algn="l">
              <a:buFont typeface="Wingdings" panose="05000000000000000000" pitchFamily="2" charset="2"/>
              <a:buChar char="§"/>
            </a:pPr>
            <a:endParaRPr lang="en-US" sz="2600" dirty="0"/>
          </a:p>
          <a:p>
            <a:pPr marL="342900" indent="-342900" algn="l">
              <a:buFont typeface="Wingdings" panose="05000000000000000000" pitchFamily="2" charset="2"/>
              <a:buChar char="§"/>
            </a:pPr>
            <a:endParaRPr lang="en-US" dirty="0"/>
          </a:p>
          <a:p>
            <a:pPr algn="l"/>
            <a:endParaRPr lang="en-US" dirty="0"/>
          </a:p>
          <a:p>
            <a:pPr algn="l"/>
            <a:r>
              <a:rPr lang="en-US" dirty="0"/>
              <a:t> </a:t>
            </a:r>
          </a:p>
        </p:txBody>
      </p:sp>
    </p:spTree>
    <p:extLst>
      <p:ext uri="{BB962C8B-B14F-4D97-AF65-F5344CB8AC3E}">
        <p14:creationId xmlns:p14="http://schemas.microsoft.com/office/powerpoint/2010/main" val="16606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1125153"/>
            <a:ext cx="9144000" cy="4401589"/>
          </a:xfrm>
        </p:spPr>
        <p:txBody>
          <a:bodyPr/>
          <a:lstStyle/>
          <a:p>
            <a:pPr algn="l"/>
            <a:r>
              <a:rPr lang="en-US" sz="4000" dirty="0"/>
              <a:t>But what’s the difference between builder and factory method?</a:t>
            </a:r>
          </a:p>
          <a:p>
            <a:pPr algn="l"/>
            <a:endParaRPr lang="en-US" sz="2800" dirty="0"/>
          </a:p>
          <a:p>
            <a:pPr algn="l"/>
            <a:endParaRPr lang="en-US" sz="2800" dirty="0"/>
          </a:p>
          <a:p>
            <a:pPr marL="342900" indent="-342900" algn="l">
              <a:buFont typeface="Wingdings" panose="05000000000000000000" pitchFamily="2" charset="2"/>
              <a:buChar char="§"/>
            </a:pPr>
            <a:endParaRPr lang="en-US" dirty="0"/>
          </a:p>
          <a:p>
            <a:pPr algn="l"/>
            <a:endParaRPr lang="en-US" dirty="0"/>
          </a:p>
        </p:txBody>
      </p:sp>
    </p:spTree>
    <p:extLst>
      <p:ext uri="{BB962C8B-B14F-4D97-AF65-F5344CB8AC3E}">
        <p14:creationId xmlns:p14="http://schemas.microsoft.com/office/powerpoint/2010/main" val="85720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669073"/>
            <a:ext cx="9144000" cy="5731727"/>
          </a:xfrm>
        </p:spPr>
        <p:txBody>
          <a:bodyPr>
            <a:normAutofit fontScale="92500" lnSpcReduction="20000"/>
          </a:bodyPr>
          <a:lstStyle/>
          <a:p>
            <a:pPr marL="342900" indent="-342900" algn="l">
              <a:buFont typeface="Wingdings" panose="05000000000000000000" pitchFamily="2" charset="2"/>
              <a:buChar char="§"/>
            </a:pPr>
            <a:r>
              <a:rPr lang="en-US" dirty="0"/>
              <a:t>The Factory pattern can almost be seen as a simplified version of the Builder pattern.</a:t>
            </a:r>
          </a:p>
          <a:p>
            <a:pPr algn="l"/>
            <a:endParaRPr lang="en-US" dirty="0"/>
          </a:p>
          <a:p>
            <a:pPr marL="342900" indent="-342900" algn="l">
              <a:buFont typeface="Wingdings" panose="05000000000000000000" pitchFamily="2" charset="2"/>
              <a:buChar char="§"/>
            </a:pPr>
            <a:r>
              <a:rPr lang="en-US" dirty="0"/>
              <a:t>In the Factory pattern, the factory is in charge of creating various subtypes of an object depending on the needs.</a:t>
            </a:r>
          </a:p>
          <a:p>
            <a:pPr algn="l"/>
            <a:endParaRPr lang="en-US" dirty="0"/>
          </a:p>
          <a:p>
            <a:pPr marL="342900" indent="-342900" algn="l">
              <a:buFont typeface="Wingdings" panose="05000000000000000000" pitchFamily="2" charset="2"/>
              <a:buChar char="§"/>
            </a:pPr>
            <a:r>
              <a:rPr lang="en-US" dirty="0"/>
              <a:t>The user of a factory method doesn't need to know the exact subtype of that object. An example of a factory method </a:t>
            </a:r>
            <a:r>
              <a:rPr lang="en-US" dirty="0" err="1"/>
              <a:t>createCar</a:t>
            </a:r>
            <a:r>
              <a:rPr lang="en-US" dirty="0"/>
              <a:t> might return a Ford or a Honda typed object.</a:t>
            </a:r>
          </a:p>
          <a:p>
            <a:pPr algn="l"/>
            <a:endParaRPr lang="en-US" dirty="0"/>
          </a:p>
          <a:p>
            <a:pPr marL="342900" indent="-342900" algn="l">
              <a:buFont typeface="Wingdings" panose="05000000000000000000" pitchFamily="2" charset="2"/>
              <a:buChar char="§"/>
            </a:pPr>
            <a:r>
              <a:rPr lang="en-US" dirty="0"/>
              <a:t>In the Builder pattern, different subtypes are also created by a builder method, but the composition of the objects might differ within the same subclass.</a:t>
            </a:r>
          </a:p>
          <a:p>
            <a:pPr algn="l"/>
            <a:endParaRPr lang="en-US" dirty="0"/>
          </a:p>
          <a:p>
            <a:pPr marL="342900" indent="-342900" algn="l">
              <a:buFont typeface="Wingdings" panose="05000000000000000000" pitchFamily="2" charset="2"/>
              <a:buChar char="§"/>
            </a:pPr>
            <a:r>
              <a:rPr lang="en-US" dirty="0"/>
              <a:t>To continue the car example you might have a </a:t>
            </a:r>
            <a:r>
              <a:rPr lang="en-US" dirty="0" err="1"/>
              <a:t>createCar</a:t>
            </a:r>
            <a:r>
              <a:rPr lang="en-US" dirty="0"/>
              <a:t> builder method which creates a Honda-typed object with a 4 cylinder engine, or a Honda-typed object with 6 cylinders. The builder pattern allows for this finer granularity.</a:t>
            </a:r>
          </a:p>
          <a:p>
            <a:pPr algn="l"/>
            <a:endParaRPr lang="en-US" dirty="0"/>
          </a:p>
        </p:txBody>
      </p:sp>
    </p:spTree>
    <p:extLst>
      <p:ext uri="{BB962C8B-B14F-4D97-AF65-F5344CB8AC3E}">
        <p14:creationId xmlns:p14="http://schemas.microsoft.com/office/powerpoint/2010/main" val="200352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1125153"/>
            <a:ext cx="9144000" cy="5331403"/>
          </a:xfrm>
        </p:spPr>
        <p:txBody>
          <a:bodyPr>
            <a:normAutofit/>
          </a:bodyPr>
          <a:lstStyle/>
          <a:p>
            <a:pPr marL="342900" indent="-342900" algn="l">
              <a:buFont typeface="Wingdings" panose="05000000000000000000" pitchFamily="2" charset="2"/>
              <a:buChar char="§"/>
            </a:pPr>
            <a:r>
              <a:rPr lang="en-US" dirty="0"/>
              <a:t>A factory is simply </a:t>
            </a:r>
            <a:r>
              <a:rPr lang="en-US" b="1" dirty="0"/>
              <a:t>a wrapper function </a:t>
            </a:r>
            <a:r>
              <a:rPr lang="en-US" dirty="0"/>
              <a:t>around a constructor (possibly one in a different class). The key difference is that a factory method pattern requires the entire object to be built in a </a:t>
            </a:r>
            <a:r>
              <a:rPr lang="en-US" dirty="0">
                <a:solidFill>
                  <a:srgbClr val="FF0000"/>
                </a:solidFill>
              </a:rPr>
              <a:t>single method call</a:t>
            </a:r>
            <a:r>
              <a:rPr lang="en-US" dirty="0"/>
              <a:t>, with all the parameters pass in on a single line. The final object will be returned.</a:t>
            </a:r>
          </a:p>
          <a:p>
            <a:pPr algn="l"/>
            <a:endParaRPr lang="en-US" dirty="0"/>
          </a:p>
          <a:p>
            <a:pPr marL="342900" indent="-342900" algn="l">
              <a:buFont typeface="Wingdings" panose="05000000000000000000" pitchFamily="2" charset="2"/>
              <a:buChar char="§"/>
            </a:pPr>
            <a:r>
              <a:rPr lang="en-US" dirty="0"/>
              <a:t>A builder pattern, on the other hand, is in essence </a:t>
            </a:r>
            <a:r>
              <a:rPr lang="en-US" b="1" dirty="0"/>
              <a:t>a wrapper object </a:t>
            </a:r>
            <a:r>
              <a:rPr lang="en-US" dirty="0"/>
              <a:t>around all the possible parameters you might want to pass into a constructor invocation. This allows you </a:t>
            </a:r>
            <a:r>
              <a:rPr lang="en-US" dirty="0">
                <a:solidFill>
                  <a:srgbClr val="0070C0"/>
                </a:solidFill>
              </a:rPr>
              <a:t>to use setter methods to slowly build up your parameter list. </a:t>
            </a:r>
            <a:r>
              <a:rPr lang="en-US" dirty="0"/>
              <a:t>One additional method on a builder class is a build() method, which simply passes the builder object into the desired constructor, and returns the result.</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78219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050770" y="2477604"/>
            <a:ext cx="5943601" cy="3770795"/>
          </a:xfrm>
          <a:prstGeom prst="rect">
            <a:avLst/>
          </a:prstGeom>
        </p:spPr>
      </p:pic>
      <p:pic>
        <p:nvPicPr>
          <p:cNvPr id="5" name="Picture 4">
            <a:extLst>
              <a:ext uri="{FF2B5EF4-FFF2-40B4-BE49-F238E27FC236}">
                <a16:creationId xmlns:a16="http://schemas.microsoft.com/office/drawing/2014/main" id="{8BA20652-2953-4B25-90F9-1B41203D4B94}"/>
              </a:ext>
            </a:extLst>
          </p:cNvPr>
          <p:cNvPicPr>
            <a:picLocks noChangeAspect="1"/>
          </p:cNvPicPr>
          <p:nvPr/>
        </p:nvPicPr>
        <p:blipFill>
          <a:blip r:embed="rId3"/>
          <a:stretch>
            <a:fillRect/>
          </a:stretch>
        </p:blipFill>
        <p:spPr>
          <a:xfrm>
            <a:off x="2893607" y="766762"/>
            <a:ext cx="6257925" cy="5324475"/>
          </a:xfrm>
          <a:prstGeom prst="rect">
            <a:avLst/>
          </a:prstGeom>
        </p:spPr>
      </p:pic>
    </p:spTree>
    <p:extLst>
      <p:ext uri="{BB962C8B-B14F-4D97-AF65-F5344CB8AC3E}">
        <p14:creationId xmlns:p14="http://schemas.microsoft.com/office/powerpoint/2010/main" val="39184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14895"/>
            <a:ext cx="10515600" cy="5462068"/>
          </a:xfrm>
        </p:spPr>
        <p:txBody>
          <a:bodyPr>
            <a:normAutofit/>
          </a:bodyPr>
          <a:lstStyle/>
          <a:p>
            <a:pPr marL="0" indent="0">
              <a:buNone/>
            </a:pPr>
            <a:r>
              <a:rPr lang="en-US" sz="4000" b="1" dirty="0"/>
              <a:t>Factory Method </a:t>
            </a:r>
          </a:p>
          <a:p>
            <a:pPr>
              <a:buFont typeface="Wingdings" panose="05000000000000000000" pitchFamily="2" charset="2"/>
              <a:buChar char="§"/>
            </a:pPr>
            <a:r>
              <a:rPr lang="en-US" sz="4000" dirty="0"/>
              <a:t>is a creational design pattern that provides an interface for creating objects in a superclass, but allows subclasses to alter the type of objects that will be created</a:t>
            </a:r>
            <a:endParaRPr lang="fr-CA" sz="4000" dirty="0"/>
          </a:p>
        </p:txBody>
      </p:sp>
    </p:spTree>
    <p:extLst>
      <p:ext uri="{BB962C8B-B14F-4D97-AF65-F5344CB8AC3E}">
        <p14:creationId xmlns:p14="http://schemas.microsoft.com/office/powerpoint/2010/main" val="321732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332716"/>
          </a:xfrm>
        </p:spPr>
        <p:txBody>
          <a:bodyPr>
            <a:normAutofit/>
          </a:bodyPr>
          <a:lstStyle/>
          <a:p>
            <a:r>
              <a:rPr lang="en-US" sz="4300" b="1" dirty="0"/>
              <a:t>Intent</a:t>
            </a:r>
          </a:p>
          <a:p>
            <a:pPr marL="571500" indent="-571500" algn="l">
              <a:buFont typeface="Wingdings" panose="05000000000000000000" pitchFamily="2" charset="2"/>
              <a:buChar char="§"/>
            </a:pPr>
            <a:r>
              <a:rPr lang="en-US" sz="3600" dirty="0">
                <a:highlight>
                  <a:srgbClr val="FFFF00"/>
                </a:highlight>
              </a:rPr>
              <a:t>Define an interface for creating an object, but let subclasses decide which class to instantiate.  </a:t>
            </a:r>
            <a:r>
              <a:rPr lang="en-US" sz="3600" dirty="0"/>
              <a:t>Factory Method lets a class defer instantiation to subclasses.</a:t>
            </a:r>
          </a:p>
          <a:p>
            <a:pPr algn="l"/>
            <a:endParaRPr lang="en-US" sz="3600" dirty="0"/>
          </a:p>
          <a:p>
            <a:pPr marL="571500" indent="-571500" algn="l">
              <a:buFont typeface="Wingdings" panose="05000000000000000000" pitchFamily="2" charset="2"/>
              <a:buChar char="§"/>
            </a:pPr>
            <a:r>
              <a:rPr lang="en-US" sz="3600" dirty="0">
                <a:highlight>
                  <a:srgbClr val="FF00FF"/>
                </a:highlight>
              </a:rPr>
              <a:t>Defining a "virtual" constructor.</a:t>
            </a:r>
          </a:p>
          <a:p>
            <a:pPr algn="l"/>
            <a:endParaRPr lang="en-US" sz="3600" dirty="0"/>
          </a:p>
          <a:p>
            <a:pPr marL="571500" indent="-571500" algn="l">
              <a:buFont typeface="Wingdings" panose="05000000000000000000" pitchFamily="2" charset="2"/>
              <a:buChar char="§"/>
            </a:pPr>
            <a:r>
              <a:rPr lang="en-US" sz="3600" dirty="0">
                <a:highlight>
                  <a:srgbClr val="FF0000"/>
                </a:highlight>
              </a:rPr>
              <a:t>The "new" operator considered harmful.</a:t>
            </a:r>
          </a:p>
          <a:p>
            <a:pPr algn="l"/>
            <a:endParaRPr lang="fr-CA" sz="3600" dirty="0"/>
          </a:p>
        </p:txBody>
      </p:sp>
    </p:spTree>
    <p:extLst>
      <p:ext uri="{BB962C8B-B14F-4D97-AF65-F5344CB8AC3E}">
        <p14:creationId xmlns:p14="http://schemas.microsoft.com/office/powerpoint/2010/main" val="370501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437013"/>
          </a:xfrm>
        </p:spPr>
        <p:txBody>
          <a:bodyPr>
            <a:normAutofit/>
          </a:bodyPr>
          <a:lstStyle/>
          <a:p>
            <a:r>
              <a:rPr lang="en-US" sz="3600" b="1" dirty="0"/>
              <a:t>Discussion</a:t>
            </a:r>
          </a:p>
          <a:p>
            <a:pPr marL="342900" indent="-342900" algn="l">
              <a:buFont typeface="Wingdings" panose="05000000000000000000" pitchFamily="2" charset="2"/>
              <a:buChar char="§"/>
            </a:pPr>
            <a:r>
              <a:rPr lang="en-US" sz="2800" dirty="0"/>
              <a:t>Factory Method is to creating objects as Template Method. A superclass specifies all standard and generic behavior (using pure virtual "placeholders" for creation steps), and then </a:t>
            </a:r>
            <a:r>
              <a:rPr lang="en-US" sz="2800" dirty="0">
                <a:highlight>
                  <a:srgbClr val="FFFF00"/>
                </a:highlight>
              </a:rPr>
              <a:t>delegates the creation details to subclasses </a:t>
            </a:r>
            <a:r>
              <a:rPr lang="en-US" sz="2800" dirty="0"/>
              <a:t>that are supplied by the client.</a:t>
            </a:r>
          </a:p>
          <a:p>
            <a:pPr algn="l"/>
            <a:endParaRPr lang="en-US" sz="2800" dirty="0"/>
          </a:p>
          <a:p>
            <a:pPr marL="342900" indent="-342900" algn="l">
              <a:buFont typeface="Wingdings" panose="05000000000000000000" pitchFamily="2" charset="2"/>
              <a:buChar char="§"/>
            </a:pPr>
            <a:r>
              <a:rPr lang="en-US" sz="2800" dirty="0"/>
              <a:t>Factory Method makes a design more customizable and only a little more complicated. </a:t>
            </a:r>
            <a:r>
              <a:rPr lang="en-US" sz="2800" dirty="0">
                <a:highlight>
                  <a:srgbClr val="FFFF00"/>
                </a:highlight>
              </a:rPr>
              <a:t>Other design patterns require new classes, whereas Factory Method only requires a new operation.</a:t>
            </a:r>
          </a:p>
          <a:p>
            <a:pPr algn="l"/>
            <a:endParaRPr lang="en-US" dirty="0"/>
          </a:p>
          <a:p>
            <a:pPr algn="l"/>
            <a:endParaRPr lang="en-US" dirty="0"/>
          </a:p>
          <a:p>
            <a:endParaRPr lang="en-US" sz="3600" b="1" dirty="0"/>
          </a:p>
          <a:p>
            <a:pPr algn="l"/>
            <a:endParaRPr lang="en-US" sz="3600" dirty="0"/>
          </a:p>
          <a:p>
            <a:pPr algn="l"/>
            <a:endParaRPr lang="fr-CA" sz="3600" dirty="0"/>
          </a:p>
        </p:txBody>
      </p:sp>
    </p:spTree>
    <p:extLst>
      <p:ext uri="{BB962C8B-B14F-4D97-AF65-F5344CB8AC3E}">
        <p14:creationId xmlns:p14="http://schemas.microsoft.com/office/powerpoint/2010/main" val="67949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4401589"/>
          </a:xfrm>
        </p:spPr>
        <p:txBody>
          <a:bodyPr>
            <a:normAutofit/>
          </a:bodyPr>
          <a:lstStyle/>
          <a:p>
            <a:r>
              <a:rPr lang="en-US" sz="3600" b="1" dirty="0"/>
              <a:t>Structure</a:t>
            </a:r>
          </a:p>
          <a:p>
            <a:endParaRPr lang="en-US" sz="3600" b="1" dirty="0"/>
          </a:p>
          <a:p>
            <a:pPr algn="l"/>
            <a:endParaRPr lang="en-US" sz="3600" dirty="0"/>
          </a:p>
          <a:p>
            <a:pPr algn="l"/>
            <a:endParaRPr lang="fr-CA" sz="3600" dirty="0"/>
          </a:p>
        </p:txBody>
      </p:sp>
      <p:pic>
        <p:nvPicPr>
          <p:cNvPr id="2" name="Picture 1">
            <a:extLst>
              <a:ext uri="{FF2B5EF4-FFF2-40B4-BE49-F238E27FC236}">
                <a16:creationId xmlns:a16="http://schemas.microsoft.com/office/drawing/2014/main" id="{6AE566EE-B6D3-4AC0-9C54-CE7D17C2DB85}"/>
              </a:ext>
            </a:extLst>
          </p:cNvPr>
          <p:cNvPicPr>
            <a:picLocks noChangeAspect="1"/>
          </p:cNvPicPr>
          <p:nvPr/>
        </p:nvPicPr>
        <p:blipFill>
          <a:blip r:embed="rId2"/>
          <a:stretch>
            <a:fillRect/>
          </a:stretch>
        </p:blipFill>
        <p:spPr>
          <a:xfrm>
            <a:off x="1848409" y="1473641"/>
            <a:ext cx="8102415" cy="3945524"/>
          </a:xfrm>
          <a:prstGeom prst="rect">
            <a:avLst/>
          </a:prstGeom>
        </p:spPr>
      </p:pic>
    </p:spTree>
    <p:extLst>
      <p:ext uri="{BB962C8B-B14F-4D97-AF65-F5344CB8AC3E}">
        <p14:creationId xmlns:p14="http://schemas.microsoft.com/office/powerpoint/2010/main" val="378603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786636"/>
          </a:xfrm>
        </p:spPr>
        <p:txBody>
          <a:bodyPr>
            <a:normAutofit/>
          </a:bodyPr>
          <a:lstStyle/>
          <a:p>
            <a:r>
              <a:rPr lang="en-US" sz="3600" b="1" dirty="0"/>
              <a:t>Structure</a:t>
            </a:r>
          </a:p>
          <a:p>
            <a:endParaRPr lang="en-US" sz="3600" b="1" dirty="0"/>
          </a:p>
          <a:p>
            <a:pPr algn="l"/>
            <a:r>
              <a:rPr lang="en-US" sz="2800" dirty="0"/>
              <a:t>An increasingly popular definition of factory method is: </a:t>
            </a:r>
          </a:p>
          <a:p>
            <a:pPr marL="457200" indent="-457200" algn="l">
              <a:buFont typeface="Wingdings" panose="05000000000000000000" pitchFamily="2" charset="2"/>
              <a:buChar char="§"/>
            </a:pPr>
            <a:r>
              <a:rPr lang="en-US" sz="2800" dirty="0">
                <a:highlight>
                  <a:srgbClr val="FFFF00"/>
                </a:highlight>
              </a:rPr>
              <a:t>a static method of a class that returns an object of that class' type. But unlike a constructor, the actual object it returns might be an instance of a subclass.</a:t>
            </a:r>
            <a:r>
              <a:rPr lang="en-US" sz="2800" dirty="0"/>
              <a:t> </a:t>
            </a:r>
          </a:p>
          <a:p>
            <a:pPr algn="l"/>
            <a:endParaRPr lang="en-US" sz="2800" dirty="0"/>
          </a:p>
          <a:p>
            <a:pPr marL="457200" indent="-457200" algn="l">
              <a:buFont typeface="Wingdings" panose="05000000000000000000" pitchFamily="2" charset="2"/>
              <a:buChar char="§"/>
            </a:pPr>
            <a:r>
              <a:rPr lang="en-US" sz="2800" dirty="0"/>
              <a:t>Unlike a constructor, an existing object might be reused, instead of a new object created. Unlike a constructor, factory methods can have different and more descriptive names </a:t>
            </a:r>
          </a:p>
          <a:p>
            <a:pPr algn="l"/>
            <a:endParaRPr lang="fr-CA" sz="3600" dirty="0"/>
          </a:p>
        </p:txBody>
      </p:sp>
    </p:spTree>
    <p:extLst>
      <p:ext uri="{BB962C8B-B14F-4D97-AF65-F5344CB8AC3E}">
        <p14:creationId xmlns:p14="http://schemas.microsoft.com/office/powerpoint/2010/main" val="202763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786636"/>
          </a:xfrm>
        </p:spPr>
        <p:txBody>
          <a:bodyPr>
            <a:normAutofit/>
          </a:bodyPr>
          <a:lstStyle/>
          <a:p>
            <a:pPr algn="l"/>
            <a:r>
              <a:rPr lang="fr-CA" sz="3600" dirty="0"/>
              <a:t>Example: </a:t>
            </a:r>
            <a:r>
              <a:rPr lang="en-US" dirty="0"/>
              <a:t>Injection molding presses demonstrate this pattern. Manufacturers of plastic toys process plastic molding powder, and inject the plastic into molds of the desired shapes. The class of toy (car, action figure, etc.) is determined by the mold.</a:t>
            </a:r>
          </a:p>
          <a:p>
            <a:pPr algn="l"/>
            <a:endParaRPr lang="fr-CA" sz="3600" dirty="0"/>
          </a:p>
        </p:txBody>
      </p:sp>
      <p:pic>
        <p:nvPicPr>
          <p:cNvPr id="2" name="Picture 1">
            <a:extLst>
              <a:ext uri="{FF2B5EF4-FFF2-40B4-BE49-F238E27FC236}">
                <a16:creationId xmlns:a16="http://schemas.microsoft.com/office/drawing/2014/main" id="{044D6D83-A698-47A2-94CE-627B9863B0C8}"/>
              </a:ext>
            </a:extLst>
          </p:cNvPr>
          <p:cNvPicPr>
            <a:picLocks noChangeAspect="1"/>
          </p:cNvPicPr>
          <p:nvPr/>
        </p:nvPicPr>
        <p:blipFill>
          <a:blip r:embed="rId2"/>
          <a:stretch>
            <a:fillRect/>
          </a:stretch>
        </p:blipFill>
        <p:spPr>
          <a:xfrm>
            <a:off x="2891118" y="3126163"/>
            <a:ext cx="6148667" cy="3516684"/>
          </a:xfrm>
          <a:prstGeom prst="rect">
            <a:avLst/>
          </a:prstGeom>
        </p:spPr>
      </p:pic>
    </p:spTree>
    <p:extLst>
      <p:ext uri="{BB962C8B-B14F-4D97-AF65-F5344CB8AC3E}">
        <p14:creationId xmlns:p14="http://schemas.microsoft.com/office/powerpoint/2010/main" val="22562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786636"/>
          </a:xfrm>
        </p:spPr>
        <p:txBody>
          <a:bodyPr>
            <a:normAutofit/>
          </a:bodyPr>
          <a:lstStyle/>
          <a:p>
            <a:pPr marL="571500" indent="-571500" algn="l">
              <a:buFont typeface="Wingdings" panose="05000000000000000000" pitchFamily="2" charset="2"/>
              <a:buChar char="§"/>
            </a:pPr>
            <a:r>
              <a:rPr lang="en-US" sz="3600" i="1" dirty="0">
                <a:highlight>
                  <a:srgbClr val="00FFFF"/>
                </a:highlight>
              </a:rPr>
              <a:t>The new operator considered harmful. There is a difference between requesting an object and creating one. The new operator always creates an object, and fails to encapsulate object creation. A Factory Method enforces that encapsulation, and allows an object to be requested without inextricable coupling to the act of creation.</a:t>
            </a:r>
            <a:endParaRPr lang="fr-CA" sz="3600" i="1" dirty="0">
              <a:highlight>
                <a:srgbClr val="00FFFF"/>
              </a:highlight>
            </a:endParaRPr>
          </a:p>
        </p:txBody>
      </p:sp>
    </p:spTree>
    <p:extLst>
      <p:ext uri="{BB962C8B-B14F-4D97-AF65-F5344CB8AC3E}">
        <p14:creationId xmlns:p14="http://schemas.microsoft.com/office/powerpoint/2010/main" val="24686661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718</Words>
  <Application>Microsoft Office PowerPoint</Application>
  <PresentationFormat>Widescreen</PresentationFormat>
  <Paragraphs>57</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Thème Office</vt:lpstr>
      <vt:lpstr>Creational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Université du Québec à Montréal (UQAM)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Patterns</dc:title>
  <dc:creator>Aghamirkarimi, Dara</dc:creator>
  <cp:lastModifiedBy>Dara Aghamirkarimi</cp:lastModifiedBy>
  <cp:revision>170</cp:revision>
  <dcterms:created xsi:type="dcterms:W3CDTF">2020-02-16T14:55:42Z</dcterms:created>
  <dcterms:modified xsi:type="dcterms:W3CDTF">2020-03-10T14:03:04Z</dcterms:modified>
</cp:coreProperties>
</file>