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0053-DEBD-46EE-A76E-758EC3706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Inheritance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D750C-7842-4F56-8A1B-4A7EA3228B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“is a” Relationship </a:t>
            </a:r>
          </a:p>
        </p:txBody>
      </p:sp>
    </p:spTree>
    <p:extLst>
      <p:ext uri="{BB962C8B-B14F-4D97-AF65-F5344CB8AC3E}">
        <p14:creationId xmlns:p14="http://schemas.microsoft.com/office/powerpoint/2010/main" val="1435535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DBC4-9663-49A6-8FAF-BAEF9601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‘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virtual</a:t>
            </a:r>
            <a:r>
              <a:rPr lang="en-US" dirty="0">
                <a:solidFill>
                  <a:schemeClr val="tx1"/>
                </a:solidFill>
              </a:rPr>
              <a:t>’ keyword: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6977-AD27-4F42-B54A-674636D95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use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virtual</a:t>
            </a:r>
            <a:r>
              <a:rPr lang="en-US" dirty="0"/>
              <a:t> keyword to Make any method(s) w/n the class re-writeable.</a:t>
            </a:r>
          </a:p>
          <a:p>
            <a:r>
              <a:rPr lang="en-US" dirty="0"/>
              <a:t>So,</a:t>
            </a:r>
          </a:p>
          <a:p>
            <a:r>
              <a:rPr lang="en-US" dirty="0"/>
              <a:t> public class Cat : Animal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//Method</a:t>
            </a:r>
          </a:p>
          <a:p>
            <a:pPr lvl="1"/>
            <a:r>
              <a:rPr lang="en-US" dirty="0"/>
              <a:t> public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virtual</a:t>
            </a:r>
            <a:r>
              <a:rPr lang="en-US" dirty="0"/>
              <a:t> void MakeSound()</a:t>
            </a:r>
          </a:p>
          <a:p>
            <a:pPr lvl="1"/>
            <a:r>
              <a:rPr lang="en-US" dirty="0"/>
              <a:t>{</a:t>
            </a:r>
          </a:p>
          <a:p>
            <a:pPr lvl="2"/>
            <a:r>
              <a:rPr lang="en-US" dirty="0"/>
              <a:t>Console.WriteLine(“Meow”);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87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D582-136E-4FBC-88FE-1B656277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‘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override</a:t>
            </a:r>
            <a:r>
              <a:rPr lang="en-US" dirty="0">
                <a:solidFill>
                  <a:schemeClr val="tx1"/>
                </a:solidFill>
              </a:rPr>
              <a:t>’ keyword: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49C4-1EDB-4A2B-BBD7-BA97C4B7F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7750"/>
            <a:ext cx="8596668" cy="38807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use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override</a:t>
            </a:r>
            <a:r>
              <a:rPr lang="en-US" dirty="0"/>
              <a:t> keyword to write over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any Inherited methods </a:t>
            </a:r>
            <a:r>
              <a:rPr lang="en-US" dirty="0">
                <a:solidFill>
                  <a:schemeClr val="tx1"/>
                </a:solidFill>
              </a:rPr>
              <a:t>that are </a:t>
            </a:r>
            <a:r>
              <a:rPr lang="en-US" dirty="0"/>
              <a:t>marked as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virtual</a:t>
            </a:r>
            <a:r>
              <a:rPr lang="en-US" dirty="0"/>
              <a:t>.</a:t>
            </a:r>
          </a:p>
          <a:p>
            <a:r>
              <a:rPr lang="en-US" dirty="0"/>
              <a:t>So,</a:t>
            </a:r>
          </a:p>
          <a:p>
            <a:r>
              <a:rPr lang="en-US" dirty="0"/>
              <a:t> public class TabbyCat : Cat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//Method that is being overridden</a:t>
            </a:r>
          </a:p>
          <a:p>
            <a:pPr lvl="1"/>
            <a:r>
              <a:rPr lang="en-US" dirty="0"/>
              <a:t> public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override</a:t>
            </a:r>
            <a:r>
              <a:rPr lang="en-US" dirty="0"/>
              <a:t> void MakeSound()</a:t>
            </a:r>
          </a:p>
          <a:p>
            <a:pPr lvl="1"/>
            <a:r>
              <a:rPr lang="en-US" dirty="0"/>
              <a:t>{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Console.WriteLine(“Purr!”);</a:t>
            </a:r>
          </a:p>
          <a:p>
            <a:pPr lvl="2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//You can keep the base functionality from the base class if needed.</a:t>
            </a:r>
          </a:p>
          <a:p>
            <a:pPr lvl="2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//this also calls the MakeSound method that lives on the Cat class</a:t>
            </a:r>
          </a:p>
          <a:p>
            <a:pPr lvl="2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base.MakeSound();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8704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7477-9836-4AB5-8157-1273532E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Pros of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698D8-2F04-4A16-BAE0-B3C14F64A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3505"/>
            <a:ext cx="8596668" cy="3880773"/>
          </a:xfrm>
        </p:spPr>
        <p:txBody>
          <a:bodyPr/>
          <a:lstStyle/>
          <a:p>
            <a:r>
              <a:rPr lang="en-US" dirty="0"/>
              <a:t>1. Reduces having to repeat unnecessary code (and copying and pasting)</a:t>
            </a:r>
          </a:p>
          <a:p>
            <a:r>
              <a:rPr lang="en-US" dirty="0"/>
              <a:t>2. Very flexible and reserves type safety between each Inheriting type.</a:t>
            </a:r>
          </a:p>
          <a:p>
            <a:endParaRPr lang="en-US" dirty="0"/>
          </a:p>
          <a:p>
            <a:r>
              <a:rPr lang="en-US" dirty="0"/>
              <a:t>But……..</a:t>
            </a:r>
          </a:p>
        </p:txBody>
      </p:sp>
    </p:spTree>
    <p:extLst>
      <p:ext uri="{BB962C8B-B14F-4D97-AF65-F5344CB8AC3E}">
        <p14:creationId xmlns:p14="http://schemas.microsoft.com/office/powerpoint/2010/main" val="2001075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25330-7235-42A7-9357-976AF0DB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Cons of Inheritance: </a:t>
            </a:r>
            <a:r>
              <a:rPr lang="en-US" dirty="0">
                <a:solidFill>
                  <a:srgbClr val="FF0000"/>
                </a:solidFill>
              </a:rPr>
              <a:t>Code Bloat</a:t>
            </a:r>
            <a:endParaRPr lang="en-US" u="sng" dirty="0">
              <a:solidFill>
                <a:srgbClr val="FF0000"/>
              </a:solidFill>
            </a:endParaRPr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D000C2A-496E-482F-BE7A-67BA0D2C7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42" y="2159331"/>
            <a:ext cx="5283289" cy="380397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3A6AB4-B9E7-4D4B-9438-9F1DB7F56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4427" y="2159331"/>
            <a:ext cx="3922580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1500" dirty="0"/>
              <a:t>We can have multiple inherited chains that can be quite nasty when it comes to code cleanliness.</a:t>
            </a:r>
          </a:p>
          <a:p>
            <a:r>
              <a:rPr lang="en-US" sz="1500" dirty="0"/>
              <a:t>This would become too hard to maintain. For example, the Hydra class has three concrete sub-classes and to use any of these I have to be explicit with which type I want to use. And what if I wanted a type of Ice Hydra that has a secret transformation that could give the Ice Hydra Fire Hydra moves? </a:t>
            </a:r>
            <a:r>
              <a:rPr lang="en-US" sz="1500" dirty="0">
                <a:solidFill>
                  <a:schemeClr val="accent3">
                    <a:lumMod val="75000"/>
                  </a:schemeClr>
                </a:solidFill>
              </a:rPr>
              <a:t>This cannot be obtained w/o making another Ice Hydra type with Fire Hydra properties</a:t>
            </a:r>
            <a:r>
              <a:rPr lang="en-US" sz="1500" dirty="0"/>
              <a:t>. And even then, </a:t>
            </a:r>
            <a:r>
              <a:rPr lang="en-US" sz="1500" dirty="0">
                <a:solidFill>
                  <a:srgbClr val="FF0000"/>
                </a:solidFill>
              </a:rPr>
              <a:t>I would have to copy and past code b/c the rules of Inheritance states that we can only inherit from one class. This is just unstable code.</a:t>
            </a:r>
          </a:p>
          <a:p>
            <a:r>
              <a:rPr lang="en-US" sz="15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9CE70-31BC-4CC5-AC7D-FE9AF6E9B31D}"/>
              </a:ext>
            </a:extLst>
          </p:cNvPr>
          <p:cNvSpPr txBox="1"/>
          <p:nvPr/>
        </p:nvSpPr>
        <p:spPr>
          <a:xfrm>
            <a:off x="4537588" y="61922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*But there is hope, Interfaces! –</a:t>
            </a:r>
            <a:r>
              <a:rPr lang="en-US" dirty="0"/>
              <a:t>To be discussed later</a:t>
            </a:r>
          </a:p>
        </p:txBody>
      </p:sp>
    </p:spTree>
    <p:extLst>
      <p:ext uri="{BB962C8B-B14F-4D97-AF65-F5344CB8AC3E}">
        <p14:creationId xmlns:p14="http://schemas.microsoft.com/office/powerpoint/2010/main" val="301926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8CD8-9A09-4B34-9AF5-ECAF94A6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624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Everything starts with a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‘base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class’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58B9E-29FA-477F-B31C-CC779144B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367628"/>
            <a:ext cx="4184035" cy="343832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(original setup of a class) </a:t>
            </a:r>
          </a:p>
          <a:p>
            <a:r>
              <a:rPr lang="en-US" dirty="0"/>
              <a:t>public class Animal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 public Animal(){  }</a:t>
            </a:r>
          </a:p>
          <a:p>
            <a:pPr lvl="1"/>
            <a:r>
              <a:rPr lang="en-US" dirty="0"/>
              <a:t> public int NumberOfLegs {get;set;}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//Other properties go down here 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// |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// v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6F3F9-F850-4465-8342-92C94B549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02410" y="2367627"/>
            <a:ext cx="4184034" cy="343832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(adding the abstract keyword) </a:t>
            </a:r>
          </a:p>
          <a:p>
            <a:r>
              <a:rPr lang="en-US" dirty="0"/>
              <a:t>public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abstract</a:t>
            </a:r>
            <a:r>
              <a:rPr lang="en-US" dirty="0"/>
              <a:t> class Animal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 public Animal(){  }</a:t>
            </a:r>
          </a:p>
          <a:p>
            <a:pPr lvl="1"/>
            <a:r>
              <a:rPr lang="en-US" dirty="0"/>
              <a:t> public int NumberOfLegs {</a:t>
            </a:r>
            <a:r>
              <a:rPr lang="en-US" dirty="0" err="1"/>
              <a:t>get;set</a:t>
            </a:r>
            <a:r>
              <a:rPr lang="en-US" dirty="0"/>
              <a:t>;}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//Other properties go down here 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// |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// v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E99C68-C499-4BA8-8FC3-19B5D73452E6}"/>
              </a:ext>
            </a:extLst>
          </p:cNvPr>
          <p:cNvSpPr txBox="1"/>
          <p:nvPr/>
        </p:nvSpPr>
        <p:spPr>
          <a:xfrm>
            <a:off x="1927668" y="152025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use the ‘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abstract</a:t>
            </a:r>
            <a:r>
              <a:rPr lang="en-US" dirty="0">
                <a:solidFill>
                  <a:schemeClr val="tx1"/>
                </a:solidFill>
              </a:rPr>
              <a:t>’ keyword  to signify to the compiler that we ar</a:t>
            </a:r>
            <a:r>
              <a:rPr lang="en-US" dirty="0"/>
              <a:t>e using a base class.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80157F-0DB2-40C6-AC77-2E81DEEDEBEA}"/>
              </a:ext>
            </a:extLst>
          </p:cNvPr>
          <p:cNvSpPr txBox="1"/>
          <p:nvPr/>
        </p:nvSpPr>
        <p:spPr>
          <a:xfrm>
            <a:off x="1573161" y="6120058"/>
            <a:ext cx="7025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*abstract classes cannot be “</a:t>
            </a:r>
            <a:r>
              <a:rPr lang="en-US" dirty="0" err="1">
                <a:solidFill>
                  <a:srgbClr val="FF0000"/>
                </a:solidFill>
              </a:rPr>
              <a:t>Newed</a:t>
            </a:r>
            <a:r>
              <a:rPr lang="en-US" dirty="0">
                <a:solidFill>
                  <a:srgbClr val="FF0000"/>
                </a:solidFill>
              </a:rPr>
              <a:t>-up” (instantiated)*</a:t>
            </a:r>
          </a:p>
        </p:txBody>
      </p:sp>
    </p:spTree>
    <p:extLst>
      <p:ext uri="{BB962C8B-B14F-4D97-AF65-F5344CB8AC3E}">
        <p14:creationId xmlns:p14="http://schemas.microsoft.com/office/powerpoint/2010/main" val="9879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97A1-0F0F-43F7-82FD-B63DBD46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850" y="585019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Quick 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637D6-A1E8-4529-BD73-5E9642FF3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01" y="1527942"/>
            <a:ext cx="9843183" cy="3880773"/>
          </a:xfrm>
        </p:spPr>
        <p:txBody>
          <a:bodyPr/>
          <a:lstStyle/>
          <a:p>
            <a:r>
              <a:rPr lang="en-US" dirty="0"/>
              <a:t>-You can use inheritance w/o using the ‘abstract’ keyword.</a:t>
            </a:r>
          </a:p>
          <a:p>
            <a:r>
              <a:rPr lang="en-US" dirty="0"/>
              <a:t>-But not having a base class can overly complicate the ‘flow of your application’</a:t>
            </a:r>
          </a:p>
          <a:p>
            <a:r>
              <a:rPr lang="en-US" dirty="0"/>
              <a:t>-When we make a base class, the idea is to make an object which is the ‘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starting point of all inheriting classes’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7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028D-21B1-4D77-B4F8-52D1E412B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47" y="255638"/>
            <a:ext cx="8761634" cy="1204451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How to set up Inheritance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F6520-F766-48B7-BC02-52A8B4E72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8340" y="1892126"/>
            <a:ext cx="4184035" cy="388077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(base class)</a:t>
            </a:r>
          </a:p>
          <a:p>
            <a:r>
              <a:rPr lang="en-US" dirty="0"/>
              <a:t>public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abstract</a:t>
            </a:r>
            <a:r>
              <a:rPr lang="en-US" dirty="0"/>
              <a:t> class Animal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 public Animal(){  }</a:t>
            </a:r>
          </a:p>
          <a:p>
            <a:pPr lvl="1"/>
            <a:r>
              <a:rPr lang="en-US" dirty="0"/>
              <a:t> </a:t>
            </a:r>
            <a:r>
              <a:rPr lang="en-US" u="sng" dirty="0"/>
              <a:t>public </a:t>
            </a:r>
            <a:r>
              <a:rPr lang="en-US" u="sng" dirty="0">
                <a:solidFill>
                  <a:srgbClr val="FF0000"/>
                </a:solidFill>
              </a:rPr>
              <a:t>int NumberOfLegs {</a:t>
            </a:r>
            <a:r>
              <a:rPr lang="en-US" u="sng" dirty="0" err="1">
                <a:solidFill>
                  <a:srgbClr val="FF0000"/>
                </a:solidFill>
              </a:rPr>
              <a:t>get;set</a:t>
            </a:r>
            <a:r>
              <a:rPr lang="en-US" u="sng" dirty="0">
                <a:solidFill>
                  <a:srgbClr val="FF0000"/>
                </a:solidFill>
              </a:rPr>
              <a:t>;}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//Other properties go down here 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// |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// v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F257E5-FA63-4228-92F5-81EBDCCB5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47287" y="1892126"/>
            <a:ext cx="4629217" cy="388077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 public class Cat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Animal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public Cat(){ //constructor code..}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1.ALL PROPERTIES AND METHODS FROM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2.THE ANIMAL CLASS ARE PASSED DOWN TO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THIS CAT CLASS.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3.So, this case Cat has inherited the           property ‘</a:t>
            </a:r>
            <a:r>
              <a:rPr lang="en-US" dirty="0">
                <a:solidFill>
                  <a:srgbClr val="FF0000"/>
                </a:solidFill>
              </a:rPr>
              <a:t>int NumberOfLegs {get;set;}’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940743-4324-4BA2-9116-2184892D3505}"/>
              </a:ext>
            </a:extLst>
          </p:cNvPr>
          <p:cNvSpPr txBox="1"/>
          <p:nvPr/>
        </p:nvSpPr>
        <p:spPr>
          <a:xfrm>
            <a:off x="2416001" y="5948228"/>
            <a:ext cx="66788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*So, a Cat “is a” Animal*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46D7C-F982-4471-9273-8B74DDEB986B}"/>
              </a:ext>
            </a:extLst>
          </p:cNvPr>
          <p:cNvSpPr txBox="1"/>
          <p:nvPr/>
        </p:nvSpPr>
        <p:spPr>
          <a:xfrm>
            <a:off x="1120878" y="12190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use the ‘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’ after the class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3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6EE4-79F1-46E9-ACCC-7A86FF0F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A visual representation of inheritance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313566B-06DF-401E-880A-F699942348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9405" y="2379863"/>
            <a:ext cx="4662633" cy="3330452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B28A0F-1F96-4D25-B5E4-4AECD99474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- A Cat ‘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is a</a:t>
            </a:r>
            <a:r>
              <a:rPr lang="en-US" dirty="0"/>
              <a:t>’ Animal</a:t>
            </a:r>
          </a:p>
          <a:p>
            <a:endParaRPr lang="en-US" dirty="0"/>
          </a:p>
          <a:p>
            <a:r>
              <a:rPr lang="en-US" dirty="0"/>
              <a:t>-A Dragon ‘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is a</a:t>
            </a:r>
            <a:r>
              <a:rPr lang="en-US" dirty="0"/>
              <a:t>’ Animal</a:t>
            </a:r>
          </a:p>
          <a:p>
            <a:endParaRPr lang="en-US" dirty="0"/>
          </a:p>
          <a:p>
            <a:r>
              <a:rPr lang="en-US" dirty="0"/>
              <a:t>-A Sloth ‘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is a</a:t>
            </a:r>
            <a:r>
              <a:rPr lang="en-US" dirty="0"/>
              <a:t>’ Animal</a:t>
            </a:r>
          </a:p>
        </p:txBody>
      </p:sp>
    </p:spTree>
    <p:extLst>
      <p:ext uri="{BB962C8B-B14F-4D97-AF65-F5344CB8AC3E}">
        <p14:creationId xmlns:p14="http://schemas.microsoft.com/office/powerpoint/2010/main" val="206404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1EB4-67A6-4F91-AA98-DDFC5E48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Lets go further down the inheritance chain: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C192D81-CE75-4B6B-A7CB-65C9A47B2D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4757" y="1993609"/>
            <a:ext cx="5249496" cy="374964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AFA37-A59E-477C-BEF7-509BA7790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90"/>
            <a:ext cx="4184034" cy="213119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-Now a Toby Cat ‘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is a</a:t>
            </a:r>
            <a:r>
              <a:rPr lang="en-US" dirty="0"/>
              <a:t>’ Cat</a:t>
            </a:r>
          </a:p>
          <a:p>
            <a:r>
              <a:rPr lang="en-US" dirty="0"/>
              <a:t>-a Liger ‘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is a</a:t>
            </a:r>
            <a:r>
              <a:rPr lang="en-US" dirty="0"/>
              <a:t>’ Cat</a:t>
            </a:r>
          </a:p>
          <a:p>
            <a:r>
              <a:rPr lang="en-US" dirty="0"/>
              <a:t>-a Hydra ‘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is a</a:t>
            </a:r>
            <a:r>
              <a:rPr lang="en-US" dirty="0"/>
              <a:t>’ Dragon</a:t>
            </a:r>
          </a:p>
          <a:p>
            <a:r>
              <a:rPr lang="en-US" dirty="0"/>
              <a:t>-a Wyrm ‘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is a</a:t>
            </a:r>
            <a:r>
              <a:rPr lang="en-US" dirty="0"/>
              <a:t>’ Dragon</a:t>
            </a:r>
          </a:p>
          <a:p>
            <a:r>
              <a:rPr lang="en-US" dirty="0"/>
              <a:t>-a Megatherium ‘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is a</a:t>
            </a:r>
            <a:r>
              <a:rPr lang="en-US" dirty="0"/>
              <a:t>’ Sloth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85857-A6E9-4C44-A341-1D25A718CCC8}"/>
              </a:ext>
            </a:extLst>
          </p:cNvPr>
          <p:cNvSpPr txBox="1"/>
          <p:nvPr/>
        </p:nvSpPr>
        <p:spPr>
          <a:xfrm>
            <a:off x="1440425" y="5437125"/>
            <a:ext cx="74479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*So, you can inherit from other classes that inherit from cat!</a:t>
            </a:r>
          </a:p>
          <a:p>
            <a:r>
              <a:rPr lang="en-US" dirty="0">
                <a:solidFill>
                  <a:srgbClr val="FF0000"/>
                </a:solidFill>
              </a:rPr>
              <a:t>*And each inheriting type can have its own parameters and methods.</a:t>
            </a:r>
          </a:p>
          <a:p>
            <a:r>
              <a:rPr lang="en-US" dirty="0">
                <a:solidFill>
                  <a:srgbClr val="FF0000"/>
                </a:solidFill>
              </a:rPr>
              <a:t>*And all of these are  of type ‘Animal’.</a:t>
            </a:r>
          </a:p>
        </p:txBody>
      </p:sp>
    </p:spTree>
    <p:extLst>
      <p:ext uri="{BB962C8B-B14F-4D97-AF65-F5344CB8AC3E}">
        <p14:creationId xmlns:p14="http://schemas.microsoft.com/office/powerpoint/2010/main" val="129397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CC6E-96BA-4882-8120-866ED04A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01561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C956B-BDC8-4AC1-9781-9A0926E16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3" y="941387"/>
            <a:ext cx="4007737" cy="260805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en-US" dirty="0"/>
              <a:t>Step:1</a:t>
            </a:r>
          </a:p>
          <a:p>
            <a:r>
              <a:rPr lang="en-US" dirty="0"/>
              <a:t>(original setup of a class) </a:t>
            </a:r>
          </a:p>
          <a:p>
            <a:r>
              <a:rPr lang="en-US" dirty="0"/>
              <a:t>public class Animal</a:t>
            </a:r>
          </a:p>
          <a:p>
            <a:r>
              <a:rPr lang="en-US" dirty="0"/>
              <a:t>{</a:t>
            </a:r>
          </a:p>
          <a:p>
            <a:pPr lvl="1"/>
            <a:r>
              <a:rPr lang="en-US" dirty="0"/>
              <a:t> public Animal(){  }</a:t>
            </a:r>
          </a:p>
          <a:p>
            <a:pPr lvl="1"/>
            <a:r>
              <a:rPr lang="en-US" dirty="0"/>
              <a:t> public int NumberOfLegs {get;set;}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//Other properties go down here 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// |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// v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B4522-833A-469B-ACB1-57D4DAD5E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42732" y="861961"/>
            <a:ext cx="4184034" cy="244659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en-US" dirty="0"/>
              <a:t>Step:2 (inherit from animal)</a:t>
            </a:r>
          </a:p>
          <a:p>
            <a:r>
              <a:rPr lang="en-US" dirty="0"/>
              <a:t>public class Cat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Animal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public Cat()</a:t>
            </a:r>
          </a:p>
          <a:p>
            <a:r>
              <a:rPr lang="en-US" dirty="0"/>
              <a:t>     { </a:t>
            </a:r>
          </a:p>
          <a:p>
            <a:r>
              <a:rPr lang="en-US" dirty="0"/>
              <a:t>       //constructor code..</a:t>
            </a:r>
          </a:p>
          <a:p>
            <a:r>
              <a:rPr lang="en-US" dirty="0"/>
              <a:t>     }</a:t>
            </a:r>
          </a:p>
          <a:p>
            <a:pPr marL="457200" lvl="1" indent="0">
              <a:buNone/>
            </a:pPr>
            <a:r>
              <a:rPr lang="en-US" dirty="0"/>
              <a:t>   public int NumberOfLegs {get;set;}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6D924-6520-4590-A50A-077D9BA2EFC3}"/>
              </a:ext>
            </a:extLst>
          </p:cNvPr>
          <p:cNvSpPr txBox="1"/>
          <p:nvPr/>
        </p:nvSpPr>
        <p:spPr>
          <a:xfrm>
            <a:off x="2472812" y="3387211"/>
            <a:ext cx="6017343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Step:3 (inherit from Cat)</a:t>
            </a:r>
          </a:p>
          <a:p>
            <a:r>
              <a:rPr lang="en-US" dirty="0"/>
              <a:t>public class TabbyCat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Cat</a:t>
            </a:r>
          </a:p>
          <a:p>
            <a:r>
              <a:rPr lang="en-US" dirty="0"/>
              <a:t>     {</a:t>
            </a:r>
          </a:p>
          <a:p>
            <a:r>
              <a:rPr lang="en-US" dirty="0"/>
              <a:t>           public TabbyCat()</a:t>
            </a:r>
          </a:p>
          <a:p>
            <a:r>
              <a:rPr lang="en-US" dirty="0"/>
              <a:t>          { </a:t>
            </a:r>
          </a:p>
          <a:p>
            <a:r>
              <a:rPr lang="en-US" dirty="0"/>
              <a:t>            //constructor code..</a:t>
            </a:r>
          </a:p>
          <a:p>
            <a:r>
              <a:rPr lang="en-US" dirty="0"/>
              <a:t>          }</a:t>
            </a:r>
          </a:p>
          <a:p>
            <a:pPr marL="457200" lvl="1" indent="0">
              <a:buNone/>
            </a:pPr>
            <a:r>
              <a:rPr lang="en-US" dirty="0"/>
              <a:t>   public int NumberOfLegs {get;set;}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 bool isTabby {get;set}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public void TabbyMethod(){}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58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662F-859D-4436-9E71-8390A8DF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US" u="sng" dirty="0">
                <a:solidFill>
                  <a:schemeClr val="tx1"/>
                </a:solidFill>
              </a:rPr>
              <a:t>We can only inherit from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u="sng" dirty="0">
                <a:solidFill>
                  <a:schemeClr val="tx1"/>
                </a:solidFill>
              </a:rPr>
              <a:t> class!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184F-9C3A-4844-B96F-B5A46E5B6D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public class TabbyCat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Cat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      public TabbyCat()</a:t>
            </a:r>
          </a:p>
          <a:p>
            <a:r>
              <a:rPr lang="en-US" dirty="0"/>
              <a:t>          { </a:t>
            </a:r>
          </a:p>
          <a:p>
            <a:r>
              <a:rPr lang="en-US" dirty="0"/>
              <a:t>            //constructor code..</a:t>
            </a:r>
          </a:p>
          <a:p>
            <a:r>
              <a:rPr lang="en-US" dirty="0"/>
              <a:t>          }</a:t>
            </a:r>
          </a:p>
          <a:p>
            <a:pPr marL="457200" lvl="1" indent="0">
              <a:buNone/>
            </a:pPr>
            <a:r>
              <a:rPr lang="en-US" dirty="0"/>
              <a:t>   public int NumberOfLegs {get;set;}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 bool isTabby {get;set}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public void TabbyMethod(){}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626DC8E-861A-4ADA-BC4D-19EF8CF1C0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FEB906-971C-4CA6-982D-0C726F144D88}"/>
              </a:ext>
            </a:extLst>
          </p:cNvPr>
          <p:cNvSpPr txBox="1"/>
          <p:nvPr/>
        </p:nvSpPr>
        <p:spPr>
          <a:xfrm>
            <a:off x="5044957" y="1475347"/>
            <a:ext cx="60980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CANNOT INHERIT FROM BOTH CAT AND DRAGON</a:t>
            </a:r>
          </a:p>
          <a:p>
            <a:r>
              <a:rPr lang="en-US" dirty="0">
                <a:solidFill>
                  <a:srgbClr val="FF0000"/>
                </a:solidFill>
              </a:rPr>
              <a:t>ONLY 1 OF THEM! (YOU WILL GET A COMPILER ERROR!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C8AD54-A990-4E5A-8004-CF0F9AB301EC}"/>
              </a:ext>
            </a:extLst>
          </p:cNvPr>
          <p:cNvSpPr txBox="1"/>
          <p:nvPr/>
        </p:nvSpPr>
        <p:spPr>
          <a:xfrm>
            <a:off x="623257" y="1791257"/>
            <a:ext cx="1864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right way:</a:t>
            </a:r>
          </a:p>
        </p:txBody>
      </p:sp>
    </p:spTree>
    <p:extLst>
      <p:ext uri="{BB962C8B-B14F-4D97-AF65-F5344CB8AC3E}">
        <p14:creationId xmlns:p14="http://schemas.microsoft.com/office/powerpoint/2010/main" val="307849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A580F-8A96-4B11-8C6C-544979B3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69" y="322845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Which is why: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3DB804-23E1-4AC8-9526-BF4E0F5F7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9507" y="1698453"/>
            <a:ext cx="4252175" cy="4140995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1. Every thing ‘Trickles down’ from the base class/class(s) to derived classes.</a:t>
            </a:r>
          </a:p>
          <a:p>
            <a:r>
              <a:rPr lang="en-US" dirty="0">
                <a:solidFill>
                  <a:schemeClr val="bg1"/>
                </a:solidFill>
              </a:rPr>
              <a:t>2. So we only have vertical movement between classes.</a:t>
            </a:r>
          </a:p>
          <a:p>
            <a:r>
              <a:rPr lang="en-US" dirty="0">
                <a:solidFill>
                  <a:schemeClr val="bg1"/>
                </a:solidFill>
              </a:rPr>
              <a:t>3. Even though Cat inherits from Animal by no way or means can Cat have anything to do with the properties/methods of Dragon. Cat only has a relationship in the ‘vertical direction’.</a:t>
            </a:r>
          </a:p>
          <a:p>
            <a:r>
              <a:rPr lang="en-US" dirty="0">
                <a:solidFill>
                  <a:schemeClr val="bg1"/>
                </a:solidFill>
              </a:rPr>
              <a:t>4.But, with ‘Type inference’ the compiler can perform tasks that can pertain to anything that derives from the Animal class. So, if there is a method that takes in an Animal in its parameters any of these object(s) that derive from Animal can used.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4A980D4-46FC-4BF8-819D-A1EFB54FC2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8744" r="8744"/>
          <a:stretch/>
        </p:blipFill>
        <p:spPr>
          <a:xfrm>
            <a:off x="6096001" y="1196455"/>
            <a:ext cx="5143500" cy="4452575"/>
          </a:xfrm>
          <a:prstGeom prst="rect">
            <a:avLst/>
          </a:prstGeom>
        </p:spPr>
      </p:pic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346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235</TotalTime>
  <Words>1071</Words>
  <Application>Microsoft Office PowerPoint</Application>
  <PresentationFormat>Widescreen</PresentationFormat>
  <Paragraphs>147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Inheritance </vt:lpstr>
      <vt:lpstr>Everything starts with a ‘base class’</vt:lpstr>
      <vt:lpstr>Quick note:</vt:lpstr>
      <vt:lpstr>How to set up Inheritance</vt:lpstr>
      <vt:lpstr>A visual representation of inheritance</vt:lpstr>
      <vt:lpstr>Lets go further down the inheritance chain:</vt:lpstr>
      <vt:lpstr>An Example:</vt:lpstr>
      <vt:lpstr>*We can only inherit from 1 class!</vt:lpstr>
      <vt:lpstr>Which is why:</vt:lpstr>
      <vt:lpstr>The ‘virtual’ keyword:</vt:lpstr>
      <vt:lpstr>The ‘override’ keyword:</vt:lpstr>
      <vt:lpstr>Pros of Inheritance</vt:lpstr>
      <vt:lpstr>Cons of Inheritance: Code Bloat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Terry Brown</dc:creator>
  <cp:lastModifiedBy>Terry Brown</cp:lastModifiedBy>
  <cp:revision>55</cp:revision>
  <dcterms:created xsi:type="dcterms:W3CDTF">2021-10-31T18:35:19Z</dcterms:created>
  <dcterms:modified xsi:type="dcterms:W3CDTF">2021-10-31T22:30:43Z</dcterms:modified>
</cp:coreProperties>
</file>