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58" r:id="rId5"/>
    <p:sldId id="260" r:id="rId6"/>
    <p:sldId id="261" r:id="rId7"/>
    <p:sldId id="262" r:id="rId8"/>
    <p:sldId id="268" r:id="rId9"/>
    <p:sldId id="263" r:id="rId10"/>
    <p:sldId id="267" r:id="rId11"/>
    <p:sldId id="269" r:id="rId12"/>
    <p:sldId id="265" r:id="rId13"/>
    <p:sldId id="264" r:id="rId14"/>
    <p:sldId id="266"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07598D8-F9BD-474A-B9D1-E96B574C1EE1}" type="datetimeFigureOut">
              <a:rPr lang="es-CO" smtClean="0"/>
              <a:t>25/04/2017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2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7598D8-F9BD-474A-B9D1-E96B574C1EE1}" type="datetimeFigureOut">
              <a:rPr lang="es-CO" smtClean="0"/>
              <a:t>25/04/2017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162519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7598D8-F9BD-474A-B9D1-E96B574C1EE1}" type="datetimeFigureOut">
              <a:rPr lang="es-CO" smtClean="0"/>
              <a:t>25/04/2017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128754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7598D8-F9BD-474A-B9D1-E96B574C1EE1}" type="datetimeFigureOut">
              <a:rPr lang="es-CO" smtClean="0"/>
              <a:t>25/04/2017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224457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07598D8-F9BD-474A-B9D1-E96B574C1EE1}" type="datetimeFigureOut">
              <a:rPr lang="es-CO" smtClean="0"/>
              <a:t>25/04/2017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64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07598D8-F9BD-474A-B9D1-E96B574C1EE1}" type="datetimeFigureOut">
              <a:rPr lang="es-CO" smtClean="0"/>
              <a:t>25/04/2017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310590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07598D8-F9BD-474A-B9D1-E96B574C1EE1}" type="datetimeFigureOut">
              <a:rPr lang="es-CO" smtClean="0"/>
              <a:t>25/04/2017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253654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07598D8-F9BD-474A-B9D1-E96B574C1EE1}" type="datetimeFigureOut">
              <a:rPr lang="es-CO" smtClean="0"/>
              <a:t>25/04/2017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20397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7598D8-F9BD-474A-B9D1-E96B574C1EE1}" type="datetimeFigureOut">
              <a:rPr lang="es-CO" smtClean="0"/>
              <a:t>25/04/2017</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354259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7598D8-F9BD-474A-B9D1-E96B574C1EE1}" type="datetimeFigureOut">
              <a:rPr lang="es-CO" smtClean="0"/>
              <a:t>25/04/2017</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143C8A-BBE5-4CBA-8B4A-5ACBEEC54C7C}" type="slidenum">
              <a:rPr lang="es-CO" smtClean="0"/>
              <a:t>‹Nº›</a:t>
            </a:fld>
            <a:endParaRPr lang="es-CO"/>
          </a:p>
        </p:txBody>
      </p:sp>
    </p:spTree>
    <p:extLst>
      <p:ext uri="{BB962C8B-B14F-4D97-AF65-F5344CB8AC3E}">
        <p14:creationId xmlns:p14="http://schemas.microsoft.com/office/powerpoint/2010/main" val="352244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07598D8-F9BD-474A-B9D1-E96B574C1EE1}" type="datetimeFigureOut">
              <a:rPr lang="es-CO" smtClean="0"/>
              <a:t>25/04/2017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132508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7598D8-F9BD-474A-B9D1-E96B574C1EE1}" type="datetimeFigureOut">
              <a:rPr lang="es-CO" smtClean="0"/>
              <a:t>25/04/2017</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143C8A-BBE5-4CBA-8B4A-5ACBEEC54C7C}"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81172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758952"/>
            <a:ext cx="10058400" cy="1506576"/>
          </a:xfrm>
        </p:spPr>
        <p:txBody>
          <a:bodyPr>
            <a:normAutofit/>
          </a:bodyPr>
          <a:lstStyle/>
          <a:p>
            <a:r>
              <a:rPr lang="es-CO" dirty="0" smtClean="0"/>
              <a:t>Paraíso Domicilies </a:t>
            </a:r>
            <a:r>
              <a:rPr lang="es-CO" dirty="0" err="1" smtClean="0"/>
              <a:t>Tool</a:t>
            </a:r>
            <a:endParaRPr lang="es-CO" dirty="0"/>
          </a:p>
        </p:txBody>
      </p:sp>
      <p:sp>
        <p:nvSpPr>
          <p:cNvPr id="3" name="Subtítulo 2"/>
          <p:cNvSpPr>
            <a:spLocks noGrp="1"/>
          </p:cNvSpPr>
          <p:nvPr>
            <p:ph type="subTitle" idx="1"/>
          </p:nvPr>
        </p:nvSpPr>
        <p:spPr/>
        <p:txBody>
          <a:bodyPr>
            <a:normAutofit fontScale="85000" lnSpcReduction="20000"/>
          </a:bodyPr>
          <a:lstStyle/>
          <a:p>
            <a:r>
              <a:rPr lang="en-US" dirty="0" smtClean="0"/>
              <a:t>William </a:t>
            </a:r>
            <a:r>
              <a:rPr lang="en-US" dirty="0" err="1" smtClean="0"/>
              <a:t>gil</a:t>
            </a:r>
            <a:r>
              <a:rPr lang="en-US" dirty="0" smtClean="0"/>
              <a:t>				</a:t>
            </a:r>
            <a:r>
              <a:rPr lang="en-US" dirty="0"/>
              <a:t>	</a:t>
            </a:r>
            <a:r>
              <a:rPr lang="en-US" dirty="0" err="1" smtClean="0"/>
              <a:t>ingenieria</a:t>
            </a:r>
            <a:r>
              <a:rPr lang="en-US" dirty="0" smtClean="0"/>
              <a:t> de </a:t>
            </a:r>
            <a:r>
              <a:rPr lang="en-US" dirty="0" err="1" smtClean="0"/>
              <a:t>requisitos</a:t>
            </a:r>
            <a:endParaRPr lang="en-US" dirty="0" smtClean="0"/>
          </a:p>
          <a:p>
            <a:r>
              <a:rPr lang="en-US" dirty="0" smtClean="0"/>
              <a:t>John Rodríguez				</a:t>
            </a:r>
            <a:r>
              <a:rPr lang="en-US" dirty="0" err="1" smtClean="0"/>
              <a:t>Descripcion</a:t>
            </a:r>
            <a:r>
              <a:rPr lang="en-US" dirty="0" smtClean="0"/>
              <a:t> del </a:t>
            </a:r>
            <a:r>
              <a:rPr lang="en-US" dirty="0" err="1" smtClean="0"/>
              <a:t>sistema</a:t>
            </a:r>
            <a:endParaRPr lang="en-US" dirty="0" smtClean="0"/>
          </a:p>
          <a:p>
            <a:r>
              <a:rPr lang="en-US" dirty="0" smtClean="0"/>
              <a:t>Daniel </a:t>
            </a:r>
            <a:r>
              <a:rPr lang="en-US" dirty="0"/>
              <a:t>Reyes</a:t>
            </a:r>
            <a:endParaRPr lang="es-CO" dirty="0"/>
          </a:p>
        </p:txBody>
      </p:sp>
    </p:spTree>
    <p:extLst>
      <p:ext uri="{BB962C8B-B14F-4D97-AF65-F5344CB8AC3E}">
        <p14:creationId xmlns:p14="http://schemas.microsoft.com/office/powerpoint/2010/main" val="485461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CO" sz="4000" b="1" dirty="0"/>
              <a:t>Diagramas</a:t>
            </a:r>
          </a:p>
        </p:txBody>
      </p:sp>
      <p:sp>
        <p:nvSpPr>
          <p:cNvPr id="3" name="Marcador de contenido 2"/>
          <p:cNvSpPr>
            <a:spLocks noGrp="1"/>
          </p:cNvSpPr>
          <p:nvPr>
            <p:ph idx="1"/>
          </p:nvPr>
        </p:nvSpPr>
        <p:spPr>
          <a:xfrm>
            <a:off x="1097280" y="1763847"/>
            <a:ext cx="10462374" cy="4363998"/>
          </a:xfrm>
        </p:spPr>
        <p:txBody>
          <a:bodyPr>
            <a:normAutofit/>
          </a:bodyPr>
          <a:lstStyle/>
          <a:p>
            <a:r>
              <a:rPr lang="es-CO" sz="3600" dirty="0"/>
              <a:t>Diagrama de estado del domicilio</a:t>
            </a:r>
          </a:p>
        </p:txBody>
      </p:sp>
      <p:pic>
        <p:nvPicPr>
          <p:cNvPr id="5" name="Imagen 4" descr="F:\Archivos\Requisitos\Diagramas\diagrama de estados domicilio.png"/>
          <p:cNvPicPr/>
          <p:nvPr/>
        </p:nvPicPr>
        <p:blipFill>
          <a:blip r:embed="rId2">
            <a:extLst>
              <a:ext uri="{28A0092B-C50C-407E-A947-70E740481C1C}">
                <a14:useLocalDpi xmlns:a14="http://schemas.microsoft.com/office/drawing/2010/main" val="0"/>
              </a:ext>
            </a:extLst>
          </a:blip>
          <a:srcRect/>
          <a:stretch>
            <a:fillRect/>
          </a:stretch>
        </p:blipFill>
        <p:spPr bwMode="auto">
          <a:xfrm>
            <a:off x="1236486" y="1997858"/>
            <a:ext cx="9779987" cy="5017092"/>
          </a:xfrm>
          <a:prstGeom prst="rect">
            <a:avLst/>
          </a:prstGeom>
          <a:noFill/>
          <a:ln>
            <a:noFill/>
          </a:ln>
        </p:spPr>
      </p:pic>
    </p:spTree>
    <p:extLst>
      <p:ext uri="{BB962C8B-B14F-4D97-AF65-F5344CB8AC3E}">
        <p14:creationId xmlns:p14="http://schemas.microsoft.com/office/powerpoint/2010/main" val="2972252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r>
              <a:rPr lang="es-CO" sz="3600" dirty="0"/>
              <a:t>Diagrama BPMN Publicación de producto en bodega</a:t>
            </a:r>
          </a:p>
        </p:txBody>
      </p:sp>
      <p:pic>
        <p:nvPicPr>
          <p:cNvPr id="4" name="Imagen 3" descr="F:\Archivos\Requisitos\Diagramas\Imagen diagrama de procesos publicacion de producos en bodega.png"/>
          <p:cNvPicPr/>
          <p:nvPr/>
        </p:nvPicPr>
        <p:blipFill rotWithShape="1">
          <a:blip r:embed="rId2">
            <a:extLst>
              <a:ext uri="{28A0092B-C50C-407E-A947-70E740481C1C}">
                <a14:useLocalDpi xmlns:a14="http://schemas.microsoft.com/office/drawing/2010/main" val="0"/>
              </a:ext>
            </a:extLst>
          </a:blip>
          <a:srcRect l="1658" t="1208" r="1893" b="9689"/>
          <a:stretch/>
        </p:blipFill>
        <p:spPr bwMode="auto">
          <a:xfrm>
            <a:off x="4025900" y="1625600"/>
            <a:ext cx="4191000" cy="51435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2764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fontScale="90000"/>
          </a:bodyPr>
          <a:lstStyle/>
          <a:p>
            <a:r>
              <a:rPr lang="es-CO" sz="4000" b="1" dirty="0"/>
              <a:t>Diagrama BPMN Publicación de producto en el catálogo</a:t>
            </a: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331" t="1257" r="1892" b="9686"/>
          <a:stretch/>
        </p:blipFill>
        <p:spPr>
          <a:xfrm>
            <a:off x="4014659" y="1555845"/>
            <a:ext cx="4223641" cy="5222074"/>
          </a:xfrm>
          <a:prstGeom prst="rect">
            <a:avLst/>
          </a:prstGeom>
        </p:spPr>
      </p:pic>
    </p:spTree>
    <p:extLst>
      <p:ext uri="{BB962C8B-B14F-4D97-AF65-F5344CB8AC3E}">
        <p14:creationId xmlns:p14="http://schemas.microsoft.com/office/powerpoint/2010/main" val="2339503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fontScale="90000"/>
          </a:bodyPr>
          <a:lstStyle/>
          <a:p>
            <a:r>
              <a:rPr lang="es-CO" sz="4000" dirty="0"/>
              <a:t>Diagrama BPMN para solicitud y entrega de domicilio</a:t>
            </a:r>
          </a:p>
        </p:txBody>
      </p:sp>
      <p:pic>
        <p:nvPicPr>
          <p:cNvPr id="5" name="Imagen 4" descr="F:\Archivos\Requisitos\New Model.png"/>
          <p:cNvPicPr/>
          <p:nvPr/>
        </p:nvPicPr>
        <p:blipFill rotWithShape="1">
          <a:blip r:embed="rId2">
            <a:extLst>
              <a:ext uri="{28A0092B-C50C-407E-A947-70E740481C1C}">
                <a14:useLocalDpi xmlns:a14="http://schemas.microsoft.com/office/drawing/2010/main" val="0"/>
              </a:ext>
            </a:extLst>
          </a:blip>
          <a:srcRect b="8583"/>
          <a:stretch/>
        </p:blipFill>
        <p:spPr bwMode="auto">
          <a:xfrm>
            <a:off x="2410195" y="1555845"/>
            <a:ext cx="7432570" cy="51861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7652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r>
              <a:rPr lang="es-CO" sz="3600" dirty="0"/>
              <a:t>Sub-proceso entregar producto</a:t>
            </a:r>
          </a:p>
        </p:txBody>
      </p:sp>
      <p:pic>
        <p:nvPicPr>
          <p:cNvPr id="4" name="Imagen 3" descr="F:\Archivos\Requisitos\sub-proceso entrega de producto.png"/>
          <p:cNvPicPr/>
          <p:nvPr/>
        </p:nvPicPr>
        <p:blipFill rotWithShape="1">
          <a:blip r:embed="rId2">
            <a:extLst>
              <a:ext uri="{28A0092B-C50C-407E-A947-70E740481C1C}">
                <a14:useLocalDpi xmlns:a14="http://schemas.microsoft.com/office/drawing/2010/main" val="0"/>
              </a:ext>
            </a:extLst>
          </a:blip>
          <a:srcRect b="43640"/>
          <a:stretch/>
        </p:blipFill>
        <p:spPr bwMode="auto">
          <a:xfrm>
            <a:off x="2117180" y="2733462"/>
            <a:ext cx="7681912" cy="14564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0932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CO" sz="4000" b="1" dirty="0"/>
              <a:t>Descripción del sistema</a:t>
            </a:r>
          </a:p>
        </p:txBody>
      </p:sp>
      <p:sp>
        <p:nvSpPr>
          <p:cNvPr id="3" name="Marcador de contenido 2"/>
          <p:cNvSpPr>
            <a:spLocks noGrp="1"/>
          </p:cNvSpPr>
          <p:nvPr>
            <p:ph idx="1"/>
          </p:nvPr>
        </p:nvSpPr>
        <p:spPr>
          <a:xfrm>
            <a:off x="1097280" y="1763847"/>
            <a:ext cx="10462374" cy="4363998"/>
          </a:xfrm>
        </p:spPr>
        <p:txBody>
          <a:bodyPr>
            <a:normAutofit lnSpcReduction="10000"/>
          </a:bodyPr>
          <a:lstStyle/>
          <a:p>
            <a:r>
              <a:rPr lang="es-CO" sz="3600" b="1" dirty="0"/>
              <a:t>Narrativa del proceso</a:t>
            </a:r>
          </a:p>
          <a:p>
            <a:pPr algn="just"/>
            <a:r>
              <a:rPr lang="es-CO" sz="2800" dirty="0"/>
              <a:t>Supermercado paraíso es una empresa productora y distribuidora de productos de la canasta familiar líder en la región boyacense y parte de Casanare</a:t>
            </a:r>
            <a:r>
              <a:rPr lang="es-CO" sz="2800" dirty="0" smtClean="0"/>
              <a:t>.</a:t>
            </a:r>
            <a:endParaRPr lang="es-CO" sz="2800" dirty="0"/>
          </a:p>
          <a:p>
            <a:pPr algn="just"/>
            <a:r>
              <a:rPr lang="es-CO" sz="2800" dirty="0"/>
              <a:t>Actualmente ofrece y vende productos a sus clientes directamente desde cualquiera de sus sedes, dichos productos siempre son ofrecidos a un buen precio y con una buena calidad. Los clientes que prefieren realizar sus compras en almacenes paraíso, deben desplazarse hasta sus puntos de venta y efectuar su transacción, ya que actualmente no se dispone de ningún servicio de compra a domicilio.</a:t>
            </a:r>
          </a:p>
          <a:p>
            <a:pPr algn="just"/>
            <a:endParaRPr lang="es-CO" sz="28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444175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CO" sz="4000" b="1" dirty="0"/>
              <a:t>Descripción del sistema</a:t>
            </a:r>
          </a:p>
        </p:txBody>
      </p:sp>
      <p:sp>
        <p:nvSpPr>
          <p:cNvPr id="3" name="Marcador de contenido 2"/>
          <p:cNvSpPr>
            <a:spLocks noGrp="1"/>
          </p:cNvSpPr>
          <p:nvPr>
            <p:ph idx="1"/>
          </p:nvPr>
        </p:nvSpPr>
        <p:spPr>
          <a:xfrm>
            <a:off x="1097280" y="1763847"/>
            <a:ext cx="10462374" cy="4363998"/>
          </a:xfrm>
        </p:spPr>
        <p:txBody>
          <a:bodyPr>
            <a:normAutofit fontScale="85000" lnSpcReduction="20000"/>
          </a:bodyPr>
          <a:lstStyle/>
          <a:p>
            <a:pPr algn="just"/>
            <a:r>
              <a:rPr lang="es-CO" sz="3600" dirty="0"/>
              <a:t>El supermercado paraíso dispone de una página web donde ofrece información de su marco empresarial, productos que ofrece, marco histórico, así como una línea de atención al cliente desde la cual es posible enviar peticiones, quejas o reclamos, o disponer de los números telefónicos para efectuar una comunicación directa a través de una llamada</a:t>
            </a:r>
            <a:r>
              <a:rPr lang="es-CO" sz="3600" dirty="0" smtClean="0"/>
              <a:t>.</a:t>
            </a:r>
            <a:endParaRPr lang="es-CO" sz="3600" dirty="0"/>
          </a:p>
          <a:p>
            <a:pPr algn="just"/>
            <a:r>
              <a:rPr lang="es-CO" sz="3600" dirty="0"/>
              <a:t>Se utiliza un sistema de inventario mediante código de barras que permite llevar un control a través de una base de datos, de todos los productos que ingresan al área de bodega así como de los que son vendidos, permitiendo gestionar adecuadamente los recursos disponibles en la empresa</a:t>
            </a:r>
            <a:r>
              <a:rPr lang="es-CO" sz="3600" dirty="0" smtClean="0"/>
              <a:t>.</a:t>
            </a:r>
            <a:endParaRPr lang="es-CO" sz="2800" dirty="0">
              <a:latin typeface="Arial" panose="020B0604020202020204" pitchFamily="34" charset="0"/>
              <a:cs typeface="Arial" panose="020B0604020202020204" pitchFamily="34" charset="0"/>
            </a:endParaRPr>
          </a:p>
          <a:p>
            <a:pPr algn="just"/>
            <a:endParaRPr lang="es-CO" dirty="0"/>
          </a:p>
        </p:txBody>
      </p:sp>
    </p:spTree>
    <p:extLst>
      <p:ext uri="{BB962C8B-B14F-4D97-AF65-F5344CB8AC3E}">
        <p14:creationId xmlns:p14="http://schemas.microsoft.com/office/powerpoint/2010/main" val="1863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CO" sz="4000" b="1" dirty="0"/>
              <a:t>Descripción del sistema</a:t>
            </a:r>
          </a:p>
        </p:txBody>
      </p:sp>
      <p:sp>
        <p:nvSpPr>
          <p:cNvPr id="3" name="Marcador de contenido 2"/>
          <p:cNvSpPr>
            <a:spLocks noGrp="1"/>
          </p:cNvSpPr>
          <p:nvPr>
            <p:ph idx="1"/>
          </p:nvPr>
        </p:nvSpPr>
        <p:spPr>
          <a:xfrm>
            <a:off x="1097280" y="1763847"/>
            <a:ext cx="10462374" cy="4363998"/>
          </a:xfrm>
        </p:spPr>
        <p:txBody>
          <a:bodyPr>
            <a:normAutofit/>
          </a:bodyPr>
          <a:lstStyle/>
          <a:p>
            <a:pPr algn="just"/>
            <a:r>
              <a:rPr lang="es-CO" sz="3600" dirty="0"/>
              <a:t>En la bodega con el fin de realizar una rotación oportuna de los productos, se utiliza un sistema de stock de 15 días que permite controlar la compra y venta de productos con el fin de garantizar que la bodega en su interior tenga un nivel de almacenaje de mercancía adecuado</a:t>
            </a:r>
            <a:r>
              <a:rPr lang="es-CO" sz="3600" dirty="0" smtClean="0"/>
              <a:t>.</a:t>
            </a:r>
            <a:endParaRPr lang="es-CO" sz="28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381251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CO" sz="4000" b="1" dirty="0"/>
              <a:t>Descripción Documental</a:t>
            </a:r>
          </a:p>
        </p:txBody>
      </p:sp>
      <p:sp>
        <p:nvSpPr>
          <p:cNvPr id="3" name="Marcador de contenido 2"/>
          <p:cNvSpPr>
            <a:spLocks noGrp="1"/>
          </p:cNvSpPr>
          <p:nvPr>
            <p:ph idx="1"/>
          </p:nvPr>
        </p:nvSpPr>
        <p:spPr>
          <a:xfrm>
            <a:off x="1097280" y="1763847"/>
            <a:ext cx="10462374" cy="4363998"/>
          </a:xfrm>
        </p:spPr>
        <p:txBody>
          <a:bodyPr>
            <a:normAutofit/>
          </a:bodyPr>
          <a:lstStyle/>
          <a:p>
            <a:r>
              <a:rPr lang="es-CO" sz="3600" dirty="0"/>
              <a:t>Tabla 1: Priorización de temas del negocio</a:t>
            </a:r>
          </a:p>
          <a:p>
            <a:endParaRPr lang="es-CO" dirty="0"/>
          </a:p>
        </p:txBody>
      </p:sp>
      <p:graphicFrame>
        <p:nvGraphicFramePr>
          <p:cNvPr id="11" name="Tabla 10"/>
          <p:cNvGraphicFramePr>
            <a:graphicFrameLocks noGrp="1"/>
          </p:cNvGraphicFramePr>
          <p:nvPr>
            <p:extLst>
              <p:ext uri="{D42A27DB-BD31-4B8C-83A1-F6EECF244321}">
                <p14:modId xmlns:p14="http://schemas.microsoft.com/office/powerpoint/2010/main" val="3381095312"/>
              </p:ext>
            </p:extLst>
          </p:nvPr>
        </p:nvGraphicFramePr>
        <p:xfrm>
          <a:off x="1378632" y="2321167"/>
          <a:ext cx="9017392" cy="3404385"/>
        </p:xfrm>
        <a:graphic>
          <a:graphicData uri="http://schemas.openxmlformats.org/drawingml/2006/table">
            <a:tbl>
              <a:tblPr firstRow="1" firstCol="1" bandRow="1">
                <a:tableStyleId>{21E4AEA4-8DFA-4A89-87EB-49C32662AFE0}</a:tableStyleId>
              </a:tblPr>
              <a:tblGrid>
                <a:gridCol w="2254348"/>
                <a:gridCol w="2254348"/>
                <a:gridCol w="2254348"/>
                <a:gridCol w="2254348"/>
              </a:tblGrid>
              <a:tr h="258197">
                <a:tc>
                  <a:txBody>
                    <a:bodyPr/>
                    <a:lstStyle/>
                    <a:p>
                      <a:pPr>
                        <a:lnSpc>
                          <a:spcPct val="107000"/>
                        </a:lnSpc>
                        <a:spcAft>
                          <a:spcPts val="0"/>
                        </a:spcAft>
                      </a:pPr>
                      <a:r>
                        <a:rPr lang="es-CO" sz="1400" dirty="0">
                          <a:effectLst/>
                        </a:rPr>
                        <a:t>Orden</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Tema</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Sub-tema</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dirty="0">
                          <a:effectLst/>
                        </a:rPr>
                        <a:t>Importancia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8350">
                <a:tc rowSpan="4">
                  <a:txBody>
                    <a:bodyPr/>
                    <a:lstStyle/>
                    <a:p>
                      <a:pPr>
                        <a:lnSpc>
                          <a:spcPct val="107000"/>
                        </a:lnSpc>
                        <a:spcAft>
                          <a:spcPts val="0"/>
                        </a:spcAft>
                      </a:pPr>
                      <a:r>
                        <a:rPr lang="es-CO" sz="1400" dirty="0">
                          <a:effectLst/>
                        </a:rPr>
                        <a:t>TE01</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nSpc>
                          <a:spcPct val="107000"/>
                        </a:lnSpc>
                        <a:spcAft>
                          <a:spcPts val="0"/>
                        </a:spcAft>
                      </a:pPr>
                      <a:r>
                        <a:rPr lang="es-CO" sz="1400">
                          <a:effectLst/>
                        </a:rPr>
                        <a:t>Servicio de domicilio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Cantidad de domicilios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Alta</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8197">
                <a:tc vMerge="1">
                  <a:txBody>
                    <a:bodyPr/>
                    <a:lstStyle/>
                    <a:p>
                      <a:endParaRPr lang="es-CO"/>
                    </a:p>
                  </a:txBody>
                  <a:tcPr/>
                </a:tc>
                <a:tc vMerge="1">
                  <a:txBody>
                    <a:bodyPr/>
                    <a:lstStyle/>
                    <a:p>
                      <a:endParaRPr lang="es-CO"/>
                    </a:p>
                  </a:txBody>
                  <a:tcPr/>
                </a:tc>
                <a:tc>
                  <a:txBody>
                    <a:bodyPr/>
                    <a:lstStyle/>
                    <a:p>
                      <a:pPr>
                        <a:lnSpc>
                          <a:spcPct val="107000"/>
                        </a:lnSpc>
                        <a:spcAft>
                          <a:spcPts val="0"/>
                        </a:spcAft>
                      </a:pPr>
                      <a:r>
                        <a:rPr lang="es-CO" sz="1400">
                          <a:effectLst/>
                        </a:rPr>
                        <a:t>Tamaño de la ciudad</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dirty="0">
                          <a:effectLst/>
                        </a:rPr>
                        <a:t>Medio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8197">
                <a:tc vMerge="1">
                  <a:txBody>
                    <a:bodyPr/>
                    <a:lstStyle/>
                    <a:p>
                      <a:endParaRPr lang="es-CO"/>
                    </a:p>
                  </a:txBody>
                  <a:tcPr/>
                </a:tc>
                <a:tc vMerge="1">
                  <a:txBody>
                    <a:bodyPr/>
                    <a:lstStyle/>
                    <a:p>
                      <a:endParaRPr lang="es-CO"/>
                    </a:p>
                  </a:txBody>
                  <a:tcPr/>
                </a:tc>
                <a:tc>
                  <a:txBody>
                    <a:bodyPr/>
                    <a:lstStyle/>
                    <a:p>
                      <a:pPr>
                        <a:lnSpc>
                          <a:spcPct val="107000"/>
                        </a:lnSpc>
                        <a:spcAft>
                          <a:spcPts val="0"/>
                        </a:spcAft>
                      </a:pPr>
                      <a:r>
                        <a:rPr lang="es-CO" sz="1400">
                          <a:effectLst/>
                        </a:rPr>
                        <a:t>Tratamiento de datos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Alto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8350">
                <a:tc vMerge="1">
                  <a:txBody>
                    <a:bodyPr/>
                    <a:lstStyle/>
                    <a:p>
                      <a:endParaRPr lang="es-CO"/>
                    </a:p>
                  </a:txBody>
                  <a:tcPr/>
                </a:tc>
                <a:tc vMerge="1">
                  <a:txBody>
                    <a:bodyPr/>
                    <a:lstStyle/>
                    <a:p>
                      <a:endParaRPr lang="es-CO"/>
                    </a:p>
                  </a:txBody>
                  <a:tcPr/>
                </a:tc>
                <a:tc>
                  <a:txBody>
                    <a:bodyPr/>
                    <a:lstStyle/>
                    <a:p>
                      <a:pPr>
                        <a:lnSpc>
                          <a:spcPct val="107000"/>
                        </a:lnSpc>
                        <a:spcAft>
                          <a:spcPts val="0"/>
                        </a:spcAft>
                      </a:pPr>
                      <a:r>
                        <a:rPr lang="es-CO" sz="1400">
                          <a:effectLst/>
                        </a:rPr>
                        <a:t>Transporte de productos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Medio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8197">
                <a:tc rowSpan="4">
                  <a:txBody>
                    <a:bodyPr/>
                    <a:lstStyle/>
                    <a:p>
                      <a:pPr>
                        <a:lnSpc>
                          <a:spcPct val="107000"/>
                        </a:lnSpc>
                        <a:spcAft>
                          <a:spcPts val="0"/>
                        </a:spcAft>
                      </a:pPr>
                      <a:r>
                        <a:rPr lang="es-CO" sz="1400">
                          <a:effectLst/>
                        </a:rPr>
                        <a:t>TE02</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nSpc>
                          <a:spcPct val="107000"/>
                        </a:lnSpc>
                        <a:spcAft>
                          <a:spcPts val="0"/>
                        </a:spcAft>
                      </a:pPr>
                      <a:r>
                        <a:rPr lang="es-CO" sz="1400">
                          <a:effectLst/>
                        </a:rPr>
                        <a:t>Domicilio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Tamaño del domicilio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Alto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8350">
                <a:tc vMerge="1">
                  <a:txBody>
                    <a:bodyPr/>
                    <a:lstStyle/>
                    <a:p>
                      <a:endParaRPr lang="es-CO"/>
                    </a:p>
                  </a:txBody>
                  <a:tcPr/>
                </a:tc>
                <a:tc vMerge="1">
                  <a:txBody>
                    <a:bodyPr/>
                    <a:lstStyle/>
                    <a:p>
                      <a:endParaRPr lang="es-CO"/>
                    </a:p>
                  </a:txBody>
                  <a:tcPr/>
                </a:tc>
                <a:tc>
                  <a:txBody>
                    <a:bodyPr/>
                    <a:lstStyle/>
                    <a:p>
                      <a:pPr>
                        <a:lnSpc>
                          <a:spcPct val="107000"/>
                        </a:lnSpc>
                        <a:spcAft>
                          <a:spcPts val="0"/>
                        </a:spcAft>
                      </a:pPr>
                      <a:r>
                        <a:rPr lang="es-CO" sz="1400">
                          <a:effectLst/>
                        </a:rPr>
                        <a:t>Tamaño de los productos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Medio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8350">
                <a:tc vMerge="1">
                  <a:txBody>
                    <a:bodyPr/>
                    <a:lstStyle/>
                    <a:p>
                      <a:endParaRPr lang="es-CO"/>
                    </a:p>
                  </a:txBody>
                  <a:tcPr/>
                </a:tc>
                <a:tc vMerge="1">
                  <a:txBody>
                    <a:bodyPr/>
                    <a:lstStyle/>
                    <a:p>
                      <a:endParaRPr lang="es-CO"/>
                    </a:p>
                  </a:txBody>
                  <a:tcPr/>
                </a:tc>
                <a:tc>
                  <a:txBody>
                    <a:bodyPr/>
                    <a:lstStyle/>
                    <a:p>
                      <a:pPr>
                        <a:lnSpc>
                          <a:spcPct val="107000"/>
                        </a:lnSpc>
                        <a:spcAft>
                          <a:spcPts val="0"/>
                        </a:spcAft>
                      </a:pPr>
                      <a:r>
                        <a:rPr lang="es-CO" sz="1400">
                          <a:effectLst/>
                        </a:rPr>
                        <a:t>Estado de los productos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a:effectLst/>
                        </a:rPr>
                        <a:t>Alto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8197">
                <a:tc vMerge="1">
                  <a:txBody>
                    <a:bodyPr/>
                    <a:lstStyle/>
                    <a:p>
                      <a:endParaRPr lang="es-CO"/>
                    </a:p>
                  </a:txBody>
                  <a:tcPr/>
                </a:tc>
                <a:tc vMerge="1">
                  <a:txBody>
                    <a:bodyPr/>
                    <a:lstStyle/>
                    <a:p>
                      <a:endParaRPr lang="es-CO"/>
                    </a:p>
                  </a:txBody>
                  <a:tcPr/>
                </a:tc>
                <a:tc>
                  <a:txBody>
                    <a:bodyPr/>
                    <a:lstStyle/>
                    <a:p>
                      <a:pPr>
                        <a:lnSpc>
                          <a:spcPct val="107000"/>
                        </a:lnSpc>
                        <a:spcAft>
                          <a:spcPts val="0"/>
                        </a:spcAft>
                      </a:pPr>
                      <a:r>
                        <a:rPr lang="es-CO" sz="1400">
                          <a:effectLst/>
                        </a:rPr>
                        <a:t>Garantía del domicilio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400" dirty="0">
                          <a:effectLst/>
                        </a:rPr>
                        <a:t>Alto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405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CO" sz="4000" b="1" dirty="0"/>
              <a:t>Descripción Documental</a:t>
            </a:r>
          </a:p>
        </p:txBody>
      </p:sp>
      <p:sp>
        <p:nvSpPr>
          <p:cNvPr id="3" name="Marcador de contenido 2"/>
          <p:cNvSpPr>
            <a:spLocks noGrp="1"/>
          </p:cNvSpPr>
          <p:nvPr>
            <p:ph idx="1"/>
          </p:nvPr>
        </p:nvSpPr>
        <p:spPr>
          <a:xfrm>
            <a:off x="1097280" y="1763847"/>
            <a:ext cx="10462374" cy="4363998"/>
          </a:xfrm>
        </p:spPr>
        <p:txBody>
          <a:bodyPr>
            <a:normAutofit/>
          </a:bodyPr>
          <a:lstStyle/>
          <a:p>
            <a:r>
              <a:rPr lang="es-CO" sz="3600" dirty="0"/>
              <a:t>Tabla 2: Marco legal Temas</a:t>
            </a:r>
          </a:p>
          <a:p>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243921153"/>
              </p:ext>
            </p:extLst>
          </p:nvPr>
        </p:nvGraphicFramePr>
        <p:xfrm>
          <a:off x="1252021" y="2321163"/>
          <a:ext cx="9256544" cy="3997345"/>
        </p:xfrm>
        <a:graphic>
          <a:graphicData uri="http://schemas.openxmlformats.org/drawingml/2006/table">
            <a:tbl>
              <a:tblPr firstRow="1" firstCol="1" bandRow="1">
                <a:tableStyleId>{21E4AEA4-8DFA-4A89-87EB-49C32662AFE0}</a:tableStyleId>
              </a:tblPr>
              <a:tblGrid>
                <a:gridCol w="2314136"/>
                <a:gridCol w="2314136"/>
                <a:gridCol w="2314136"/>
                <a:gridCol w="2314136"/>
              </a:tblGrid>
              <a:tr h="202810">
                <a:tc>
                  <a:txBody>
                    <a:bodyPr/>
                    <a:lstStyle/>
                    <a:p>
                      <a:pPr>
                        <a:lnSpc>
                          <a:spcPct val="107000"/>
                        </a:lnSpc>
                        <a:spcAft>
                          <a:spcPts val="0"/>
                        </a:spcAft>
                      </a:pPr>
                      <a:r>
                        <a:rPr lang="es-CO" sz="1400" dirty="0">
                          <a:effectLst/>
                        </a:rPr>
                        <a:t>Tema-Subtema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Ley</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interna</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Otro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r h="248789">
                <a:tc>
                  <a:txBody>
                    <a:bodyPr/>
                    <a:lstStyle/>
                    <a:p>
                      <a:pPr>
                        <a:lnSpc>
                          <a:spcPct val="107000"/>
                        </a:lnSpc>
                        <a:spcAft>
                          <a:spcPts val="0"/>
                        </a:spcAft>
                      </a:pPr>
                      <a:r>
                        <a:rPr lang="es-CO" sz="1400">
                          <a:effectLst/>
                        </a:rPr>
                        <a:t>1.1 Cantidad de domicilios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r h="248789">
                <a:tc>
                  <a:txBody>
                    <a:bodyPr/>
                    <a:lstStyle/>
                    <a:p>
                      <a:pPr>
                        <a:lnSpc>
                          <a:spcPct val="107000"/>
                        </a:lnSpc>
                        <a:spcAft>
                          <a:spcPts val="0"/>
                        </a:spcAft>
                      </a:pPr>
                      <a:r>
                        <a:rPr lang="es-CO" sz="1400">
                          <a:effectLst/>
                        </a:rPr>
                        <a:t>1.2 Tamaño de la ciudad</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r h="464990">
                <a:tc rowSpan="4">
                  <a:txBody>
                    <a:bodyPr/>
                    <a:lstStyle/>
                    <a:p>
                      <a:pPr>
                        <a:lnSpc>
                          <a:spcPct val="107000"/>
                        </a:lnSpc>
                        <a:spcAft>
                          <a:spcPts val="0"/>
                        </a:spcAft>
                      </a:pPr>
                      <a:r>
                        <a:rPr lang="es-CO" sz="1400">
                          <a:effectLst/>
                        </a:rPr>
                        <a:t>1.3 Tratamiento de los datos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spcAft>
                          <a:spcPts val="0"/>
                        </a:spcAft>
                      </a:pPr>
                      <a:r>
                        <a:rPr lang="es-CO" sz="1400">
                          <a:effectLst/>
                        </a:rPr>
                        <a:t>Artículo 15 de la Constitución Política de Colombia,</a:t>
                      </a:r>
                      <a:endParaRPr lang="es-CO" sz="1400">
                        <a:solidFill>
                          <a:srgbClr val="000000"/>
                        </a:solidFill>
                        <a:effectLst/>
                        <a:latin typeface="Arial" panose="020B0604020202020204" pitchFamily="34" charset="0"/>
                        <a:ea typeface="Calibri" panose="020F0502020204030204" pitchFamily="34" charset="0"/>
                      </a:endParaRPr>
                    </a:p>
                  </a:txBody>
                  <a:tcPr marL="55303" marR="55303" marT="0" marB="0"/>
                </a:tc>
                <a:tc rowSpan="4">
                  <a:txBody>
                    <a:bodyPr/>
                    <a:lstStyle/>
                    <a:p>
                      <a:pPr>
                        <a:lnSpc>
                          <a:spcPct val="107000"/>
                        </a:lnSpc>
                        <a:spcAft>
                          <a:spcPts val="0"/>
                        </a:spcAft>
                      </a:pPr>
                      <a:r>
                        <a:rPr lang="es-CO" sz="1400">
                          <a:effectLst/>
                        </a:rPr>
                        <a:t>Manual interno de Políticas y Procedimientos.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rowSpan="4">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r h="198324">
                <a:tc vMerge="1">
                  <a:txBody>
                    <a:bodyPr/>
                    <a:lstStyle/>
                    <a:p>
                      <a:endParaRPr lang="es-CO"/>
                    </a:p>
                  </a:txBody>
                  <a:tcPr/>
                </a:tc>
                <a:tc>
                  <a:txBody>
                    <a:bodyPr/>
                    <a:lstStyle/>
                    <a:p>
                      <a:pPr>
                        <a:spcAft>
                          <a:spcPts val="0"/>
                        </a:spcAft>
                      </a:pPr>
                      <a:r>
                        <a:rPr lang="es-CO" sz="1400">
                          <a:effectLst/>
                        </a:rPr>
                        <a:t>Ley 1266 de 2008</a:t>
                      </a:r>
                      <a:endParaRPr lang="es-CO" sz="1400">
                        <a:solidFill>
                          <a:srgbClr val="000000"/>
                        </a:solidFill>
                        <a:effectLst/>
                        <a:latin typeface="Arial" panose="020B0604020202020204" pitchFamily="34" charset="0"/>
                        <a:ea typeface="Calibri" panose="020F0502020204030204" pitchFamily="34" charset="0"/>
                      </a:endParaRPr>
                    </a:p>
                  </a:txBody>
                  <a:tcPr marL="55303" marR="55303" marT="0" marB="0"/>
                </a:tc>
                <a:tc vMerge="1">
                  <a:txBody>
                    <a:bodyPr/>
                    <a:lstStyle/>
                    <a:p>
                      <a:endParaRPr lang="es-CO"/>
                    </a:p>
                  </a:txBody>
                  <a:tcPr/>
                </a:tc>
                <a:tc vMerge="1">
                  <a:txBody>
                    <a:bodyPr/>
                    <a:lstStyle/>
                    <a:p>
                      <a:endParaRPr lang="es-CO"/>
                    </a:p>
                  </a:txBody>
                  <a:tcPr/>
                </a:tc>
              </a:tr>
              <a:tr h="202810">
                <a:tc vMerge="1">
                  <a:txBody>
                    <a:bodyPr/>
                    <a:lstStyle/>
                    <a:p>
                      <a:endParaRPr lang="es-CO"/>
                    </a:p>
                  </a:txBody>
                  <a:tcPr/>
                </a:tc>
                <a:tc>
                  <a:txBody>
                    <a:bodyPr/>
                    <a:lstStyle/>
                    <a:p>
                      <a:pPr>
                        <a:lnSpc>
                          <a:spcPct val="107000"/>
                        </a:lnSpc>
                        <a:spcAft>
                          <a:spcPts val="0"/>
                        </a:spcAft>
                      </a:pPr>
                      <a:r>
                        <a:rPr lang="es-CO" sz="1400">
                          <a:effectLst/>
                        </a:rPr>
                        <a:t>Ley 1581 de 2012</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vMerge="1">
                  <a:txBody>
                    <a:bodyPr/>
                    <a:lstStyle/>
                    <a:p>
                      <a:endParaRPr lang="es-CO"/>
                    </a:p>
                  </a:txBody>
                  <a:tcPr/>
                </a:tc>
                <a:tc vMerge="1">
                  <a:txBody>
                    <a:bodyPr/>
                    <a:lstStyle/>
                    <a:p>
                      <a:endParaRPr lang="es-CO"/>
                    </a:p>
                  </a:txBody>
                  <a:tcPr/>
                </a:tc>
              </a:tr>
              <a:tr h="415005">
                <a:tc vMerge="1">
                  <a:txBody>
                    <a:bodyPr/>
                    <a:lstStyle/>
                    <a:p>
                      <a:endParaRPr lang="es-CO"/>
                    </a:p>
                  </a:txBody>
                  <a:tcPr/>
                </a:tc>
                <a:tc>
                  <a:txBody>
                    <a:bodyPr/>
                    <a:lstStyle/>
                    <a:p>
                      <a:pPr>
                        <a:lnSpc>
                          <a:spcPct val="107000"/>
                        </a:lnSpc>
                        <a:spcAft>
                          <a:spcPts val="0"/>
                        </a:spcAft>
                      </a:pPr>
                      <a:r>
                        <a:rPr lang="es-CO" sz="1400">
                          <a:effectLst/>
                        </a:rPr>
                        <a:t>Decreto Reglamentario 1377 de 2013</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vMerge="1">
                  <a:txBody>
                    <a:bodyPr/>
                    <a:lstStyle/>
                    <a:p>
                      <a:endParaRPr lang="es-CO"/>
                    </a:p>
                  </a:txBody>
                  <a:tcPr/>
                </a:tc>
                <a:tc vMerge="1">
                  <a:txBody>
                    <a:bodyPr/>
                    <a:lstStyle/>
                    <a:p>
                      <a:endParaRPr lang="es-CO"/>
                    </a:p>
                  </a:txBody>
                  <a:tcPr/>
                </a:tc>
              </a:tr>
              <a:tr h="248789">
                <a:tc>
                  <a:txBody>
                    <a:bodyPr/>
                    <a:lstStyle/>
                    <a:p>
                      <a:pPr>
                        <a:lnSpc>
                          <a:spcPct val="107000"/>
                        </a:lnSpc>
                        <a:spcAft>
                          <a:spcPts val="0"/>
                        </a:spcAft>
                      </a:pPr>
                      <a:r>
                        <a:rPr lang="es-CO" sz="1400">
                          <a:effectLst/>
                        </a:rPr>
                        <a:t>1.4 Transporte de productos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Ley 1480 de 2011</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r h="248789">
                <a:tc>
                  <a:txBody>
                    <a:bodyPr/>
                    <a:lstStyle/>
                    <a:p>
                      <a:pPr>
                        <a:lnSpc>
                          <a:spcPct val="107000"/>
                        </a:lnSpc>
                        <a:spcAft>
                          <a:spcPts val="0"/>
                        </a:spcAft>
                      </a:pPr>
                      <a:r>
                        <a:rPr lang="es-CO" sz="1400">
                          <a:effectLst/>
                        </a:rPr>
                        <a:t>2 Domicilio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Ley 1480 de 2011 Capítulo 4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r h="248789">
                <a:tc>
                  <a:txBody>
                    <a:bodyPr/>
                    <a:lstStyle/>
                    <a:p>
                      <a:pPr>
                        <a:lnSpc>
                          <a:spcPct val="107000"/>
                        </a:lnSpc>
                        <a:spcAft>
                          <a:spcPts val="0"/>
                        </a:spcAft>
                      </a:pPr>
                      <a:r>
                        <a:rPr lang="es-CO" sz="1400">
                          <a:effectLst/>
                        </a:rPr>
                        <a:t>2.1 Tamaño del domicilio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r h="248789">
                <a:tc>
                  <a:txBody>
                    <a:bodyPr/>
                    <a:lstStyle/>
                    <a:p>
                      <a:pPr>
                        <a:lnSpc>
                          <a:spcPct val="107000"/>
                        </a:lnSpc>
                        <a:spcAft>
                          <a:spcPts val="0"/>
                        </a:spcAft>
                      </a:pPr>
                      <a:r>
                        <a:rPr lang="es-CO" sz="1400">
                          <a:effectLst/>
                        </a:rPr>
                        <a:t>2.2 Tamaño de los productos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r h="415005">
                <a:tc>
                  <a:txBody>
                    <a:bodyPr/>
                    <a:lstStyle/>
                    <a:p>
                      <a:pPr>
                        <a:lnSpc>
                          <a:spcPct val="107000"/>
                        </a:lnSpc>
                        <a:spcAft>
                          <a:spcPts val="0"/>
                        </a:spcAft>
                      </a:pPr>
                      <a:r>
                        <a:rPr lang="es-CO" sz="1400">
                          <a:effectLst/>
                        </a:rPr>
                        <a:t>2.3 Estado de los productos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LEY 1480 DE 2011 (octubre 12) Articulo 3</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Manual interno de Políticas y Procedimientos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r h="415005">
                <a:tc>
                  <a:txBody>
                    <a:bodyPr/>
                    <a:lstStyle/>
                    <a:p>
                      <a:pPr>
                        <a:lnSpc>
                          <a:spcPct val="107000"/>
                        </a:lnSpc>
                        <a:spcAft>
                          <a:spcPts val="0"/>
                        </a:spcAft>
                      </a:pPr>
                      <a:r>
                        <a:rPr lang="es-CO" sz="1400">
                          <a:effectLst/>
                        </a:rPr>
                        <a:t>2.4 Garantía del domicilio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Ley 1480 de 2011 artículos 10, 16, 20, 21, 22</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a:effectLst/>
                        </a:rPr>
                        <a:t> </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c>
                  <a:txBody>
                    <a:bodyPr/>
                    <a:lstStyle/>
                    <a:p>
                      <a:pPr>
                        <a:lnSpc>
                          <a:spcPct val="107000"/>
                        </a:lnSpc>
                        <a:spcAft>
                          <a:spcPts val="0"/>
                        </a:spcAft>
                      </a:pPr>
                      <a:r>
                        <a:rPr lang="es-CO" sz="1400" dirty="0">
                          <a:effectLst/>
                        </a:rPr>
                        <a:t>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tc>
              </a:tr>
            </a:tbl>
          </a:graphicData>
        </a:graphic>
      </p:graphicFrame>
    </p:spTree>
    <p:extLst>
      <p:ext uri="{BB962C8B-B14F-4D97-AF65-F5344CB8AC3E}">
        <p14:creationId xmlns:p14="http://schemas.microsoft.com/office/powerpoint/2010/main" val="117991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CO" sz="4000" b="1" dirty="0"/>
              <a:t>Descripción Documental</a:t>
            </a:r>
          </a:p>
        </p:txBody>
      </p:sp>
      <p:sp>
        <p:nvSpPr>
          <p:cNvPr id="3" name="Marcador de contenido 2"/>
          <p:cNvSpPr>
            <a:spLocks noGrp="1"/>
          </p:cNvSpPr>
          <p:nvPr>
            <p:ph idx="1"/>
          </p:nvPr>
        </p:nvSpPr>
        <p:spPr>
          <a:xfrm>
            <a:off x="1097280" y="1763847"/>
            <a:ext cx="10462374" cy="4363998"/>
          </a:xfrm>
        </p:spPr>
        <p:txBody>
          <a:bodyPr>
            <a:normAutofit fontScale="92500" lnSpcReduction="20000"/>
          </a:bodyPr>
          <a:lstStyle/>
          <a:p>
            <a:pPr algn="just"/>
            <a:r>
              <a:rPr lang="es-CO" sz="3600" dirty="0"/>
              <a:t>En el mercado, diferentes empresas emplean un servicio a domicilio con el fin de ofrecer a los clientes mayos beneficios y posibilidades para la compra de productos; generalmente las empresas cobran una cierta cantidad de dinero por el servicio, dependiendo del tipo de producto o la zona de destino del domicilio.</a:t>
            </a:r>
          </a:p>
          <a:p>
            <a:pPr algn="just"/>
            <a:r>
              <a:rPr lang="es-CO" sz="3600" dirty="0"/>
              <a:t>Existen también empresas que ofrecen este servicio de compra de productos en colaboración con distintas tiendas y en diferentes ciudades, sin embargo no llegan a todas las regiones del país y los tiempos de entrega pueden ser considerables.</a:t>
            </a:r>
          </a:p>
        </p:txBody>
      </p:sp>
    </p:spTree>
    <p:extLst>
      <p:ext uri="{BB962C8B-B14F-4D97-AF65-F5344CB8AC3E}">
        <p14:creationId xmlns:p14="http://schemas.microsoft.com/office/powerpoint/2010/main" val="204430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CO" sz="4000" b="1" dirty="0"/>
              <a:t>Descripción Documental</a:t>
            </a:r>
          </a:p>
        </p:txBody>
      </p:sp>
      <p:sp>
        <p:nvSpPr>
          <p:cNvPr id="3" name="Marcador de contenido 2"/>
          <p:cNvSpPr>
            <a:spLocks noGrp="1"/>
          </p:cNvSpPr>
          <p:nvPr>
            <p:ph idx="1"/>
          </p:nvPr>
        </p:nvSpPr>
        <p:spPr>
          <a:xfrm>
            <a:off x="1097280" y="1763847"/>
            <a:ext cx="10462374" cy="4363998"/>
          </a:xfrm>
        </p:spPr>
        <p:txBody>
          <a:bodyPr>
            <a:normAutofit/>
          </a:bodyPr>
          <a:lstStyle/>
          <a:p>
            <a:pPr algn="just"/>
            <a:r>
              <a:rPr lang="es-CO" sz="3600" dirty="0"/>
              <a:t>La región boyacense en sus principales ciudades, carece de un medio propio de venta de productos a domicilio de la canasta familiar. Generalmente los servicios ofrecidos relacionados a la distribución de productos en esta zona del país se basan en la venta a domicilio de comidas.</a:t>
            </a:r>
          </a:p>
        </p:txBody>
      </p:sp>
    </p:spTree>
    <p:extLst>
      <p:ext uri="{BB962C8B-B14F-4D97-AF65-F5344CB8AC3E}">
        <p14:creationId xmlns:p14="http://schemas.microsoft.com/office/powerpoint/2010/main" val="27072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CO" sz="4000" b="1" dirty="0"/>
              <a:t>Diagramas</a:t>
            </a:r>
          </a:p>
        </p:txBody>
      </p:sp>
      <p:sp>
        <p:nvSpPr>
          <p:cNvPr id="3" name="Marcador de contenido 2"/>
          <p:cNvSpPr>
            <a:spLocks noGrp="1"/>
          </p:cNvSpPr>
          <p:nvPr>
            <p:ph idx="1"/>
          </p:nvPr>
        </p:nvSpPr>
        <p:spPr>
          <a:xfrm>
            <a:off x="1097280" y="1763847"/>
            <a:ext cx="10462374" cy="4363998"/>
          </a:xfrm>
        </p:spPr>
        <p:txBody>
          <a:bodyPr>
            <a:normAutofit/>
          </a:bodyPr>
          <a:lstStyle/>
          <a:p>
            <a:r>
              <a:rPr lang="es-CO" sz="3600" dirty="0"/>
              <a:t>Diagrama de estado de venta de productos</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05" y="1763847"/>
            <a:ext cx="8743950" cy="5467350"/>
          </a:xfrm>
          <a:prstGeom prst="rect">
            <a:avLst/>
          </a:prstGeom>
        </p:spPr>
      </p:pic>
    </p:spTree>
    <p:extLst>
      <p:ext uri="{BB962C8B-B14F-4D97-AF65-F5344CB8AC3E}">
        <p14:creationId xmlns:p14="http://schemas.microsoft.com/office/powerpoint/2010/main" val="442806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Slice</Template>
  <TotalTime>208</TotalTime>
  <Words>634</Words>
  <Application>Microsoft Office PowerPoint</Application>
  <PresentationFormat>Panorámica</PresentationFormat>
  <Paragraphs>97</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Times New Roman</vt:lpstr>
      <vt:lpstr>Retrospección</vt:lpstr>
      <vt:lpstr>Paraíso Domicilies Tool</vt:lpstr>
      <vt:lpstr>Descripción del sistema</vt:lpstr>
      <vt:lpstr>Descripción del sistema</vt:lpstr>
      <vt:lpstr>Descripción del sistema</vt:lpstr>
      <vt:lpstr>Descripción Documental</vt:lpstr>
      <vt:lpstr>Descripción Documental</vt:lpstr>
      <vt:lpstr>Descripción Documental</vt:lpstr>
      <vt:lpstr>Descripción Documental</vt:lpstr>
      <vt:lpstr>Diagramas</vt:lpstr>
      <vt:lpstr>Diagramas</vt:lpstr>
      <vt:lpstr>Diagrama BPMN Publicación de producto en bodega</vt:lpstr>
      <vt:lpstr>Diagrama BPMN Publicación de producto en el catálogo</vt:lpstr>
      <vt:lpstr>Diagrama BPMN para solicitud y entrega de domicilio</vt:lpstr>
      <vt:lpstr>Sub-proceso entregar producto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Paraíso Domicilies Tool</dc:title>
  <dc:creator>WILLIAM</dc:creator>
  <cp:lastModifiedBy>RA302</cp:lastModifiedBy>
  <cp:revision>32</cp:revision>
  <dcterms:created xsi:type="dcterms:W3CDTF">2017-03-14T00:13:15Z</dcterms:created>
  <dcterms:modified xsi:type="dcterms:W3CDTF">2017-04-25T13:18:21Z</dcterms:modified>
</cp:coreProperties>
</file>