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07598D8-F9BD-474A-B9D1-E96B574C1EE1}" type="datetimeFigureOut">
              <a:rPr lang="es-CO" smtClean="0"/>
              <a:t>13/03/2017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5143C8A-BBE5-4CBA-8B4A-5ACBEEC54C7C}"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0622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07598D8-F9BD-474A-B9D1-E96B574C1EE1}" type="datetimeFigureOut">
              <a:rPr lang="es-CO" smtClean="0"/>
              <a:t>13/03/2017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5143C8A-BBE5-4CBA-8B4A-5ACBEEC54C7C}" type="slidenum">
              <a:rPr lang="es-CO" smtClean="0"/>
              <a:t>‹Nº›</a:t>
            </a:fld>
            <a:endParaRPr lang="es-CO"/>
          </a:p>
        </p:txBody>
      </p:sp>
    </p:spTree>
    <p:extLst>
      <p:ext uri="{BB962C8B-B14F-4D97-AF65-F5344CB8AC3E}">
        <p14:creationId xmlns:p14="http://schemas.microsoft.com/office/powerpoint/2010/main" val="1625190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07598D8-F9BD-474A-B9D1-E96B574C1EE1}" type="datetimeFigureOut">
              <a:rPr lang="es-CO" smtClean="0"/>
              <a:t>13/03/2017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5143C8A-BBE5-4CBA-8B4A-5ACBEEC54C7C}" type="slidenum">
              <a:rPr lang="es-CO" smtClean="0"/>
              <a:t>‹Nº›</a:t>
            </a:fld>
            <a:endParaRPr lang="es-CO"/>
          </a:p>
        </p:txBody>
      </p:sp>
    </p:spTree>
    <p:extLst>
      <p:ext uri="{BB962C8B-B14F-4D97-AF65-F5344CB8AC3E}">
        <p14:creationId xmlns:p14="http://schemas.microsoft.com/office/powerpoint/2010/main" val="1287546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07598D8-F9BD-474A-B9D1-E96B574C1EE1}" type="datetimeFigureOut">
              <a:rPr lang="es-CO" smtClean="0"/>
              <a:t>13/03/2017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5143C8A-BBE5-4CBA-8B4A-5ACBEEC54C7C}" type="slidenum">
              <a:rPr lang="es-CO" smtClean="0"/>
              <a:t>‹Nº›</a:t>
            </a:fld>
            <a:endParaRPr lang="es-CO"/>
          </a:p>
        </p:txBody>
      </p:sp>
    </p:spTree>
    <p:extLst>
      <p:ext uri="{BB962C8B-B14F-4D97-AF65-F5344CB8AC3E}">
        <p14:creationId xmlns:p14="http://schemas.microsoft.com/office/powerpoint/2010/main" val="2244575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07598D8-F9BD-474A-B9D1-E96B574C1EE1}" type="datetimeFigureOut">
              <a:rPr lang="es-CO" smtClean="0"/>
              <a:t>13/03/2017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5143C8A-BBE5-4CBA-8B4A-5ACBEEC54C7C}"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1642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07598D8-F9BD-474A-B9D1-E96B574C1EE1}" type="datetimeFigureOut">
              <a:rPr lang="es-CO" smtClean="0"/>
              <a:t>13/03/2017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5143C8A-BBE5-4CBA-8B4A-5ACBEEC54C7C}" type="slidenum">
              <a:rPr lang="es-CO" smtClean="0"/>
              <a:t>‹Nº›</a:t>
            </a:fld>
            <a:endParaRPr lang="es-CO"/>
          </a:p>
        </p:txBody>
      </p:sp>
    </p:spTree>
    <p:extLst>
      <p:ext uri="{BB962C8B-B14F-4D97-AF65-F5344CB8AC3E}">
        <p14:creationId xmlns:p14="http://schemas.microsoft.com/office/powerpoint/2010/main" val="3105904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07598D8-F9BD-474A-B9D1-E96B574C1EE1}" type="datetimeFigureOut">
              <a:rPr lang="es-CO" smtClean="0"/>
              <a:t>13/03/2017</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55143C8A-BBE5-4CBA-8B4A-5ACBEEC54C7C}" type="slidenum">
              <a:rPr lang="es-CO" smtClean="0"/>
              <a:t>‹Nº›</a:t>
            </a:fld>
            <a:endParaRPr lang="es-CO"/>
          </a:p>
        </p:txBody>
      </p:sp>
    </p:spTree>
    <p:extLst>
      <p:ext uri="{BB962C8B-B14F-4D97-AF65-F5344CB8AC3E}">
        <p14:creationId xmlns:p14="http://schemas.microsoft.com/office/powerpoint/2010/main" val="2536548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07598D8-F9BD-474A-B9D1-E96B574C1EE1}" type="datetimeFigureOut">
              <a:rPr lang="es-CO" smtClean="0"/>
              <a:t>13/03/2017</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55143C8A-BBE5-4CBA-8B4A-5ACBEEC54C7C}" type="slidenum">
              <a:rPr lang="es-CO" smtClean="0"/>
              <a:t>‹Nº›</a:t>
            </a:fld>
            <a:endParaRPr lang="es-CO"/>
          </a:p>
        </p:txBody>
      </p:sp>
    </p:spTree>
    <p:extLst>
      <p:ext uri="{BB962C8B-B14F-4D97-AF65-F5344CB8AC3E}">
        <p14:creationId xmlns:p14="http://schemas.microsoft.com/office/powerpoint/2010/main" val="2039728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07598D8-F9BD-474A-B9D1-E96B574C1EE1}" type="datetimeFigureOut">
              <a:rPr lang="es-CO" smtClean="0"/>
              <a:t>13/03/2017</a:t>
            </a:fld>
            <a:endParaRPr lang="es-CO"/>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CO"/>
          </a:p>
        </p:txBody>
      </p:sp>
      <p:sp>
        <p:nvSpPr>
          <p:cNvPr id="9" name="Slide Number Placeholder 8"/>
          <p:cNvSpPr>
            <a:spLocks noGrp="1"/>
          </p:cNvSpPr>
          <p:nvPr>
            <p:ph type="sldNum" sz="quarter" idx="12"/>
          </p:nvPr>
        </p:nvSpPr>
        <p:spPr/>
        <p:txBody>
          <a:bodyPr/>
          <a:lstStyle/>
          <a:p>
            <a:fld id="{55143C8A-BBE5-4CBA-8B4A-5ACBEEC54C7C}" type="slidenum">
              <a:rPr lang="es-CO" smtClean="0"/>
              <a:t>‹Nº›</a:t>
            </a:fld>
            <a:endParaRPr lang="es-CO"/>
          </a:p>
        </p:txBody>
      </p:sp>
    </p:spTree>
    <p:extLst>
      <p:ext uri="{BB962C8B-B14F-4D97-AF65-F5344CB8AC3E}">
        <p14:creationId xmlns:p14="http://schemas.microsoft.com/office/powerpoint/2010/main" val="3542594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07598D8-F9BD-474A-B9D1-E96B574C1EE1}" type="datetimeFigureOut">
              <a:rPr lang="es-CO" smtClean="0"/>
              <a:t>13/03/2017</a:t>
            </a:fld>
            <a:endParaRPr lang="es-CO"/>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CO"/>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5143C8A-BBE5-4CBA-8B4A-5ACBEEC54C7C}" type="slidenum">
              <a:rPr lang="es-CO" smtClean="0"/>
              <a:t>‹Nº›</a:t>
            </a:fld>
            <a:endParaRPr lang="es-CO"/>
          </a:p>
        </p:txBody>
      </p:sp>
    </p:spTree>
    <p:extLst>
      <p:ext uri="{BB962C8B-B14F-4D97-AF65-F5344CB8AC3E}">
        <p14:creationId xmlns:p14="http://schemas.microsoft.com/office/powerpoint/2010/main" val="352244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07598D8-F9BD-474A-B9D1-E96B574C1EE1}" type="datetimeFigureOut">
              <a:rPr lang="es-CO" smtClean="0"/>
              <a:t>13/03/2017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5143C8A-BBE5-4CBA-8B4A-5ACBEEC54C7C}" type="slidenum">
              <a:rPr lang="es-CO" smtClean="0"/>
              <a:t>‹Nº›</a:t>
            </a:fld>
            <a:endParaRPr lang="es-CO"/>
          </a:p>
        </p:txBody>
      </p:sp>
    </p:spTree>
    <p:extLst>
      <p:ext uri="{BB962C8B-B14F-4D97-AF65-F5344CB8AC3E}">
        <p14:creationId xmlns:p14="http://schemas.microsoft.com/office/powerpoint/2010/main" val="132508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07598D8-F9BD-474A-B9D1-E96B574C1EE1}" type="datetimeFigureOut">
              <a:rPr lang="es-CO" smtClean="0"/>
              <a:t>13/03/2017</a:t>
            </a:fld>
            <a:endParaRPr lang="es-CO"/>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CO"/>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5143C8A-BBE5-4CBA-8B4A-5ACBEEC54C7C}" type="slidenum">
              <a:rPr lang="es-CO" smtClean="0"/>
              <a:t>‹Nº›</a:t>
            </a:fld>
            <a:endParaRPr lang="es-CO"/>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981172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97280" y="758952"/>
            <a:ext cx="10058400" cy="1506576"/>
          </a:xfrm>
        </p:spPr>
        <p:txBody>
          <a:bodyPr/>
          <a:lstStyle/>
          <a:p>
            <a:r>
              <a:rPr lang="es-CO" dirty="0" smtClean="0"/>
              <a:t>Paraíso Domicilies Tool</a:t>
            </a:r>
            <a:endParaRPr lang="es-CO" dirty="0"/>
          </a:p>
        </p:txBody>
      </p:sp>
      <p:sp>
        <p:nvSpPr>
          <p:cNvPr id="3" name="Subtítulo 2"/>
          <p:cNvSpPr>
            <a:spLocks noGrp="1"/>
          </p:cNvSpPr>
          <p:nvPr>
            <p:ph type="subTitle" idx="1"/>
          </p:nvPr>
        </p:nvSpPr>
        <p:spPr/>
        <p:txBody>
          <a:bodyPr>
            <a:normAutofit fontScale="85000" lnSpcReduction="20000"/>
          </a:bodyPr>
          <a:lstStyle/>
          <a:p>
            <a:r>
              <a:rPr lang="en-US" dirty="0" smtClean="0"/>
              <a:t>William </a:t>
            </a:r>
            <a:r>
              <a:rPr lang="en-US" dirty="0" err="1" smtClean="0"/>
              <a:t>gil</a:t>
            </a:r>
            <a:r>
              <a:rPr lang="en-US" dirty="0" smtClean="0"/>
              <a:t>				</a:t>
            </a:r>
            <a:r>
              <a:rPr lang="en-US" dirty="0"/>
              <a:t>	</a:t>
            </a:r>
            <a:r>
              <a:rPr lang="en-US" dirty="0" err="1" smtClean="0"/>
              <a:t>ingenieria</a:t>
            </a:r>
            <a:r>
              <a:rPr lang="en-US" dirty="0" smtClean="0"/>
              <a:t> de </a:t>
            </a:r>
            <a:r>
              <a:rPr lang="en-US" dirty="0" err="1" smtClean="0"/>
              <a:t>requisitos</a:t>
            </a:r>
            <a:endParaRPr lang="en-US" dirty="0" smtClean="0"/>
          </a:p>
          <a:p>
            <a:r>
              <a:rPr lang="en-US" dirty="0" smtClean="0"/>
              <a:t>John Rodríguez				</a:t>
            </a:r>
            <a:r>
              <a:rPr lang="en-US" dirty="0"/>
              <a:t> Marco </a:t>
            </a:r>
            <a:r>
              <a:rPr lang="en-US" dirty="0" err="1"/>
              <a:t>empresarial</a:t>
            </a:r>
            <a:endParaRPr lang="en-US" dirty="0" smtClean="0"/>
          </a:p>
          <a:p>
            <a:r>
              <a:rPr lang="en-US" dirty="0" smtClean="0"/>
              <a:t>Daniel </a:t>
            </a:r>
            <a:r>
              <a:rPr lang="en-US" dirty="0"/>
              <a:t>Reyes</a:t>
            </a:r>
            <a:endParaRPr lang="es-CO" dirty="0"/>
          </a:p>
        </p:txBody>
      </p:sp>
    </p:spTree>
    <p:extLst>
      <p:ext uri="{BB962C8B-B14F-4D97-AF65-F5344CB8AC3E}">
        <p14:creationId xmlns:p14="http://schemas.microsoft.com/office/powerpoint/2010/main" val="485461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sz="4000" dirty="0">
                <a:latin typeface="Arial" panose="020B0604020202020204" pitchFamily="34" charset="0"/>
                <a:cs typeface="Arial" panose="020B0604020202020204" pitchFamily="34" charset="0"/>
              </a:rPr>
              <a:t>Ubicación y </a:t>
            </a:r>
            <a:r>
              <a:rPr lang="es-ES" sz="4000" dirty="0" smtClean="0">
                <a:latin typeface="Arial" panose="020B0604020202020204" pitchFamily="34" charset="0"/>
                <a:cs typeface="Arial" panose="020B0604020202020204" pitchFamily="34" charset="0"/>
              </a:rPr>
              <a:t>sedes</a:t>
            </a:r>
            <a:endParaRPr lang="es-CO" sz="4000"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097280" y="1737359"/>
            <a:ext cx="10058400" cy="4704383"/>
          </a:xfrm>
        </p:spPr>
        <p:txBody>
          <a:bodyPr>
            <a:normAutofit/>
          </a:bodyPr>
          <a:lstStyle/>
          <a:p>
            <a:r>
              <a:rPr lang="es-ES" dirty="0" smtClean="0">
                <a:latin typeface="Arial" panose="020B0604020202020204" pitchFamily="34" charset="0"/>
                <a:cs typeface="Arial" panose="020B0604020202020204" pitchFamily="34" charset="0"/>
              </a:rPr>
              <a:t>Supermercados </a:t>
            </a:r>
            <a:r>
              <a:rPr lang="es-ES" dirty="0">
                <a:latin typeface="Arial" panose="020B0604020202020204" pitchFamily="34" charset="0"/>
                <a:cs typeface="Arial" panose="020B0604020202020204" pitchFamily="34" charset="0"/>
              </a:rPr>
              <a:t>Paraíso cuenta con sedes en 4 ciudades, que son las siguientes:</a:t>
            </a:r>
            <a:endParaRPr lang="es-CO" sz="1800" dirty="0">
              <a:latin typeface="Arial" panose="020B0604020202020204" pitchFamily="34" charset="0"/>
              <a:cs typeface="Arial" panose="020B0604020202020204" pitchFamily="34" charset="0"/>
            </a:endParaRPr>
          </a:p>
          <a:p>
            <a:pPr lvl="0"/>
            <a:r>
              <a:rPr lang="es-ES" b="1" dirty="0">
                <a:latin typeface="Arial" panose="020B0604020202020204" pitchFamily="34" charset="0"/>
                <a:cs typeface="Arial" panose="020B0604020202020204" pitchFamily="34" charset="0"/>
              </a:rPr>
              <a:t>Duitama, Boyacá:</a:t>
            </a:r>
            <a:endParaRPr lang="es-CO" sz="18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s-ES" dirty="0">
                <a:latin typeface="Arial" panose="020B0604020202020204" pitchFamily="34" charset="0"/>
                <a:cs typeface="Arial" panose="020B0604020202020204" pitchFamily="34" charset="0"/>
              </a:rPr>
              <a:t>Calle 12 # 18ª 15</a:t>
            </a:r>
            <a:endParaRPr lang="es-CO" sz="16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s-ES" dirty="0">
                <a:latin typeface="Arial" panose="020B0604020202020204" pitchFamily="34" charset="0"/>
                <a:cs typeface="Arial" panose="020B0604020202020204" pitchFamily="34" charset="0"/>
              </a:rPr>
              <a:t>Calle 17 # 15-17</a:t>
            </a:r>
            <a:endParaRPr lang="es-CO" sz="1600" dirty="0">
              <a:latin typeface="Arial" panose="020B0604020202020204" pitchFamily="34" charset="0"/>
              <a:cs typeface="Arial" panose="020B0604020202020204" pitchFamily="34" charset="0"/>
            </a:endParaRPr>
          </a:p>
          <a:p>
            <a:pPr lvl="0"/>
            <a:r>
              <a:rPr lang="es-ES" b="1" dirty="0">
                <a:latin typeface="Arial" panose="020B0604020202020204" pitchFamily="34" charset="0"/>
                <a:cs typeface="Arial" panose="020B0604020202020204" pitchFamily="34" charset="0"/>
              </a:rPr>
              <a:t>Tunja, Boyacá:</a:t>
            </a:r>
            <a:endParaRPr lang="es-CO" sz="18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s-ES" dirty="0">
                <a:latin typeface="Arial" panose="020B0604020202020204" pitchFamily="34" charset="0"/>
                <a:cs typeface="Arial" panose="020B0604020202020204" pitchFamily="34" charset="0"/>
              </a:rPr>
              <a:t>Carrera 11 No 9-40</a:t>
            </a:r>
            <a:endParaRPr lang="es-CO" sz="16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s-ES" dirty="0">
                <a:latin typeface="Arial" panose="020B0604020202020204" pitchFamily="34" charset="0"/>
                <a:cs typeface="Arial" panose="020B0604020202020204" pitchFamily="34" charset="0"/>
              </a:rPr>
              <a:t>Transversal </a:t>
            </a:r>
            <a:r>
              <a:rPr lang="es-ES" dirty="0" err="1">
                <a:latin typeface="Arial" panose="020B0604020202020204" pitchFamily="34" charset="0"/>
                <a:cs typeface="Arial" panose="020B0604020202020204" pitchFamily="34" charset="0"/>
              </a:rPr>
              <a:t>oA</a:t>
            </a:r>
            <a:r>
              <a:rPr lang="es-ES" dirty="0">
                <a:latin typeface="Arial" panose="020B0604020202020204" pitchFamily="34" charset="0"/>
                <a:cs typeface="Arial" panose="020B0604020202020204" pitchFamily="34" charset="0"/>
              </a:rPr>
              <a:t> este # 66-18</a:t>
            </a:r>
            <a:endParaRPr lang="es-CO" sz="1600" dirty="0">
              <a:latin typeface="Arial" panose="020B0604020202020204" pitchFamily="34" charset="0"/>
              <a:cs typeface="Arial" panose="020B0604020202020204" pitchFamily="34" charset="0"/>
            </a:endParaRPr>
          </a:p>
          <a:p>
            <a:pPr lvl="0"/>
            <a:r>
              <a:rPr lang="es-ES" b="1" dirty="0">
                <a:latin typeface="Arial" panose="020B0604020202020204" pitchFamily="34" charset="0"/>
                <a:cs typeface="Arial" panose="020B0604020202020204" pitchFamily="34" charset="0"/>
              </a:rPr>
              <a:t>Sogamoso, Boyacá:</a:t>
            </a:r>
            <a:endParaRPr lang="es-CO" sz="18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s-ES" dirty="0" err="1">
                <a:latin typeface="Arial" panose="020B0604020202020204" pitchFamily="34" charset="0"/>
                <a:cs typeface="Arial" panose="020B0604020202020204" pitchFamily="34" charset="0"/>
              </a:rPr>
              <a:t>Cra</a:t>
            </a:r>
            <a:r>
              <a:rPr lang="es-ES" dirty="0">
                <a:latin typeface="Arial" panose="020B0604020202020204" pitchFamily="34" charset="0"/>
                <a:cs typeface="Arial" panose="020B0604020202020204" pitchFamily="34" charset="0"/>
              </a:rPr>
              <a:t> 11 # 23-56</a:t>
            </a:r>
            <a:endParaRPr lang="es-CO" sz="1600" dirty="0">
              <a:latin typeface="Arial" panose="020B0604020202020204" pitchFamily="34" charset="0"/>
              <a:cs typeface="Arial" panose="020B0604020202020204" pitchFamily="34" charset="0"/>
            </a:endParaRPr>
          </a:p>
          <a:p>
            <a:pPr lvl="0"/>
            <a:r>
              <a:rPr lang="es-ES" b="1" dirty="0">
                <a:latin typeface="Arial" panose="020B0604020202020204" pitchFamily="34" charset="0"/>
                <a:cs typeface="Arial" panose="020B0604020202020204" pitchFamily="34" charset="0"/>
              </a:rPr>
              <a:t>Yopal, Casanare:</a:t>
            </a:r>
            <a:endParaRPr lang="es-CO" sz="18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s-ES" dirty="0">
                <a:latin typeface="Arial" panose="020B0604020202020204" pitchFamily="34" charset="0"/>
                <a:cs typeface="Arial" panose="020B0604020202020204" pitchFamily="34" charset="0"/>
              </a:rPr>
              <a:t>Centro comercial 101</a:t>
            </a:r>
            <a:endParaRPr lang="es-CO" sz="16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s-ES" dirty="0">
                <a:latin typeface="Arial" panose="020B0604020202020204" pitchFamily="34" charset="0"/>
                <a:cs typeface="Arial" panose="020B0604020202020204" pitchFamily="34" charset="0"/>
              </a:rPr>
              <a:t>Calle 24 # 12-10</a:t>
            </a:r>
            <a:endParaRPr lang="es-CO" sz="1600" dirty="0">
              <a:latin typeface="Arial" panose="020B0604020202020204" pitchFamily="34" charset="0"/>
              <a:cs typeface="Arial" panose="020B0604020202020204" pitchFamily="34" charset="0"/>
            </a:endParaRPr>
          </a:p>
          <a:p>
            <a:endParaRPr lang="es-CO" dirty="0"/>
          </a:p>
        </p:txBody>
      </p:sp>
    </p:spTree>
    <p:extLst>
      <p:ext uri="{BB962C8B-B14F-4D97-AF65-F5344CB8AC3E}">
        <p14:creationId xmlns:p14="http://schemas.microsoft.com/office/powerpoint/2010/main" val="1967316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92312" y="286603"/>
            <a:ext cx="11090171" cy="1450757"/>
          </a:xfrm>
        </p:spPr>
        <p:txBody>
          <a:bodyPr>
            <a:normAutofit/>
          </a:bodyPr>
          <a:lstStyle/>
          <a:p>
            <a:pPr algn="ctr"/>
            <a:r>
              <a:rPr lang="es-ES" sz="4000" dirty="0">
                <a:latin typeface="Arial" panose="020B0604020202020204" pitchFamily="34" charset="0"/>
                <a:cs typeface="Arial" panose="020B0604020202020204" pitchFamily="34" charset="0"/>
              </a:rPr>
              <a:t>Descripción de las </a:t>
            </a:r>
            <a:r>
              <a:rPr lang="es-ES" sz="4000" dirty="0" smtClean="0">
                <a:latin typeface="Arial" panose="020B0604020202020204" pitchFamily="34" charset="0"/>
                <a:cs typeface="Arial" panose="020B0604020202020204" pitchFamily="34" charset="0"/>
              </a:rPr>
              <a:t>necesidades/oportunidades</a:t>
            </a:r>
            <a:endParaRPr lang="es-CO" sz="4000"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097279" y="1845733"/>
            <a:ext cx="10476021" cy="4473179"/>
          </a:xfrm>
        </p:spPr>
        <p:txBody>
          <a:bodyPr>
            <a:normAutofit lnSpcReduction="10000"/>
          </a:bodyPr>
          <a:lstStyle/>
          <a:p>
            <a:r>
              <a:rPr lang="es-ES" dirty="0" smtClean="0">
                <a:latin typeface="Arial" panose="020B0604020202020204" pitchFamily="34" charset="0"/>
                <a:cs typeface="Arial" panose="020B0604020202020204" pitchFamily="34" charset="0"/>
              </a:rPr>
              <a:t>Implementación de un </a:t>
            </a:r>
            <a:r>
              <a:rPr lang="es-ES" dirty="0">
                <a:latin typeface="Arial" panose="020B0604020202020204" pitchFamily="34" charset="0"/>
                <a:cs typeface="Arial" panose="020B0604020202020204" pitchFamily="34" charset="0"/>
              </a:rPr>
              <a:t>c</a:t>
            </a:r>
            <a:r>
              <a:rPr lang="es-ES" dirty="0" smtClean="0">
                <a:latin typeface="Arial" panose="020B0604020202020204" pitchFamily="34" charset="0"/>
                <a:cs typeface="Arial" panose="020B0604020202020204" pitchFamily="34" charset="0"/>
              </a:rPr>
              <a:t>atalogo y venta a domicilio de </a:t>
            </a:r>
            <a:r>
              <a:rPr lang="es-ES" smtClean="0">
                <a:latin typeface="Arial" panose="020B0604020202020204" pitchFamily="34" charset="0"/>
                <a:cs typeface="Arial" panose="020B0604020202020204" pitchFamily="34" charset="0"/>
              </a:rPr>
              <a:t>productos vía </a:t>
            </a:r>
            <a:r>
              <a:rPr lang="es-ES" dirty="0" smtClean="0">
                <a:latin typeface="Arial" panose="020B0604020202020204" pitchFamily="34" charset="0"/>
                <a:cs typeface="Arial" panose="020B0604020202020204" pitchFamily="34" charset="0"/>
              </a:rPr>
              <a:t>web.</a:t>
            </a:r>
          </a:p>
          <a:p>
            <a:r>
              <a:rPr lang="es-ES" sz="2400" b="1" dirty="0" smtClean="0">
                <a:latin typeface="Arial" panose="020B0604020202020204" pitchFamily="34" charset="0"/>
                <a:cs typeface="Arial" panose="020B0604020202020204" pitchFamily="34" charset="0"/>
              </a:rPr>
              <a:t>Síntomas</a:t>
            </a:r>
            <a:endParaRPr lang="es-CO" sz="2400" b="1" dirty="0">
              <a:latin typeface="Arial" panose="020B0604020202020204" pitchFamily="34" charset="0"/>
              <a:cs typeface="Arial" panose="020B0604020202020204" pitchFamily="34" charset="0"/>
            </a:endParaRPr>
          </a:p>
          <a:p>
            <a:pPr lvl="1">
              <a:buFont typeface="Arial" panose="020B0604020202020204" pitchFamily="34" charset="0"/>
              <a:buChar char="•"/>
            </a:pPr>
            <a:r>
              <a:rPr lang="es-ES" sz="2000" dirty="0">
                <a:latin typeface="Arial" panose="020B0604020202020204" pitchFamily="34" charset="0"/>
                <a:cs typeface="Arial" panose="020B0604020202020204" pitchFamily="34" charset="0"/>
              </a:rPr>
              <a:t>Reducción de número de clientes en horarios de trabajo.</a:t>
            </a:r>
            <a:endParaRPr lang="es-CO" sz="20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s-ES" sz="2000" dirty="0">
                <a:latin typeface="Arial" panose="020B0604020202020204" pitchFamily="34" charset="0"/>
                <a:cs typeface="Arial" panose="020B0604020202020204" pitchFamily="34" charset="0"/>
              </a:rPr>
              <a:t>Compra de productos de cafería “para llevar” que reducen su calidad al momento de consumo o transporte.</a:t>
            </a:r>
            <a:endParaRPr lang="es-CO" sz="20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s-ES" sz="2000" dirty="0">
                <a:latin typeface="Arial" panose="020B0604020202020204" pitchFamily="34" charset="0"/>
                <a:cs typeface="Arial" panose="020B0604020202020204" pitchFamily="34" charset="0"/>
              </a:rPr>
              <a:t>Algunos clientes deben desplazarse largas distancias para conseguir los productos que se ofrecen en el supermercado.</a:t>
            </a:r>
            <a:endParaRPr lang="es-CO" sz="2000" dirty="0">
              <a:latin typeface="Arial" panose="020B0604020202020204" pitchFamily="34" charset="0"/>
              <a:cs typeface="Arial" panose="020B0604020202020204" pitchFamily="34" charset="0"/>
            </a:endParaRPr>
          </a:p>
          <a:p>
            <a:r>
              <a:rPr lang="es-ES" sz="2400" b="1" dirty="0" smtClean="0">
                <a:latin typeface="Arial" panose="020B0604020202020204" pitchFamily="34" charset="0"/>
                <a:cs typeface="Arial" panose="020B0604020202020204" pitchFamily="34" charset="0"/>
              </a:rPr>
              <a:t>Causas</a:t>
            </a:r>
            <a:endParaRPr lang="es-CO" sz="2400" b="1" dirty="0">
              <a:latin typeface="Arial" panose="020B0604020202020204" pitchFamily="34" charset="0"/>
              <a:cs typeface="Arial" panose="020B0604020202020204" pitchFamily="34" charset="0"/>
            </a:endParaRPr>
          </a:p>
          <a:p>
            <a:pPr lvl="1">
              <a:buFont typeface="Arial" panose="020B0604020202020204" pitchFamily="34" charset="0"/>
              <a:buChar char="•"/>
            </a:pPr>
            <a:r>
              <a:rPr lang="es-ES" sz="2000" dirty="0">
                <a:latin typeface="Arial" panose="020B0604020202020204" pitchFamily="34" charset="0"/>
                <a:cs typeface="Arial" panose="020B0604020202020204" pitchFamily="34" charset="0"/>
              </a:rPr>
              <a:t>La falta de una plataforma que permita ver los productos de forma categorizada y sencilla.</a:t>
            </a:r>
            <a:endParaRPr lang="es-CO" sz="20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s-ES" sz="2000" dirty="0">
                <a:latin typeface="Arial" panose="020B0604020202020204" pitchFamily="34" charset="0"/>
                <a:cs typeface="Arial" panose="020B0604020202020204" pitchFamily="34" charset="0"/>
              </a:rPr>
              <a:t>Más accesibilidad a internet que a una línea fija, por parte de los usuarios.</a:t>
            </a:r>
            <a:endParaRPr lang="es-CO" sz="20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s-ES" sz="2000" dirty="0">
                <a:latin typeface="Arial" panose="020B0604020202020204" pitchFamily="34" charset="0"/>
                <a:cs typeface="Arial" panose="020B0604020202020204" pitchFamily="34" charset="0"/>
              </a:rPr>
              <a:t>Poco tiempo disponible de parte del cliente para la compra de productos.</a:t>
            </a:r>
            <a:endParaRPr lang="es-CO" sz="20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s-ES" sz="2000" dirty="0">
                <a:latin typeface="Arial" panose="020B0604020202020204" pitchFamily="34" charset="0"/>
                <a:cs typeface="Arial" panose="020B0604020202020204" pitchFamily="34" charset="0"/>
              </a:rPr>
              <a:t>Poca competitividad por la distancia del cliente al supermercado.</a:t>
            </a:r>
            <a:endParaRPr lang="es-CO" sz="2000" dirty="0">
              <a:latin typeface="Arial" panose="020B0604020202020204" pitchFamily="34" charset="0"/>
              <a:cs typeface="Arial" panose="020B0604020202020204" pitchFamily="34" charset="0"/>
            </a:endParaRPr>
          </a:p>
          <a:p>
            <a:endParaRPr lang="es-CO" dirty="0"/>
          </a:p>
        </p:txBody>
      </p:sp>
    </p:spTree>
    <p:extLst>
      <p:ext uri="{BB962C8B-B14F-4D97-AF65-F5344CB8AC3E}">
        <p14:creationId xmlns:p14="http://schemas.microsoft.com/office/powerpoint/2010/main" val="653861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97279" y="1091821"/>
            <a:ext cx="10366839" cy="5418161"/>
          </a:xfrm>
        </p:spPr>
        <p:txBody>
          <a:bodyPr/>
          <a:lstStyle/>
          <a:p>
            <a:pPr algn="ctr"/>
            <a:r>
              <a:rPr lang="es-ES" sz="4000" dirty="0">
                <a:latin typeface="Arial" panose="020B0604020202020204" pitchFamily="34" charset="0"/>
                <a:cs typeface="Arial" panose="020B0604020202020204" pitchFamily="34" charset="0"/>
              </a:rPr>
              <a:t>Pronóstico</a:t>
            </a:r>
            <a:endParaRPr lang="es-CO" sz="4000" dirty="0">
              <a:latin typeface="Arial" panose="020B0604020202020204" pitchFamily="34" charset="0"/>
              <a:cs typeface="Arial" panose="020B0604020202020204" pitchFamily="34" charset="0"/>
            </a:endParaRPr>
          </a:p>
          <a:p>
            <a:pPr lvl="0"/>
            <a:endParaRPr lang="es-ES" b="1" dirty="0" smtClean="0">
              <a:latin typeface="Arial" panose="020B0604020202020204" pitchFamily="34" charset="0"/>
              <a:cs typeface="Arial" panose="020B0604020202020204" pitchFamily="34" charset="0"/>
            </a:endParaRPr>
          </a:p>
          <a:p>
            <a:pPr lvl="0" algn="just"/>
            <a:r>
              <a:rPr lang="es-ES" sz="2400" b="1" dirty="0" smtClean="0">
                <a:latin typeface="Arial" panose="020B0604020202020204" pitchFamily="34" charset="0"/>
                <a:cs typeface="Arial" panose="020B0604020202020204" pitchFamily="34" charset="0"/>
              </a:rPr>
              <a:t>A </a:t>
            </a:r>
            <a:r>
              <a:rPr lang="es-ES" sz="2400" b="1" dirty="0">
                <a:latin typeface="Arial" panose="020B0604020202020204" pitchFamily="34" charset="0"/>
                <a:cs typeface="Arial" panose="020B0604020202020204" pitchFamily="34" charset="0"/>
              </a:rPr>
              <a:t>corto plazo</a:t>
            </a:r>
            <a:endParaRPr lang="es-CO" sz="2400" dirty="0">
              <a:latin typeface="Arial" panose="020B0604020202020204" pitchFamily="34" charset="0"/>
              <a:cs typeface="Arial" panose="020B0604020202020204" pitchFamily="34" charset="0"/>
            </a:endParaRPr>
          </a:p>
          <a:p>
            <a:pPr algn="just"/>
            <a:r>
              <a:rPr lang="es-ES" sz="2400" dirty="0">
                <a:latin typeface="Arial" panose="020B0604020202020204" pitchFamily="34" charset="0"/>
                <a:cs typeface="Arial" panose="020B0604020202020204" pitchFamily="34" charset="0"/>
              </a:rPr>
              <a:t>Reducción de clientes y ganancias a falta de un sistema asequible de catálogo de productos y domicilios que permita evidenciar con facilidad la gran variedad de productos a disposición del cliente</a:t>
            </a:r>
            <a:r>
              <a:rPr lang="es-ES" sz="2400" dirty="0" smtClean="0">
                <a:latin typeface="Arial" panose="020B0604020202020204" pitchFamily="34" charset="0"/>
                <a:cs typeface="Arial" panose="020B0604020202020204" pitchFamily="34" charset="0"/>
              </a:rPr>
              <a:t>.</a:t>
            </a:r>
            <a:endParaRPr lang="es-ES" sz="2400" dirty="0">
              <a:latin typeface="Arial" panose="020B0604020202020204" pitchFamily="34" charset="0"/>
              <a:cs typeface="Arial" panose="020B0604020202020204" pitchFamily="34" charset="0"/>
            </a:endParaRPr>
          </a:p>
          <a:p>
            <a:pPr lvl="0" algn="just"/>
            <a:r>
              <a:rPr lang="es-ES" sz="2400" b="1" dirty="0">
                <a:latin typeface="Arial" panose="020B0604020202020204" pitchFamily="34" charset="0"/>
                <a:cs typeface="Arial" panose="020B0604020202020204" pitchFamily="34" charset="0"/>
              </a:rPr>
              <a:t>A largo plazo</a:t>
            </a:r>
            <a:endParaRPr lang="es-CO" sz="2400" dirty="0">
              <a:latin typeface="Arial" panose="020B0604020202020204" pitchFamily="34" charset="0"/>
              <a:cs typeface="Arial" panose="020B0604020202020204" pitchFamily="34" charset="0"/>
            </a:endParaRPr>
          </a:p>
          <a:p>
            <a:pPr algn="just"/>
            <a:r>
              <a:rPr lang="es-ES" sz="2400" dirty="0">
                <a:latin typeface="Arial" panose="020B0604020202020204" pitchFamily="34" charset="0"/>
                <a:cs typeface="Arial" panose="020B0604020202020204" pitchFamily="34" charset="0"/>
              </a:rPr>
              <a:t>Reducción considerable de las ganancias y/o clientela a causa de la poca competitividad del supermercado a diferencia de otros, en el ámbito de integración tecnológica.</a:t>
            </a:r>
            <a:endParaRPr lang="es-CO" sz="2400" dirty="0">
              <a:latin typeface="Arial" panose="020B0604020202020204" pitchFamily="34" charset="0"/>
              <a:cs typeface="Arial" panose="020B0604020202020204" pitchFamily="34" charset="0"/>
            </a:endParaRPr>
          </a:p>
          <a:p>
            <a:endParaRPr lang="es-CO" dirty="0">
              <a:latin typeface="Arial" panose="020B0604020202020204" pitchFamily="34" charset="0"/>
              <a:cs typeface="Arial" panose="020B0604020202020204" pitchFamily="34" charset="0"/>
            </a:endParaRPr>
          </a:p>
          <a:p>
            <a:endParaRPr 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267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sz="4000" dirty="0" smtClean="0">
                <a:latin typeface="Arial" panose="020B0604020202020204" pitchFamily="34" charset="0"/>
                <a:cs typeface="Arial" panose="020B0604020202020204" pitchFamily="34" charset="0"/>
              </a:rPr>
              <a:t>Diagnóstico</a:t>
            </a:r>
            <a:endParaRPr lang="es-CO" sz="4000"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097280" y="2569065"/>
            <a:ext cx="10058400" cy="2630732"/>
          </a:xfrm>
        </p:spPr>
        <p:txBody>
          <a:bodyPr/>
          <a:lstStyle/>
          <a:p>
            <a:pPr algn="just"/>
            <a:r>
              <a:rPr lang="es-ES" sz="2800" dirty="0" smtClean="0">
                <a:latin typeface="Arial" panose="020B0604020202020204" pitchFamily="34" charset="0"/>
                <a:cs typeface="Arial" panose="020B0604020202020204" pitchFamily="34" charset="0"/>
              </a:rPr>
              <a:t>La </a:t>
            </a:r>
            <a:r>
              <a:rPr lang="es-ES" sz="2800" dirty="0">
                <a:latin typeface="Arial" panose="020B0604020202020204" pitchFamily="34" charset="0"/>
                <a:cs typeface="Arial" panose="020B0604020202020204" pitchFamily="34" charset="0"/>
              </a:rPr>
              <a:t>empresa requiere de un sistema de catálogos y servicio a domicilio vía web, que sea competitivo con  el estándar actual equiparable a los más destacados consorcios mercantiles y que satisfaga las expectativas del cliente, principal motor de funcionamiento y razón de ser de los supermercados Paraíso.</a:t>
            </a:r>
            <a:endParaRPr lang="es-CO" sz="2800" dirty="0">
              <a:latin typeface="Arial" panose="020B0604020202020204" pitchFamily="34" charset="0"/>
              <a:cs typeface="Arial" panose="020B0604020202020204" pitchFamily="34" charset="0"/>
            </a:endParaRPr>
          </a:p>
          <a:p>
            <a:endParaRPr lang="es-CO" dirty="0"/>
          </a:p>
        </p:txBody>
      </p:sp>
    </p:spTree>
    <p:extLst>
      <p:ext uri="{BB962C8B-B14F-4D97-AF65-F5344CB8AC3E}">
        <p14:creationId xmlns:p14="http://schemas.microsoft.com/office/powerpoint/2010/main" val="3905452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sz="4000" dirty="0">
                <a:latin typeface="Arial" panose="020B0604020202020204" pitchFamily="34" charset="0"/>
                <a:cs typeface="Arial" panose="020B0604020202020204" pitchFamily="34" charset="0"/>
              </a:rPr>
              <a:t>Descripción de una solución </a:t>
            </a:r>
            <a:r>
              <a:rPr lang="es-ES" sz="4000" dirty="0" smtClean="0">
                <a:latin typeface="Arial" panose="020B0604020202020204" pitchFamily="34" charset="0"/>
                <a:cs typeface="Arial" panose="020B0604020202020204" pitchFamily="34" charset="0"/>
              </a:rPr>
              <a:t>sugerida</a:t>
            </a:r>
            <a:endParaRPr lang="es-CO" sz="4000"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097280" y="2418941"/>
            <a:ext cx="10058400" cy="2057526"/>
          </a:xfrm>
        </p:spPr>
        <p:txBody>
          <a:bodyPr/>
          <a:lstStyle/>
          <a:p>
            <a:pPr algn="just"/>
            <a:r>
              <a:rPr lang="es-ES" sz="2800" dirty="0">
                <a:latin typeface="Arial" panose="020B0604020202020204" pitchFamily="34" charset="0"/>
                <a:cs typeface="Arial" panose="020B0604020202020204" pitchFamily="34" charset="0"/>
              </a:rPr>
              <a:t>Se propone la implementación de un catálogo de productos completo, el cual contenga un sistema de compra a domicilio como complemento al sitio web de almacenes paraíso y que proporcione al cliente la capacidad de visualizar y/o comprar productos de forma ordenada y </a:t>
            </a:r>
            <a:r>
              <a:rPr lang="es-ES" sz="2800" dirty="0" smtClean="0">
                <a:latin typeface="Arial" panose="020B0604020202020204" pitchFamily="34" charset="0"/>
                <a:cs typeface="Arial" panose="020B0604020202020204" pitchFamily="34" charset="0"/>
              </a:rPr>
              <a:t>ergonómica.</a:t>
            </a:r>
            <a:endParaRPr 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7391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dirty="0">
                <a:latin typeface="Arial" panose="020B0604020202020204" pitchFamily="34" charset="0"/>
                <a:cs typeface="Arial" panose="020B0604020202020204" pitchFamily="34" charset="0"/>
              </a:rPr>
              <a:t>Control de </a:t>
            </a:r>
            <a:r>
              <a:rPr lang="es-ES" sz="4000" dirty="0" smtClean="0">
                <a:latin typeface="Arial" panose="020B0604020202020204" pitchFamily="34" charset="0"/>
                <a:cs typeface="Arial" panose="020B0604020202020204" pitchFamily="34" charset="0"/>
              </a:rPr>
              <a:t>pronósticos</a:t>
            </a:r>
            <a:endParaRPr lang="es-CO" sz="4000"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097280" y="1995859"/>
            <a:ext cx="10312248" cy="3968212"/>
          </a:xfrm>
        </p:spPr>
        <p:txBody>
          <a:bodyPr/>
          <a:lstStyle/>
          <a:p>
            <a:pPr lvl="0" algn="just"/>
            <a:r>
              <a:rPr lang="es-ES" sz="2400" b="1" dirty="0" smtClean="0">
                <a:latin typeface="Arial" panose="020B0604020202020204" pitchFamily="34" charset="0"/>
                <a:cs typeface="Arial" panose="020B0604020202020204" pitchFamily="34" charset="0"/>
              </a:rPr>
              <a:t>A </a:t>
            </a:r>
            <a:r>
              <a:rPr lang="es-ES" sz="2400" b="1" dirty="0">
                <a:latin typeface="Arial" panose="020B0604020202020204" pitchFamily="34" charset="0"/>
                <a:cs typeface="Arial" panose="020B0604020202020204" pitchFamily="34" charset="0"/>
              </a:rPr>
              <a:t>corto plazo</a:t>
            </a:r>
            <a:endParaRPr lang="es-CO" sz="2400" dirty="0">
              <a:latin typeface="Arial" panose="020B0604020202020204" pitchFamily="34" charset="0"/>
              <a:cs typeface="Arial" panose="020B0604020202020204" pitchFamily="34" charset="0"/>
            </a:endParaRPr>
          </a:p>
          <a:p>
            <a:pPr algn="just"/>
            <a:r>
              <a:rPr lang="es-ES" sz="2400" dirty="0">
                <a:latin typeface="Arial" panose="020B0604020202020204" pitchFamily="34" charset="0"/>
                <a:cs typeface="Arial" panose="020B0604020202020204" pitchFamily="34" charset="0"/>
              </a:rPr>
              <a:t>Implementación de un sistema de domicilios vía telefónica, que permita realizar un seguimiento de la viabilidad de la implementación del catálogo de compra vía web.</a:t>
            </a:r>
            <a:endParaRPr lang="es-CO" sz="2400" dirty="0">
              <a:latin typeface="Arial" panose="020B0604020202020204" pitchFamily="34" charset="0"/>
              <a:cs typeface="Arial" panose="020B0604020202020204" pitchFamily="34" charset="0"/>
            </a:endParaRPr>
          </a:p>
          <a:p>
            <a:pPr lvl="0" algn="just"/>
            <a:r>
              <a:rPr lang="es-ES" sz="2400" b="1" dirty="0">
                <a:latin typeface="Arial" panose="020B0604020202020204" pitchFamily="34" charset="0"/>
                <a:cs typeface="Arial" panose="020B0604020202020204" pitchFamily="34" charset="0"/>
              </a:rPr>
              <a:t>A largo plazo</a:t>
            </a:r>
            <a:endParaRPr lang="es-CO" sz="2400" dirty="0">
              <a:latin typeface="Arial" panose="020B0604020202020204" pitchFamily="34" charset="0"/>
              <a:cs typeface="Arial" panose="020B0604020202020204" pitchFamily="34" charset="0"/>
            </a:endParaRPr>
          </a:p>
          <a:p>
            <a:pPr algn="just"/>
            <a:r>
              <a:rPr lang="es-ES" sz="2400" dirty="0">
                <a:latin typeface="Arial" panose="020B0604020202020204" pitchFamily="34" charset="0"/>
                <a:cs typeface="Arial" panose="020B0604020202020204" pitchFamily="34" charset="0"/>
              </a:rPr>
              <a:t>Proporcionar un servicio web que permita realizar la compra de productos a partir de un catálogo debidamente ordenado, que otorgue la posibilidad de observar y/o comprar productos rápida y sencillamente.</a:t>
            </a:r>
            <a:endParaRPr lang="es-CO" sz="2400" dirty="0">
              <a:latin typeface="Arial" panose="020B0604020202020204" pitchFamily="34" charset="0"/>
              <a:cs typeface="Arial" panose="020B0604020202020204" pitchFamily="34" charset="0"/>
            </a:endParaRPr>
          </a:p>
          <a:p>
            <a:endParaRPr lang="es-CO" dirty="0"/>
          </a:p>
        </p:txBody>
      </p:sp>
    </p:spTree>
    <p:extLst>
      <p:ext uri="{BB962C8B-B14F-4D97-AF65-F5344CB8AC3E}">
        <p14:creationId xmlns:p14="http://schemas.microsoft.com/office/powerpoint/2010/main" val="1990816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573206"/>
            <a:ext cx="10058400" cy="982639"/>
          </a:xfrm>
        </p:spPr>
        <p:txBody>
          <a:bodyPr>
            <a:normAutofit/>
          </a:bodyPr>
          <a:lstStyle/>
          <a:p>
            <a:pPr algn="ctr"/>
            <a:r>
              <a:rPr lang="es-ES" sz="4000" dirty="0">
                <a:latin typeface="Arial" panose="020B0604020202020204" pitchFamily="34" charset="0"/>
                <a:cs typeface="Arial" panose="020B0604020202020204" pitchFamily="34" charset="0"/>
              </a:rPr>
              <a:t>Descripción Empresarial</a:t>
            </a:r>
            <a:endParaRPr lang="es-CO" sz="4000"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097280" y="1763847"/>
            <a:ext cx="10462374" cy="4363998"/>
          </a:xfrm>
        </p:spPr>
        <p:txBody>
          <a:bodyPr>
            <a:normAutofit fontScale="92500" lnSpcReduction="10000"/>
          </a:bodyPr>
          <a:lstStyle/>
          <a:p>
            <a:pPr algn="just"/>
            <a:r>
              <a:rPr lang="es-ES" sz="3600" b="1" dirty="0">
                <a:latin typeface="Arial" panose="020B0604020202020204" pitchFamily="34" charset="0"/>
                <a:cs typeface="Arial" panose="020B0604020202020204" pitchFamily="34" charset="0"/>
              </a:rPr>
              <a:t>Misión</a:t>
            </a:r>
            <a:endParaRPr lang="es-CO" sz="3600" b="1" dirty="0">
              <a:latin typeface="Arial" panose="020B0604020202020204" pitchFamily="34" charset="0"/>
              <a:cs typeface="Arial" panose="020B0604020202020204" pitchFamily="34" charset="0"/>
            </a:endParaRPr>
          </a:p>
          <a:p>
            <a:pPr algn="just"/>
            <a:r>
              <a:rPr lang="es-ES" sz="2800" dirty="0">
                <a:latin typeface="Arial" panose="020B0604020202020204" pitchFamily="34" charset="0"/>
                <a:cs typeface="Arial" panose="020B0604020202020204" pitchFamily="34" charset="0"/>
              </a:rPr>
              <a:t>Somos una empresa boyacense líder regional en la comercialización y distribución de productos de la canasta familiar dedicada a mejorar la calidad de vida de nuestros grupos de interés con un excelente servicio y calidad, precios justos y un alto sentido de responsabilidad social</a:t>
            </a:r>
            <a:r>
              <a:rPr lang="es-ES" sz="2800" dirty="0" smtClean="0">
                <a:latin typeface="Arial" panose="020B0604020202020204" pitchFamily="34" charset="0"/>
                <a:cs typeface="Arial" panose="020B0604020202020204" pitchFamily="34" charset="0"/>
              </a:rPr>
              <a:t>.</a:t>
            </a:r>
          </a:p>
          <a:p>
            <a:r>
              <a:rPr lang="es-ES" sz="3900" b="1" dirty="0">
                <a:latin typeface="Arial" panose="020B0604020202020204" pitchFamily="34" charset="0"/>
                <a:cs typeface="Arial" panose="020B0604020202020204" pitchFamily="34" charset="0"/>
              </a:rPr>
              <a:t>Visión</a:t>
            </a:r>
            <a:endParaRPr lang="es-CO" sz="3900" b="1" dirty="0">
              <a:latin typeface="Arial" panose="020B0604020202020204" pitchFamily="34" charset="0"/>
              <a:cs typeface="Arial" panose="020B0604020202020204" pitchFamily="34" charset="0"/>
            </a:endParaRPr>
          </a:p>
          <a:p>
            <a:pPr algn="just"/>
            <a:r>
              <a:rPr lang="es-ES" sz="2800" dirty="0">
                <a:latin typeface="Arial" panose="020B0604020202020204" pitchFamily="34" charset="0"/>
                <a:cs typeface="Arial" panose="020B0604020202020204" pitchFamily="34" charset="0"/>
              </a:rPr>
              <a:t>En el 2020 seremos la principal cadena de supermercados en Boyacá y con presencia nacional, reconocida por su excelente calidad, sus precios justos, y el mejor servicio incidiendo en una mejor calidad de vida.</a:t>
            </a:r>
            <a:endParaRPr lang="es-CO" sz="2800" dirty="0">
              <a:latin typeface="Arial" panose="020B0604020202020204" pitchFamily="34" charset="0"/>
              <a:cs typeface="Arial" panose="020B0604020202020204" pitchFamily="34" charset="0"/>
            </a:endParaRPr>
          </a:p>
          <a:p>
            <a:pPr algn="just"/>
            <a:endParaRPr lang="es-CO" sz="2800" dirty="0">
              <a:latin typeface="Arial" panose="020B0604020202020204" pitchFamily="34" charset="0"/>
              <a:cs typeface="Arial" panose="020B0604020202020204" pitchFamily="34" charset="0"/>
            </a:endParaRPr>
          </a:p>
          <a:p>
            <a:endParaRPr lang="es-CO" dirty="0"/>
          </a:p>
        </p:txBody>
      </p:sp>
    </p:spTree>
    <p:extLst>
      <p:ext uri="{BB962C8B-B14F-4D97-AF65-F5344CB8AC3E}">
        <p14:creationId xmlns:p14="http://schemas.microsoft.com/office/powerpoint/2010/main" val="444175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69984" y="1037230"/>
            <a:ext cx="10708034" cy="5213446"/>
          </a:xfrm>
        </p:spPr>
        <p:txBody>
          <a:bodyPr>
            <a:normAutofit/>
          </a:bodyPr>
          <a:lstStyle/>
          <a:p>
            <a:pPr algn="ctr"/>
            <a:r>
              <a:rPr lang="es-ES" sz="4000" dirty="0">
                <a:latin typeface="Arial" panose="020B0604020202020204" pitchFamily="34" charset="0"/>
                <a:cs typeface="Arial" panose="020B0604020202020204" pitchFamily="34" charset="0"/>
              </a:rPr>
              <a:t>Objetivos Corporativos</a:t>
            </a:r>
            <a:endParaRPr lang="es-CO" sz="4000" dirty="0">
              <a:latin typeface="Arial" panose="020B0604020202020204" pitchFamily="34" charset="0"/>
              <a:cs typeface="Arial" panose="020B0604020202020204" pitchFamily="34" charset="0"/>
            </a:endParaRPr>
          </a:p>
          <a:p>
            <a:pPr>
              <a:buFont typeface="Arial" panose="020B0604020202020204" pitchFamily="34" charset="0"/>
              <a:buChar char="•"/>
            </a:pPr>
            <a:r>
              <a:rPr lang="es-ES" dirty="0">
                <a:latin typeface="Arial" panose="020B0604020202020204" pitchFamily="34" charset="0"/>
                <a:cs typeface="Arial" panose="020B0604020202020204" pitchFamily="34" charset="0"/>
              </a:rPr>
              <a:t>Formar más que trabajadores, personas enriquecidas en su humanidad, con valores y conocimientos, capaces de dar lo mejor de sí día a día.</a:t>
            </a:r>
            <a:endParaRPr lang="es-CO" dirty="0">
              <a:latin typeface="Arial" panose="020B0604020202020204" pitchFamily="34" charset="0"/>
              <a:cs typeface="Arial" panose="020B0604020202020204" pitchFamily="34" charset="0"/>
            </a:endParaRPr>
          </a:p>
          <a:p>
            <a:pPr lvl="0">
              <a:buFont typeface="Arial" panose="020B0604020202020204" pitchFamily="34" charset="0"/>
              <a:buChar char="•"/>
            </a:pPr>
            <a:r>
              <a:rPr lang="es-ES" dirty="0">
                <a:latin typeface="Arial" panose="020B0604020202020204" pitchFamily="34" charset="0"/>
                <a:cs typeface="Arial" panose="020B0604020202020204" pitchFamily="34" charset="0"/>
              </a:rPr>
              <a:t>Proporcionar excelentes condiciones laborales con todas las prestaciones de ley, bonificaciones mensuales por cumplimiento en ventas, bonificaciones extras por buen desempeño, reconocimientos y condecoraciones por sus valores personales y laborales.</a:t>
            </a:r>
            <a:endParaRPr lang="es-CO" dirty="0">
              <a:latin typeface="Arial" panose="020B0604020202020204" pitchFamily="34" charset="0"/>
              <a:cs typeface="Arial" panose="020B0604020202020204" pitchFamily="34" charset="0"/>
            </a:endParaRPr>
          </a:p>
          <a:p>
            <a:pPr lvl="0">
              <a:buFont typeface="Arial" panose="020B0604020202020204" pitchFamily="34" charset="0"/>
              <a:buChar char="•"/>
            </a:pPr>
            <a:r>
              <a:rPr lang="es-ES" dirty="0">
                <a:latin typeface="Arial" panose="020B0604020202020204" pitchFamily="34" charset="0"/>
                <a:cs typeface="Arial" panose="020B0604020202020204" pitchFamily="34" charset="0"/>
              </a:rPr>
              <a:t>Ofrecer una excelente calidad, surtido y frescura en nuestros productos, a los mejores precios.</a:t>
            </a:r>
            <a:endParaRPr lang="es-CO" dirty="0">
              <a:latin typeface="Arial" panose="020B0604020202020204" pitchFamily="34" charset="0"/>
              <a:cs typeface="Arial" panose="020B0604020202020204" pitchFamily="34" charset="0"/>
            </a:endParaRPr>
          </a:p>
          <a:p>
            <a:pPr lvl="0">
              <a:buFont typeface="Arial" panose="020B0604020202020204" pitchFamily="34" charset="0"/>
              <a:buChar char="•"/>
            </a:pPr>
            <a:r>
              <a:rPr lang="es-ES" dirty="0">
                <a:latin typeface="Arial" panose="020B0604020202020204" pitchFamily="34" charset="0"/>
                <a:cs typeface="Arial" panose="020B0604020202020204" pitchFamily="34" charset="0"/>
              </a:rPr>
              <a:t>Garantizar la conservación intacta de nuestros productos alimenticios durante su traslado, mediante el arduo trabajo y la experiencia de nuestro equipo de </a:t>
            </a:r>
            <a:r>
              <a:rPr lang="es-ES" dirty="0" smtClean="0">
                <a:latin typeface="Arial" panose="020B0604020202020204" pitchFamily="34" charset="0"/>
                <a:cs typeface="Arial" panose="020B0604020202020204" pitchFamily="34" charset="0"/>
              </a:rPr>
              <a:t>compras.</a:t>
            </a:r>
            <a:endParaRPr lang="es-CO" dirty="0">
              <a:latin typeface="Arial" panose="020B0604020202020204" pitchFamily="34" charset="0"/>
              <a:cs typeface="Arial" panose="020B0604020202020204" pitchFamily="34" charset="0"/>
            </a:endParaRPr>
          </a:p>
          <a:p>
            <a:pPr lvl="0">
              <a:buFont typeface="Arial" panose="020B0604020202020204" pitchFamily="34" charset="0"/>
              <a:buChar char="•"/>
            </a:pPr>
            <a:r>
              <a:rPr lang="es-ES" dirty="0">
                <a:latin typeface="Arial" panose="020B0604020202020204" pitchFamily="34" charset="0"/>
                <a:cs typeface="Arial" panose="020B0604020202020204" pitchFamily="34" charset="0"/>
              </a:rPr>
              <a:t>Proporcionar a nuestro clientes, quienes son nuestra razón de ser; más y mejores productos, mediante la implementación de ideas innovadoras que fomenten beneficios para nuestros compradores a partir de la tecnificación de los procesos productivos.</a:t>
            </a:r>
            <a:endParaRPr lang="es-CO" dirty="0">
              <a:latin typeface="Arial" panose="020B0604020202020204" pitchFamily="34" charset="0"/>
              <a:cs typeface="Arial" panose="020B0604020202020204" pitchFamily="34" charset="0"/>
            </a:endParaRPr>
          </a:p>
          <a:p>
            <a:endParaRPr lang="es-CO" dirty="0"/>
          </a:p>
        </p:txBody>
      </p:sp>
    </p:spTree>
    <p:extLst>
      <p:ext uri="{BB962C8B-B14F-4D97-AF65-F5344CB8AC3E}">
        <p14:creationId xmlns:p14="http://schemas.microsoft.com/office/powerpoint/2010/main" val="1272141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29040" y="1201003"/>
            <a:ext cx="10503317" cy="4654443"/>
          </a:xfrm>
        </p:spPr>
        <p:txBody>
          <a:bodyPr>
            <a:normAutofit/>
          </a:bodyPr>
          <a:lstStyle/>
          <a:p>
            <a:pPr algn="ctr"/>
            <a:r>
              <a:rPr lang="es-ES" sz="3600" dirty="0">
                <a:latin typeface="Arial" panose="020B0604020202020204" pitchFamily="34" charset="0"/>
                <a:cs typeface="Arial" panose="020B0604020202020204" pitchFamily="34" charset="0"/>
              </a:rPr>
              <a:t>Valores Empresariales</a:t>
            </a:r>
            <a:endParaRPr lang="es-CO" sz="3600" dirty="0">
              <a:latin typeface="Arial" panose="020B0604020202020204" pitchFamily="34" charset="0"/>
              <a:cs typeface="Arial" panose="020B0604020202020204" pitchFamily="34" charset="0"/>
            </a:endParaRPr>
          </a:p>
          <a:p>
            <a:pPr algn="just"/>
            <a:r>
              <a:rPr lang="es-ES" dirty="0">
                <a:latin typeface="Arial" panose="020B0604020202020204" pitchFamily="34" charset="0"/>
                <a:cs typeface="Arial" panose="020B0604020202020204" pitchFamily="34" charset="0"/>
              </a:rPr>
              <a:t>En Almacenes Paraíso nos esmeramos por vivir y cultivar a diario grandes valores humanos en cada uno de nuestros integrantes.</a:t>
            </a:r>
            <a:endParaRPr lang="es-CO" dirty="0">
              <a:latin typeface="Arial" panose="020B0604020202020204" pitchFamily="34" charset="0"/>
              <a:cs typeface="Arial" panose="020B0604020202020204" pitchFamily="34" charset="0"/>
            </a:endParaRPr>
          </a:p>
          <a:p>
            <a:pPr lvl="0" algn="just"/>
            <a:r>
              <a:rPr lang="es-ES" b="1" dirty="0">
                <a:latin typeface="Arial" panose="020B0604020202020204" pitchFamily="34" charset="0"/>
                <a:cs typeface="Arial" panose="020B0604020202020204" pitchFamily="34" charset="0"/>
              </a:rPr>
              <a:t>Honestidad</a:t>
            </a:r>
            <a:endParaRPr lang="es-CO" dirty="0">
              <a:latin typeface="Arial" panose="020B0604020202020204" pitchFamily="34" charset="0"/>
              <a:cs typeface="Arial" panose="020B0604020202020204" pitchFamily="34" charset="0"/>
            </a:endParaRPr>
          </a:p>
          <a:p>
            <a:pPr algn="just"/>
            <a:r>
              <a:rPr lang="es-ES" dirty="0">
                <a:latin typeface="Arial" panose="020B0604020202020204" pitchFamily="34" charset="0"/>
                <a:cs typeface="Arial" panose="020B0604020202020204" pitchFamily="34" charset="0"/>
              </a:rPr>
              <a:t>Trabajamos cada día para que nuestros colaboradores disfruten de las mejores condiciones laborales, salariales y prestacionales; en casos de conflicto buscamos siempre la verdad para obrar con rectitud y por ello poseemos mecanismos de conciliación y resarcimiento; siempre ofrecemos a nuestros clientes productos y precios justos.</a:t>
            </a:r>
            <a:endParaRPr lang="es-CO" dirty="0">
              <a:latin typeface="Arial" panose="020B0604020202020204" pitchFamily="34" charset="0"/>
              <a:cs typeface="Arial" panose="020B0604020202020204" pitchFamily="34" charset="0"/>
            </a:endParaRPr>
          </a:p>
          <a:p>
            <a:pPr lvl="0" algn="just"/>
            <a:r>
              <a:rPr lang="es-ES" b="1" dirty="0">
                <a:latin typeface="Arial" panose="020B0604020202020204" pitchFamily="34" charset="0"/>
                <a:cs typeface="Arial" panose="020B0604020202020204" pitchFamily="34" charset="0"/>
              </a:rPr>
              <a:t>Responsabilidad</a:t>
            </a:r>
            <a:endParaRPr lang="es-CO" dirty="0">
              <a:latin typeface="Arial" panose="020B0604020202020204" pitchFamily="34" charset="0"/>
              <a:cs typeface="Arial" panose="020B0604020202020204" pitchFamily="34" charset="0"/>
            </a:endParaRPr>
          </a:p>
          <a:p>
            <a:pPr algn="just"/>
            <a:r>
              <a:rPr lang="es-ES" dirty="0">
                <a:latin typeface="Arial" panose="020B0604020202020204" pitchFamily="34" charset="0"/>
                <a:cs typeface="Arial" panose="020B0604020202020204" pitchFamily="34" charset="0"/>
              </a:rPr>
              <a:t>Cumplimos con el pleno de nuestras obligaciones legales, capacitamos continuamente a nuestros trabajadores en temas de seguridad y salud ocupacional, brindamos oportunidades de trabajo a estudiantes y personas con discapacidad</a:t>
            </a:r>
            <a:r>
              <a:rPr lang="es-ES" dirty="0" smtClean="0">
                <a:latin typeface="Arial" panose="020B0604020202020204" pitchFamily="34" charset="0"/>
                <a:cs typeface="Arial" panose="020B0604020202020204" pitchFamily="34" charset="0"/>
              </a:rPr>
              <a:t>.</a:t>
            </a:r>
            <a:endParaRPr 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0907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97279" y="1845734"/>
            <a:ext cx="10380487" cy="4023360"/>
          </a:xfrm>
        </p:spPr>
        <p:txBody>
          <a:bodyPr>
            <a:normAutofit lnSpcReduction="10000"/>
          </a:bodyPr>
          <a:lstStyle/>
          <a:p>
            <a:pPr lvl="0" algn="just"/>
            <a:r>
              <a:rPr lang="es-ES" b="1" dirty="0">
                <a:latin typeface="Arial" panose="020B0604020202020204" pitchFamily="34" charset="0"/>
                <a:cs typeface="Arial" panose="020B0604020202020204" pitchFamily="34" charset="0"/>
              </a:rPr>
              <a:t>Alegría</a:t>
            </a:r>
            <a:endParaRPr lang="es-CO" dirty="0">
              <a:latin typeface="Arial" panose="020B0604020202020204" pitchFamily="34" charset="0"/>
              <a:cs typeface="Arial" panose="020B0604020202020204" pitchFamily="34" charset="0"/>
            </a:endParaRPr>
          </a:p>
          <a:p>
            <a:pPr algn="just"/>
            <a:r>
              <a:rPr lang="es-ES" dirty="0">
                <a:latin typeface="Arial" panose="020B0604020202020204" pitchFamily="34" charset="0"/>
                <a:cs typeface="Arial" panose="020B0604020202020204" pitchFamily="34" charset="0"/>
              </a:rPr>
              <a:t>Celebramos la vida de nuestros trabajadores, sus cumpleaños, los acompañamos en sus logros, en días especiales organizamos eventos para departir y compartir con ellos y con sus familias: día del trabajo, día de los niños, navidad, amor y amistad... El que nuestros colaboradores vivan con alegría constituye una de nuestras metas.</a:t>
            </a:r>
            <a:endParaRPr lang="es-CO" dirty="0">
              <a:latin typeface="Arial" panose="020B0604020202020204" pitchFamily="34" charset="0"/>
              <a:cs typeface="Arial" panose="020B0604020202020204" pitchFamily="34" charset="0"/>
            </a:endParaRPr>
          </a:p>
          <a:p>
            <a:pPr lvl="0" algn="just"/>
            <a:r>
              <a:rPr lang="es-ES" b="1" dirty="0">
                <a:latin typeface="Arial" panose="020B0604020202020204" pitchFamily="34" charset="0"/>
                <a:cs typeface="Arial" panose="020B0604020202020204" pitchFamily="34" charset="0"/>
              </a:rPr>
              <a:t>Compromiso</a:t>
            </a:r>
            <a:endParaRPr lang="es-CO" dirty="0">
              <a:latin typeface="Arial" panose="020B0604020202020204" pitchFamily="34" charset="0"/>
              <a:cs typeface="Arial" panose="020B0604020202020204" pitchFamily="34" charset="0"/>
            </a:endParaRPr>
          </a:p>
          <a:p>
            <a:pPr algn="just"/>
            <a:r>
              <a:rPr lang="es-ES" dirty="0">
                <a:latin typeface="Arial" panose="020B0604020202020204" pitchFamily="34" charset="0"/>
                <a:cs typeface="Arial" panose="020B0604020202020204" pitchFamily="34" charset="0"/>
              </a:rPr>
              <a:t>Trabajamos durante 363.5 días al año, 15 horas diarias (en turnos de 8 horas), en pro de la satisfacción de nuestros clientes.</a:t>
            </a:r>
            <a:endParaRPr lang="es-CO" dirty="0">
              <a:latin typeface="Arial" panose="020B0604020202020204" pitchFamily="34" charset="0"/>
              <a:cs typeface="Arial" panose="020B0604020202020204" pitchFamily="34" charset="0"/>
            </a:endParaRPr>
          </a:p>
          <a:p>
            <a:pPr lvl="0" algn="just"/>
            <a:r>
              <a:rPr lang="es-ES" b="1" dirty="0">
                <a:latin typeface="Arial" panose="020B0604020202020204" pitchFamily="34" charset="0"/>
                <a:cs typeface="Arial" panose="020B0604020202020204" pitchFamily="34" charset="0"/>
              </a:rPr>
              <a:t>Respeto</a:t>
            </a:r>
            <a:endParaRPr lang="es-CO" dirty="0">
              <a:latin typeface="Arial" panose="020B0604020202020204" pitchFamily="34" charset="0"/>
              <a:cs typeface="Arial" panose="020B0604020202020204" pitchFamily="34" charset="0"/>
            </a:endParaRPr>
          </a:p>
          <a:p>
            <a:pPr algn="just"/>
            <a:r>
              <a:rPr lang="es-ES" dirty="0">
                <a:latin typeface="Arial" panose="020B0604020202020204" pitchFamily="34" charset="0"/>
                <a:cs typeface="Arial" panose="020B0604020202020204" pitchFamily="34" charset="0"/>
              </a:rPr>
              <a:t>Nuestros colaboradores profesan diversos credos religiosos; las posibilidades de ascenso en la empresa no hacen distinción de género; continuamente trabajamos para </a:t>
            </a:r>
            <a:r>
              <a:rPr lang="es-ES" dirty="0" smtClean="0">
                <a:latin typeface="Arial" panose="020B0604020202020204" pitchFamily="34" charset="0"/>
                <a:cs typeface="Arial" panose="020B0604020202020204" pitchFamily="34" charset="0"/>
              </a:rPr>
              <a:t>arreglar </a:t>
            </a:r>
            <a:r>
              <a:rPr lang="es-ES" dirty="0">
                <a:latin typeface="Arial" panose="020B0604020202020204" pitchFamily="34" charset="0"/>
                <a:cs typeface="Arial" panose="020B0604020202020204" pitchFamily="34" charset="0"/>
              </a:rPr>
              <a:t>nuestras prácticas de gerencia en el respeto a la dignidad humana.</a:t>
            </a:r>
            <a:endParaRPr lang="es-CO" dirty="0">
              <a:latin typeface="Arial" panose="020B0604020202020204" pitchFamily="34" charset="0"/>
              <a:cs typeface="Arial" panose="020B0604020202020204" pitchFamily="34" charset="0"/>
            </a:endParaRPr>
          </a:p>
          <a:p>
            <a:pPr algn="just"/>
            <a:endParaRPr lang="es-CO" dirty="0"/>
          </a:p>
        </p:txBody>
      </p:sp>
    </p:spTree>
    <p:extLst>
      <p:ext uri="{BB962C8B-B14F-4D97-AF65-F5344CB8AC3E}">
        <p14:creationId xmlns:p14="http://schemas.microsoft.com/office/powerpoint/2010/main" val="1757404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627798"/>
            <a:ext cx="10058400" cy="1009934"/>
          </a:xfrm>
        </p:spPr>
        <p:txBody>
          <a:bodyPr>
            <a:normAutofit/>
          </a:bodyPr>
          <a:lstStyle/>
          <a:p>
            <a:pPr algn="ctr"/>
            <a:r>
              <a:rPr lang="es-ES" sz="4000" dirty="0">
                <a:latin typeface="Arial" panose="020B0604020202020204" pitchFamily="34" charset="0"/>
                <a:cs typeface="Arial" panose="020B0604020202020204" pitchFamily="34" charset="0"/>
              </a:rPr>
              <a:t>Servicios y/o </a:t>
            </a:r>
            <a:r>
              <a:rPr lang="es-ES" sz="4000" dirty="0" smtClean="0">
                <a:latin typeface="Arial" panose="020B0604020202020204" pitchFamily="34" charset="0"/>
                <a:cs typeface="Arial" panose="020B0604020202020204" pitchFamily="34" charset="0"/>
              </a:rPr>
              <a:t>productos</a:t>
            </a:r>
            <a:endParaRPr lang="es-CO" sz="4000"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097280" y="1750199"/>
            <a:ext cx="10366839" cy="4486827"/>
          </a:xfrm>
        </p:spPr>
        <p:txBody>
          <a:bodyPr>
            <a:normAutofit lnSpcReduction="10000"/>
          </a:bodyPr>
          <a:lstStyle/>
          <a:p>
            <a:pPr lvl="0" algn="just"/>
            <a:r>
              <a:rPr lang="es-ES" b="1" dirty="0" smtClean="0">
                <a:latin typeface="Arial" panose="020B0604020202020204" pitchFamily="34" charset="0"/>
                <a:cs typeface="Arial" panose="020B0604020202020204" pitchFamily="34" charset="0"/>
              </a:rPr>
              <a:t>Pulpa </a:t>
            </a:r>
            <a:r>
              <a:rPr lang="es-ES" b="1" dirty="0">
                <a:latin typeface="Arial" panose="020B0604020202020204" pitchFamily="34" charset="0"/>
                <a:cs typeface="Arial" panose="020B0604020202020204" pitchFamily="34" charset="0"/>
              </a:rPr>
              <a:t>de fruta</a:t>
            </a:r>
            <a:endParaRPr lang="es-CO" dirty="0">
              <a:latin typeface="Arial" panose="020B0604020202020204" pitchFamily="34" charset="0"/>
              <a:cs typeface="Arial" panose="020B0604020202020204" pitchFamily="34" charset="0"/>
            </a:endParaRPr>
          </a:p>
          <a:p>
            <a:pPr algn="just"/>
            <a:r>
              <a:rPr lang="es-ES" dirty="0">
                <a:latin typeface="Arial" panose="020B0604020202020204" pitchFamily="34" charset="0"/>
                <a:cs typeface="Arial" panose="020B0604020202020204" pitchFamily="34" charset="0"/>
              </a:rPr>
              <a:t>En nuestra planta de producción procesamos más de 2000 kilos de la mejor fruta seleccionada con un moderno equipo de despulpado, empaque y sellado automático que garantiza la mejor calidad para nuestros clientes sin azúcar ni conservantes.</a:t>
            </a:r>
            <a:endParaRPr lang="es-CO" dirty="0">
              <a:latin typeface="Arial" panose="020B0604020202020204" pitchFamily="34" charset="0"/>
              <a:cs typeface="Arial" panose="020B0604020202020204" pitchFamily="34" charset="0"/>
            </a:endParaRPr>
          </a:p>
          <a:p>
            <a:pPr lvl="0" algn="just"/>
            <a:r>
              <a:rPr lang="es-ES" b="1" dirty="0">
                <a:latin typeface="Arial" panose="020B0604020202020204" pitchFamily="34" charset="0"/>
                <a:cs typeface="Arial" panose="020B0604020202020204" pitchFamily="34" charset="0"/>
              </a:rPr>
              <a:t>Granos</a:t>
            </a:r>
            <a:endParaRPr lang="es-CO" dirty="0">
              <a:latin typeface="Arial" panose="020B0604020202020204" pitchFamily="34" charset="0"/>
              <a:cs typeface="Arial" panose="020B0604020202020204" pitchFamily="34" charset="0"/>
            </a:endParaRPr>
          </a:p>
          <a:p>
            <a:pPr algn="just"/>
            <a:r>
              <a:rPr lang="es-ES" dirty="0">
                <a:latin typeface="Arial" panose="020B0604020202020204" pitchFamily="34" charset="0"/>
                <a:cs typeface="Arial" panose="020B0604020202020204" pitchFamily="34" charset="0"/>
              </a:rPr>
              <a:t>Somos compradores e importadores de los mejores granos con tecnología de punta para el empaque lo cual nos permite empacar hasta 1000 unidades por minuto garantizando así productos de muy buena calidad al mejor precio.</a:t>
            </a:r>
            <a:endParaRPr lang="es-CO" dirty="0">
              <a:latin typeface="Arial" panose="020B0604020202020204" pitchFamily="34" charset="0"/>
              <a:cs typeface="Arial" panose="020B0604020202020204" pitchFamily="34" charset="0"/>
            </a:endParaRPr>
          </a:p>
          <a:p>
            <a:pPr lvl="0" algn="just"/>
            <a:r>
              <a:rPr lang="es-ES" b="1" dirty="0">
                <a:latin typeface="Arial" panose="020B0604020202020204" pitchFamily="34" charset="0"/>
                <a:cs typeface="Arial" panose="020B0604020202020204" pitchFamily="34" charset="0"/>
              </a:rPr>
              <a:t>Panadería y pastelería</a:t>
            </a:r>
            <a:endParaRPr lang="es-CO" dirty="0">
              <a:latin typeface="Arial" panose="020B0604020202020204" pitchFamily="34" charset="0"/>
              <a:cs typeface="Arial" panose="020B0604020202020204" pitchFamily="34" charset="0"/>
            </a:endParaRPr>
          </a:p>
          <a:p>
            <a:pPr algn="just"/>
            <a:r>
              <a:rPr lang="es-ES" dirty="0">
                <a:latin typeface="Arial" panose="020B0604020202020204" pitchFamily="34" charset="0"/>
                <a:cs typeface="Arial" panose="020B0604020202020204" pitchFamily="34" charset="0"/>
              </a:rPr>
              <a:t>Con insumos de gran calidad personal e instalaciones bien capacitados y de calidad, además de la certificación INVIMA, producimos una gran variedad de productos de panadería y pastelería la cual se distribuye a diario en nuestros puntos de venta y nuestra sección de </a:t>
            </a:r>
            <a:r>
              <a:rPr lang="es-ES" b="1" dirty="0">
                <a:latin typeface="Arial" panose="020B0604020202020204" pitchFamily="34" charset="0"/>
                <a:cs typeface="Arial" panose="020B0604020202020204" pitchFamily="34" charset="0"/>
              </a:rPr>
              <a:t>antojitos café</a:t>
            </a:r>
            <a:r>
              <a:rPr lang="es-ES" dirty="0">
                <a:latin typeface="Arial" panose="020B0604020202020204" pitchFamily="34" charset="0"/>
                <a:cs typeface="Arial" panose="020B0604020202020204" pitchFamily="34" charset="0"/>
              </a:rPr>
              <a:t>.</a:t>
            </a:r>
            <a:endParaRPr lang="es-CO" dirty="0">
              <a:latin typeface="Arial" panose="020B0604020202020204" pitchFamily="34" charset="0"/>
              <a:cs typeface="Arial" panose="020B0604020202020204" pitchFamily="34" charset="0"/>
            </a:endParaRPr>
          </a:p>
          <a:p>
            <a:endParaRPr lang="es-CO" dirty="0"/>
          </a:p>
        </p:txBody>
      </p:sp>
    </p:spTree>
    <p:extLst>
      <p:ext uri="{BB962C8B-B14F-4D97-AF65-F5344CB8AC3E}">
        <p14:creationId xmlns:p14="http://schemas.microsoft.com/office/powerpoint/2010/main" val="693177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01744" y="1982212"/>
            <a:ext cx="10407783" cy="4200224"/>
          </a:xfrm>
        </p:spPr>
        <p:txBody>
          <a:bodyPr>
            <a:normAutofit/>
          </a:bodyPr>
          <a:lstStyle/>
          <a:p>
            <a:pPr lvl="0" algn="just"/>
            <a:r>
              <a:rPr lang="es-ES" sz="2200" b="1" dirty="0">
                <a:latin typeface="Arial" panose="020B0604020202020204" pitchFamily="34" charset="0"/>
                <a:cs typeface="Arial" panose="020B0604020202020204" pitchFamily="34" charset="0"/>
              </a:rPr>
              <a:t>Antojitos café</a:t>
            </a:r>
            <a:endParaRPr lang="es-CO" sz="2200" dirty="0">
              <a:latin typeface="Arial" panose="020B0604020202020204" pitchFamily="34" charset="0"/>
              <a:cs typeface="Arial" panose="020B0604020202020204" pitchFamily="34" charset="0"/>
            </a:endParaRPr>
          </a:p>
          <a:p>
            <a:pPr algn="just"/>
            <a:r>
              <a:rPr lang="es-ES" sz="2200" dirty="0">
                <a:latin typeface="Arial" panose="020B0604020202020204" pitchFamily="34" charset="0"/>
                <a:cs typeface="Arial" panose="020B0604020202020204" pitchFamily="34" charset="0"/>
              </a:rPr>
              <a:t>Una cadena de pequeñas materias dentro de nuestros principales puntos de venta, donde podrá encontrar una gran variedad de productos en pastelería y bebidas para disfrutar con la mejor compañía.</a:t>
            </a:r>
            <a:endParaRPr lang="es-CO" sz="2200" dirty="0">
              <a:latin typeface="Arial" panose="020B0604020202020204" pitchFamily="34" charset="0"/>
              <a:cs typeface="Arial" panose="020B0604020202020204" pitchFamily="34" charset="0"/>
            </a:endParaRPr>
          </a:p>
          <a:p>
            <a:pPr lvl="0" algn="just"/>
            <a:r>
              <a:rPr lang="es-ES" sz="2200" b="1" dirty="0">
                <a:latin typeface="Arial" panose="020B0604020202020204" pitchFamily="34" charset="0"/>
                <a:cs typeface="Arial" panose="020B0604020202020204" pitchFamily="34" charset="0"/>
              </a:rPr>
              <a:t>Restaurante paraíso</a:t>
            </a:r>
            <a:endParaRPr lang="es-CO" sz="2200" dirty="0">
              <a:latin typeface="Arial" panose="020B0604020202020204" pitchFamily="34" charset="0"/>
              <a:cs typeface="Arial" panose="020B0604020202020204" pitchFamily="34" charset="0"/>
            </a:endParaRPr>
          </a:p>
          <a:p>
            <a:pPr algn="just"/>
            <a:r>
              <a:rPr lang="es-ES" sz="2200" dirty="0">
                <a:latin typeface="Arial" panose="020B0604020202020204" pitchFamily="34" charset="0"/>
                <a:cs typeface="Arial" panose="020B0604020202020204" pitchFamily="34" charset="0"/>
              </a:rPr>
              <a:t>Es un restaurante con un amplio y variado menú con selectivos y cuidadosos platos disponibles. Contamos con personal de cocina con vasta experiencia y gusto exquisito para la preparación de nuestros platos, utilizamos los mejores insumos y la mejor atención para hacer que su experiencia en nuestros restaurantes sea la mejor.</a:t>
            </a:r>
            <a:endParaRPr lang="es-CO" sz="2200" dirty="0">
              <a:latin typeface="Arial" panose="020B0604020202020204" pitchFamily="34" charset="0"/>
              <a:cs typeface="Arial" panose="020B0604020202020204" pitchFamily="34" charset="0"/>
            </a:endParaRPr>
          </a:p>
          <a:p>
            <a:endParaRPr lang="es-CO" sz="2200" dirty="0"/>
          </a:p>
        </p:txBody>
      </p:sp>
    </p:spTree>
    <p:extLst>
      <p:ext uri="{BB962C8B-B14F-4D97-AF65-F5344CB8AC3E}">
        <p14:creationId xmlns:p14="http://schemas.microsoft.com/office/powerpoint/2010/main" val="3950772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sz="4000" dirty="0">
                <a:latin typeface="Arial" panose="020B0604020202020204" pitchFamily="34" charset="0"/>
                <a:cs typeface="Arial" panose="020B0604020202020204" pitchFamily="34" charset="0"/>
              </a:rPr>
              <a:t>Áreas</a:t>
            </a:r>
            <a:endParaRPr lang="es-CO" sz="4000"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097279" y="1845733"/>
            <a:ext cx="10271305" cy="4514123"/>
          </a:xfrm>
        </p:spPr>
        <p:txBody>
          <a:bodyPr>
            <a:normAutofit/>
          </a:bodyPr>
          <a:lstStyle/>
          <a:p>
            <a:r>
              <a:rPr lang="es-ES" sz="2400" dirty="0">
                <a:latin typeface="Arial" panose="020B0604020202020204" pitchFamily="34" charset="0"/>
                <a:cs typeface="Arial" panose="020B0604020202020204" pitchFamily="34" charset="0"/>
              </a:rPr>
              <a:t>Áreas encargadas de la protección y tratamiento de los datos personales.</a:t>
            </a:r>
            <a:endParaRPr lang="es-CO" sz="24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s-ES" sz="2200" dirty="0">
                <a:latin typeface="Arial" panose="020B0604020202020204" pitchFamily="34" charset="0"/>
                <a:cs typeface="Arial" panose="020B0604020202020204" pitchFamily="34" charset="0"/>
              </a:rPr>
              <a:t>Departamento de Talento Humano.</a:t>
            </a:r>
            <a:endParaRPr lang="es-CO" sz="22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s-ES" sz="2200" dirty="0">
                <a:latin typeface="Arial" panose="020B0604020202020204" pitchFamily="34" charset="0"/>
                <a:cs typeface="Arial" panose="020B0604020202020204" pitchFamily="34" charset="0"/>
              </a:rPr>
              <a:t>Departamento de Servicio al Cliente.</a:t>
            </a:r>
            <a:endParaRPr lang="es-CO" sz="22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s-ES" sz="2200" dirty="0">
                <a:latin typeface="Arial" panose="020B0604020202020204" pitchFamily="34" charset="0"/>
                <a:cs typeface="Arial" panose="020B0604020202020204" pitchFamily="34" charset="0"/>
              </a:rPr>
              <a:t>Departamento Comercial.</a:t>
            </a:r>
            <a:endParaRPr lang="es-CO" sz="22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s-ES" sz="2200" dirty="0">
                <a:latin typeface="Arial" panose="020B0604020202020204" pitchFamily="34" charset="0"/>
                <a:cs typeface="Arial" panose="020B0604020202020204" pitchFamily="34" charset="0"/>
              </a:rPr>
              <a:t>Departamento de Sistemas. </a:t>
            </a:r>
            <a:endParaRPr lang="es-CO" sz="2200" dirty="0">
              <a:latin typeface="Arial" panose="020B0604020202020204" pitchFamily="34" charset="0"/>
              <a:cs typeface="Arial" panose="020B0604020202020204" pitchFamily="34" charset="0"/>
            </a:endParaRPr>
          </a:p>
          <a:p>
            <a:r>
              <a:rPr lang="es-ES" sz="2400" dirty="0">
                <a:latin typeface="Arial" panose="020B0604020202020204" pitchFamily="34" charset="0"/>
                <a:cs typeface="Arial" panose="020B0604020202020204" pitchFamily="34" charset="0"/>
              </a:rPr>
              <a:t>Área de negocios</a:t>
            </a:r>
            <a:endParaRPr lang="es-CO" sz="24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s-ES" sz="2200" dirty="0">
                <a:latin typeface="Arial" panose="020B0604020202020204" pitchFamily="34" charset="0"/>
                <a:cs typeface="Arial" panose="020B0604020202020204" pitchFamily="34" charset="0"/>
              </a:rPr>
              <a:t>Departamento financiero.</a:t>
            </a:r>
            <a:endParaRPr lang="es-CO" sz="22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s-ES" sz="2200" dirty="0">
                <a:latin typeface="Arial" panose="020B0604020202020204" pitchFamily="34" charset="0"/>
                <a:cs typeface="Arial" panose="020B0604020202020204" pitchFamily="34" charset="0"/>
              </a:rPr>
              <a:t>Departamento Comercial.</a:t>
            </a:r>
            <a:endParaRPr lang="es-CO" sz="22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s-ES" sz="2200" dirty="0">
                <a:latin typeface="Arial" panose="020B0604020202020204" pitchFamily="34" charset="0"/>
                <a:cs typeface="Arial" panose="020B0604020202020204" pitchFamily="34" charset="0"/>
              </a:rPr>
              <a:t>Departamento de Proyectos.</a:t>
            </a:r>
            <a:endParaRPr lang="es-CO" sz="2200" dirty="0">
              <a:latin typeface="Arial" panose="020B0604020202020204" pitchFamily="34" charset="0"/>
              <a:cs typeface="Arial" panose="020B0604020202020204" pitchFamily="34" charset="0"/>
            </a:endParaRPr>
          </a:p>
          <a:p>
            <a:r>
              <a:rPr lang="es-ES" sz="2400" dirty="0">
                <a:latin typeface="Arial" panose="020B0604020202020204" pitchFamily="34" charset="0"/>
                <a:cs typeface="Arial" panose="020B0604020202020204" pitchFamily="34" charset="0"/>
              </a:rPr>
              <a:t>Área Servicio al cliente.</a:t>
            </a:r>
            <a:endParaRPr lang="es-CO" sz="24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s-ES" sz="2200" dirty="0">
                <a:latin typeface="Arial" panose="020B0604020202020204" pitchFamily="34" charset="0"/>
                <a:cs typeface="Arial" panose="020B0604020202020204" pitchFamily="34" charset="0"/>
              </a:rPr>
              <a:t>Departamento de Servicio al Cliente.</a:t>
            </a:r>
            <a:endParaRPr lang="es-CO" sz="2200" dirty="0">
              <a:latin typeface="Arial" panose="020B0604020202020204" pitchFamily="34" charset="0"/>
              <a:cs typeface="Arial" panose="020B0604020202020204" pitchFamily="34" charset="0"/>
            </a:endParaRPr>
          </a:p>
          <a:p>
            <a:endParaRPr lang="es-CO" dirty="0"/>
          </a:p>
        </p:txBody>
      </p:sp>
    </p:spTree>
    <p:extLst>
      <p:ext uri="{BB962C8B-B14F-4D97-AF65-F5344CB8AC3E}">
        <p14:creationId xmlns:p14="http://schemas.microsoft.com/office/powerpoint/2010/main" val="569420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15394" y="2173281"/>
            <a:ext cx="10058400" cy="2562493"/>
          </a:xfrm>
        </p:spPr>
        <p:txBody>
          <a:bodyPr/>
          <a:lstStyle/>
          <a:p>
            <a:r>
              <a:rPr lang="es-ES" sz="2400" dirty="0">
                <a:latin typeface="Arial" panose="020B0604020202020204" pitchFamily="34" charset="0"/>
                <a:cs typeface="Arial" panose="020B0604020202020204" pitchFamily="34" charset="0"/>
              </a:rPr>
              <a:t>Área de tecnología de la información.</a:t>
            </a:r>
            <a:endParaRPr lang="es-CO" sz="24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s-ES" sz="2400" dirty="0">
                <a:latin typeface="Arial" panose="020B0604020202020204" pitchFamily="34" charset="0"/>
                <a:cs typeface="Arial" panose="020B0604020202020204" pitchFamily="34" charset="0"/>
              </a:rPr>
              <a:t>Departamento de Sistemas.</a:t>
            </a:r>
            <a:endParaRPr lang="es-CO" sz="2400" dirty="0">
              <a:latin typeface="Arial" panose="020B0604020202020204" pitchFamily="34" charset="0"/>
              <a:cs typeface="Arial" panose="020B0604020202020204" pitchFamily="34" charset="0"/>
            </a:endParaRPr>
          </a:p>
          <a:p>
            <a:r>
              <a:rPr lang="es-ES" sz="2400" dirty="0">
                <a:latin typeface="Arial" panose="020B0604020202020204" pitchFamily="34" charset="0"/>
                <a:cs typeface="Arial" panose="020B0604020202020204" pitchFamily="34" charset="0"/>
              </a:rPr>
              <a:t>Área Bienestar laboral.</a:t>
            </a:r>
            <a:endParaRPr lang="es-CO" sz="2400" dirty="0">
              <a:latin typeface="Arial" panose="020B0604020202020204" pitchFamily="34" charset="0"/>
              <a:cs typeface="Arial" panose="020B0604020202020204" pitchFamily="34" charset="0"/>
            </a:endParaRPr>
          </a:p>
          <a:p>
            <a:r>
              <a:rPr lang="es-ES" sz="2400" dirty="0">
                <a:latin typeface="Arial" panose="020B0604020202020204" pitchFamily="34" charset="0"/>
                <a:cs typeface="Arial" panose="020B0604020202020204" pitchFamily="34" charset="0"/>
              </a:rPr>
              <a:t>Área de diseño.</a:t>
            </a:r>
            <a:endParaRPr lang="es-CO" sz="2400" dirty="0">
              <a:latin typeface="Arial" panose="020B0604020202020204" pitchFamily="34" charset="0"/>
              <a:cs typeface="Arial" panose="020B0604020202020204" pitchFamily="34" charset="0"/>
            </a:endParaRPr>
          </a:p>
          <a:p>
            <a:r>
              <a:rPr lang="es-ES" sz="2400" dirty="0">
                <a:latin typeface="Arial" panose="020B0604020202020204" pitchFamily="34" charset="0"/>
                <a:cs typeface="Arial" panose="020B0604020202020204" pitchFamily="34" charset="0"/>
              </a:rPr>
              <a:t>Área de calidad.</a:t>
            </a:r>
            <a:endParaRPr lang="es-CO" sz="2400" dirty="0">
              <a:latin typeface="Arial" panose="020B0604020202020204" pitchFamily="34" charset="0"/>
              <a:cs typeface="Arial" panose="020B0604020202020204" pitchFamily="34" charset="0"/>
            </a:endParaRPr>
          </a:p>
          <a:p>
            <a:endParaRPr lang="es-CO" dirty="0"/>
          </a:p>
        </p:txBody>
      </p:sp>
    </p:spTree>
    <p:extLst>
      <p:ext uri="{BB962C8B-B14F-4D97-AF65-F5344CB8AC3E}">
        <p14:creationId xmlns:p14="http://schemas.microsoft.com/office/powerpoint/2010/main" val="1843609660"/>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docProps/app.xml><?xml version="1.0" encoding="utf-8"?>
<Properties xmlns="http://schemas.openxmlformats.org/officeDocument/2006/extended-properties" xmlns:vt="http://schemas.openxmlformats.org/officeDocument/2006/docPropsVTypes">
  <Template>Slice</Template>
  <TotalTime>97</TotalTime>
  <Words>1190</Words>
  <Application>Microsoft Office PowerPoint</Application>
  <PresentationFormat>Panorámica</PresentationFormat>
  <Paragraphs>94</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Calibri</vt:lpstr>
      <vt:lpstr>Calibri Light</vt:lpstr>
      <vt:lpstr>Retrospección</vt:lpstr>
      <vt:lpstr>Paraíso Domicilies Tool</vt:lpstr>
      <vt:lpstr>Descripción Empresarial</vt:lpstr>
      <vt:lpstr>Presentación de PowerPoint</vt:lpstr>
      <vt:lpstr>Presentación de PowerPoint</vt:lpstr>
      <vt:lpstr>Presentación de PowerPoint</vt:lpstr>
      <vt:lpstr>Servicios y/o productos</vt:lpstr>
      <vt:lpstr>Presentación de PowerPoint</vt:lpstr>
      <vt:lpstr>Áreas</vt:lpstr>
      <vt:lpstr>Presentación de PowerPoint</vt:lpstr>
      <vt:lpstr>Ubicación y sedes</vt:lpstr>
      <vt:lpstr>Descripción de las necesidades/oportunidades</vt:lpstr>
      <vt:lpstr>Presentación de PowerPoint</vt:lpstr>
      <vt:lpstr>Diagnóstico</vt:lpstr>
      <vt:lpstr>Descripción de una solución sugerida</vt:lpstr>
      <vt:lpstr>Control de pronósticos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Paraíso Domicilies Tool</dc:title>
  <dc:creator>WILLIAM</dc:creator>
  <cp:lastModifiedBy>WILLIAM</cp:lastModifiedBy>
  <cp:revision>16</cp:revision>
  <dcterms:created xsi:type="dcterms:W3CDTF">2017-03-14T00:13:15Z</dcterms:created>
  <dcterms:modified xsi:type="dcterms:W3CDTF">2017-03-14T02:54:44Z</dcterms:modified>
</cp:coreProperties>
</file>