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  <p:sldId id="275" r:id="rId11"/>
    <p:sldId id="266" r:id="rId12"/>
    <p:sldId id="276" r:id="rId13"/>
    <p:sldId id="277" r:id="rId14"/>
    <p:sldId id="278" r:id="rId15"/>
    <p:sldId id="279" r:id="rId16"/>
    <p:sldId id="316" r:id="rId17"/>
    <p:sldId id="280" r:id="rId18"/>
    <p:sldId id="282" r:id="rId19"/>
    <p:sldId id="314" r:id="rId20"/>
    <p:sldId id="313" r:id="rId21"/>
    <p:sldId id="315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>
            <p14:sldId id="256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Your Presentation" id="{A8D7B0BD-02B5-F641-8106-1F81A10ED379}">
          <p14:sldIdLst>
            <p14:sldId id="257"/>
            <p14:sldId id="264"/>
            <p14:sldId id="275"/>
            <p14:sldId id="266"/>
            <p14:sldId id="276"/>
            <p14:sldId id="277"/>
            <p14:sldId id="278"/>
            <p14:sldId id="279"/>
            <p14:sldId id="316"/>
            <p14:sldId id="280"/>
            <p14:sldId id="282"/>
            <p14:sldId id="314"/>
            <p14:sldId id="313"/>
            <p14:sldId id="31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2E13D-0E76-48E3-8F4D-3AAF30701516}" v="239" dt="2019-05-02T15:14:1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723" autoAdjust="0"/>
  </p:normalViewPr>
  <p:slideViewPr>
    <p:cSldViewPr snapToGrid="0" snapToObjects="1">
      <p:cViewPr>
        <p:scale>
          <a:sx n="72" d="100"/>
          <a:sy n="72" d="100"/>
        </p:scale>
        <p:origin x="91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O'Neill" userId="1efe2682bfbbd817" providerId="LiveId" clId="{8872E13D-0E76-48E3-8F4D-3AAF30701516}"/>
    <pc:docChg chg="undo custSel addSld delSld modSld sldOrd modSection">
      <pc:chgData name="James O'Neill" userId="1efe2682bfbbd817" providerId="LiveId" clId="{8872E13D-0E76-48E3-8F4D-3AAF30701516}" dt="2019-05-02T15:22:54.486" v="1499" actId="20577"/>
      <pc:docMkLst>
        <pc:docMk/>
      </pc:docMkLst>
      <pc:sldChg chg="modSp">
        <pc:chgData name="James O'Neill" userId="1efe2682bfbbd817" providerId="LiveId" clId="{8872E13D-0E76-48E3-8F4D-3AAF30701516}" dt="2019-05-02T15:21:17.809" v="1495" actId="20577"/>
        <pc:sldMkLst>
          <pc:docMk/>
          <pc:sldMk cId="1395672429" sldId="264"/>
        </pc:sldMkLst>
        <pc:spChg chg="mod">
          <ac:chgData name="James O'Neill" userId="1efe2682bfbbd817" providerId="LiveId" clId="{8872E13D-0E76-48E3-8F4D-3AAF30701516}" dt="2019-05-02T15:21:17.809" v="1495" actId="20577"/>
          <ac:spMkLst>
            <pc:docMk/>
            <pc:sldMk cId="1395672429" sldId="264"/>
            <ac:spMk id="3" creationId="{00000000-0000-0000-0000-000000000000}"/>
          </ac:spMkLst>
        </pc:spChg>
      </pc:sldChg>
      <pc:sldChg chg="addSp modSp">
        <pc:chgData name="James O'Neill" userId="1efe2682bfbbd817" providerId="LiveId" clId="{8872E13D-0E76-48E3-8F4D-3AAF30701516}" dt="2019-05-02T15:15:04.617" v="1024" actId="20577"/>
        <pc:sldMkLst>
          <pc:docMk/>
          <pc:sldMk cId="102638022" sldId="265"/>
        </pc:sldMkLst>
        <pc:spChg chg="add mod">
          <ac:chgData name="James O'Neill" userId="1efe2682bfbbd817" providerId="LiveId" clId="{8872E13D-0E76-48E3-8F4D-3AAF30701516}" dt="2019-05-02T15:15:04.617" v="1024" actId="20577"/>
          <ac:spMkLst>
            <pc:docMk/>
            <pc:sldMk cId="102638022" sldId="265"/>
            <ac:spMk id="2" creationId="{C45E508E-3C2A-428A-A102-826EC3E7DC02}"/>
          </ac:spMkLst>
        </pc:spChg>
      </pc:sldChg>
      <pc:sldChg chg="modSp">
        <pc:chgData name="James O'Neill" userId="1efe2682bfbbd817" providerId="LiveId" clId="{8872E13D-0E76-48E3-8F4D-3AAF30701516}" dt="2019-05-02T15:21:29.841" v="1497" actId="20577"/>
        <pc:sldMkLst>
          <pc:docMk/>
          <pc:sldMk cId="192801872" sldId="275"/>
        </pc:sldMkLst>
        <pc:spChg chg="mod">
          <ac:chgData name="James O'Neill" userId="1efe2682bfbbd817" providerId="LiveId" clId="{8872E13D-0E76-48E3-8F4D-3AAF30701516}" dt="2019-05-02T15:21:29.841" v="1497" actId="20577"/>
          <ac:spMkLst>
            <pc:docMk/>
            <pc:sldMk cId="192801872" sldId="275"/>
            <ac:spMk id="2" creationId="{00000000-0000-0000-0000-000000000000}"/>
          </ac:spMkLst>
        </pc:spChg>
      </pc:sldChg>
      <pc:sldChg chg="modSp modAnim">
        <pc:chgData name="James O'Neill" userId="1efe2682bfbbd817" providerId="LiveId" clId="{8872E13D-0E76-48E3-8F4D-3AAF30701516}" dt="2019-05-02T00:48:25.360" v="94" actId="20577"/>
        <pc:sldMkLst>
          <pc:docMk/>
          <pc:sldMk cId="1968973660" sldId="278"/>
        </pc:sldMkLst>
        <pc:spChg chg="mod">
          <ac:chgData name="James O'Neill" userId="1efe2682bfbbd817" providerId="LiveId" clId="{8872E13D-0E76-48E3-8F4D-3AAF30701516}" dt="2019-05-01T23:14:36.994" v="62" actId="20577"/>
          <ac:spMkLst>
            <pc:docMk/>
            <pc:sldMk cId="1968973660" sldId="278"/>
            <ac:spMk id="2" creationId="{B35D428C-BDF9-4C02-B385-D193A81DFA5F}"/>
          </ac:spMkLst>
        </pc:spChg>
        <pc:spChg chg="mod">
          <ac:chgData name="James O'Neill" userId="1efe2682bfbbd817" providerId="LiveId" clId="{8872E13D-0E76-48E3-8F4D-3AAF30701516}" dt="2019-05-02T00:48:25.360" v="94" actId="20577"/>
          <ac:spMkLst>
            <pc:docMk/>
            <pc:sldMk cId="1968973660" sldId="278"/>
            <ac:spMk id="3" creationId="{C9C5FB0F-E452-42E8-A3E2-9CA3FE4AD2DD}"/>
          </ac:spMkLst>
        </pc:spChg>
      </pc:sldChg>
      <pc:sldChg chg="addSp modSp mod modAnim modNotesTx">
        <pc:chgData name="James O'Neill" userId="1efe2682bfbbd817" providerId="LiveId" clId="{8872E13D-0E76-48E3-8F4D-3AAF30701516}" dt="2019-05-02T00:56:04.549" v="144"/>
        <pc:sldMkLst>
          <pc:docMk/>
          <pc:sldMk cId="3832863782" sldId="279"/>
        </pc:sldMkLst>
        <pc:spChg chg="mod">
          <ac:chgData name="James O'Neill" userId="1efe2682bfbbd817" providerId="LiveId" clId="{8872E13D-0E76-48E3-8F4D-3AAF30701516}" dt="2019-05-02T00:53:30.941" v="122" actId="20577"/>
          <ac:spMkLst>
            <pc:docMk/>
            <pc:sldMk cId="3832863782" sldId="279"/>
            <ac:spMk id="2" creationId="{4DF98B5B-F7A5-439C-B627-56532E9128DF}"/>
          </ac:spMkLst>
        </pc:spChg>
        <pc:spChg chg="mod">
          <ac:chgData name="James O'Neill" userId="1efe2682bfbbd817" providerId="LiveId" clId="{8872E13D-0E76-48E3-8F4D-3AAF30701516}" dt="2019-05-02T00:53:34.855" v="123" actId="20577"/>
          <ac:spMkLst>
            <pc:docMk/>
            <pc:sldMk cId="3832863782" sldId="279"/>
            <ac:spMk id="3" creationId="{9ACCD4B6-6A41-4750-8DA9-2D3C464019CE}"/>
          </ac:spMkLst>
        </pc:spChg>
        <pc:spChg chg="mod">
          <ac:chgData name="James O'Neill" userId="1efe2682bfbbd817" providerId="LiveId" clId="{8872E13D-0E76-48E3-8F4D-3AAF30701516}" dt="2019-05-02T00:54:29.272" v="135" actId="20577"/>
          <ac:spMkLst>
            <pc:docMk/>
            <pc:sldMk cId="3832863782" sldId="279"/>
            <ac:spMk id="8" creationId="{30EE2043-20CF-4406-8264-00327055C81C}"/>
          </ac:spMkLst>
        </pc:spChg>
        <pc:graphicFrameChg chg="add mod">
          <ac:chgData name="James O'Neill" userId="1efe2682bfbbd817" providerId="LiveId" clId="{8872E13D-0E76-48E3-8F4D-3AAF30701516}" dt="2019-05-02T00:53:22.969" v="121"/>
          <ac:graphicFrameMkLst>
            <pc:docMk/>
            <pc:sldMk cId="3832863782" sldId="279"/>
            <ac:graphicFrameMk id="7" creationId="{59A098D6-29F4-4843-9D00-3871F7372765}"/>
          </ac:graphicFrameMkLst>
        </pc:graphicFrameChg>
      </pc:sldChg>
      <pc:sldChg chg="addSp modSp del modAnim">
        <pc:chgData name="James O'Neill" userId="1efe2682bfbbd817" providerId="LiveId" clId="{8872E13D-0E76-48E3-8F4D-3AAF30701516}" dt="2019-05-02T00:47:11.948" v="81" actId="2696"/>
        <pc:sldMkLst>
          <pc:docMk/>
          <pc:sldMk cId="451289253" sldId="281"/>
        </pc:sldMkLst>
        <pc:spChg chg="mod">
          <ac:chgData name="James O'Neill" userId="1efe2682bfbbd817" providerId="LiveId" clId="{8872E13D-0E76-48E3-8F4D-3AAF30701516}" dt="2019-05-01T23:14:15.790" v="56" actId="20577"/>
          <ac:spMkLst>
            <pc:docMk/>
            <pc:sldMk cId="451289253" sldId="281"/>
            <ac:spMk id="2" creationId="{75BE28E5-F519-4394-8FDB-CD6631B91E1C}"/>
          </ac:spMkLst>
        </pc:spChg>
        <pc:spChg chg="add mod">
          <ac:chgData name="James O'Neill" userId="1efe2682bfbbd817" providerId="LiveId" clId="{8872E13D-0E76-48E3-8F4D-3AAF30701516}" dt="2019-05-01T23:13:39.101" v="45" actId="6549"/>
          <ac:spMkLst>
            <pc:docMk/>
            <pc:sldMk cId="451289253" sldId="281"/>
            <ac:spMk id="7" creationId="{53C309D1-D64F-4472-BEF0-72FF18671056}"/>
          </ac:spMkLst>
        </pc:spChg>
      </pc:sldChg>
      <pc:sldChg chg="modSp ord">
        <pc:chgData name="James O'Neill" userId="1efe2682bfbbd817" providerId="LiveId" clId="{8872E13D-0E76-48E3-8F4D-3AAF30701516}" dt="2019-05-02T14:53:15.745" v="571" actId="5793"/>
        <pc:sldMkLst>
          <pc:docMk/>
          <pc:sldMk cId="3861625575" sldId="282"/>
        </pc:sldMkLst>
        <pc:spChg chg="mod">
          <ac:chgData name="James O'Neill" userId="1efe2682bfbbd817" providerId="LiveId" clId="{8872E13D-0E76-48E3-8F4D-3AAF30701516}" dt="2019-05-02T00:57:52.437" v="160" actId="20577"/>
          <ac:spMkLst>
            <pc:docMk/>
            <pc:sldMk cId="3861625575" sldId="282"/>
            <ac:spMk id="2" creationId="{95471F8B-49D2-4253-84DB-280EEAA35132}"/>
          </ac:spMkLst>
        </pc:spChg>
        <pc:spChg chg="mod">
          <ac:chgData name="James O'Neill" userId="1efe2682bfbbd817" providerId="LiveId" clId="{8872E13D-0E76-48E3-8F4D-3AAF30701516}" dt="2019-05-02T14:53:15.745" v="571" actId="5793"/>
          <ac:spMkLst>
            <pc:docMk/>
            <pc:sldMk cId="3861625575" sldId="282"/>
            <ac:spMk id="3" creationId="{DB77D11B-F0B8-4ABD-B13E-56BF9D3E574F}"/>
          </ac:spMkLst>
        </pc:spChg>
        <pc:picChg chg="mod">
          <ac:chgData name="James O'Neill" userId="1efe2682bfbbd817" providerId="LiveId" clId="{8872E13D-0E76-48E3-8F4D-3AAF30701516}" dt="2019-05-02T00:57:34.274" v="146" actId="1076"/>
          <ac:picMkLst>
            <pc:docMk/>
            <pc:sldMk cId="3861625575" sldId="282"/>
            <ac:picMk id="4" creationId="{18FE9BC4-462D-4749-A778-7A1B92DB523E}"/>
          </ac:picMkLst>
        </pc:picChg>
      </pc:sldChg>
      <pc:sldChg chg="add modTransition">
        <pc:chgData name="James O'Neill" userId="1efe2682bfbbd817" providerId="LiveId" clId="{8872E13D-0E76-48E3-8F4D-3AAF30701516}" dt="2019-05-02T12:25:20.171" v="375"/>
        <pc:sldMkLst>
          <pc:docMk/>
          <pc:sldMk cId="692345238" sldId="313"/>
        </pc:sldMkLst>
      </pc:sldChg>
      <pc:sldChg chg="modSp add">
        <pc:chgData name="James O'Neill" userId="1efe2682bfbbd817" providerId="LiveId" clId="{8872E13D-0E76-48E3-8F4D-3AAF30701516}" dt="2019-05-02T15:22:54.486" v="1499" actId="20577"/>
        <pc:sldMkLst>
          <pc:docMk/>
          <pc:sldMk cId="2916840509" sldId="314"/>
        </pc:sldMkLst>
        <pc:spChg chg="mod">
          <ac:chgData name="James O'Neill" userId="1efe2682bfbbd817" providerId="LiveId" clId="{8872E13D-0E76-48E3-8F4D-3AAF30701516}" dt="2019-05-02T15:22:54.486" v="1499" actId="20577"/>
          <ac:spMkLst>
            <pc:docMk/>
            <pc:sldMk cId="2916840509" sldId="314"/>
            <ac:spMk id="2" creationId="{00000000-0000-0000-0000-000000000000}"/>
          </ac:spMkLst>
        </pc:spChg>
      </pc:sldChg>
      <pc:sldChg chg="addSp modSp add">
        <pc:chgData name="James O'Neill" userId="1efe2682bfbbd817" providerId="LiveId" clId="{8872E13D-0E76-48E3-8F4D-3AAF30701516}" dt="2019-05-02T15:19:52.861" v="1487" actId="20577"/>
        <pc:sldMkLst>
          <pc:docMk/>
          <pc:sldMk cId="418475516" sldId="315"/>
        </pc:sldMkLst>
        <pc:spChg chg="add mod">
          <ac:chgData name="James O'Neill" userId="1efe2682bfbbd817" providerId="LiveId" clId="{8872E13D-0E76-48E3-8F4D-3AAF30701516}" dt="2019-05-02T15:17:16.073" v="1183" actId="20577"/>
          <ac:spMkLst>
            <pc:docMk/>
            <pc:sldMk cId="418475516" sldId="315"/>
            <ac:spMk id="2" creationId="{FFD8BD3F-D32E-4B42-A211-B0BC25102589}"/>
          </ac:spMkLst>
        </pc:spChg>
        <pc:spChg chg="add mod">
          <ac:chgData name="James O'Neill" userId="1efe2682bfbbd817" providerId="LiveId" clId="{8872E13D-0E76-48E3-8F4D-3AAF30701516}" dt="2019-05-02T15:19:52.861" v="1487" actId="20577"/>
          <ac:spMkLst>
            <pc:docMk/>
            <pc:sldMk cId="418475516" sldId="315"/>
            <ac:spMk id="3" creationId="{A3ED546A-4DA5-46A0-AC91-46FA7E081F70}"/>
          </ac:spMkLst>
        </pc:spChg>
      </pc:sldChg>
      <pc:sldChg chg="addSp delSp modSp add modAnim">
        <pc:chgData name="James O'Neill" userId="1efe2682bfbbd817" providerId="LiveId" clId="{8872E13D-0E76-48E3-8F4D-3AAF30701516}" dt="2019-05-02T15:04:58.324" v="831"/>
        <pc:sldMkLst>
          <pc:docMk/>
          <pc:sldMk cId="1047444962" sldId="316"/>
        </pc:sldMkLst>
        <pc:spChg chg="mod">
          <ac:chgData name="James O'Neill" userId="1efe2682bfbbd817" providerId="LiveId" clId="{8872E13D-0E76-48E3-8F4D-3AAF30701516}" dt="2019-05-02T14:56:52.519" v="748" actId="20577"/>
          <ac:spMkLst>
            <pc:docMk/>
            <pc:sldMk cId="1047444962" sldId="316"/>
            <ac:spMk id="2" creationId="{3E3BE944-D93C-47FF-8FEF-2A64152DC400}"/>
          </ac:spMkLst>
        </pc:spChg>
        <pc:spChg chg="del">
          <ac:chgData name="James O'Neill" userId="1efe2682bfbbd817" providerId="LiveId" clId="{8872E13D-0E76-48E3-8F4D-3AAF30701516}" dt="2019-05-02T14:54:20.354" v="573" actId="1032"/>
          <ac:spMkLst>
            <pc:docMk/>
            <pc:sldMk cId="1047444962" sldId="316"/>
            <ac:spMk id="3" creationId="{415764AB-CC45-46D0-94F6-BB8B20E25BD6}"/>
          </ac:spMkLst>
        </pc:spChg>
        <pc:spChg chg="add del mod">
          <ac:chgData name="James O'Neill" userId="1efe2682bfbbd817" providerId="LiveId" clId="{8872E13D-0E76-48E3-8F4D-3AAF30701516}" dt="2019-05-02T15:00:25.071" v="803"/>
          <ac:spMkLst>
            <pc:docMk/>
            <pc:sldMk cId="1047444962" sldId="316"/>
            <ac:spMk id="7" creationId="{4146C4B2-5F39-48DA-BFA2-9874437B8024}"/>
          </ac:spMkLst>
        </pc:spChg>
        <pc:spChg chg="add mod">
          <ac:chgData name="James O'Neill" userId="1efe2682bfbbd817" providerId="LiveId" clId="{8872E13D-0E76-48E3-8F4D-3AAF30701516}" dt="2019-05-02T15:04:24.878" v="830" actId="164"/>
          <ac:spMkLst>
            <pc:docMk/>
            <pc:sldMk cId="1047444962" sldId="316"/>
            <ac:spMk id="8" creationId="{1D182E55-412D-4CD2-B1E6-E92C62BB1D37}"/>
          </ac:spMkLst>
        </pc:spChg>
        <pc:grpChg chg="add mod">
          <ac:chgData name="James O'Neill" userId="1efe2682bfbbd817" providerId="LiveId" clId="{8872E13D-0E76-48E3-8F4D-3AAF30701516}" dt="2019-05-02T15:04:24.878" v="830" actId="164"/>
          <ac:grpSpMkLst>
            <pc:docMk/>
            <pc:sldMk cId="1047444962" sldId="316"/>
            <ac:grpSpMk id="11" creationId="{96BD8CB5-AD8D-41F1-8DF6-90F8686318D0}"/>
          </ac:grpSpMkLst>
        </pc:grpChg>
        <pc:graphicFrameChg chg="add mod">
          <ac:chgData name="James O'Neill" userId="1efe2682bfbbd817" providerId="LiveId" clId="{8872E13D-0E76-48E3-8F4D-3AAF30701516}" dt="2019-05-02T15:02:21.793" v="825" actId="931"/>
          <ac:graphicFrameMkLst>
            <pc:docMk/>
            <pc:sldMk cId="1047444962" sldId="316"/>
            <ac:graphicFrameMk id="4" creationId="{F9121EF8-AA0C-4227-8A0E-597701811E2D}"/>
          </ac:graphicFrameMkLst>
        </pc:graphicFrameChg>
        <pc:picChg chg="add del mod">
          <ac:chgData name="James O'Neill" userId="1efe2682bfbbd817" providerId="LiveId" clId="{8872E13D-0E76-48E3-8F4D-3AAF30701516}" dt="2019-05-02T14:59:42.247" v="796" actId="478"/>
          <ac:picMkLst>
            <pc:docMk/>
            <pc:sldMk cId="1047444962" sldId="316"/>
            <ac:picMk id="6" creationId="{7922AA55-8ED6-48A6-B14F-82D684E5E573}"/>
          </ac:picMkLst>
        </pc:picChg>
        <pc:picChg chg="add mod">
          <ac:chgData name="James O'Neill" userId="1efe2682bfbbd817" providerId="LiveId" clId="{8872E13D-0E76-48E3-8F4D-3AAF30701516}" dt="2019-05-02T15:04:24.878" v="830" actId="164"/>
          <ac:picMkLst>
            <pc:docMk/>
            <pc:sldMk cId="1047444962" sldId="316"/>
            <ac:picMk id="10" creationId="{E286B051-CA2E-4CBA-9EFB-B07B513956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Quality of Jokes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Just Puns Really</c:v>
                </c:pt>
                <c:pt idx="1">
                  <c:v>Dad Level</c:v>
                </c:pt>
                <c:pt idx="2">
                  <c:v>Smile Level</c:v>
                </c:pt>
                <c:pt idx="3">
                  <c:v>Actually funny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25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B-41F2-A68E-0F372E688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34971-32FD-429A-8560-6AB4B006938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C0EE578-1C7C-42FD-B329-ACD3ACBA3853}">
      <dgm:prSet phldrT="[Text]"/>
      <dgm:spPr/>
      <dgm:t>
        <a:bodyPr/>
        <a:lstStyle/>
        <a:p>
          <a:r>
            <a:rPr lang="en-GB" dirty="0"/>
            <a:t>Request as a spreadsheet</a:t>
          </a:r>
        </a:p>
      </dgm:t>
    </dgm:pt>
    <dgm:pt modelId="{F8AFF2B4-F1D5-423E-9F93-13543BEAC82B}" type="parTrans" cxnId="{A3C4081B-79C9-4AF7-AE65-12BDBE11D60D}">
      <dgm:prSet/>
      <dgm:spPr/>
      <dgm:t>
        <a:bodyPr/>
        <a:lstStyle/>
        <a:p>
          <a:endParaRPr lang="en-GB"/>
        </a:p>
      </dgm:t>
    </dgm:pt>
    <dgm:pt modelId="{2B734FCD-C04F-4B8E-A703-01839B6427E4}" type="sibTrans" cxnId="{A3C4081B-79C9-4AF7-AE65-12BDBE11D60D}">
      <dgm:prSet/>
      <dgm:spPr/>
      <dgm:t>
        <a:bodyPr/>
        <a:lstStyle/>
        <a:p>
          <a:endParaRPr lang="en-GB"/>
        </a:p>
      </dgm:t>
    </dgm:pt>
    <dgm:pt modelId="{CCB30B93-5670-426A-96FF-E2030F2B9201}">
      <dgm:prSet phldrT="[Text]"/>
      <dgm:spPr/>
      <dgm:t>
        <a:bodyPr/>
        <a:lstStyle/>
        <a:p>
          <a:r>
            <a:rPr lang="en-GB" dirty="0"/>
            <a:t>Carry out work</a:t>
          </a:r>
        </a:p>
      </dgm:t>
    </dgm:pt>
    <dgm:pt modelId="{9DE8FBCB-02EC-4B6B-8649-153705DC3B7E}" type="parTrans" cxnId="{CA772CF4-6209-472F-A297-20562A22F214}">
      <dgm:prSet/>
      <dgm:spPr/>
      <dgm:t>
        <a:bodyPr/>
        <a:lstStyle/>
        <a:p>
          <a:endParaRPr lang="en-GB"/>
        </a:p>
      </dgm:t>
    </dgm:pt>
    <dgm:pt modelId="{27AC6905-056E-4F88-8D75-01B02435557B}" type="sibTrans" cxnId="{CA772CF4-6209-472F-A297-20562A22F214}">
      <dgm:prSet/>
      <dgm:spPr/>
      <dgm:t>
        <a:bodyPr/>
        <a:lstStyle/>
        <a:p>
          <a:endParaRPr lang="en-GB"/>
        </a:p>
      </dgm:t>
    </dgm:pt>
    <dgm:pt modelId="{98CDBDDF-3F5C-4F45-9374-9C6F5708F479}">
      <dgm:prSet phldrT="[Text]"/>
      <dgm:spPr/>
      <dgm:t>
        <a:bodyPr/>
        <a:lstStyle/>
        <a:p>
          <a:r>
            <a:rPr lang="en-GB" dirty="0"/>
            <a:t>Test the work</a:t>
          </a:r>
        </a:p>
      </dgm:t>
    </dgm:pt>
    <dgm:pt modelId="{17314A73-62BF-46A3-B099-A26EBB98AAAD}" type="parTrans" cxnId="{B1A4F470-79AD-4467-9580-194CA2BDE9AC}">
      <dgm:prSet/>
      <dgm:spPr/>
      <dgm:t>
        <a:bodyPr/>
        <a:lstStyle/>
        <a:p>
          <a:endParaRPr lang="en-GB"/>
        </a:p>
      </dgm:t>
    </dgm:pt>
    <dgm:pt modelId="{EAE9E6C5-7E7F-455E-B6A0-C591F0A1DDB2}" type="sibTrans" cxnId="{B1A4F470-79AD-4467-9580-194CA2BDE9AC}">
      <dgm:prSet/>
      <dgm:spPr/>
      <dgm:t>
        <a:bodyPr/>
        <a:lstStyle/>
        <a:p>
          <a:endParaRPr lang="en-GB"/>
        </a:p>
      </dgm:t>
    </dgm:pt>
    <dgm:pt modelId="{BEA29E2A-A06C-4D90-B17F-5B050E1209EC}">
      <dgm:prSet phldrT="[Text]"/>
      <dgm:spPr/>
      <dgm:t>
        <a:bodyPr/>
        <a:lstStyle/>
        <a:p>
          <a:r>
            <a:rPr lang="en-GB" dirty="0"/>
            <a:t>Result as a spreadsheet</a:t>
          </a:r>
        </a:p>
      </dgm:t>
    </dgm:pt>
    <dgm:pt modelId="{7D3F71C3-B539-472B-A1E7-9EC3A8E35E7F}" type="parTrans" cxnId="{BF910BC7-07FC-4DDD-A600-915B643F5F8D}">
      <dgm:prSet/>
      <dgm:spPr/>
      <dgm:t>
        <a:bodyPr/>
        <a:lstStyle/>
        <a:p>
          <a:endParaRPr lang="en-GB"/>
        </a:p>
      </dgm:t>
    </dgm:pt>
    <dgm:pt modelId="{C96E84CF-FED5-41EF-A94A-A9E97418C123}" type="sibTrans" cxnId="{BF910BC7-07FC-4DDD-A600-915B643F5F8D}">
      <dgm:prSet/>
      <dgm:spPr/>
      <dgm:t>
        <a:bodyPr/>
        <a:lstStyle/>
        <a:p>
          <a:endParaRPr lang="en-GB"/>
        </a:p>
      </dgm:t>
    </dgm:pt>
    <dgm:pt modelId="{B3C3761C-C11F-4464-B703-BDD71A958ADA}" type="pres">
      <dgm:prSet presAssocID="{D8934971-32FD-429A-8560-6AB4B006938E}" presName="cycle" presStyleCnt="0">
        <dgm:presLayoutVars>
          <dgm:dir/>
          <dgm:resizeHandles val="exact"/>
        </dgm:presLayoutVars>
      </dgm:prSet>
      <dgm:spPr/>
    </dgm:pt>
    <dgm:pt modelId="{9A8949FA-5E53-4636-8E7E-A413B5377BD8}" type="pres">
      <dgm:prSet presAssocID="{9C0EE578-1C7C-42FD-B329-ACD3ACBA3853}" presName="dummy" presStyleCnt="0"/>
      <dgm:spPr/>
    </dgm:pt>
    <dgm:pt modelId="{147186E9-02CC-4F22-A318-082A77CDD1FE}" type="pres">
      <dgm:prSet presAssocID="{9C0EE578-1C7C-42FD-B329-ACD3ACBA3853}" presName="node" presStyleLbl="revTx" presStyleIdx="0" presStyleCnt="4" custScaleX="121664">
        <dgm:presLayoutVars>
          <dgm:bulletEnabled val="1"/>
        </dgm:presLayoutVars>
      </dgm:prSet>
      <dgm:spPr/>
    </dgm:pt>
    <dgm:pt modelId="{197302E3-E2A3-42EE-8FEE-BCA3B6EBC162}" type="pres">
      <dgm:prSet presAssocID="{2B734FCD-C04F-4B8E-A703-01839B6427E4}" presName="sibTrans" presStyleLbl="node1" presStyleIdx="0" presStyleCnt="4"/>
      <dgm:spPr/>
    </dgm:pt>
    <dgm:pt modelId="{2EE1A4C2-140D-4143-8921-7ECFC78F2EE8}" type="pres">
      <dgm:prSet presAssocID="{CCB30B93-5670-426A-96FF-E2030F2B9201}" presName="dummy" presStyleCnt="0"/>
      <dgm:spPr/>
    </dgm:pt>
    <dgm:pt modelId="{4B528E82-7055-454B-B624-C048B6978BE7}" type="pres">
      <dgm:prSet presAssocID="{CCB30B93-5670-426A-96FF-E2030F2B9201}" presName="node" presStyleLbl="revTx" presStyleIdx="1" presStyleCnt="4">
        <dgm:presLayoutVars>
          <dgm:bulletEnabled val="1"/>
        </dgm:presLayoutVars>
      </dgm:prSet>
      <dgm:spPr/>
    </dgm:pt>
    <dgm:pt modelId="{E0CB628E-26A6-4B51-800D-DC86FB0A72FD}" type="pres">
      <dgm:prSet presAssocID="{27AC6905-056E-4F88-8D75-01B02435557B}" presName="sibTrans" presStyleLbl="node1" presStyleIdx="1" presStyleCnt="4"/>
      <dgm:spPr/>
    </dgm:pt>
    <dgm:pt modelId="{A58E42B1-933F-42E9-ABE2-C333925D9395}" type="pres">
      <dgm:prSet presAssocID="{98CDBDDF-3F5C-4F45-9374-9C6F5708F479}" presName="dummy" presStyleCnt="0"/>
      <dgm:spPr/>
    </dgm:pt>
    <dgm:pt modelId="{12D36BF2-D5ED-44EB-8FF5-A0541B8074F8}" type="pres">
      <dgm:prSet presAssocID="{98CDBDDF-3F5C-4F45-9374-9C6F5708F479}" presName="node" presStyleLbl="revTx" presStyleIdx="2" presStyleCnt="4">
        <dgm:presLayoutVars>
          <dgm:bulletEnabled val="1"/>
        </dgm:presLayoutVars>
      </dgm:prSet>
      <dgm:spPr/>
    </dgm:pt>
    <dgm:pt modelId="{8C122ACC-91A8-4DF2-BFC7-BF134EB1FED4}" type="pres">
      <dgm:prSet presAssocID="{EAE9E6C5-7E7F-455E-B6A0-C591F0A1DDB2}" presName="sibTrans" presStyleLbl="node1" presStyleIdx="2" presStyleCnt="4"/>
      <dgm:spPr/>
    </dgm:pt>
    <dgm:pt modelId="{30BA75BC-72FC-44D7-A199-3825A4B65CB7}" type="pres">
      <dgm:prSet presAssocID="{BEA29E2A-A06C-4D90-B17F-5B050E1209EC}" presName="dummy" presStyleCnt="0"/>
      <dgm:spPr/>
    </dgm:pt>
    <dgm:pt modelId="{A9D8BBC2-5115-40DC-ACCA-93410B9EE310}" type="pres">
      <dgm:prSet presAssocID="{BEA29E2A-A06C-4D90-B17F-5B050E1209EC}" presName="node" presStyleLbl="revTx" presStyleIdx="3" presStyleCnt="4">
        <dgm:presLayoutVars>
          <dgm:bulletEnabled val="1"/>
        </dgm:presLayoutVars>
      </dgm:prSet>
      <dgm:spPr/>
    </dgm:pt>
    <dgm:pt modelId="{350A9BE8-C391-42FB-93B7-D6F7E44871A5}" type="pres">
      <dgm:prSet presAssocID="{C96E84CF-FED5-41EF-A94A-A9E97418C123}" presName="sibTrans" presStyleLbl="node1" presStyleIdx="3" presStyleCnt="4"/>
      <dgm:spPr/>
    </dgm:pt>
  </dgm:ptLst>
  <dgm:cxnLst>
    <dgm:cxn modelId="{667AA402-5DB1-4D3F-9A0D-D79EC4556801}" type="presOf" srcId="{CCB30B93-5670-426A-96FF-E2030F2B9201}" destId="{4B528E82-7055-454B-B624-C048B6978BE7}" srcOrd="0" destOrd="0" presId="urn:microsoft.com/office/officeart/2005/8/layout/cycle1"/>
    <dgm:cxn modelId="{A3C4081B-79C9-4AF7-AE65-12BDBE11D60D}" srcId="{D8934971-32FD-429A-8560-6AB4B006938E}" destId="{9C0EE578-1C7C-42FD-B329-ACD3ACBA3853}" srcOrd="0" destOrd="0" parTransId="{F8AFF2B4-F1D5-423E-9F93-13543BEAC82B}" sibTransId="{2B734FCD-C04F-4B8E-A703-01839B6427E4}"/>
    <dgm:cxn modelId="{8E947321-9C75-43B0-A532-6369EFEAB807}" type="presOf" srcId="{EAE9E6C5-7E7F-455E-B6A0-C591F0A1DDB2}" destId="{8C122ACC-91A8-4DF2-BFC7-BF134EB1FED4}" srcOrd="0" destOrd="0" presId="urn:microsoft.com/office/officeart/2005/8/layout/cycle1"/>
    <dgm:cxn modelId="{8A801822-A0BA-48E3-B013-4C7D83BC0AF4}" type="presOf" srcId="{C96E84CF-FED5-41EF-A94A-A9E97418C123}" destId="{350A9BE8-C391-42FB-93B7-D6F7E44871A5}" srcOrd="0" destOrd="0" presId="urn:microsoft.com/office/officeart/2005/8/layout/cycle1"/>
    <dgm:cxn modelId="{71952762-B810-48CD-9E88-EC43B29C842E}" type="presOf" srcId="{27AC6905-056E-4F88-8D75-01B02435557B}" destId="{E0CB628E-26A6-4B51-800D-DC86FB0A72FD}" srcOrd="0" destOrd="0" presId="urn:microsoft.com/office/officeart/2005/8/layout/cycle1"/>
    <dgm:cxn modelId="{2BF6476D-E278-4AA9-A914-DD660A36BDBC}" type="presOf" srcId="{9C0EE578-1C7C-42FD-B329-ACD3ACBA3853}" destId="{147186E9-02CC-4F22-A318-082A77CDD1FE}" srcOrd="0" destOrd="0" presId="urn:microsoft.com/office/officeart/2005/8/layout/cycle1"/>
    <dgm:cxn modelId="{B1A4F470-79AD-4467-9580-194CA2BDE9AC}" srcId="{D8934971-32FD-429A-8560-6AB4B006938E}" destId="{98CDBDDF-3F5C-4F45-9374-9C6F5708F479}" srcOrd="2" destOrd="0" parTransId="{17314A73-62BF-46A3-B099-A26EBB98AAAD}" sibTransId="{EAE9E6C5-7E7F-455E-B6A0-C591F0A1DDB2}"/>
    <dgm:cxn modelId="{E98AF857-DBE7-495C-8585-E85139B364BD}" type="presOf" srcId="{BEA29E2A-A06C-4D90-B17F-5B050E1209EC}" destId="{A9D8BBC2-5115-40DC-ACCA-93410B9EE310}" srcOrd="0" destOrd="0" presId="urn:microsoft.com/office/officeart/2005/8/layout/cycle1"/>
    <dgm:cxn modelId="{AF899C5A-A400-46A5-83C1-0A1208D9D191}" type="presOf" srcId="{D8934971-32FD-429A-8560-6AB4B006938E}" destId="{B3C3761C-C11F-4464-B703-BDD71A958ADA}" srcOrd="0" destOrd="0" presId="urn:microsoft.com/office/officeart/2005/8/layout/cycle1"/>
    <dgm:cxn modelId="{F570AEB4-B17D-429E-B552-459852446039}" type="presOf" srcId="{2B734FCD-C04F-4B8E-A703-01839B6427E4}" destId="{197302E3-E2A3-42EE-8FEE-BCA3B6EBC162}" srcOrd="0" destOrd="0" presId="urn:microsoft.com/office/officeart/2005/8/layout/cycle1"/>
    <dgm:cxn modelId="{BF910BC7-07FC-4DDD-A600-915B643F5F8D}" srcId="{D8934971-32FD-429A-8560-6AB4B006938E}" destId="{BEA29E2A-A06C-4D90-B17F-5B050E1209EC}" srcOrd="3" destOrd="0" parTransId="{7D3F71C3-B539-472B-A1E7-9EC3A8E35E7F}" sibTransId="{C96E84CF-FED5-41EF-A94A-A9E97418C123}"/>
    <dgm:cxn modelId="{5E41A8CB-8513-44ED-9088-AA357ED32FD8}" type="presOf" srcId="{98CDBDDF-3F5C-4F45-9374-9C6F5708F479}" destId="{12D36BF2-D5ED-44EB-8FF5-A0541B8074F8}" srcOrd="0" destOrd="0" presId="urn:microsoft.com/office/officeart/2005/8/layout/cycle1"/>
    <dgm:cxn modelId="{CA772CF4-6209-472F-A297-20562A22F214}" srcId="{D8934971-32FD-429A-8560-6AB4B006938E}" destId="{CCB30B93-5670-426A-96FF-E2030F2B9201}" srcOrd="1" destOrd="0" parTransId="{9DE8FBCB-02EC-4B6B-8649-153705DC3B7E}" sibTransId="{27AC6905-056E-4F88-8D75-01B02435557B}"/>
    <dgm:cxn modelId="{3BB38C81-6530-47CA-8C38-C3AE403295D1}" type="presParOf" srcId="{B3C3761C-C11F-4464-B703-BDD71A958ADA}" destId="{9A8949FA-5E53-4636-8E7E-A413B5377BD8}" srcOrd="0" destOrd="0" presId="urn:microsoft.com/office/officeart/2005/8/layout/cycle1"/>
    <dgm:cxn modelId="{426259BB-0AF4-4DAB-85E3-C4BCCB87B2F5}" type="presParOf" srcId="{B3C3761C-C11F-4464-B703-BDD71A958ADA}" destId="{147186E9-02CC-4F22-A318-082A77CDD1FE}" srcOrd="1" destOrd="0" presId="urn:microsoft.com/office/officeart/2005/8/layout/cycle1"/>
    <dgm:cxn modelId="{C74E38D8-5E9E-4121-B7D1-68082CA21D01}" type="presParOf" srcId="{B3C3761C-C11F-4464-B703-BDD71A958ADA}" destId="{197302E3-E2A3-42EE-8FEE-BCA3B6EBC162}" srcOrd="2" destOrd="0" presId="urn:microsoft.com/office/officeart/2005/8/layout/cycle1"/>
    <dgm:cxn modelId="{38D301A6-4E16-4020-9472-95C3142009ED}" type="presParOf" srcId="{B3C3761C-C11F-4464-B703-BDD71A958ADA}" destId="{2EE1A4C2-140D-4143-8921-7ECFC78F2EE8}" srcOrd="3" destOrd="0" presId="urn:microsoft.com/office/officeart/2005/8/layout/cycle1"/>
    <dgm:cxn modelId="{1EFED6D5-22F2-4A61-9601-E3A7D96CFCED}" type="presParOf" srcId="{B3C3761C-C11F-4464-B703-BDD71A958ADA}" destId="{4B528E82-7055-454B-B624-C048B6978BE7}" srcOrd="4" destOrd="0" presId="urn:microsoft.com/office/officeart/2005/8/layout/cycle1"/>
    <dgm:cxn modelId="{1AC4F370-F378-43F7-8A56-49C23DEE53B2}" type="presParOf" srcId="{B3C3761C-C11F-4464-B703-BDD71A958ADA}" destId="{E0CB628E-26A6-4B51-800D-DC86FB0A72FD}" srcOrd="5" destOrd="0" presId="urn:microsoft.com/office/officeart/2005/8/layout/cycle1"/>
    <dgm:cxn modelId="{0D35AB79-5371-42AC-B01F-1BAA5497C591}" type="presParOf" srcId="{B3C3761C-C11F-4464-B703-BDD71A958ADA}" destId="{A58E42B1-933F-42E9-ABE2-C333925D9395}" srcOrd="6" destOrd="0" presId="urn:microsoft.com/office/officeart/2005/8/layout/cycle1"/>
    <dgm:cxn modelId="{268C602D-9D8F-4D77-96E5-F0E69493E968}" type="presParOf" srcId="{B3C3761C-C11F-4464-B703-BDD71A958ADA}" destId="{12D36BF2-D5ED-44EB-8FF5-A0541B8074F8}" srcOrd="7" destOrd="0" presId="urn:microsoft.com/office/officeart/2005/8/layout/cycle1"/>
    <dgm:cxn modelId="{82E1C9C9-DFBD-447F-BCB9-8E35B7C7C4E3}" type="presParOf" srcId="{B3C3761C-C11F-4464-B703-BDD71A958ADA}" destId="{8C122ACC-91A8-4DF2-BFC7-BF134EB1FED4}" srcOrd="8" destOrd="0" presId="urn:microsoft.com/office/officeart/2005/8/layout/cycle1"/>
    <dgm:cxn modelId="{9CCC8998-1C50-4658-95DC-3DD6ADF041B1}" type="presParOf" srcId="{B3C3761C-C11F-4464-B703-BDD71A958ADA}" destId="{30BA75BC-72FC-44D7-A199-3825A4B65CB7}" srcOrd="9" destOrd="0" presId="urn:microsoft.com/office/officeart/2005/8/layout/cycle1"/>
    <dgm:cxn modelId="{CB4B000D-8960-4814-8895-DE11F5085BB2}" type="presParOf" srcId="{B3C3761C-C11F-4464-B703-BDD71A958ADA}" destId="{A9D8BBC2-5115-40DC-ACCA-93410B9EE310}" srcOrd="10" destOrd="0" presId="urn:microsoft.com/office/officeart/2005/8/layout/cycle1"/>
    <dgm:cxn modelId="{5A81A3C1-D6BD-41A7-AFBE-A347B10DC200}" type="presParOf" srcId="{B3C3761C-C11F-4464-B703-BDD71A958ADA}" destId="{350A9BE8-C391-42FB-93B7-D6F7E44871A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186E9-02CC-4F22-A318-082A77CDD1FE}">
      <dsp:nvSpPr>
        <dsp:cNvPr id="0" name=""/>
        <dsp:cNvSpPr/>
      </dsp:nvSpPr>
      <dsp:spPr>
        <a:xfrm>
          <a:off x="5594327" y="96281"/>
          <a:ext cx="1874077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Request as a spreadsheet</a:t>
          </a:r>
        </a:p>
      </dsp:txBody>
      <dsp:txXfrm>
        <a:off x="5594327" y="96281"/>
        <a:ext cx="1874077" cy="1540371"/>
      </dsp:txXfrm>
    </dsp:sp>
    <dsp:sp modelId="{197302E3-E2A3-42EE-8FEE-BCA3B6EBC162}">
      <dsp:nvSpPr>
        <dsp:cNvPr id="0" name=""/>
        <dsp:cNvSpPr/>
      </dsp:nvSpPr>
      <dsp:spPr>
        <a:xfrm>
          <a:off x="3045269" y="-1225"/>
          <a:ext cx="4353789" cy="4353789"/>
        </a:xfrm>
        <a:prstGeom prst="circularArrow">
          <a:avLst>
            <a:gd name="adj1" fmla="val 6899"/>
            <a:gd name="adj2" fmla="val 465117"/>
            <a:gd name="adj3" fmla="val 550404"/>
            <a:gd name="adj4" fmla="val 205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28E82-7055-454B-B624-C048B6978BE7}">
      <dsp:nvSpPr>
        <dsp:cNvPr id="0" name=""/>
        <dsp:cNvSpPr/>
      </dsp:nvSpPr>
      <dsp:spPr>
        <a:xfrm>
          <a:off x="5761180" y="2714685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Carry out work</a:t>
          </a:r>
        </a:p>
      </dsp:txBody>
      <dsp:txXfrm>
        <a:off x="5761180" y="2714685"/>
        <a:ext cx="1540371" cy="1540371"/>
      </dsp:txXfrm>
    </dsp:sp>
    <dsp:sp modelId="{E0CB628E-26A6-4B51-800D-DC86FB0A72FD}">
      <dsp:nvSpPr>
        <dsp:cNvPr id="0" name=""/>
        <dsp:cNvSpPr/>
      </dsp:nvSpPr>
      <dsp:spPr>
        <a:xfrm>
          <a:off x="3045269" y="-1225"/>
          <a:ext cx="4353789" cy="4353789"/>
        </a:xfrm>
        <a:prstGeom prst="circularArrow">
          <a:avLst>
            <a:gd name="adj1" fmla="val 6899"/>
            <a:gd name="adj2" fmla="val 465117"/>
            <a:gd name="adj3" fmla="val 5950404"/>
            <a:gd name="adj4" fmla="val 43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36BF2-D5ED-44EB-8FF5-A0541B8074F8}">
      <dsp:nvSpPr>
        <dsp:cNvPr id="0" name=""/>
        <dsp:cNvSpPr/>
      </dsp:nvSpPr>
      <dsp:spPr>
        <a:xfrm>
          <a:off x="3142776" y="2714685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Test the work</a:t>
          </a:r>
        </a:p>
      </dsp:txBody>
      <dsp:txXfrm>
        <a:off x="3142776" y="2714685"/>
        <a:ext cx="1540371" cy="1540371"/>
      </dsp:txXfrm>
    </dsp:sp>
    <dsp:sp modelId="{8C122ACC-91A8-4DF2-BFC7-BF134EB1FED4}">
      <dsp:nvSpPr>
        <dsp:cNvPr id="0" name=""/>
        <dsp:cNvSpPr/>
      </dsp:nvSpPr>
      <dsp:spPr>
        <a:xfrm>
          <a:off x="3045269" y="-1225"/>
          <a:ext cx="4353789" cy="4353789"/>
        </a:xfrm>
        <a:prstGeom prst="circularArrow">
          <a:avLst>
            <a:gd name="adj1" fmla="val 6899"/>
            <a:gd name="adj2" fmla="val 465117"/>
            <a:gd name="adj3" fmla="val 11350404"/>
            <a:gd name="adj4" fmla="val 97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8BBC2-5115-40DC-ACCA-93410B9EE310}">
      <dsp:nvSpPr>
        <dsp:cNvPr id="0" name=""/>
        <dsp:cNvSpPr/>
      </dsp:nvSpPr>
      <dsp:spPr>
        <a:xfrm>
          <a:off x="3142776" y="96281"/>
          <a:ext cx="1540371" cy="1540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Result as a spreadsheet</a:t>
          </a:r>
        </a:p>
      </dsp:txBody>
      <dsp:txXfrm>
        <a:off x="3142776" y="96281"/>
        <a:ext cx="1540371" cy="1540371"/>
      </dsp:txXfrm>
    </dsp:sp>
    <dsp:sp modelId="{350A9BE8-C391-42FB-93B7-D6F7E44871A5}">
      <dsp:nvSpPr>
        <dsp:cNvPr id="0" name=""/>
        <dsp:cNvSpPr/>
      </dsp:nvSpPr>
      <dsp:spPr>
        <a:xfrm>
          <a:off x="3045269" y="-1225"/>
          <a:ext cx="4353789" cy="4353789"/>
        </a:xfrm>
        <a:prstGeom prst="circularArrow">
          <a:avLst>
            <a:gd name="adj1" fmla="val 6899"/>
            <a:gd name="adj2" fmla="val 465117"/>
            <a:gd name="adj3" fmla="val 16430636"/>
            <a:gd name="adj4" fmla="val 15184479"/>
            <a:gd name="adj5" fmla="val 804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A0D19-79C8-4BF9-9C96-483AF882138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895-5053-445B-AD8A-136FB38B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,magnitudes faster when re-</a:t>
            </a:r>
            <a:r>
              <a:rPr lang="en-US" dirty="0" err="1"/>
              <a:t>analysing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8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5F895-5053-445B-AD8A-136FB38B66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4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http://cupcakeipsum.com/#/paragraphs/50/length/long/with_love/false/start_with_cupcake/false/seed/d67d3144c4a24d1c643af08ccbc78e4edcfba076affbb9893e5f9449030d2c54 </a:t>
            </a:r>
          </a:p>
          <a:p>
            <a:endParaRPr lang="en-GB" dirty="0"/>
          </a:p>
          <a:p>
            <a:r>
              <a:rPr lang="en-GB" dirty="0"/>
              <a:t>29/10/2011 18:09:47 - Format-</a:t>
            </a:r>
            <a:r>
              <a:rPr lang="en-GB" dirty="0" err="1"/>
              <a:t>wordCloud</a:t>
            </a:r>
            <a:r>
              <a:rPr lang="en-GB" dirty="0"/>
              <a:t> -</a:t>
            </a:r>
            <a:r>
              <a:rPr lang="en-GB" dirty="0" err="1"/>
              <a:t>RandomVertical</a:t>
            </a:r>
            <a:r>
              <a:rPr lang="en-GB" dirty="0"/>
              <a:t> 0.3  -</a:t>
            </a:r>
            <a:r>
              <a:rPr lang="en-GB" dirty="0" err="1"/>
              <a:t>RgbSet</a:t>
            </a:r>
            <a:r>
              <a:rPr lang="en-GB" dirty="0"/>
              <a:t> $</a:t>
            </a:r>
            <a:r>
              <a:rPr lang="en-GB" dirty="0" err="1"/>
              <a:t>rgbset</a:t>
            </a:r>
            <a:r>
              <a:rPr lang="en-GB" dirty="0"/>
              <a:t>  -</a:t>
            </a:r>
            <a:r>
              <a:rPr lang="en-GB" dirty="0" err="1"/>
              <a:t>maxfont</a:t>
            </a:r>
            <a:r>
              <a:rPr lang="en-GB" dirty="0"/>
              <a:t> 80 -</a:t>
            </a:r>
            <a:r>
              <a:rPr lang="en-GB" dirty="0" err="1"/>
              <a:t>minfont</a:t>
            </a:r>
            <a:r>
              <a:rPr lang="en-GB" dirty="0"/>
              <a:t> 30 -</a:t>
            </a:r>
            <a:r>
              <a:rPr lang="en-GB" dirty="0" err="1"/>
              <a:t>UseExisting</a:t>
            </a:r>
            <a:r>
              <a:rPr lang="en-GB" dirty="0"/>
              <a:t> -</a:t>
            </a:r>
            <a:r>
              <a:rPr lang="en-GB" dirty="0" err="1"/>
              <a:t>maxfails</a:t>
            </a:r>
            <a:r>
              <a:rPr lang="en-GB" dirty="0"/>
              <a:t> 10</a:t>
            </a:r>
          </a:p>
          <a:p>
            <a:endParaRPr lang="en-GB" dirty="0"/>
          </a:p>
          <a:p>
            <a:r>
              <a:rPr lang="en-GB" dirty="0"/>
              <a:t>Quit</a:t>
            </a:r>
            <a:r>
              <a:rPr lang="en-GB" baseline="0" dirty="0"/>
              <a:t>e a lot of manual adjustment and 4-colour rule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76266-4182-438D-94DA-9765F25869A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0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one111.wordpress.com/" TargetMode="External"/><Relationship Id="rId2" Type="http://schemas.openxmlformats.org/officeDocument/2006/relationships/hyperlink" Target="https://github.com/dfinke/ImportExce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jhoneil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hidden, and will not display when presenting.</a:t>
            </a:r>
          </a:p>
          <a:p>
            <a:r>
              <a:rPr lang="en-US" dirty="0"/>
              <a:t>You’re welcome to delete these slides if you plan to share your deck.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ImportExcel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wrapper for the EPPlus library </a:t>
            </a:r>
          </a:p>
          <a:p>
            <a:pPr lvl="1"/>
            <a:r>
              <a:rPr lang="en-US" dirty="0"/>
              <a:t>Read and Write .XLSX files without Excel (One DLL)</a:t>
            </a:r>
          </a:p>
          <a:p>
            <a:pPr lvl="1"/>
            <a:r>
              <a:rPr lang="en-US" dirty="0"/>
              <a:t>Free to deploy, server-friendly   </a:t>
            </a:r>
          </a:p>
          <a:p>
            <a:r>
              <a:rPr lang="en-US" dirty="0"/>
              <a:t>~ 200K downloads from PowerShell Gallery since 2015</a:t>
            </a:r>
          </a:p>
          <a:p>
            <a:pPr lvl="1"/>
            <a:r>
              <a:rPr lang="en-US" dirty="0"/>
              <a:t>Might break 200K during the summit ! </a:t>
            </a:r>
          </a:p>
          <a:p>
            <a:pPr lvl="1"/>
            <a:r>
              <a:rPr lang="en-US" dirty="0"/>
              <a:t>100K in the last 10 months – 15 releases in that time</a:t>
            </a:r>
          </a:p>
          <a:p>
            <a:r>
              <a:rPr lang="en-US" dirty="0"/>
              <a:t>Now at V6 – big perf improvement on Export </a:t>
            </a:r>
          </a:p>
          <a:p>
            <a:r>
              <a:rPr lang="en-US" dirty="0"/>
              <a:t>PowerShell core compatible but … </a:t>
            </a:r>
          </a:p>
          <a:p>
            <a:pPr lvl="1"/>
            <a:r>
              <a:rPr lang="en-US" dirty="0"/>
              <a:t>EPPlus uses some windows only code for Auto-size</a:t>
            </a:r>
          </a:p>
          <a:p>
            <a:pPr lvl="1"/>
            <a:r>
              <a:rPr lang="en-US" dirty="0"/>
              <a:t>Issue with file case-sensitive file names in 6.0.0 – fixed in 6.1.1  </a:t>
            </a:r>
          </a:p>
        </p:txBody>
      </p:sp>
    </p:spTree>
    <p:extLst>
      <p:ext uri="{BB962C8B-B14F-4D97-AF65-F5344CB8AC3E}">
        <p14:creationId xmlns:p14="http://schemas.microsoft.com/office/powerpoint/2010/main" val="1928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to prove a point …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F721-6673-4A09-9278-30F023E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u="sng" dirty="0"/>
              <a:t>main</a:t>
            </a:r>
            <a:r>
              <a:rPr lang="en-GB" dirty="0"/>
              <a:t> commands…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DEDC-74C5-4FA0-A8C0-DD6738C66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Import-Excel</a:t>
            </a: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Export-Excel</a:t>
            </a: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Open-</a:t>
            </a:r>
            <a:r>
              <a:rPr lang="en-GB" sz="1200" b="1" dirty="0" err="1">
                <a:latin typeface="Consolas" panose="020B0609020204030204" pitchFamily="49" charset="0"/>
              </a:rPr>
              <a:t>ExcelPackage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Close-</a:t>
            </a:r>
            <a:r>
              <a:rPr lang="en-GB" sz="1200" b="1" dirty="0" err="1">
                <a:latin typeface="Consolas" panose="020B0609020204030204" pitchFamily="49" charset="0"/>
              </a:rPr>
              <a:t>ExcelPackage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</a:t>
            </a:r>
            <a:r>
              <a:rPr lang="en-GB" sz="1200" b="1" dirty="0" err="1">
                <a:latin typeface="Consolas" panose="020B0609020204030204" pitchFamily="49" charset="0"/>
              </a:rPr>
              <a:t>ConditionalFormatting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Add-ExcelChart</a:t>
            </a: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</a:t>
            </a:r>
            <a:r>
              <a:rPr lang="en-GB" sz="1200" b="1" dirty="0" err="1">
                <a:latin typeface="Consolas" panose="020B0609020204030204" pitchFamily="49" charset="0"/>
              </a:rPr>
              <a:t>ExcelDataValidationRule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</a:t>
            </a:r>
            <a:r>
              <a:rPr lang="en-GB" sz="1200" b="1" dirty="0" err="1">
                <a:latin typeface="Consolas" panose="020B0609020204030204" pitchFamily="49" charset="0"/>
              </a:rPr>
              <a:t>ExcelName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</a:t>
            </a:r>
            <a:r>
              <a:rPr lang="en-GB" sz="1200" b="1" dirty="0" err="1">
                <a:latin typeface="Consolas" panose="020B0609020204030204" pitchFamily="49" charset="0"/>
              </a:rPr>
              <a:t>ExcelTable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Add-PivotTable</a:t>
            </a: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New-</a:t>
            </a:r>
            <a:r>
              <a:rPr lang="en-GB" sz="1200" b="1" dirty="0" err="1">
                <a:latin typeface="Consolas" panose="020B0609020204030204" pitchFamily="49" charset="0"/>
              </a:rPr>
              <a:t>ConditionalFormattingIconSet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New-</a:t>
            </a:r>
            <a:r>
              <a:rPr lang="en-GB" sz="1200" b="1" dirty="0" err="1">
                <a:latin typeface="Consolas" panose="020B0609020204030204" pitchFamily="49" charset="0"/>
              </a:rPr>
              <a:t>ConditionalText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New-</a:t>
            </a:r>
            <a:r>
              <a:rPr lang="en-GB" sz="1200" b="1" dirty="0" err="1">
                <a:latin typeface="Consolas" panose="020B0609020204030204" pitchFamily="49" charset="0"/>
              </a:rPr>
              <a:t>ExcelChartDefinition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New-</a:t>
            </a:r>
            <a:r>
              <a:rPr lang="en-GB" sz="1200" b="1" dirty="0" err="1">
                <a:latin typeface="Consolas" panose="020B0609020204030204" pitchFamily="49" charset="0"/>
              </a:rPr>
              <a:t>PivotTableDefinition</a:t>
            </a:r>
            <a:endParaRPr lang="en-GB" sz="12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48CB-ACF4-4855-988F-2E9C14A2B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Set-</a:t>
            </a:r>
            <a:r>
              <a:rPr lang="en-GB" sz="1200" b="1" dirty="0" err="1">
                <a:latin typeface="Consolas" panose="020B0609020204030204" pitchFamily="49" charset="0"/>
              </a:rPr>
              <a:t>CellStyle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Set-</a:t>
            </a:r>
            <a:r>
              <a:rPr lang="en-GB" sz="1200" b="1" dirty="0" err="1">
                <a:latin typeface="Consolas" panose="020B0609020204030204" pitchFamily="49" charset="0"/>
              </a:rPr>
              <a:t>ExcelColumn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Set-</a:t>
            </a:r>
            <a:r>
              <a:rPr lang="en-GB" sz="1200" b="1" dirty="0" err="1">
                <a:latin typeface="Consolas" panose="020B0609020204030204" pitchFamily="49" charset="0"/>
              </a:rPr>
              <a:t>ExcelRange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Set-</a:t>
            </a:r>
            <a:r>
              <a:rPr lang="en-GB" sz="1200" b="1" dirty="0" err="1">
                <a:latin typeface="Consolas" panose="020B0609020204030204" pitchFamily="49" charset="0"/>
              </a:rPr>
              <a:t>ExcelRow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Add-</a:t>
            </a:r>
            <a:r>
              <a:rPr lang="en-GB" sz="1200" b="1" dirty="0" err="1">
                <a:latin typeface="Consolas" panose="020B0609020204030204" pitchFamily="49" charset="0"/>
              </a:rPr>
              <a:t>WorkSheet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Copy-</a:t>
            </a:r>
            <a:r>
              <a:rPr lang="en-GB" sz="1200" b="1" dirty="0" err="1">
                <a:latin typeface="Consolas" panose="020B0609020204030204" pitchFamily="49" charset="0"/>
              </a:rPr>
              <a:t>ExcelWorkSheet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Remove-</a:t>
            </a:r>
            <a:r>
              <a:rPr lang="en-GB" sz="1200" b="1" dirty="0" err="1">
                <a:latin typeface="Consolas" panose="020B0609020204030204" pitchFamily="49" charset="0"/>
              </a:rPr>
              <a:t>WorkSheet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Join-Worksheet</a:t>
            </a: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Compare-</a:t>
            </a:r>
            <a:r>
              <a:rPr lang="en-GB" sz="1200" b="1" dirty="0" err="1">
                <a:latin typeface="Consolas" panose="020B0609020204030204" pitchFamily="49" charset="0"/>
              </a:rPr>
              <a:t>WorkSheet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Merge-</a:t>
            </a:r>
            <a:r>
              <a:rPr lang="en-GB" sz="1200" b="1" dirty="0" err="1">
                <a:latin typeface="Consolas" panose="020B0609020204030204" pitchFamily="49" charset="0"/>
              </a:rPr>
              <a:t>MultipleSheets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Merge-Worksheet</a:t>
            </a:r>
          </a:p>
          <a:p>
            <a:pPr marL="0" indent="0">
              <a:buNone/>
            </a:pP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nsolas" panose="020B0609020204030204" pitchFamily="49" charset="0"/>
              </a:rPr>
              <a:t>Send-</a:t>
            </a:r>
            <a:r>
              <a:rPr lang="en-GB" sz="1200" b="1" dirty="0" err="1">
                <a:latin typeface="Consolas" panose="020B0609020204030204" pitchFamily="49" charset="0"/>
              </a:rPr>
              <a:t>SQLDataToExcel</a:t>
            </a:r>
            <a:endParaRPr lang="en-GB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b="1" dirty="0" err="1">
                <a:latin typeface="Consolas" panose="020B0609020204030204" pitchFamily="49" charset="0"/>
              </a:rPr>
              <a:t>ConvertFrom-ExcelToSQLInsert</a:t>
            </a:r>
            <a:endParaRPr lang="en-GB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2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5575-2AE2-45AA-99F7-07B724BC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Export is a bit of a monster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0CACFF-01F4-40F3-BA8B-C505FF79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88"/>
            <a:ext cx="10515600" cy="4583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>
                <a:latin typeface="Consolas" panose="020B0609020204030204" pitchFamily="49" charset="0"/>
              </a:rPr>
              <a:t>Export-Excel [-Path] &lt;string&gt; [-</a:t>
            </a:r>
            <a:r>
              <a:rPr lang="en-GB" sz="1700" dirty="0" err="1">
                <a:latin typeface="Consolas" panose="020B0609020204030204" pitchFamily="49" charset="0"/>
              </a:rPr>
              <a:t>InputObject</a:t>
            </a:r>
            <a:r>
              <a:rPr lang="en-GB" sz="1700" dirty="0">
                <a:latin typeface="Consolas" panose="020B0609020204030204" pitchFamily="49" charset="0"/>
              </a:rPr>
              <a:t> &lt;Object&gt;] [-Calculate] [-Show]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WorksheetName</a:t>
            </a:r>
            <a:r>
              <a:rPr lang="en-GB" sz="1700" dirty="0">
                <a:latin typeface="Consolas" panose="020B0609020204030204" pitchFamily="49" charset="0"/>
              </a:rPr>
              <a:t> &lt;string&gt;] [-Password &lt;string&gt;] [-</a:t>
            </a:r>
            <a:r>
              <a:rPr lang="en-GB" sz="1700" dirty="0" err="1">
                <a:latin typeface="Consolas" panose="020B0609020204030204" pitchFamily="49" charset="0"/>
              </a:rPr>
              <a:t>ClearSheet</a:t>
            </a:r>
            <a:r>
              <a:rPr lang="en-GB" sz="1700" dirty="0">
                <a:latin typeface="Consolas" panose="020B0609020204030204" pitchFamily="49" charset="0"/>
              </a:rPr>
              <a:t>] [-Append]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[-Title &lt;string&gt;] [-</a:t>
            </a:r>
            <a:r>
              <a:rPr lang="en-GB" sz="1700" dirty="0" err="1">
                <a:latin typeface="Consolas" panose="020B0609020204030204" pitchFamily="49" charset="0"/>
              </a:rPr>
              <a:t>TitleFillPattern</a:t>
            </a:r>
            <a:r>
              <a:rPr lang="en-GB" sz="1700" dirty="0">
                <a:latin typeface="Consolas" panose="020B0609020204030204" pitchFamily="49" charset="0"/>
              </a:rPr>
              <a:t> &lt;</a:t>
            </a:r>
            <a:r>
              <a:rPr lang="en-GB" sz="1700" dirty="0" err="1">
                <a:latin typeface="Consolas" panose="020B0609020204030204" pitchFamily="49" charset="0"/>
              </a:rPr>
              <a:t>ExcelFillStyle</a:t>
            </a:r>
            <a:r>
              <a:rPr lang="en-GB" sz="1700" dirty="0">
                <a:latin typeface="Consolas" panose="020B0609020204030204" pitchFamily="49" charset="0"/>
              </a:rPr>
              <a:t>&gt;] [-</a:t>
            </a:r>
            <a:r>
              <a:rPr lang="en-GB" sz="1700" dirty="0" err="1">
                <a:latin typeface="Consolas" panose="020B0609020204030204" pitchFamily="49" charset="0"/>
              </a:rPr>
              <a:t>TitleBold</a:t>
            </a:r>
            <a:r>
              <a:rPr lang="en-GB" sz="1700" dirty="0">
                <a:latin typeface="Consolas" panose="020B0609020204030204" pitchFamily="49" charset="0"/>
              </a:rPr>
              <a:t>][-</a:t>
            </a:r>
            <a:r>
              <a:rPr lang="en-GB" sz="1700" dirty="0" err="1">
                <a:latin typeface="Consolas" panose="020B0609020204030204" pitchFamily="49" charset="0"/>
              </a:rPr>
              <a:t>TitleSize</a:t>
            </a:r>
            <a:r>
              <a:rPr lang="en-GB" sz="1700" dirty="0">
                <a:latin typeface="Consolas" panose="020B0609020204030204" pitchFamily="49" charset="0"/>
              </a:rPr>
              <a:t> &lt;int&gt;] [-</a:t>
            </a:r>
            <a:r>
              <a:rPr lang="en-GB" sz="1700" dirty="0" err="1">
                <a:latin typeface="Consolas" panose="020B0609020204030204" pitchFamily="49" charset="0"/>
              </a:rPr>
              <a:t>TitleBackgroundColor</a:t>
            </a:r>
            <a:r>
              <a:rPr lang="en-GB" sz="1700" dirty="0">
                <a:latin typeface="Consolas" panose="020B0609020204030204" pitchFamily="49" charset="0"/>
              </a:rPr>
              <a:t> &lt;Object&gt;] [-</a:t>
            </a:r>
            <a:r>
              <a:rPr lang="en-GB" sz="1700" dirty="0" err="1">
                <a:latin typeface="Consolas" panose="020B0609020204030204" pitchFamily="49" charset="0"/>
              </a:rPr>
              <a:t>IncludePivotTable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PivotTableName</a:t>
            </a:r>
            <a:r>
              <a:rPr lang="en-GB" sz="1700" dirty="0">
                <a:latin typeface="Consolas" panose="020B0609020204030204" pitchFamily="49" charset="0"/>
              </a:rPr>
              <a:t> &lt;string&gt;]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PivotRows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PivotColumns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PivotData</a:t>
            </a:r>
            <a:r>
              <a:rPr lang="en-GB" sz="1700" dirty="0">
                <a:latin typeface="Consolas" panose="020B0609020204030204" pitchFamily="49" charset="0"/>
              </a:rPr>
              <a:t> &lt;Object&gt;]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PivotFilter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PivotDataToColumn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PivotTableDefinition</a:t>
            </a:r>
            <a:r>
              <a:rPr lang="en-GB" sz="1700" dirty="0">
                <a:latin typeface="Consolas" panose="020B0609020204030204" pitchFamily="49" charset="0"/>
              </a:rPr>
              <a:t> &lt;</a:t>
            </a:r>
            <a:r>
              <a:rPr lang="en-GB" sz="1700" dirty="0" err="1">
                <a:latin typeface="Consolas" panose="020B0609020204030204" pitchFamily="49" charset="0"/>
              </a:rPr>
              <a:t>hashtable</a:t>
            </a:r>
            <a:r>
              <a:rPr lang="en-GB" sz="1700" dirty="0">
                <a:latin typeface="Consolas" panose="020B0609020204030204" pitchFamily="49" charset="0"/>
              </a:rPr>
              <a:t>&gt;]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IncludePivotChart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ChartType</a:t>
            </a:r>
            <a:r>
              <a:rPr lang="en-GB" sz="1700" dirty="0">
                <a:latin typeface="Consolas" panose="020B0609020204030204" pitchFamily="49" charset="0"/>
              </a:rPr>
              <a:t> &lt;</a:t>
            </a:r>
            <a:r>
              <a:rPr lang="en-GB" sz="1700" dirty="0" err="1">
                <a:latin typeface="Consolas" panose="020B0609020204030204" pitchFamily="49" charset="0"/>
              </a:rPr>
              <a:t>eChartType</a:t>
            </a:r>
            <a:r>
              <a:rPr lang="en-GB" sz="1700" dirty="0">
                <a:latin typeface="Consolas" panose="020B0609020204030204" pitchFamily="49" charset="0"/>
              </a:rPr>
              <a:t>&gt;] [-</a:t>
            </a:r>
            <a:r>
              <a:rPr lang="en-GB" sz="1700" dirty="0" err="1">
                <a:latin typeface="Consolas" panose="020B0609020204030204" pitchFamily="49" charset="0"/>
              </a:rPr>
              <a:t>NoLegend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ShowCategory</a:t>
            </a:r>
            <a:r>
              <a:rPr lang="en-GB" sz="1700" dirty="0">
                <a:latin typeface="Consolas" panose="020B0609020204030204" pitchFamily="49" charset="0"/>
              </a:rPr>
              <a:t>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ShowPercent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AutoSize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MaxAutoSizeRows</a:t>
            </a:r>
            <a:r>
              <a:rPr lang="en-GB" sz="1700" dirty="0">
                <a:latin typeface="Consolas" panose="020B0609020204030204" pitchFamily="49" charset="0"/>
              </a:rPr>
              <a:t> &lt;Object&gt;] [-</a:t>
            </a:r>
            <a:r>
              <a:rPr lang="en-GB" sz="1700" dirty="0" err="1">
                <a:latin typeface="Consolas" panose="020B0609020204030204" pitchFamily="49" charset="0"/>
              </a:rPr>
              <a:t>NoClobber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FreezeTopRow</a:t>
            </a:r>
            <a:r>
              <a:rPr lang="en-GB" sz="1700" dirty="0">
                <a:latin typeface="Consolas" panose="020B0609020204030204" pitchFamily="49" charset="0"/>
              </a:rPr>
              <a:t>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FreezeFirstColumn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FreezeTopRowFirstColumn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FreezePane</a:t>
            </a:r>
            <a:r>
              <a:rPr lang="en-GB" sz="1700" dirty="0">
                <a:latin typeface="Consolas" panose="020B0609020204030204" pitchFamily="49" charset="0"/>
              </a:rPr>
              <a:t> &lt;int[]&gt;] [-AutoFilter]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BoldTopRow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NoHeader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RangeName</a:t>
            </a:r>
            <a:r>
              <a:rPr lang="en-GB" sz="1700" dirty="0">
                <a:latin typeface="Consolas" panose="020B0609020204030204" pitchFamily="49" charset="0"/>
              </a:rPr>
              <a:t> &lt;string&gt;] [-</a:t>
            </a:r>
            <a:r>
              <a:rPr lang="en-GB" sz="1700" dirty="0" err="1">
                <a:latin typeface="Consolas" panose="020B0609020204030204" pitchFamily="49" charset="0"/>
              </a:rPr>
              <a:t>TableName</a:t>
            </a:r>
            <a:r>
              <a:rPr lang="en-GB" sz="1700" dirty="0">
                <a:latin typeface="Consolas" panose="020B0609020204030204" pitchFamily="49" charset="0"/>
              </a:rPr>
              <a:t> &lt;string&gt;]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TableStyle</a:t>
            </a:r>
            <a:r>
              <a:rPr lang="en-GB" sz="1700" dirty="0">
                <a:latin typeface="Consolas" panose="020B0609020204030204" pitchFamily="49" charset="0"/>
              </a:rPr>
              <a:t> &lt;</a:t>
            </a:r>
            <a:r>
              <a:rPr lang="en-GB" sz="1700" dirty="0" err="1">
                <a:latin typeface="Consolas" panose="020B0609020204030204" pitchFamily="49" charset="0"/>
              </a:rPr>
              <a:t>TableStyles</a:t>
            </a:r>
            <a:r>
              <a:rPr lang="en-GB" sz="1700" dirty="0">
                <a:latin typeface="Consolas" panose="020B0609020204030204" pitchFamily="49" charset="0"/>
              </a:rPr>
              <a:t>&gt;] [-</a:t>
            </a:r>
            <a:r>
              <a:rPr lang="en-GB" sz="1700" dirty="0" err="1">
                <a:latin typeface="Consolas" panose="020B0609020204030204" pitchFamily="49" charset="0"/>
              </a:rPr>
              <a:t>Barchart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PieChart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LineChart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ColumnChart</a:t>
            </a:r>
            <a:r>
              <a:rPr lang="en-GB" sz="1700" dirty="0">
                <a:latin typeface="Consolas" panose="020B0609020204030204" pitchFamily="49" charset="0"/>
              </a:rPr>
              <a:t>]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ExcelChartDefinition</a:t>
            </a:r>
            <a:r>
              <a:rPr lang="en-GB" sz="1700" dirty="0">
                <a:latin typeface="Consolas" panose="020B0609020204030204" pitchFamily="49" charset="0"/>
              </a:rPr>
              <a:t> &lt;Object[]&gt;] [-</a:t>
            </a:r>
            <a:r>
              <a:rPr lang="en-GB" sz="1700" dirty="0" err="1">
                <a:latin typeface="Consolas" panose="020B0609020204030204" pitchFamily="49" charset="0"/>
              </a:rPr>
              <a:t>HideSheet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UnHideSheet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MoveToStart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MoveToEnd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MoveBefore</a:t>
            </a:r>
            <a:r>
              <a:rPr lang="en-GB" sz="1700" dirty="0">
                <a:latin typeface="Consolas" panose="020B0609020204030204" pitchFamily="49" charset="0"/>
              </a:rPr>
              <a:t> &lt;Object&gt;] [-</a:t>
            </a:r>
            <a:r>
              <a:rPr lang="en-GB" sz="1700" dirty="0" err="1">
                <a:latin typeface="Consolas" panose="020B0609020204030204" pitchFamily="49" charset="0"/>
              </a:rPr>
              <a:t>MoveAfter</a:t>
            </a:r>
            <a:r>
              <a:rPr lang="en-GB" sz="1700" dirty="0">
                <a:latin typeface="Consolas" panose="020B0609020204030204" pitchFamily="49" charset="0"/>
              </a:rPr>
              <a:t> &lt;Object&gt;] [-</a:t>
            </a:r>
            <a:r>
              <a:rPr lang="en-GB" sz="1700" dirty="0" err="1">
                <a:latin typeface="Consolas" panose="020B0609020204030204" pitchFamily="49" charset="0"/>
              </a:rPr>
              <a:t>KillExcel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AutoNameRange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StartRow</a:t>
            </a:r>
            <a:r>
              <a:rPr lang="en-GB" sz="1700" dirty="0">
                <a:latin typeface="Consolas" panose="020B0609020204030204" pitchFamily="49" charset="0"/>
              </a:rPr>
              <a:t> &lt;int&gt;] [-</a:t>
            </a:r>
            <a:r>
              <a:rPr lang="en-GB" sz="1700" dirty="0" err="1">
                <a:latin typeface="Consolas" panose="020B0609020204030204" pitchFamily="49" charset="0"/>
              </a:rPr>
              <a:t>StartColumn</a:t>
            </a:r>
            <a:r>
              <a:rPr lang="en-GB" sz="1700" dirty="0">
                <a:latin typeface="Consolas" panose="020B0609020204030204" pitchFamily="49" charset="0"/>
              </a:rPr>
              <a:t> &lt;int&gt;] [-</a:t>
            </a:r>
            <a:r>
              <a:rPr lang="en-GB" sz="1700" dirty="0" err="1">
                <a:latin typeface="Consolas" panose="020B0609020204030204" pitchFamily="49" charset="0"/>
              </a:rPr>
              <a:t>PassThru</a:t>
            </a:r>
            <a:r>
              <a:rPr lang="en-GB" sz="1700" dirty="0">
                <a:latin typeface="Consolas" panose="020B0609020204030204" pitchFamily="49" charset="0"/>
              </a:rPr>
              <a:t>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Numberformat</a:t>
            </a:r>
            <a:r>
              <a:rPr lang="en-GB" sz="1700" dirty="0">
                <a:latin typeface="Consolas" panose="020B0609020204030204" pitchFamily="49" charset="0"/>
              </a:rPr>
              <a:t> &lt;string&gt;] [-</a:t>
            </a:r>
            <a:r>
              <a:rPr lang="en-GB" sz="1700" dirty="0" err="1">
                <a:latin typeface="Consolas" panose="020B0609020204030204" pitchFamily="49" charset="0"/>
              </a:rPr>
              <a:t>ExcludeProperty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NoAliasOrScriptPropeties</a:t>
            </a:r>
            <a:r>
              <a:rPr lang="en-GB" sz="1700" dirty="0">
                <a:latin typeface="Consolas" panose="020B0609020204030204" pitchFamily="49" charset="0"/>
              </a:rPr>
              <a:t>]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DisplayPropertySet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NoNumberConversion</a:t>
            </a:r>
            <a:r>
              <a:rPr lang="en-GB" sz="1700" dirty="0">
                <a:latin typeface="Consolas" panose="020B0609020204030204" pitchFamily="49" charset="0"/>
              </a:rPr>
              <a:t> &lt;string[]&gt;] [-</a:t>
            </a:r>
            <a:r>
              <a:rPr lang="en-GB" sz="1700" dirty="0" err="1">
                <a:latin typeface="Consolas" panose="020B0609020204030204" pitchFamily="49" charset="0"/>
              </a:rPr>
              <a:t>ConditionalFormat</a:t>
            </a:r>
            <a:r>
              <a:rPr lang="en-GB" sz="1700" dirty="0">
                <a:latin typeface="Consolas" panose="020B0609020204030204" pitchFamily="49" charset="0"/>
              </a:rPr>
              <a:t> &lt;Object[]&gt;] </a:t>
            </a:r>
            <a:br>
              <a:rPr lang="en-GB" sz="1700" dirty="0">
                <a:latin typeface="Consolas" panose="020B0609020204030204" pitchFamily="49" charset="0"/>
              </a:rPr>
            </a:br>
            <a:r>
              <a:rPr lang="en-GB" sz="1700" dirty="0">
                <a:latin typeface="Consolas" panose="020B0609020204030204" pitchFamily="49" charset="0"/>
              </a:rPr>
              <a:t>[-</a:t>
            </a:r>
            <a:r>
              <a:rPr lang="en-GB" sz="1700" dirty="0" err="1">
                <a:latin typeface="Consolas" panose="020B0609020204030204" pitchFamily="49" charset="0"/>
              </a:rPr>
              <a:t>ConditionalText</a:t>
            </a:r>
            <a:r>
              <a:rPr lang="en-GB" sz="1700" dirty="0">
                <a:latin typeface="Consolas" panose="020B0609020204030204" pitchFamily="49" charset="0"/>
              </a:rPr>
              <a:t> &lt;Object[]&gt;] [-</a:t>
            </a:r>
            <a:r>
              <a:rPr lang="en-GB" sz="1700" dirty="0" err="1">
                <a:latin typeface="Consolas" panose="020B0609020204030204" pitchFamily="49" charset="0"/>
              </a:rPr>
              <a:t>CellStyleSB</a:t>
            </a:r>
            <a:r>
              <a:rPr lang="en-GB" sz="1700" dirty="0">
                <a:latin typeface="Consolas" panose="020B0609020204030204" pitchFamily="49" charset="0"/>
              </a:rPr>
              <a:t> &lt;</a:t>
            </a:r>
            <a:r>
              <a:rPr lang="en-GB" sz="1700" dirty="0" err="1">
                <a:latin typeface="Consolas" panose="020B0609020204030204" pitchFamily="49" charset="0"/>
              </a:rPr>
              <a:t>scriptblock</a:t>
            </a:r>
            <a:r>
              <a:rPr lang="en-GB" sz="1700" dirty="0">
                <a:latin typeface="Consolas" panose="020B0609020204030204" pitchFamily="49" charset="0"/>
              </a:rPr>
              <a:t>&gt;] [-Activate] [-</a:t>
            </a:r>
            <a:r>
              <a:rPr lang="en-GB" sz="1700" dirty="0" err="1">
                <a:latin typeface="Consolas" panose="020B0609020204030204" pitchFamily="49" charset="0"/>
              </a:rPr>
              <a:t>ReturnRange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PivotTotals</a:t>
            </a:r>
            <a:r>
              <a:rPr lang="en-GB" sz="1700" dirty="0">
                <a:latin typeface="Consolas" panose="020B0609020204030204" pitchFamily="49" charset="0"/>
              </a:rPr>
              <a:t> &lt;string&gt;] [-</a:t>
            </a:r>
            <a:r>
              <a:rPr lang="en-GB" sz="1700" dirty="0" err="1">
                <a:latin typeface="Consolas" panose="020B0609020204030204" pitchFamily="49" charset="0"/>
              </a:rPr>
              <a:t>NoTotalsInPivot</a:t>
            </a:r>
            <a:r>
              <a:rPr lang="en-GB" sz="1700" dirty="0">
                <a:latin typeface="Consolas" panose="020B0609020204030204" pitchFamily="49" charset="0"/>
              </a:rPr>
              <a:t>] [-</a:t>
            </a:r>
            <a:r>
              <a:rPr lang="en-GB" sz="1700" dirty="0" err="1">
                <a:latin typeface="Consolas" panose="020B0609020204030204" pitchFamily="49" charset="0"/>
              </a:rPr>
              <a:t>ReZip</a:t>
            </a:r>
            <a:r>
              <a:rPr lang="en-GB" sz="1700" dirty="0">
                <a:latin typeface="Consolas" panose="020B0609020204030204" pitchFamily="49" charset="0"/>
              </a:rPr>
              <a:t>] [&lt;</a:t>
            </a:r>
            <a:r>
              <a:rPr lang="en-GB" sz="1700" dirty="0" err="1">
                <a:latin typeface="Consolas" panose="020B0609020204030204" pitchFamily="49" charset="0"/>
              </a:rPr>
              <a:t>CommonParameters</a:t>
            </a:r>
            <a:r>
              <a:rPr lang="en-GB" sz="1700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7283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428C-BDF9-4C02-B385-D193A81D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FB0F-E452-42E8-A3E2-9CA3FE4A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Receive requests as Excel documents</a:t>
            </a:r>
          </a:p>
          <a:p>
            <a:pPr lvl="1"/>
            <a:r>
              <a:rPr lang="en-GB" dirty="0"/>
              <a:t>Build VMs with </a:t>
            </a:r>
            <a:r>
              <a:rPr lang="en-GB" i="1" dirty="0"/>
              <a:t>these</a:t>
            </a:r>
            <a:r>
              <a:rPr lang="en-GB" dirty="0"/>
              <a:t> names, install </a:t>
            </a:r>
            <a:r>
              <a:rPr lang="en-GB" i="1" dirty="0"/>
              <a:t>these</a:t>
            </a:r>
            <a:r>
              <a:rPr lang="en-GB" dirty="0"/>
              <a:t> features</a:t>
            </a:r>
          </a:p>
          <a:p>
            <a:pPr lvl="1"/>
            <a:r>
              <a:rPr lang="en-GB" dirty="0"/>
              <a:t>Users &amp; their settings</a:t>
            </a:r>
          </a:p>
          <a:p>
            <a:pPr lvl="1"/>
            <a:r>
              <a:rPr lang="en-GB" dirty="0"/>
              <a:t>Etc. </a:t>
            </a:r>
          </a:p>
          <a:p>
            <a:r>
              <a:rPr lang="en-GB" dirty="0"/>
              <a:t>Manipulate existing sheets </a:t>
            </a:r>
          </a:p>
          <a:p>
            <a:pPr lvl="1"/>
            <a:r>
              <a:rPr lang="en-GB" u="sng" dirty="0"/>
              <a:t>Sometimes</a:t>
            </a:r>
            <a:r>
              <a:rPr lang="en-GB" dirty="0"/>
              <a:t> it is easier with PowerShell. </a:t>
            </a:r>
          </a:p>
          <a:p>
            <a:r>
              <a:rPr lang="en-GB" dirty="0"/>
              <a:t>Make our work look good</a:t>
            </a:r>
          </a:p>
          <a:p>
            <a:pPr lvl="1"/>
            <a:r>
              <a:rPr lang="en-GB" dirty="0"/>
              <a:t>Gave rise to all those Export options </a:t>
            </a:r>
          </a:p>
          <a:p>
            <a:pPr lvl="1"/>
            <a:r>
              <a:rPr lang="en-GB" dirty="0"/>
              <a:t>Some things can’t happen until Excel opens the file – e.g. applying filters</a:t>
            </a:r>
          </a:p>
          <a:p>
            <a:pPr lvl="1"/>
            <a:r>
              <a:rPr lang="en-GB" dirty="0"/>
              <a:t>Management-readable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196897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B5B-F7A5-439C-B627-56532E9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quote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D4B6-6A41-4750-8DA9-2D3C4640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78024"/>
            <a:ext cx="10515600" cy="2420071"/>
          </a:xfrm>
        </p:spPr>
        <p:txBody>
          <a:bodyPr>
            <a:normAutofit/>
          </a:bodyPr>
          <a:lstStyle/>
          <a:p>
            <a:r>
              <a:rPr lang="en-GB" dirty="0"/>
              <a:t>Tell me and I'll forget; </a:t>
            </a:r>
          </a:p>
          <a:p>
            <a:r>
              <a:rPr lang="en-GB" dirty="0"/>
              <a:t>Show me and I may remember; </a:t>
            </a:r>
          </a:p>
          <a:p>
            <a:r>
              <a:rPr lang="en-GB" dirty="0"/>
              <a:t>Involve me and I'll understand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EE2043-20CF-4406-8264-00327055C81C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Tell them and they'll forget; </a:t>
            </a:r>
          </a:p>
          <a:p>
            <a:r>
              <a:rPr lang="en-GB" dirty="0"/>
              <a:t>Show them and they may remember; </a:t>
            </a:r>
          </a:p>
          <a:p>
            <a:r>
              <a:rPr lang="en-GB" dirty="0"/>
              <a:t>Give them a pie chart….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A098D6-29F4-4843-9D00-3871F7372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462837"/>
              </p:ext>
            </p:extLst>
          </p:nvPr>
        </p:nvGraphicFramePr>
        <p:xfrm>
          <a:off x="7950200" y="3795713"/>
          <a:ext cx="3108960" cy="2697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328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E944-D93C-47FF-8FEF-2A64152D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mandatory circle / x AAS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121EF8-AA0C-4227-8A0E-597701811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696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6BD8CB5-AD8D-41F1-8DF6-90F8686318D0}"/>
              </a:ext>
            </a:extLst>
          </p:cNvPr>
          <p:cNvGrpSpPr/>
          <p:nvPr/>
        </p:nvGrpSpPr>
        <p:grpSpPr>
          <a:xfrm>
            <a:off x="8567530" y="3313043"/>
            <a:ext cx="3140766" cy="3256721"/>
            <a:chOff x="8567530" y="3313043"/>
            <a:chExt cx="3140766" cy="3256721"/>
          </a:xfrm>
        </p:grpSpPr>
        <p:sp>
          <p:nvSpPr>
            <p:cNvPr id="8" name="Speech Bubble: Oval 7">
              <a:extLst>
                <a:ext uri="{FF2B5EF4-FFF2-40B4-BE49-F238E27FC236}">
                  <a16:creationId xmlns:a16="http://schemas.microsoft.com/office/drawing/2014/main" id="{1D182E55-412D-4CD2-B1E6-E92C62BB1D37}"/>
                </a:ext>
              </a:extLst>
            </p:cNvPr>
            <p:cNvSpPr/>
            <p:nvPr/>
          </p:nvSpPr>
          <p:spPr>
            <a:xfrm>
              <a:off x="8567530" y="3313043"/>
              <a:ext cx="3140766" cy="1524000"/>
            </a:xfrm>
            <a:prstGeom prst="wedgeEllipseCallout">
              <a:avLst>
                <a:gd name="adj1" fmla="val -25348"/>
                <a:gd name="adj2" fmla="val 75979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Infrastructure as </a:t>
              </a:r>
              <a:r>
                <a:rPr lang="en-GB" strike="sngStrike" dirty="0">
                  <a:solidFill>
                    <a:schemeClr val="tx1"/>
                  </a:solidFill>
                </a:rPr>
                <a:t>code</a:t>
              </a:r>
              <a:r>
                <a:rPr lang="en-GB" dirty="0">
                  <a:solidFill>
                    <a:schemeClr val="tx1"/>
                  </a:solidFill>
                </a:rPr>
                <a:t> Spreadsheets!</a:t>
              </a:r>
            </a:p>
          </p:txBody>
        </p:sp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E286B051-CA2E-4CBA-9EFB-B07B5139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20538" y="4986129"/>
              <a:ext cx="1583635" cy="15836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4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310-3A48-440F-91A1-348BB79F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E401-11B0-44EB-B834-3774378D1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B6DF3-764D-4D38-A08B-E051A3EE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650"/>
            <a:ext cx="10582341" cy="32417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CBC13-ABEE-4061-8C9E-9962781E4447}"/>
              </a:ext>
            </a:extLst>
          </p:cNvPr>
          <p:cNvGrpSpPr/>
          <p:nvPr/>
        </p:nvGrpSpPr>
        <p:grpSpPr>
          <a:xfrm>
            <a:off x="2200227" y="5283199"/>
            <a:ext cx="6778235" cy="492761"/>
            <a:chOff x="2200227" y="5283199"/>
            <a:chExt cx="6778235" cy="4927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275E8B-865D-45D9-9D95-72C9B480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0227" y="5347724"/>
              <a:ext cx="6643736" cy="361953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6F6C06-392A-4685-880B-B3F0C5D2532C}"/>
                </a:ext>
              </a:extLst>
            </p:cNvPr>
            <p:cNvSpPr/>
            <p:nvPr/>
          </p:nvSpPr>
          <p:spPr>
            <a:xfrm>
              <a:off x="8045143" y="5283199"/>
              <a:ext cx="933319" cy="492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988EBC-B259-41AF-9A0C-ACA4BFFF8466}"/>
              </a:ext>
            </a:extLst>
          </p:cNvPr>
          <p:cNvCxnSpPr/>
          <p:nvPr/>
        </p:nvCxnSpPr>
        <p:spPr>
          <a:xfrm flipH="1">
            <a:off x="6802120" y="1071880"/>
            <a:ext cx="1137920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711F2C-C087-4860-9112-04859BD8B5B3}"/>
              </a:ext>
            </a:extLst>
          </p:cNvPr>
          <p:cNvSpPr txBox="1"/>
          <p:nvPr/>
        </p:nvSpPr>
        <p:spPr>
          <a:xfrm>
            <a:off x="7792720" y="76118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“Good” servers hidden</a:t>
            </a:r>
          </a:p>
        </p:txBody>
      </p:sp>
    </p:spTree>
    <p:extLst>
      <p:ext uri="{BB962C8B-B14F-4D97-AF65-F5344CB8AC3E}">
        <p14:creationId xmlns:p14="http://schemas.microsoft.com/office/powerpoint/2010/main" val="23082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1F8B-49D2-4253-84DB-280EEAA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7D11B-F0B8-4ABD-B13E-56BF9D3E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 boost – large exports ~ 10x faster</a:t>
            </a:r>
          </a:p>
          <a:p>
            <a:pPr lvl="1"/>
            <a:r>
              <a:rPr lang="en-GB" dirty="0"/>
              <a:t>Direct Table to sheet</a:t>
            </a:r>
          </a:p>
          <a:p>
            <a:r>
              <a:rPr lang="en-GB" dirty="0"/>
              <a:t>SQL Table support and –</a:t>
            </a:r>
            <a:r>
              <a:rPr lang="en-GB" dirty="0" err="1"/>
              <a:t>InputObject</a:t>
            </a:r>
            <a:r>
              <a:rPr lang="en-GB" dirty="0"/>
              <a:t> support (in the demo)</a:t>
            </a:r>
          </a:p>
          <a:p>
            <a:r>
              <a:rPr lang="en-GB" dirty="0"/>
              <a:t>Diff &amp; Merge  (Demo) </a:t>
            </a:r>
          </a:p>
          <a:p>
            <a:r>
              <a:rPr lang="en-GB" dirty="0"/>
              <a:t>Data validation (Demo)</a:t>
            </a:r>
          </a:p>
          <a:p>
            <a:r>
              <a:rPr lang="en-GB" dirty="0"/>
              <a:t>Code quality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E9BC4-462D-4749-A778-7A1B92DB5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" t="-1942" r="7589" b="4563"/>
          <a:stretch/>
        </p:blipFill>
        <p:spPr>
          <a:xfrm>
            <a:off x="4831699" y="4396268"/>
            <a:ext cx="6924578" cy="20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2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Enough Chat -  two dozen demos to do !</a:t>
            </a:r>
          </a:p>
        </p:txBody>
      </p:sp>
    </p:spTree>
    <p:extLst>
      <p:ext uri="{BB962C8B-B14F-4D97-AF65-F5344CB8AC3E}">
        <p14:creationId xmlns:p14="http://schemas.microsoft.com/office/powerpoint/2010/main" val="291684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are responsible for sharing your deck, your code, or anything else you like.</a:t>
            </a:r>
          </a:p>
          <a:p>
            <a:r>
              <a:rPr lang="en-US" dirty="0"/>
              <a:t>You can use </a:t>
            </a:r>
            <a:r>
              <a:rPr lang="en-US" dirty="0" err="1"/>
              <a:t>Sched.com</a:t>
            </a:r>
            <a:r>
              <a:rPr lang="en-US" dirty="0"/>
              <a:t>, or you can use another location. It’s entirely up to you.</a:t>
            </a:r>
          </a:p>
          <a:p>
            <a:r>
              <a:rPr lang="en-US" dirty="0"/>
              <a:t>We suggest including a shortened URL at the end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49447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696" y="2780928"/>
            <a:ext cx="2287229" cy="1067408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GB" sz="8800" b="1"/>
              <a:t>cake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0717" y="2137074"/>
            <a:ext cx="2260427" cy="829394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lang="en-GB" sz="6600" b="1" dirty="0">
                <a:solidFill>
                  <a:srgbClr val="00C000"/>
                </a:solidFill>
              </a:rPr>
              <a:t>candy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3094" y="3725470"/>
            <a:ext cx="1645003" cy="829394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6300"/>
              </a:lnSpc>
            </a:pPr>
            <a:r>
              <a:rPr lang="en-GB" sz="6600" b="1" dirty="0">
                <a:solidFill>
                  <a:srgbClr val="C00000"/>
                </a:solidFill>
              </a:rPr>
              <a:t>jelly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1407" y="1869548"/>
            <a:ext cx="3581622" cy="810158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6100"/>
              </a:lnSpc>
            </a:pPr>
            <a:r>
              <a:rPr lang="en-GB" sz="6600" b="1" dirty="0">
                <a:solidFill>
                  <a:srgbClr val="C00000"/>
                </a:solidFill>
              </a:rPr>
              <a:t>chocolate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7522999" y="3697868"/>
            <a:ext cx="673326" cy="1042465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5100"/>
              </a:lnSpc>
            </a:pPr>
            <a:r>
              <a:rPr lang="en-GB" sz="5400" b="1" dirty="0">
                <a:solidFill>
                  <a:srgbClr val="00C000"/>
                </a:solidFill>
              </a:rPr>
              <a:t>roll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4238" y="3645024"/>
            <a:ext cx="1074333" cy="663708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GB" sz="5400" b="1" dirty="0">
                <a:solidFill>
                  <a:srgbClr val="00C000"/>
                </a:solidFill>
              </a:rPr>
              <a:t>pie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9905" y="4811338"/>
            <a:ext cx="439287" cy="1237518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>
            <a:defPPr>
              <a:defRPr lang="en-US"/>
            </a:defPPr>
            <a:lvl1pPr>
              <a:lnSpc>
                <a:spcPts val="3300"/>
              </a:lnSpc>
              <a:defRPr sz="3300">
                <a:solidFill>
                  <a:srgbClr val="00C000"/>
                </a:solidFill>
              </a:defRPr>
            </a:lvl1pPr>
          </a:lstStyle>
          <a:p>
            <a:r>
              <a:rPr lang="en-GB" sz="3600" b="1" dirty="0">
                <a:solidFill>
                  <a:schemeClr val="tx1"/>
                </a:solidFill>
              </a:rPr>
              <a:t>sweet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57985" y="3320988"/>
            <a:ext cx="1462580" cy="510524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GB" sz="4000" b="1" dirty="0">
                <a:solidFill>
                  <a:srgbClr val="C00000"/>
                </a:solidFill>
              </a:rPr>
              <a:t>carrot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1905" y="5949280"/>
            <a:ext cx="3109249" cy="510524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900"/>
              </a:lnSpc>
            </a:pPr>
            <a:r>
              <a:rPr lang="en-GB" sz="4000" b="1" dirty="0"/>
              <a:t>sesame snaps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6650068" y="5016881"/>
            <a:ext cx="2182237" cy="510524"/>
            <a:chOff x="5758421" y="5006708"/>
            <a:chExt cx="2182237" cy="510524"/>
          </a:xfrm>
        </p:grpSpPr>
        <p:sp>
          <p:nvSpPr>
            <p:cNvPr id="12" name="TextBox 11"/>
            <p:cNvSpPr txBox="1"/>
            <p:nvPr/>
          </p:nvSpPr>
          <p:spPr>
            <a:xfrm>
              <a:off x="6783802" y="5006708"/>
              <a:ext cx="1156856" cy="510524"/>
            </a:xfrm>
            <a:prstGeom prst="rect">
              <a:avLst/>
            </a:prstGeom>
            <a:noFill/>
          </p:spPr>
          <p:txBody>
            <a:bodyPr vert="horz" wrap="none" tIns="0" bIns="0" rtlCol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GB" sz="4000" b="1" dirty="0">
                  <a:solidFill>
                    <a:srgbClr val="C00000"/>
                  </a:solidFill>
                </a:rPr>
                <a:t>claw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58421" y="5006708"/>
              <a:ext cx="1154483" cy="510524"/>
            </a:xfrm>
            <a:prstGeom prst="rect">
              <a:avLst/>
            </a:prstGeom>
            <a:noFill/>
          </p:spPr>
          <p:txBody>
            <a:bodyPr vert="horz" wrap="none" tIns="0" bIns="0" rtlCol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GB" sz="4000" b="1" dirty="0">
                  <a:solidFill>
                    <a:srgbClr val="C00000"/>
                  </a:solidFill>
                </a:rPr>
                <a:t>bear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5400000">
            <a:off x="9240390" y="1460243"/>
            <a:ext cx="500906" cy="1544509"/>
          </a:xfrm>
          <a:prstGeom prst="rect">
            <a:avLst/>
          </a:prstGeom>
          <a:noFill/>
        </p:spPr>
        <p:txBody>
          <a:bodyPr vert="vert270" wrap="square" lIns="0" r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GB" sz="4000" b="1" dirty="0">
                <a:solidFill>
                  <a:srgbClr val="00C000"/>
                </a:solidFill>
              </a:rPr>
              <a:t>biscuit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7528" y="782304"/>
            <a:ext cx="1336456" cy="965777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>
            <a:defPPr>
              <a:defRPr lang="en-US"/>
            </a:defPPr>
            <a:lvl1pPr>
              <a:lnSpc>
                <a:spcPts val="3700"/>
              </a:lnSpc>
              <a:defRPr sz="3700">
                <a:solidFill>
                  <a:srgbClr val="0000C0"/>
                </a:solidFill>
              </a:defRPr>
            </a:lvl1pPr>
          </a:lstStyle>
          <a:p>
            <a:pPr algn="ctr"/>
            <a:r>
              <a:rPr lang="en-GB" sz="4000" b="1" dirty="0">
                <a:solidFill>
                  <a:schemeClr val="tx1"/>
                </a:solidFill>
              </a:rPr>
              <a:t>sugar</a:t>
            </a:r>
            <a:br>
              <a:rPr lang="en-GB" sz="4000" b="1" dirty="0">
                <a:solidFill>
                  <a:schemeClr val="tx1"/>
                </a:solidFill>
              </a:rPr>
            </a:br>
            <a:r>
              <a:rPr lang="en-GB" sz="4000" b="1" dirty="0">
                <a:solidFill>
                  <a:schemeClr val="tx1"/>
                </a:solidFill>
              </a:rPr>
              <a:t>plum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72264" y="1442343"/>
            <a:ext cx="1404872" cy="491288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GB" sz="4000" b="1" dirty="0">
                <a:solidFill>
                  <a:srgbClr val="0000C0"/>
                </a:solidFill>
              </a:rPr>
              <a:t>wafer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6774" y="2564904"/>
            <a:ext cx="1953483" cy="481670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4000" b="1" dirty="0">
                <a:solidFill>
                  <a:srgbClr val="00C000"/>
                </a:solidFill>
              </a:rPr>
              <a:t>brownie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7728" y="1095127"/>
            <a:ext cx="3091616" cy="481670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4000" b="1" dirty="0">
                <a:solidFill>
                  <a:srgbClr val="00C000"/>
                </a:solidFill>
              </a:rPr>
              <a:t>marshmallow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1191" y="3933056"/>
            <a:ext cx="1374094" cy="481670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4000" b="1" dirty="0">
                <a:solidFill>
                  <a:srgbClr val="000000"/>
                </a:solidFill>
              </a:rPr>
              <a:t>apple</a:t>
            </a:r>
          </a:p>
        </p:txBody>
      </p:sp>
      <p:sp>
        <p:nvSpPr>
          <p:cNvPr id="23" name="TextBox 22"/>
          <p:cNvSpPr txBox="1"/>
          <p:nvPr/>
        </p:nvSpPr>
        <p:spPr>
          <a:xfrm rot="5400000">
            <a:off x="4477793" y="946697"/>
            <a:ext cx="481670" cy="1746632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GB" sz="4000" b="1" dirty="0"/>
              <a:t>bonbon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2795598" y="1211601"/>
            <a:ext cx="1461939" cy="458523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>
                <a:solidFill>
                  <a:srgbClr val="0000C0"/>
                </a:solidFill>
              </a:rPr>
              <a:t>halvah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9071746" y="1733593"/>
            <a:ext cx="458523" cy="1924181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>
                <a:solidFill>
                  <a:srgbClr val="0000C0"/>
                </a:solidFill>
              </a:rPr>
              <a:t>ice cream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8946581" y="3250405"/>
            <a:ext cx="1338828" cy="458523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>
                <a:solidFill>
                  <a:srgbClr val="C00000"/>
                </a:solidFill>
              </a:rPr>
              <a:t>donut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96805" y="2420888"/>
            <a:ext cx="458523" cy="1542602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 err="1"/>
              <a:t>faworki</a:t>
            </a:r>
            <a:endParaRPr lang="en-GB" sz="3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39500" y="704016"/>
            <a:ext cx="1899559" cy="458523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>
                <a:solidFill>
                  <a:srgbClr val="C00000"/>
                </a:solidFill>
              </a:rPr>
              <a:t>croissant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5681" y="2822643"/>
            <a:ext cx="1268809" cy="458523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GB" sz="3600" b="1" dirty="0">
                <a:solidFill>
                  <a:srgbClr val="0000C0"/>
                </a:solidFill>
              </a:rPr>
              <a:t>canes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0346" y="289593"/>
            <a:ext cx="1633781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/>
              <a:t>lollipop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44073" y="4576311"/>
            <a:ext cx="1972015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00C0"/>
                </a:solidFill>
              </a:rPr>
              <a:t>marzipan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8794329" y="4627246"/>
            <a:ext cx="1462260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00C0"/>
                </a:solidFill>
              </a:rPr>
              <a:t>muffin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98872" y="4599155"/>
            <a:ext cx="1645001" cy="94333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GB" sz="4000" b="1" dirty="0">
                <a:solidFill>
                  <a:srgbClr val="C00000"/>
                </a:solidFill>
              </a:rPr>
              <a:t>Danish</a:t>
            </a:r>
            <a:br>
              <a:rPr lang="en-GB" sz="4000" b="1" dirty="0">
                <a:solidFill>
                  <a:srgbClr val="C00000"/>
                </a:solidFill>
              </a:rPr>
            </a:br>
            <a:r>
              <a:rPr lang="en-GB" sz="4000" b="1" dirty="0">
                <a:solidFill>
                  <a:srgbClr val="C00000"/>
                </a:solidFill>
              </a:rPr>
              <a:t>pastry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47528" y="289593"/>
            <a:ext cx="2368662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C000"/>
                </a:solidFill>
              </a:rPr>
              <a:t>cheesecake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7928" y="4549246"/>
            <a:ext cx="1326004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C000"/>
                </a:solidFill>
              </a:rPr>
              <a:t>beans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10657" y="5015816"/>
            <a:ext cx="1861407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0000"/>
                </a:solidFill>
              </a:rPr>
              <a:t>liquorice</a:t>
            </a:r>
          </a:p>
        </p:txBody>
      </p:sp>
      <p:sp>
        <p:nvSpPr>
          <p:cNvPr id="38" name="TextBox 37"/>
          <p:cNvSpPr txBox="1"/>
          <p:nvPr/>
        </p:nvSpPr>
        <p:spPr>
          <a:xfrm rot="5400000">
            <a:off x="7529829" y="2938737"/>
            <a:ext cx="448905" cy="1435971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 err="1">
                <a:solidFill>
                  <a:srgbClr val="0000C0"/>
                </a:solidFill>
              </a:rPr>
              <a:t>tootsie</a:t>
            </a:r>
            <a:endParaRPr lang="en-GB" sz="3600" b="1" dirty="0">
              <a:solidFill>
                <a:srgbClr val="000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2219" y="1055002"/>
            <a:ext cx="1933543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C00000"/>
                </a:solidFill>
              </a:rPr>
              <a:t>gummies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77466" y="6023788"/>
            <a:ext cx="1493679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 err="1">
                <a:solidFill>
                  <a:srgbClr val="0000C0"/>
                </a:solidFill>
              </a:rPr>
              <a:t>dragée</a:t>
            </a:r>
            <a:endParaRPr lang="en-GB" sz="3600" b="1" dirty="0">
              <a:solidFill>
                <a:srgbClr val="000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7529" y="4592113"/>
            <a:ext cx="1592103" cy="884922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GB" sz="3600" b="1" dirty="0" err="1">
                <a:solidFill>
                  <a:srgbClr val="00C000"/>
                </a:solidFill>
              </a:rPr>
              <a:t>Gummi</a:t>
            </a:r>
            <a:br>
              <a:rPr lang="en-GB" sz="3600" b="1" dirty="0">
                <a:solidFill>
                  <a:srgbClr val="00C000"/>
                </a:solidFill>
              </a:rPr>
            </a:br>
            <a:r>
              <a:rPr lang="en-GB" sz="3600" b="1" dirty="0">
                <a:solidFill>
                  <a:srgbClr val="00C000"/>
                </a:solidFill>
              </a:rPr>
              <a:t>bears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11825" y="4221089"/>
            <a:ext cx="891911" cy="448905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600" b="1" dirty="0">
                <a:solidFill>
                  <a:srgbClr val="0000C0"/>
                </a:solidFill>
              </a:rPr>
              <a:t>tart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041" y="5589241"/>
            <a:ext cx="1830437" cy="439287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>
                <a:solidFill>
                  <a:srgbClr val="0000C0"/>
                </a:solidFill>
              </a:rPr>
              <a:t>Tiramisu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7529" y="5549054"/>
            <a:ext cx="2627001" cy="439287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 err="1"/>
              <a:t>Chupa</a:t>
            </a:r>
            <a:r>
              <a:rPr lang="en-GB" sz="3600" b="1" dirty="0"/>
              <a:t> </a:t>
            </a:r>
            <a:r>
              <a:rPr lang="en-GB" sz="3600" b="1" dirty="0" err="1"/>
              <a:t>chups</a:t>
            </a:r>
            <a:endParaRPr lang="en-GB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839905" y="2815262"/>
            <a:ext cx="439287" cy="2017219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>
                <a:solidFill>
                  <a:srgbClr val="00C000"/>
                </a:solidFill>
              </a:rPr>
              <a:t>macaroon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47529" y="2357242"/>
            <a:ext cx="439287" cy="1574021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>
                <a:solidFill>
                  <a:srgbClr val="00C000"/>
                </a:solidFill>
              </a:rPr>
              <a:t>powder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455932" y="289593"/>
            <a:ext cx="1584088" cy="439287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>
                <a:solidFill>
                  <a:srgbClr val="0000C0"/>
                </a:solidFill>
              </a:rPr>
              <a:t>jujubes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66202" y="5582828"/>
            <a:ext cx="1492716" cy="439287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>
                <a:solidFill>
                  <a:srgbClr val="00C000"/>
                </a:solidFill>
              </a:rPr>
              <a:t>Cookie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26552" y="714375"/>
            <a:ext cx="1537600" cy="443198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4000" b="1" dirty="0"/>
              <a:t>lemon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38140" y="1503907"/>
            <a:ext cx="1270028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0000C0"/>
                </a:solidFill>
              </a:rPr>
              <a:t>drops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47528" y="1858368"/>
            <a:ext cx="1432508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C00000"/>
                </a:solidFill>
              </a:rPr>
              <a:t>cotton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47529" y="6049436"/>
            <a:ext cx="1735475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C00000"/>
                </a:solidFill>
              </a:rPr>
              <a:t>cupcake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08169" y="1556793"/>
            <a:ext cx="824265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/>
              <a:t>bar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5212" y="5589241"/>
            <a:ext cx="1757212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00C000"/>
                </a:solidFill>
              </a:rPr>
              <a:t>Pudding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28249" y="6030136"/>
            <a:ext cx="1934849" cy="429669"/>
          </a:xfrm>
          <a:prstGeom prst="rect">
            <a:avLst/>
          </a:prstGeom>
          <a:noFill/>
        </p:spPr>
        <p:txBody>
          <a:bodyPr vert="horz" wrap="square" tIns="0" bIns="0" rtlCol="0">
            <a:spAutoFit/>
          </a:bodyPr>
          <a:lstStyle/>
          <a:p>
            <a:pPr algn="r">
              <a:lnSpc>
                <a:spcPts val="3200"/>
              </a:lnSpc>
            </a:pPr>
            <a:r>
              <a:rPr lang="en-GB" sz="3600" b="1" dirty="0">
                <a:solidFill>
                  <a:srgbClr val="C00000"/>
                </a:solidFill>
              </a:rPr>
              <a:t>fruitcake</a:t>
            </a:r>
          </a:p>
        </p:txBody>
      </p:sp>
      <p:sp>
        <p:nvSpPr>
          <p:cNvPr id="58" name="TextBox 57"/>
          <p:cNvSpPr txBox="1"/>
          <p:nvPr/>
        </p:nvSpPr>
        <p:spPr>
          <a:xfrm rot="5400000">
            <a:off x="6815349" y="-292939"/>
            <a:ext cx="429669" cy="1575431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C00000"/>
                </a:solidFill>
              </a:rPr>
              <a:t>topping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47529" y="4030318"/>
            <a:ext cx="1337417" cy="429669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3600" b="1" dirty="0">
                <a:solidFill>
                  <a:srgbClr val="0000C0"/>
                </a:solidFill>
              </a:rPr>
              <a:t>toffee</a:t>
            </a:r>
          </a:p>
        </p:txBody>
      </p:sp>
      <p:sp>
        <p:nvSpPr>
          <p:cNvPr id="60" name="TextBox 59"/>
          <p:cNvSpPr txBox="1"/>
          <p:nvPr/>
        </p:nvSpPr>
        <p:spPr>
          <a:xfrm rot="5400000">
            <a:off x="9078589" y="575425"/>
            <a:ext cx="443198" cy="1079783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GB" sz="4000" b="1" dirty="0">
                <a:solidFill>
                  <a:srgbClr val="00C000"/>
                </a:solidFill>
              </a:rPr>
              <a:t>icing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9210213" y="935955"/>
            <a:ext cx="1699247" cy="406522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 algn="r">
              <a:lnSpc>
                <a:spcPts val="3100"/>
              </a:lnSpc>
            </a:pPr>
            <a:r>
              <a:rPr lang="en-GB" sz="3200" b="1" dirty="0">
                <a:solidFill>
                  <a:srgbClr val="C00000"/>
                </a:solidFill>
              </a:rPr>
              <a:t>caramels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8060" y="718222"/>
            <a:ext cx="1356462" cy="406522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GB" sz="3200" b="1" dirty="0">
                <a:solidFill>
                  <a:srgbClr val="0000C0"/>
                </a:solidFill>
              </a:rPr>
              <a:t>soufflé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09743" y="2560266"/>
            <a:ext cx="746743" cy="396904"/>
          </a:xfrm>
          <a:prstGeom prst="rect">
            <a:avLst/>
          </a:prstGeom>
          <a:noFill/>
        </p:spPr>
        <p:txBody>
          <a:bodyPr vert="horz" wrap="none" t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3200" b="1" dirty="0">
                <a:solidFill>
                  <a:srgbClr val="0000C0"/>
                </a:solidFill>
              </a:rPr>
              <a:t>oat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099258" y="2806861"/>
            <a:ext cx="1616228" cy="6589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dessert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760297" y="3045080"/>
            <a:ext cx="439287" cy="2400144"/>
          </a:xfrm>
          <a:prstGeom prst="rect">
            <a:avLst/>
          </a:prstGeom>
          <a:noFill/>
        </p:spPr>
        <p:txBody>
          <a:bodyPr vert="vert270" wrap="none" lIns="0" r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GB" sz="3600" b="1" dirty="0"/>
              <a:t>gingerbread</a:t>
            </a:r>
          </a:p>
        </p:txBody>
      </p:sp>
    </p:spTree>
    <p:extLst>
      <p:ext uri="{BB962C8B-B14F-4D97-AF65-F5344CB8AC3E}">
        <p14:creationId xmlns:p14="http://schemas.microsoft.com/office/powerpoint/2010/main" val="69234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BD3F-D32E-4B42-A211-B0BC251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546A-4DA5-46A0-AC91-46FA7E08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Excel Tips</a:t>
            </a:r>
          </a:p>
          <a:p>
            <a:pPr lvl="1"/>
            <a:r>
              <a:rPr lang="en-GB" dirty="0"/>
              <a:t>Filtering by Colour</a:t>
            </a:r>
          </a:p>
          <a:p>
            <a:pPr lvl="1"/>
            <a:r>
              <a:rPr lang="en-GB" dirty="0"/>
              <a:t>Using range names in formulas</a:t>
            </a:r>
          </a:p>
          <a:p>
            <a:r>
              <a:rPr lang="en-GB" dirty="0"/>
              <a:t>Perf tips</a:t>
            </a:r>
          </a:p>
          <a:p>
            <a:pPr lvl="1"/>
            <a:r>
              <a:rPr lang="en-GB" dirty="0"/>
              <a:t>Only export what you need (calculated fields can be very slow)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InputObject</a:t>
            </a:r>
            <a:r>
              <a:rPr lang="en-GB" dirty="0"/>
              <a:t> is faster than Piping.</a:t>
            </a:r>
          </a:p>
          <a:p>
            <a:r>
              <a:rPr lang="en-GB" dirty="0"/>
              <a:t>Script tips</a:t>
            </a:r>
          </a:p>
          <a:p>
            <a:pPr lvl="1"/>
            <a:r>
              <a:rPr lang="en-GB" dirty="0"/>
              <a:t>Use splatting, and / or definitions to avoid monster lines</a:t>
            </a:r>
          </a:p>
          <a:p>
            <a:pPr lvl="1"/>
            <a:r>
              <a:rPr lang="en-GB" dirty="0"/>
              <a:t>If EPPlus can do it, it’s exposed somewhere under the package object: </a:t>
            </a:r>
            <a:br>
              <a:rPr lang="en-GB" dirty="0"/>
            </a:br>
            <a:r>
              <a:rPr lang="en-GB" dirty="0"/>
              <a:t>so explore!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7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5E508E-3C2A-428A-A102-826EC3E7DC02}"/>
              </a:ext>
            </a:extLst>
          </p:cNvPr>
          <p:cNvSpPr/>
          <p:nvPr/>
        </p:nvSpPr>
        <p:spPr>
          <a:xfrm>
            <a:off x="1092321" y="3156656"/>
            <a:ext cx="9502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 of the show : IMPORT-MODULE </a:t>
            </a:r>
            <a:r>
              <a:rPr lang="en-US" dirty="0" err="1"/>
              <a:t>ImportExcel</a:t>
            </a:r>
            <a:r>
              <a:rPr lang="en-US" dirty="0"/>
              <a:t> </a:t>
            </a:r>
            <a:r>
              <a:rPr lang="en-GB" dirty="0">
                <a:hlinkClick r:id="rId2"/>
              </a:rPr>
              <a:t>https://github.com/dfinke/ImportExcel</a:t>
            </a:r>
            <a:endParaRPr lang="en-GB" dirty="0"/>
          </a:p>
          <a:p>
            <a:r>
              <a:rPr lang="en-GB" dirty="0"/>
              <a:t>In a supporting role Import-Module </a:t>
            </a:r>
            <a:r>
              <a:rPr lang="en-GB" dirty="0" err="1"/>
              <a:t>MsftGraph</a:t>
            </a:r>
            <a:r>
              <a:rPr lang="en-GB" dirty="0"/>
              <a:t> ; </a:t>
            </a:r>
            <a:r>
              <a:rPr lang="en-GB" dirty="0" err="1"/>
              <a:t>ImportModule</a:t>
            </a:r>
            <a:r>
              <a:rPr lang="en-GB" dirty="0"/>
              <a:t> </a:t>
            </a:r>
            <a:r>
              <a:rPr lang="en-GB" dirty="0" err="1"/>
              <a:t>GetSQL</a:t>
            </a:r>
            <a:r>
              <a:rPr lang="en-GB" dirty="0"/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Twitter: @</a:t>
            </a:r>
            <a:r>
              <a:rPr lang="en-US" dirty="0" err="1"/>
              <a:t>jamesoneill</a:t>
            </a:r>
            <a:r>
              <a:rPr lang="en-US" dirty="0"/>
              <a:t> (and @</a:t>
            </a:r>
            <a:r>
              <a:rPr lang="en-US" dirty="0" err="1"/>
              <a:t>dfinke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https://jamesone111.wordpress.com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https://github.com/jhoneill</a:t>
            </a:r>
            <a:r>
              <a:rPr lang="en-US" dirty="0"/>
              <a:t> J@mobulaConsulting.com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modify console, ISE, or VS Code colors to use a high-contrast color scheme.</a:t>
            </a:r>
          </a:p>
          <a:p>
            <a:r>
              <a:rPr lang="en-US" dirty="0"/>
              <a:t>“Light” themes often work better, especially when combined with bold fonts and dark text colors.</a:t>
            </a:r>
          </a:p>
          <a:p>
            <a:r>
              <a:rPr lang="en-US" dirty="0"/>
              <a:t>Jack up the font size so your code is legible at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8118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strongly recommend the use of VS Code </a:t>
            </a:r>
            <a:r>
              <a:rPr lang="mr-IN" dirty="0"/>
              <a:t>–</a:t>
            </a:r>
            <a:r>
              <a:rPr lang="en-US" dirty="0"/>
              <a:t> all attendees can get it, and we’d like them to get used to it</a:t>
            </a:r>
          </a:p>
          <a:p>
            <a:r>
              <a:rPr lang="en-US" dirty="0"/>
              <a:t>We recommend the Light+ theme</a:t>
            </a:r>
          </a:p>
          <a:p>
            <a:r>
              <a:rPr lang="en-US" dirty="0"/>
              <a:t>Use the Zoom feature to raise the font size consistently throughout the UI</a:t>
            </a:r>
          </a:p>
        </p:txBody>
      </p:sp>
    </p:spTree>
    <p:extLst>
      <p:ext uri="{BB962C8B-B14F-4D97-AF65-F5344CB8AC3E}">
        <p14:creationId xmlns:p14="http://schemas.microsoft.com/office/powerpoint/2010/main" val="208720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do not include graphics or videos you found on the Internet unless you have </a:t>
            </a:r>
            <a:r>
              <a:rPr lang="en-US" b="1" dirty="0"/>
              <a:t>explicit permission from their owner</a:t>
            </a:r>
            <a:r>
              <a:rPr lang="en-US" dirty="0"/>
              <a:t> to use them.</a:t>
            </a:r>
          </a:p>
          <a:p>
            <a:r>
              <a:rPr lang="en-US" dirty="0"/>
              <a:t>We have had take-down notices in the past and would like to avoid this.</a:t>
            </a:r>
          </a:p>
          <a:p>
            <a:r>
              <a:rPr lang="en-US" dirty="0"/>
              <a:t>When in doubt, skip the silly picture.</a:t>
            </a:r>
          </a:p>
        </p:txBody>
      </p:sp>
    </p:spTree>
    <p:extLst>
      <p:ext uri="{BB962C8B-B14F-4D97-AF65-F5344CB8AC3E}">
        <p14:creationId xmlns:p14="http://schemas.microsoft.com/office/powerpoint/2010/main" val="158647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default slides to a Creative Commons attribution, </a:t>
            </a:r>
            <a:r>
              <a:rPr lang="en-US" dirty="0" err="1"/>
              <a:t>sharealike</a:t>
            </a:r>
            <a:r>
              <a:rPr lang="en-US" dirty="0"/>
              <a:t>, noncommercial license</a:t>
            </a:r>
          </a:p>
          <a:p>
            <a:r>
              <a:rPr lang="en-US" dirty="0"/>
              <a:t>You’re welcome to state a different copyright policy. If you do, please remove the CC logos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9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leave the boilerplate slide at the end of the presentation, and leave it on-screen as you end.</a:t>
            </a:r>
          </a:p>
          <a:p>
            <a:r>
              <a:rPr lang="en-US" dirty="0"/>
              <a:t>During your “Final Q&amp;A” is a good time to bring that slide up.</a:t>
            </a:r>
          </a:p>
        </p:txBody>
      </p:sp>
    </p:spTree>
    <p:extLst>
      <p:ext uri="{BB962C8B-B14F-4D97-AF65-F5344CB8AC3E}">
        <p14:creationId xmlns:p14="http://schemas.microsoft.com/office/powerpoint/2010/main" val="12979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Smarter: deliver your work in Excel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tour of the Import Excel module</a:t>
            </a:r>
          </a:p>
          <a:p>
            <a:endParaRPr lang="en-US" sz="3200" dirty="0"/>
          </a:p>
          <a:p>
            <a:r>
              <a:rPr lang="en-US" sz="3200" dirty="0"/>
              <a:t>James O’Neill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6988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10 year Microsoft Veteran now working as a </a:t>
            </a:r>
            <a:r>
              <a:rPr lang="en-US" strike="dblStrike" dirty="0"/>
              <a:t>mercenary</a:t>
            </a:r>
            <a:r>
              <a:rPr lang="en-US" dirty="0"/>
              <a:t> freelance </a:t>
            </a:r>
          </a:p>
          <a:p>
            <a:r>
              <a:rPr lang="en-US" dirty="0"/>
              <a:t>Wrote initial for PowerShell Live Communications server 2008 &amp; </a:t>
            </a:r>
            <a:r>
              <a:rPr lang="en-US" dirty="0" err="1"/>
              <a:t>Hyper-v</a:t>
            </a:r>
            <a:endParaRPr lang="en-US" dirty="0"/>
          </a:p>
          <a:p>
            <a:r>
              <a:rPr lang="en-US" dirty="0"/>
              <a:t>Contributor to </a:t>
            </a:r>
            <a:r>
              <a:rPr lang="en-US" dirty="0" err="1"/>
              <a:t>ImportExcel</a:t>
            </a:r>
            <a:r>
              <a:rPr lang="en-US" dirty="0"/>
              <a:t> </a:t>
            </a:r>
          </a:p>
          <a:p>
            <a:r>
              <a:rPr lang="en-US" dirty="0"/>
              <a:t>Also check out my work on </a:t>
            </a:r>
            <a:r>
              <a:rPr lang="en-US" dirty="0" err="1"/>
              <a:t>MSFTGraph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GitHub: https://github.com/jhoneill</a:t>
            </a:r>
          </a:p>
          <a:p>
            <a:r>
              <a:rPr lang="en-US" dirty="0"/>
              <a:t>Twitter: https://twitter.com/jamesoneill</a:t>
            </a:r>
          </a:p>
          <a:p>
            <a:r>
              <a:rPr lang="en-US" dirty="0"/>
              <a:t>Blog: https://jamesone111.wordpress.com</a:t>
            </a:r>
          </a:p>
          <a:p>
            <a:r>
              <a:rPr lang="en-US" dirty="0"/>
              <a:t>J@mobulaConsulting.com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</TotalTime>
  <Words>908</Words>
  <Application>Microsoft Office PowerPoint</Application>
  <PresentationFormat>Widescreen</PresentationFormat>
  <Paragraphs>207</Paragraphs>
  <Slides>22</Slides>
  <Notes>7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Design Notes</vt:lpstr>
      <vt:lpstr>Sharing</vt:lpstr>
      <vt:lpstr>Demos</vt:lpstr>
      <vt:lpstr>Demos</vt:lpstr>
      <vt:lpstr>Copyright</vt:lpstr>
      <vt:lpstr>Copyright</vt:lpstr>
      <vt:lpstr>Lastly</vt:lpstr>
      <vt:lpstr>Look Smarter: deliver your work in Excel</vt:lpstr>
      <vt:lpstr>&gt; whoami</vt:lpstr>
      <vt:lpstr>What is ImportExcel ?</vt:lpstr>
      <vt:lpstr>PowerPoint Presentation</vt:lpstr>
      <vt:lpstr>The main commands…</vt:lpstr>
      <vt:lpstr>Export is a bit of a monster</vt:lpstr>
      <vt:lpstr>Goals</vt:lpstr>
      <vt:lpstr>Old quote </vt:lpstr>
      <vt:lpstr>The mandatory circle / x AAS picture</vt:lpstr>
      <vt:lpstr>Example</vt:lpstr>
      <vt:lpstr>Recent work </vt:lpstr>
      <vt:lpstr>PowerPoint Presentation</vt:lpstr>
      <vt:lpstr>PowerPoint Presentation</vt:lpstr>
      <vt:lpstr>Closing tips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James O'Neill</cp:lastModifiedBy>
  <cp:revision>137</cp:revision>
  <dcterms:created xsi:type="dcterms:W3CDTF">2017-08-03T21:53:21Z</dcterms:created>
  <dcterms:modified xsi:type="dcterms:W3CDTF">2019-05-02T15:23:03Z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christoph.bergmeister@towerswatson.com</vt:lpwstr>
  </property>
  <property fmtid="{D5CDD505-2E9C-101B-9397-08002B2CF9AE}" pid="5" name="MSIP_Label_9c700311-1b20-487f-9129-30717d50ca8e_SetDate">
    <vt:lpwstr>2019-03-24T04:55:14.0635590Z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Extended_MSFT_Method">
    <vt:lpwstr>Automatic</vt:lpwstr>
  </property>
  <property fmtid="{D5CDD505-2E9C-101B-9397-08002B2CF9AE}" pid="9" name="MSIP_Label_d347b247-e90e-43a3-9d7b-004f14ae6873_Enabled">
    <vt:lpwstr>True</vt:lpwstr>
  </property>
  <property fmtid="{D5CDD505-2E9C-101B-9397-08002B2CF9AE}" pid="10" name="MSIP_Label_d347b247-e90e-43a3-9d7b-004f14ae6873_SiteId">
    <vt:lpwstr>76e3921f-489b-4b7e-9547-9ea297add9b5</vt:lpwstr>
  </property>
  <property fmtid="{D5CDD505-2E9C-101B-9397-08002B2CF9AE}" pid="11" name="MSIP_Label_d347b247-e90e-43a3-9d7b-004f14ae6873_Owner">
    <vt:lpwstr>christoph.bergmeister@towerswatson.com</vt:lpwstr>
  </property>
  <property fmtid="{D5CDD505-2E9C-101B-9397-08002B2CF9AE}" pid="12" name="MSIP_Label_d347b247-e90e-43a3-9d7b-004f14ae6873_SetDate">
    <vt:lpwstr>2019-03-24T04:55:14.0635590Z</vt:lpwstr>
  </property>
  <property fmtid="{D5CDD505-2E9C-101B-9397-08002B2CF9AE}" pid="13" name="MSIP_Label_d347b247-e90e-43a3-9d7b-004f14ae6873_Name">
    <vt:lpwstr>Anyone (No Protection)</vt:lpwstr>
  </property>
  <property fmtid="{D5CDD505-2E9C-101B-9397-08002B2CF9AE}" pid="14" name="MSIP_Label_d347b247-e90e-43a3-9d7b-004f14ae6873_Application">
    <vt:lpwstr>Microsoft Azure Information Protection</vt:lpwstr>
  </property>
  <property fmtid="{D5CDD505-2E9C-101B-9397-08002B2CF9AE}" pid="15" name="MSIP_Label_d347b247-e90e-43a3-9d7b-004f14ae6873_Parent">
    <vt:lpwstr>9c700311-1b20-487f-9129-30717d50ca8e</vt:lpwstr>
  </property>
  <property fmtid="{D5CDD505-2E9C-101B-9397-08002B2CF9AE}" pid="16" name="MSIP_Label_d347b247-e90e-43a3-9d7b-004f14ae6873_Extended_MSFT_Method">
    <vt:lpwstr>Automatic</vt:lpwstr>
  </property>
  <property fmtid="{D5CDD505-2E9C-101B-9397-08002B2CF9AE}" pid="17" name="Sensitivity">
    <vt:lpwstr>Confidential Anyone (No Protection)</vt:lpwstr>
  </property>
</Properties>
</file>