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8" r:id="rId4"/>
    <p:sldId id="269" r:id="rId5"/>
    <p:sldId id="271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1" r:id="rId14"/>
    <p:sldId id="282" r:id="rId15"/>
    <p:sldId id="257" r:id="rId16"/>
    <p:sldId id="258" r:id="rId17"/>
    <p:sldId id="261" r:id="rId18"/>
    <p:sldId id="262" r:id="rId19"/>
    <p:sldId id="263" r:id="rId20"/>
    <p:sldId id="264" r:id="rId21"/>
    <p:sldId id="265" r:id="rId22"/>
    <p:sldId id="266" r:id="rId23"/>
    <p:sldId id="267" r:id="rId2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24B4D4-D6BA-4BEF-A585-53855362D50B}" v="71" dt="2020-12-12T00:51:31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0AAD4-2F81-4FAE-A95D-2C4F5513C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81972A-881D-478C-9FF2-7911B5357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DEDDAD-90B2-4EE0-BAA8-4DADC5D0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33B1-2330-45F2-B8BF-D2D867A09A65}" type="datetimeFigureOut">
              <a:rPr lang="es-CO" smtClean="0"/>
              <a:t>12/12/2020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B6E7F7-A7B0-43E0-970C-32F0DBC6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5468EB-4DA2-410F-8270-B3CD9C85F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D5D7-1E84-4D95-8F18-2FF136068D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242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1A52C-8B14-4D8A-B039-6D9C24ED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92ED21-C2BF-4EFB-BB99-1B1CAD260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8F8ECF-C44B-4A4C-8896-C5242FEF1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33B1-2330-45F2-B8BF-D2D867A09A65}" type="datetimeFigureOut">
              <a:rPr lang="es-CO" smtClean="0"/>
              <a:t>12/12/2020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D3196C-A76E-4AB3-B948-CABCA348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232EE2-AFA9-46DD-AEF0-AEF57E069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D5D7-1E84-4D95-8F18-2FF136068D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534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E114BB-3898-442A-B7A6-5884DC260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5B0990-731F-4E18-BAEB-C065D5F0F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543075-8CAA-4513-AB88-A994C03EF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33B1-2330-45F2-B8BF-D2D867A09A65}" type="datetimeFigureOut">
              <a:rPr lang="es-CO" smtClean="0"/>
              <a:t>12/12/2020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36D658-E1EB-4DD4-BCAD-24D1F708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A63F3B-6E70-4CE1-904E-F369BF5B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D5D7-1E84-4D95-8F18-2FF136068D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931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8D990-C862-4EC3-BB7D-03D07E4E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805565-4D01-4A1A-A021-2FD420D3A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19A0EA-2644-4198-A268-1CC760212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33B1-2330-45F2-B8BF-D2D867A09A65}" type="datetimeFigureOut">
              <a:rPr lang="es-CO" smtClean="0"/>
              <a:t>12/12/2020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D9947D-73EC-4418-980D-DF83F227E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DC7BC1-65E6-4CD9-AB60-5F25DBDB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D5D7-1E84-4D95-8F18-2FF136068D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428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C6E74-D0A5-4CD4-B25E-2D9769B09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1AC888-1EF5-4B44-B5AF-176EE2ACA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DC4C58-AFAB-4875-AFC9-10D2614D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33B1-2330-45F2-B8BF-D2D867A09A65}" type="datetimeFigureOut">
              <a:rPr lang="es-CO" smtClean="0"/>
              <a:t>12/12/2020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7586FE-CBBD-4121-9824-2CF8D944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32C1A4-D5CB-47AC-A680-5A2CC063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D5D7-1E84-4D95-8F18-2FF136068D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965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1CB79-A51A-43E1-AE39-1C78F11E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0ADE0B-51CC-4D26-A888-4639C2DBF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1C16B2-8DCA-4A13-B923-8E7B4A256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127EBE-82FD-49B6-800C-C1DB4830E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33B1-2330-45F2-B8BF-D2D867A09A65}" type="datetimeFigureOut">
              <a:rPr lang="es-CO" smtClean="0"/>
              <a:t>12/12/2020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F12153-7612-4489-AF58-C689F54E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AD6FDC-2266-486C-A6E1-5CE9B5C7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D5D7-1E84-4D95-8F18-2FF136068D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682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D625B-44C4-4DD8-9A3C-834FE2D7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92AB64-8AA0-4C59-AFA1-1AC0FB2C4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2B5A3C-E93F-46E0-842C-DB2A248FE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BF01AA0-815D-47A3-AF28-45FB96156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0400F5-744A-4F9D-A984-083A5D50B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7AA6720-9D18-455B-8A5A-EC4FAAB0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33B1-2330-45F2-B8BF-D2D867A09A65}" type="datetimeFigureOut">
              <a:rPr lang="es-CO" smtClean="0"/>
              <a:t>12/12/2020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4B631A1-CFEA-4AD8-9E41-BE3A0F257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948B38-256F-4439-A7F3-05323433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D5D7-1E84-4D95-8F18-2FF136068D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978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A70D2-E817-4539-8856-297663D0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7BE8981-7C28-481D-8061-5101CBE0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33B1-2330-45F2-B8BF-D2D867A09A65}" type="datetimeFigureOut">
              <a:rPr lang="es-CO" smtClean="0"/>
              <a:t>12/12/2020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320145-51A4-4654-9662-C66DEBAD4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0D2C5F-FFBA-4E8B-85A5-A0490FF38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D5D7-1E84-4D95-8F18-2FF136068D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841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755383-4A54-4648-BFF2-8FD4A4825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33B1-2330-45F2-B8BF-D2D867A09A65}" type="datetimeFigureOut">
              <a:rPr lang="es-CO" smtClean="0"/>
              <a:t>12/12/2020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9CDED2-BDFA-4555-A35A-411FCE96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137C71-7F4E-4B9F-B7C2-C7C983E2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D5D7-1E84-4D95-8F18-2FF136068D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776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95C9A-5C2B-4A22-A5FB-152FE9B8F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E3A482-95F2-4B7E-99C1-20E15417F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AB1F21-428C-45B5-AB15-E36337C9A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8EC8D8-2970-4434-94E5-9EE7579EF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33B1-2330-45F2-B8BF-D2D867A09A65}" type="datetimeFigureOut">
              <a:rPr lang="es-CO" smtClean="0"/>
              <a:t>12/12/2020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FEA668-A399-492C-8621-BB11393E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90E651-52B2-41E7-8985-8E100FE5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D5D7-1E84-4D95-8F18-2FF136068D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668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8BEF4-860A-4908-BD62-CA62867D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BC88ED2-8517-443E-83AA-ECB9FB004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AF016E-C200-44B3-ACCD-BB5D4F244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BCD583-A1D3-4D41-A31B-2A4945E01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33B1-2330-45F2-B8BF-D2D867A09A65}" type="datetimeFigureOut">
              <a:rPr lang="es-CO" smtClean="0"/>
              <a:t>12/12/2020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B48B7A-BAA4-48B0-8BFE-7B5C1DB06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04E1E3-0EF3-4439-B072-AA5B23CA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D5D7-1E84-4D95-8F18-2FF136068D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910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663558A-7D65-4C72-A9BB-7A2CC2921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61853B-0425-41AE-97F3-C24C61DE2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36360D-4875-4EC7-8CF3-9F7FF38B72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533B1-2330-45F2-B8BF-D2D867A09A65}" type="datetimeFigureOut">
              <a:rPr lang="es-CO" smtClean="0"/>
              <a:t>12/12/2020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C03818-DB46-4E25-92B5-765AAB7A4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F87FB3-CED2-4311-A22B-3E769312F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ED5D7-1E84-4D95-8F18-2FF136068D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429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Notaci%C3%B3n_cient%C3%ADfica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s.wikipedia.org/wiki/N%C3%BAmero_real" TargetMode="External"/><Relationship Id="rId4" Type="http://schemas.openxmlformats.org/officeDocument/2006/relationships/hyperlink" Target="https://es.wikipedia.org/wiki/Computador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repl.it/join/gapfyctk-johnestebaneste" TargetMode="External"/><Relationship Id="rId3" Type="http://schemas.openxmlformats.org/officeDocument/2006/relationships/hyperlink" Target="https://repl.it/join/fqudeqhp-johnestebaneste" TargetMode="External"/><Relationship Id="rId7" Type="http://schemas.openxmlformats.org/officeDocument/2006/relationships/hyperlink" Target="https://repl.it/join/schmqlmp-johnestebanest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epl.it/join/vfszlozm-johnestebaneste" TargetMode="External"/><Relationship Id="rId5" Type="http://schemas.openxmlformats.org/officeDocument/2006/relationships/hyperlink" Target="https://repl.it/join/qblsludg-johnestebaneste" TargetMode="External"/><Relationship Id="rId4" Type="http://schemas.openxmlformats.org/officeDocument/2006/relationships/hyperlink" Target="https://repl.it/join/rgxvhyjw-johnestebanest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4925804B-F233-46F0-9D97-1D38F52EA0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780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982FF9-9C7D-4859-975B-C28DEA1AB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213935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s-CO" sz="2800" dirty="0">
                <a:solidFill>
                  <a:srgbClr val="FFFFFF"/>
                </a:solidFill>
              </a:rPr>
              <a:t>TERCERA Y CUARTA PREVIA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9F6BFC-4CA6-42CD-97E8-52534EE82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110949"/>
            <a:ext cx="10058400" cy="22438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s-CO" dirty="0">
                <a:solidFill>
                  <a:srgbClr val="FFFFFF"/>
                </a:solidFill>
              </a:rPr>
              <a:t>PRESENTADO POR:</a:t>
            </a:r>
          </a:p>
          <a:p>
            <a:r>
              <a:rPr lang="es-CO" dirty="0">
                <a:solidFill>
                  <a:srgbClr val="FFFFFF"/>
                </a:solidFill>
              </a:rPr>
              <a:t>JOHN ESTEBAN PERDOMO SOTO</a:t>
            </a:r>
          </a:p>
          <a:p>
            <a:r>
              <a:rPr lang="es-CO" dirty="0">
                <a:solidFill>
                  <a:srgbClr val="FFFFFF"/>
                </a:solidFill>
              </a:rPr>
              <a:t>JHON ESTEBAN RESTREPO</a:t>
            </a:r>
          </a:p>
        </p:txBody>
      </p:sp>
    </p:spTree>
    <p:extLst>
      <p:ext uri="{BB962C8B-B14F-4D97-AF65-F5344CB8AC3E}">
        <p14:creationId xmlns:p14="http://schemas.microsoft.com/office/powerpoint/2010/main" val="2510319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32B1E8-BC40-4380-97A6-14C0320AE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BEABD9-E1ED-49C7-8734-5494C88E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130EDB-5506-4AAE-A0E7-EA7DCF30D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10912"/>
            <a:ext cx="2889504" cy="1344168"/>
          </a:xfrm>
        </p:spPr>
        <p:txBody>
          <a:bodyPr anchor="ctr">
            <a:normAutofit/>
          </a:bodyPr>
          <a:lstStyle/>
          <a:p>
            <a:endParaRPr lang="es-CO" sz="26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341211-05E5-4FDD-98B1-F551CD0E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9512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D3CDF-C285-48AC-B1E4-42A9966C3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10912"/>
            <a:ext cx="6976872" cy="1344168"/>
          </a:xfrm>
        </p:spPr>
        <p:txBody>
          <a:bodyPr anchor="ctr">
            <a:normAutofit/>
          </a:bodyPr>
          <a:lstStyle/>
          <a:p>
            <a:endParaRPr lang="es-CO" sz="170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81339C-67C3-485A-BB24-E9A37F189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12114" cy="686421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F59D713-277A-477F-BC61-20C0370BB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114" y="1"/>
            <a:ext cx="597683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998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1A784BF-09DB-448D-99FC-B49DFC660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17859B3-4C91-478D-929D-BB6433F90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87C9DC-1436-43FC-A686-3E7F8029B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35052"/>
            <a:ext cx="3093720" cy="1645920"/>
          </a:xfrm>
        </p:spPr>
        <p:txBody>
          <a:bodyPr>
            <a:normAutofit/>
          </a:bodyPr>
          <a:lstStyle/>
          <a:p>
            <a:endParaRPr lang="es-CO" sz="26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83FBD2-A663-469F-855C-06D86E3C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A1279FC-7441-4E55-B082-2774E6316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520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1B9FBC-E8F8-4F17-BA05-EADD2F8D8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266" y="4435052"/>
            <a:ext cx="7104188" cy="1645920"/>
          </a:xfrm>
        </p:spPr>
        <p:txBody>
          <a:bodyPr anchor="ctr">
            <a:normAutofit/>
          </a:bodyPr>
          <a:lstStyle/>
          <a:p>
            <a:endParaRPr lang="es-CO" sz="180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A24285B-8B25-4EA4-9F19-37F4355D4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678" b="-3"/>
          <a:stretch/>
        </p:blipFill>
        <p:spPr>
          <a:xfrm>
            <a:off x="4537574" y="-1"/>
            <a:ext cx="4644552" cy="685799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D6C2D2D-28F3-4488-92CE-C272F28926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44" r="10001" b="1"/>
          <a:stretch/>
        </p:blipFill>
        <p:spPr>
          <a:xfrm>
            <a:off x="0" y="2"/>
            <a:ext cx="4473566" cy="685799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4AA1D10-4685-47C5-B3F4-5771B381F0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141" b="-3"/>
          <a:stretch/>
        </p:blipFill>
        <p:spPr>
          <a:xfrm>
            <a:off x="8872967" y="0"/>
            <a:ext cx="6594483" cy="671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38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589B3936-1F61-44FD-9F6B-BC591EFFE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7807"/>
          <a:stretch/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82046A-0AE3-4CEC-8AAB-0C5F09594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10" y="4909985"/>
            <a:ext cx="3212386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dirty="0"/>
              <a:t>INDUCCION MATEMATICA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4364" y="5493516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Principio de Inducción Matemática (Sesión 2) - YouTube">
            <a:extLst>
              <a:ext uri="{FF2B5EF4-FFF2-40B4-BE49-F238E27FC236}">
                <a16:creationId xmlns:a16="http://schemas.microsoft.com/office/drawing/2014/main" id="{6747CC57-C544-4B13-AE78-783D0C84A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33" y="119781"/>
            <a:ext cx="6418471" cy="361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FA4318C-2EEA-43EF-9AD7-16F8556BFEDB}"/>
              </a:ext>
            </a:extLst>
          </p:cNvPr>
          <p:cNvSpPr txBox="1"/>
          <p:nvPr/>
        </p:nvSpPr>
        <p:spPr>
          <a:xfrm>
            <a:off x="7265595" y="3629676"/>
            <a:ext cx="38070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ES LA ARGUMENTACION QUE PERMITE DEMOSTRAR PREPOSICIONES QUE DEPENDEN DE UNA VARIABLE QUE TOMA INFINIDAD DE VALORES.</a:t>
            </a:r>
            <a:endParaRPr lang="es-CO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915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589B3936-1F61-44FD-9F6B-BC591EFFE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7807"/>
          <a:stretch/>
        </p:blipFill>
        <p:spPr>
          <a:xfrm>
            <a:off x="0" y="-377373"/>
            <a:ext cx="12192000" cy="68579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82046A-0AE3-4CEC-8AAB-0C5F09594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10" y="4909985"/>
            <a:ext cx="3212386" cy="118535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600" dirty="0"/>
              <a:t>PRIMERA FORMULA SUMA DE LOS NUMEROS DEL 1 AL 100.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4364" y="5493516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6610431-BBA2-4004-A863-09E087E14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24" y="220028"/>
            <a:ext cx="7140239" cy="299737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4D8A955-3C23-424C-976E-B6224895C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400" y="1474853"/>
            <a:ext cx="4151562" cy="197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07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589B3936-1F61-44FD-9F6B-BC591EFFE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7807"/>
          <a:stretch/>
        </p:blipFill>
        <p:spPr>
          <a:xfrm>
            <a:off x="0" y="-377373"/>
            <a:ext cx="12192000" cy="68579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82046A-0AE3-4CEC-8AAB-0C5F09594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10" y="4909985"/>
            <a:ext cx="3212386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dirty="0"/>
              <a:t>SEGUNDA FORMULA SERIE DE 3+7+11+15…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4364" y="5493516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C60FE48-C23B-4304-BB49-F36E8982C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51" y="110919"/>
            <a:ext cx="4451208" cy="316206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D09838B-7A2D-4BAF-B4D0-A78B6F349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710" y="377374"/>
            <a:ext cx="5361458" cy="370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54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842D42FB-BDE0-4761-B729-3EC044CD2A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7807"/>
          <a:stretch/>
        </p:blipFill>
        <p:spPr>
          <a:xfrm>
            <a:off x="-3047" y="-11926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98D1E6-D9B3-4871-A9D8-46CBCB59F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17716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s-CO" sz="3600">
                <a:solidFill>
                  <a:srgbClr val="FFFFFF"/>
                </a:solidFill>
              </a:rPr>
              <a:t>PUNTO FLOTANTE</a:t>
            </a:r>
            <a:endParaRPr lang="es-CO" sz="36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B1D7C0-55D9-4E1A-906E-C04B91C13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2653749"/>
            <a:ext cx="10058400" cy="27010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s-ES" dirty="0"/>
              <a:t> </a:t>
            </a:r>
            <a:r>
              <a:rPr lang="es-ES" sz="1600" dirty="0">
                <a:solidFill>
                  <a:schemeClr val="bg1"/>
                </a:solidFill>
              </a:rPr>
              <a:t>es una forma de </a:t>
            </a:r>
            <a:r>
              <a:rPr lang="es-ES" sz="16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notación científica</a:t>
            </a:r>
            <a:r>
              <a:rPr lang="es-ES" sz="1600" dirty="0">
                <a:solidFill>
                  <a:schemeClr val="bg1"/>
                </a:solidFill>
              </a:rPr>
              <a:t> usada en los </a:t>
            </a:r>
            <a:r>
              <a:rPr lang="es-ES" sz="16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computadores</a:t>
            </a:r>
            <a:r>
              <a:rPr lang="es-ES" sz="1600" dirty="0">
                <a:solidFill>
                  <a:schemeClr val="bg1"/>
                </a:solidFill>
              </a:rPr>
              <a:t> con la cual se pueden representar </a:t>
            </a:r>
            <a:r>
              <a:rPr lang="es-ES" sz="16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números reales</a:t>
            </a:r>
            <a:r>
              <a:rPr lang="es-ES" sz="1600" dirty="0">
                <a:solidFill>
                  <a:schemeClr val="bg1"/>
                </a:solidFill>
              </a:rPr>
              <a:t> extremadamente grandes y pequeños de una manera muy eficiente y compacta</a:t>
            </a:r>
            <a:endParaRPr lang="es-CO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220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64940ADC-5514-4D55-A01D-4C2378EA7D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7807"/>
          <a:stretch/>
        </p:blipFill>
        <p:spPr>
          <a:xfrm>
            <a:off x="-3047" y="-357799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76823C-01F2-4B2E-8FD9-BE3A7440B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169209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s-CO" sz="5200" dirty="0">
                <a:solidFill>
                  <a:srgbClr val="FFFFFF"/>
                </a:solidFill>
              </a:rPr>
              <a:t>Suma y resta normalizada de un punto flotante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19C6C60-39F0-4B3A-9640-1FE23837BD9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77562" y="3281198"/>
            <a:ext cx="5612130" cy="3025140"/>
          </a:xfrm>
          <a:prstGeom prst="rect">
            <a:avLst/>
          </a:prstGeom>
        </p:spPr>
      </p:pic>
      <p:pic>
        <p:nvPicPr>
          <p:cNvPr id="9" name="Imagen 8" descr="Gráfico&#10;&#10;Descripción generada automáticamente">
            <a:extLst>
              <a:ext uri="{FF2B5EF4-FFF2-40B4-BE49-F238E27FC236}">
                <a16:creationId xmlns:a16="http://schemas.microsoft.com/office/drawing/2014/main" id="{9FFD0DFD-F157-47A6-8DD1-01C2AB3FA39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562" y="2068348"/>
            <a:ext cx="5612130" cy="121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61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42507589-167A-46A5-AA59-A7AFC1439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7807"/>
          <a:stretch/>
        </p:blipFill>
        <p:spPr>
          <a:xfrm>
            <a:off x="-3048" y="-872193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529B6A-E2B1-4DA1-AD3C-242EF8994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100629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 err="1">
                <a:solidFill>
                  <a:srgbClr val="FFFFFF"/>
                </a:solidFill>
              </a:rPr>
              <a:t>Tipos</a:t>
            </a:r>
            <a:r>
              <a:rPr lang="en-US" sz="5200" dirty="0">
                <a:solidFill>
                  <a:srgbClr val="FFFFFF"/>
                </a:solidFill>
              </a:rPr>
              <a:t> de punto </a:t>
            </a:r>
            <a:r>
              <a:rPr lang="en-US" sz="5200" dirty="0" err="1">
                <a:solidFill>
                  <a:srgbClr val="FFFFFF"/>
                </a:solidFill>
              </a:rPr>
              <a:t>flotante</a:t>
            </a:r>
            <a:endParaRPr lang="en-US" sz="5200" dirty="0">
              <a:solidFill>
                <a:srgbClr val="FFFFFF"/>
              </a:solidFill>
            </a:endParaRPr>
          </a:p>
        </p:txBody>
      </p:sp>
      <p:pic>
        <p:nvPicPr>
          <p:cNvPr id="7" name="Imagen 6" descr="Imagen que contiene Tabla&#10;&#10;Descripción generada automáticamente">
            <a:extLst>
              <a:ext uri="{FF2B5EF4-FFF2-40B4-BE49-F238E27FC236}">
                <a16:creationId xmlns:a16="http://schemas.microsoft.com/office/drawing/2014/main" id="{118B5326-49BA-4339-BF2D-DBCB8BACE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83" y="3093348"/>
            <a:ext cx="3225245" cy="1692215"/>
          </a:xfrm>
          <a:prstGeom prst="rect">
            <a:avLst/>
          </a:prstGeom>
        </p:spPr>
      </p:pic>
      <p:pic>
        <p:nvPicPr>
          <p:cNvPr id="9" name="Imagen 8" descr="Imagen que contiene Tabla&#10;&#10;Descripción generada automáticamente">
            <a:extLst>
              <a:ext uri="{FF2B5EF4-FFF2-40B4-BE49-F238E27FC236}">
                <a16:creationId xmlns:a16="http://schemas.microsoft.com/office/drawing/2014/main" id="{8ADCF7D2-7F21-40D1-B326-480F8006C2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610" y="3128213"/>
            <a:ext cx="3750779" cy="1657350"/>
          </a:xfrm>
          <a:prstGeom prst="rect">
            <a:avLst/>
          </a:prstGeom>
        </p:spPr>
      </p:pic>
      <p:pic>
        <p:nvPicPr>
          <p:cNvPr id="13" name="Imagen 1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CAA59296-8314-432E-88B5-FD0793DCEC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386" y="3093348"/>
            <a:ext cx="3363567" cy="165735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DEBA195-262C-4CE3-A996-42F387C06D8B}"/>
              </a:ext>
            </a:extLst>
          </p:cNvPr>
          <p:cNvSpPr txBox="1"/>
          <p:nvPr/>
        </p:nvSpPr>
        <p:spPr>
          <a:xfrm>
            <a:off x="680831" y="2475623"/>
            <a:ext cx="2961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O" sz="2000" b="1" dirty="0">
                <a:solidFill>
                  <a:schemeClr val="bg1"/>
                </a:solidFill>
              </a:rPr>
              <a:t>numero real corto: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A53E20C-3DB1-4987-B351-DE72197FF933}"/>
              </a:ext>
            </a:extLst>
          </p:cNvPr>
          <p:cNvSpPr txBox="1"/>
          <p:nvPr/>
        </p:nvSpPr>
        <p:spPr>
          <a:xfrm>
            <a:off x="4323522" y="2626967"/>
            <a:ext cx="3647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O" sz="2000" b="1" dirty="0">
                <a:solidFill>
                  <a:schemeClr val="bg1"/>
                </a:solidFill>
              </a:rPr>
              <a:t>numero real largo</a:t>
            </a:r>
            <a:r>
              <a:rPr lang="es-CO" b="1" dirty="0">
                <a:solidFill>
                  <a:schemeClr val="bg1"/>
                </a:solidFill>
              </a:rPr>
              <a:t>: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6294338-8AAC-42EC-BC0B-702CD9C08CEC}"/>
              </a:ext>
            </a:extLst>
          </p:cNvPr>
          <p:cNvSpPr txBox="1"/>
          <p:nvPr/>
        </p:nvSpPr>
        <p:spPr>
          <a:xfrm>
            <a:off x="8398386" y="2626967"/>
            <a:ext cx="29123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10-Byte Real </a:t>
            </a:r>
            <a:r>
              <a:rPr lang="es-CO" sz="2000" b="1" dirty="0" err="1">
                <a:solidFill>
                  <a:schemeClr val="bg1"/>
                </a:solidFill>
              </a:rPr>
              <a:t>Number</a:t>
            </a:r>
            <a:r>
              <a:rPr lang="es-CO" sz="2000" b="1" dirty="0">
                <a:solidFill>
                  <a:schemeClr val="bg1"/>
                </a:solidFill>
              </a:rPr>
              <a:t>:</a:t>
            </a:r>
            <a:endParaRPr lang="es-CO" sz="2000" dirty="0">
              <a:solidFill>
                <a:schemeClr val="bg1"/>
              </a:solidFill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32226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Marcador de contenido 8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9C7A97FD-6C7C-45C8-98B0-14C5D3301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780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6FD8AA-F4CD-4E0D-BD8D-119DCCA22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17318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componentes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1BB5A80-6235-441E-A296-CBBAB3C3867D}"/>
              </a:ext>
            </a:extLst>
          </p:cNvPr>
          <p:cNvSpPr txBox="1"/>
          <p:nvPr/>
        </p:nvSpPr>
        <p:spPr>
          <a:xfrm>
            <a:off x="1013792" y="2382940"/>
            <a:ext cx="34289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Exponente</a:t>
            </a:r>
            <a:br>
              <a:rPr lang="es-CO" dirty="0">
                <a:solidFill>
                  <a:schemeClr val="bg1"/>
                </a:solidFill>
              </a:rPr>
            </a:br>
            <a:br>
              <a:rPr lang="es-CO" dirty="0">
                <a:solidFill>
                  <a:schemeClr val="bg1"/>
                </a:solidFill>
              </a:rPr>
            </a:br>
            <a:endParaRPr lang="es-CO" dirty="0">
              <a:solidFill>
                <a:schemeClr val="bg1"/>
              </a:solidFill>
            </a:endParaRPr>
          </a:p>
          <a:p>
            <a:pPr lvl="0"/>
            <a:r>
              <a:rPr lang="es-CO" dirty="0">
                <a:solidFill>
                  <a:schemeClr val="bg1"/>
                </a:solidFill>
              </a:rPr>
              <a:t>Es modificado antes de su almacenamiento</a:t>
            </a:r>
          </a:p>
          <a:p>
            <a:pPr lvl="0"/>
            <a:endParaRPr lang="es-CO" dirty="0">
              <a:solidFill>
                <a:schemeClr val="bg1"/>
              </a:solidFill>
            </a:endParaRPr>
          </a:p>
          <a:p>
            <a:pPr lvl="0"/>
            <a:r>
              <a:rPr lang="es-CO" dirty="0">
                <a:solidFill>
                  <a:schemeClr val="bg1"/>
                </a:solidFill>
              </a:rPr>
              <a:t>El numero a almacenar en la posición del exponente </a:t>
            </a:r>
            <a:r>
              <a:rPr lang="es-CO" dirty="0" err="1">
                <a:solidFill>
                  <a:schemeClr val="bg1"/>
                </a:solidFill>
              </a:rPr>
              <a:t>sera</a:t>
            </a:r>
            <a:r>
              <a:rPr lang="es-CO" dirty="0">
                <a:solidFill>
                  <a:schemeClr val="bg1"/>
                </a:solidFill>
              </a:rPr>
              <a:t> igual a e = e + 2^m-1 – 1</a:t>
            </a:r>
          </a:p>
          <a:p>
            <a:pPr lvl="0"/>
            <a:endParaRPr lang="es-CO" dirty="0">
              <a:solidFill>
                <a:schemeClr val="bg1"/>
              </a:solidFill>
            </a:endParaRPr>
          </a:p>
          <a:p>
            <a:pPr lvl="0"/>
            <a:r>
              <a:rPr lang="es-CO" dirty="0">
                <a:solidFill>
                  <a:schemeClr val="bg1"/>
                </a:solidFill>
              </a:rPr>
              <a:t>e = exponente verdadero</a:t>
            </a:r>
          </a:p>
          <a:p>
            <a:pPr lvl="0"/>
            <a:r>
              <a:rPr lang="es-CO" dirty="0">
                <a:solidFill>
                  <a:schemeClr val="bg1"/>
                </a:solidFill>
              </a:rPr>
              <a:t>M = numero de bits del exponente</a:t>
            </a:r>
          </a:p>
          <a:p>
            <a:pPr lvl="0"/>
            <a:r>
              <a:rPr lang="es-CO" dirty="0">
                <a:solidFill>
                  <a:schemeClr val="bg1"/>
                </a:solidFill>
              </a:rPr>
              <a:t>Se usa para no usar el bit de signo.</a:t>
            </a:r>
          </a:p>
          <a:p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476B627-E506-4E84-B65F-CE0F6E1894EC}"/>
              </a:ext>
            </a:extLst>
          </p:cNvPr>
          <p:cNvSpPr txBox="1"/>
          <p:nvPr/>
        </p:nvSpPr>
        <p:spPr>
          <a:xfrm>
            <a:off x="4522304" y="2842591"/>
            <a:ext cx="30016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Mantisa</a:t>
            </a:r>
            <a:br>
              <a:rPr lang="es-CO" dirty="0">
                <a:solidFill>
                  <a:schemeClr val="bg1"/>
                </a:solidFill>
              </a:rPr>
            </a:br>
            <a:br>
              <a:rPr lang="es-CO" dirty="0">
                <a:solidFill>
                  <a:schemeClr val="bg1"/>
                </a:solidFill>
              </a:rPr>
            </a:br>
            <a:endParaRPr lang="es-CO" dirty="0">
              <a:solidFill>
                <a:schemeClr val="bg1"/>
              </a:solidFill>
            </a:endParaRPr>
          </a:p>
          <a:p>
            <a:pPr lvl="0"/>
            <a:r>
              <a:rPr lang="es-CO" dirty="0">
                <a:solidFill>
                  <a:schemeClr val="bg1"/>
                </a:solidFill>
              </a:rPr>
              <a:t>debe cumplir con la condición 1 = mantisa &amp;</a:t>
            </a:r>
            <a:r>
              <a:rPr lang="es-CO" dirty="0" err="1">
                <a:solidFill>
                  <a:schemeClr val="bg1"/>
                </a:solidFill>
              </a:rPr>
              <a:t>lt</a:t>
            </a:r>
            <a:r>
              <a:rPr lang="es-CO" dirty="0">
                <a:solidFill>
                  <a:schemeClr val="bg1"/>
                </a:solidFill>
              </a:rPr>
              <a:t>; 2</a:t>
            </a:r>
          </a:p>
          <a:p>
            <a:pPr lvl="0"/>
            <a:endParaRPr lang="es-CO" dirty="0">
              <a:solidFill>
                <a:schemeClr val="bg1"/>
              </a:solidFill>
            </a:endParaRPr>
          </a:p>
          <a:p>
            <a:pPr lvl="0"/>
            <a:r>
              <a:rPr lang="es-CO" dirty="0">
                <a:solidFill>
                  <a:schemeClr val="bg1"/>
                </a:solidFill>
              </a:rPr>
              <a:t>La parte entera </a:t>
            </a:r>
            <a:r>
              <a:rPr lang="es-CO" dirty="0" err="1">
                <a:solidFill>
                  <a:schemeClr val="bg1"/>
                </a:solidFill>
              </a:rPr>
              <a:t>sera</a:t>
            </a:r>
            <a:r>
              <a:rPr lang="es-CO" dirty="0">
                <a:solidFill>
                  <a:schemeClr val="bg1"/>
                </a:solidFill>
              </a:rPr>
              <a:t> siempre 1</a:t>
            </a:r>
          </a:p>
          <a:p>
            <a:pPr lvl="0"/>
            <a:endParaRPr lang="es-CO" dirty="0">
              <a:solidFill>
                <a:schemeClr val="bg1"/>
              </a:solidFill>
            </a:endParaRPr>
          </a:p>
          <a:p>
            <a:pPr lvl="0"/>
            <a:r>
              <a:rPr lang="es-CO" dirty="0">
                <a:solidFill>
                  <a:schemeClr val="bg1"/>
                </a:solidFill>
              </a:rPr>
              <a:t>Solo se guarda al numero la parte decimal derecha.</a:t>
            </a:r>
          </a:p>
          <a:p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5971922-3E7B-42F0-9BA4-2E597D8F2731}"/>
              </a:ext>
            </a:extLst>
          </p:cNvPr>
          <p:cNvSpPr txBox="1"/>
          <p:nvPr/>
        </p:nvSpPr>
        <p:spPr>
          <a:xfrm>
            <a:off x="8239539" y="2842591"/>
            <a:ext cx="29161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Signo</a:t>
            </a:r>
            <a:br>
              <a:rPr lang="es-CO" dirty="0">
                <a:solidFill>
                  <a:schemeClr val="bg1"/>
                </a:solidFill>
              </a:rPr>
            </a:br>
            <a:br>
              <a:rPr lang="es-CO" dirty="0">
                <a:solidFill>
                  <a:schemeClr val="bg1"/>
                </a:solidFill>
              </a:rPr>
            </a:br>
            <a:endParaRPr lang="es-CO" dirty="0">
              <a:solidFill>
                <a:schemeClr val="bg1"/>
              </a:solidFill>
            </a:endParaRPr>
          </a:p>
          <a:p>
            <a:pPr lvl="0"/>
            <a:r>
              <a:rPr lang="es-CO" dirty="0">
                <a:solidFill>
                  <a:schemeClr val="bg1"/>
                </a:solidFill>
              </a:rPr>
              <a:t>La mantisa se guarda siembre en valor absoluto</a:t>
            </a:r>
          </a:p>
          <a:p>
            <a:pPr lvl="0"/>
            <a:endParaRPr lang="es-CO" dirty="0">
              <a:solidFill>
                <a:schemeClr val="bg1"/>
              </a:solidFill>
            </a:endParaRPr>
          </a:p>
          <a:p>
            <a:pPr lvl="0"/>
            <a:r>
              <a:rPr lang="es-CO" dirty="0">
                <a:solidFill>
                  <a:schemeClr val="bg1"/>
                </a:solidFill>
              </a:rPr>
              <a:t>Solo el bit signo identifica</a:t>
            </a:r>
          </a:p>
          <a:p>
            <a:pPr lvl="0"/>
            <a:r>
              <a:rPr lang="es-CO" dirty="0">
                <a:solidFill>
                  <a:schemeClr val="bg1"/>
                </a:solidFill>
              </a:rPr>
              <a:t>1-Negativo</a:t>
            </a:r>
          </a:p>
          <a:p>
            <a:pPr lvl="0"/>
            <a:r>
              <a:rPr lang="es-CO" dirty="0">
                <a:solidFill>
                  <a:schemeClr val="bg1"/>
                </a:solidFill>
              </a:rPr>
              <a:t>0-Positivo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33403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n 2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21BD9999-CC02-4894-8B88-19E54333B4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2" b="78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Imagen 6" descr="Escala de tiempo&#10;&#10;Descripción generada automáticamente">
            <a:extLst>
              <a:ext uri="{FF2B5EF4-FFF2-40B4-BE49-F238E27FC236}">
                <a16:creationId xmlns:a16="http://schemas.microsoft.com/office/drawing/2014/main" id="{1523CBBD-245C-4E85-8EA7-43C9C5DCB7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75" y="917505"/>
            <a:ext cx="7706347" cy="2511495"/>
          </a:xfrm>
          <a:prstGeom prst="rect">
            <a:avLst/>
          </a:prstGeom>
        </p:spPr>
      </p:pic>
      <p:pic>
        <p:nvPicPr>
          <p:cNvPr id="10" name="Imagen 9" descr="Imagen que contiene Texto&#10;&#10;Descripción generada automáticamente">
            <a:extLst>
              <a:ext uri="{FF2B5EF4-FFF2-40B4-BE49-F238E27FC236}">
                <a16:creationId xmlns:a16="http://schemas.microsoft.com/office/drawing/2014/main" id="{DCF0ECD3-9C6D-46A9-A239-04F9A5319C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051" y="3429000"/>
            <a:ext cx="7706347" cy="21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3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4925804B-F233-46F0-9D97-1D38F52EA0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7807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982FF9-9C7D-4859-975B-C28DEA1AB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2326" y="1200152"/>
            <a:ext cx="6897171" cy="4457696"/>
          </a:xfrm>
        </p:spPr>
        <p:txBody>
          <a:bodyPr anchor="ctr">
            <a:normAutofit/>
          </a:bodyPr>
          <a:lstStyle/>
          <a:p>
            <a:r>
              <a:rPr lang="es-CO" sz="8000" dirty="0">
                <a:solidFill>
                  <a:srgbClr val="FFFFFF"/>
                </a:solidFill>
              </a:rPr>
              <a:t>ARRAYS_01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379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F1C34B18-D459-4FAF-A89A-7123EC58B7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780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E2E7F2-E4A2-4D93-8FBB-D4B84BC2A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1413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s-CO" sz="52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F6B458-7C4D-4430-A186-13277EF90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2564297"/>
            <a:ext cx="5407281" cy="279045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s-CO" sz="1500" dirty="0">
                <a:solidFill>
                  <a:schemeClr val="bg1"/>
                </a:solidFill>
              </a:rPr>
              <a:t>precisión simple:</a:t>
            </a:r>
          </a:p>
          <a:p>
            <a:pPr algn="l"/>
            <a:r>
              <a:rPr lang="es-CO" sz="1500" dirty="0">
                <a:solidFill>
                  <a:schemeClr val="bg1"/>
                </a:solidFill>
              </a:rPr>
              <a:t>En la </a:t>
            </a:r>
            <a:r>
              <a:rPr lang="es-CO" sz="1500" dirty="0" err="1">
                <a:solidFill>
                  <a:schemeClr val="bg1"/>
                </a:solidFill>
              </a:rPr>
              <a:t>representacion</a:t>
            </a:r>
            <a:r>
              <a:rPr lang="es-CO" sz="1500" dirty="0">
                <a:solidFill>
                  <a:schemeClr val="bg1"/>
                </a:solidFill>
              </a:rPr>
              <a:t> de 32 bits, el exponente se representa en exceso de 8 bits, con un desplazamiento de 127, y la mantisa esta representada en un sistema SM(24+1,23), es decir que: </a:t>
            </a:r>
          </a:p>
          <a:p>
            <a:pPr lvl="0" algn="l"/>
            <a:r>
              <a:rPr lang="es-CO" sz="1500" dirty="0">
                <a:solidFill>
                  <a:schemeClr val="bg1"/>
                </a:solidFill>
              </a:rPr>
              <a:t>Se tienen 24 bits </a:t>
            </a:r>
            <a:r>
              <a:rPr lang="es-CO" sz="1500" dirty="0" err="1">
                <a:solidFill>
                  <a:schemeClr val="bg1"/>
                </a:solidFill>
              </a:rPr>
              <a:t>explicitos</a:t>
            </a:r>
            <a:r>
              <a:rPr lang="es-CO" sz="1500" dirty="0">
                <a:solidFill>
                  <a:schemeClr val="bg1"/>
                </a:solidFill>
              </a:rPr>
              <a:t> y uno </a:t>
            </a:r>
            <a:r>
              <a:rPr lang="es-CO" sz="1500" dirty="0" err="1">
                <a:solidFill>
                  <a:schemeClr val="bg1"/>
                </a:solidFill>
              </a:rPr>
              <a:t>implıcito</a:t>
            </a:r>
            <a:endParaRPr lang="es-CO" sz="1500" dirty="0">
              <a:solidFill>
                <a:schemeClr val="bg1"/>
              </a:solidFill>
            </a:endParaRPr>
          </a:p>
          <a:p>
            <a:pPr lvl="0" algn="l"/>
            <a:r>
              <a:rPr lang="es-CO" sz="1500" dirty="0">
                <a:solidFill>
                  <a:schemeClr val="bg1"/>
                </a:solidFill>
              </a:rPr>
              <a:t>23 bits son fraccionarios</a:t>
            </a:r>
          </a:p>
          <a:p>
            <a:pPr algn="l"/>
            <a:r>
              <a:rPr lang="es-CO" sz="1500" dirty="0">
                <a:solidFill>
                  <a:schemeClr val="bg1"/>
                </a:solidFill>
              </a:rPr>
              <a:t>Como es un sistema signo-magnitud, se tiene 1 bit de signo y 24 bits de magnitud. De los bits de la magnitud, 1 esta </a:t>
            </a:r>
            <a:r>
              <a:rPr lang="es-CO" sz="1500" dirty="0" err="1">
                <a:solidFill>
                  <a:schemeClr val="bg1"/>
                </a:solidFill>
              </a:rPr>
              <a:t>implıcito</a:t>
            </a:r>
            <a:r>
              <a:rPr lang="es-CO" sz="1500" dirty="0">
                <a:solidFill>
                  <a:schemeClr val="bg1"/>
                </a:solidFill>
              </a:rPr>
              <a:t> y los otros 23 son los que se usan </a:t>
            </a:r>
            <a:r>
              <a:rPr lang="es-CO" sz="1500" dirty="0" err="1">
                <a:solidFill>
                  <a:schemeClr val="bg1"/>
                </a:solidFill>
              </a:rPr>
              <a:t>explıcitamente</a:t>
            </a:r>
            <a:r>
              <a:rPr lang="es-CO" sz="1500" dirty="0">
                <a:solidFill>
                  <a:schemeClr val="bg1"/>
                </a:solidFill>
              </a:rPr>
              <a:t>. De </a:t>
            </a:r>
            <a:r>
              <a:rPr lang="es-CO" sz="1500" dirty="0" err="1">
                <a:solidFill>
                  <a:schemeClr val="bg1"/>
                </a:solidFill>
              </a:rPr>
              <a:t>aqui</a:t>
            </a:r>
            <a:r>
              <a:rPr lang="es-CO" sz="1500" dirty="0">
                <a:solidFill>
                  <a:schemeClr val="bg1"/>
                </a:solidFill>
              </a:rPr>
              <a:t> que estos 23 bits son fraccionarios y el bit </a:t>
            </a:r>
            <a:r>
              <a:rPr lang="es-CO" sz="1500" dirty="0" err="1">
                <a:solidFill>
                  <a:schemeClr val="bg1"/>
                </a:solidFill>
              </a:rPr>
              <a:t>implıcito</a:t>
            </a:r>
            <a:r>
              <a:rPr lang="es-CO" sz="1500" dirty="0">
                <a:solidFill>
                  <a:schemeClr val="bg1"/>
                </a:solidFill>
              </a:rPr>
              <a:t> es entero.</a:t>
            </a:r>
          </a:p>
          <a:p>
            <a:endParaRPr lang="es-CO" dirty="0">
              <a:solidFill>
                <a:srgbClr val="FFFFFF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A8BC29C-041E-4D22-B47A-4AA5FB7CE09C}"/>
              </a:ext>
            </a:extLst>
          </p:cNvPr>
          <p:cNvSpPr txBox="1"/>
          <p:nvPr/>
        </p:nvSpPr>
        <p:spPr>
          <a:xfrm>
            <a:off x="6738151" y="2663301"/>
            <a:ext cx="493598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solidFill>
                  <a:schemeClr val="bg1"/>
                </a:solidFill>
              </a:rPr>
              <a:t>Precisión doble:</a:t>
            </a:r>
          </a:p>
          <a:p>
            <a:r>
              <a:rPr lang="es-CO" sz="1600" dirty="0">
                <a:solidFill>
                  <a:schemeClr val="bg1"/>
                </a:solidFill>
              </a:rPr>
              <a:t>De manera similar, en la representación IEEE de doble precisión, el bit mas significativo es utilizado para almacenar el signo de la mantisa, los siguientes 11 bits representan el exponente y los restantes 52 bits representan la mantisa. El exponente se representa Como en el caso de precisión simple, también se tiene una mantisa normalizada con un bit entero y los restantes 3 fraccionarios, es decir que tiene la forma ”1,X”, donde X es el valor de los bits fraccionarios. Además, como se tiene un bit implícito, el dígito 1 (entero) esta oculto y por lo tanto no es almacenado en la representación, permitiendo así ganar precisión.</a:t>
            </a:r>
          </a:p>
          <a:p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23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C5669E70-1992-40C2-B284-19F488E9E8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7807"/>
          <a:stretch/>
        </p:blipFill>
        <p:spPr>
          <a:xfrm>
            <a:off x="-3048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73FFD6-4513-465B-9FA0-F08C4A224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188205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s-CO" sz="5200" dirty="0">
                <a:solidFill>
                  <a:srgbClr val="FFFFFF"/>
                </a:solidFill>
              </a:rPr>
              <a:t>Permutaciones y combinaciones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F3C4D7-B918-4F0C-B55F-ECBB3C5DC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160643"/>
            <a:ext cx="10058400" cy="21941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Las </a:t>
            </a:r>
            <a:r>
              <a:rPr lang="es-ES" b="1" dirty="0">
                <a:solidFill>
                  <a:schemeClr val="bg1"/>
                </a:solidFill>
              </a:rPr>
              <a:t>permutaciones</a:t>
            </a:r>
            <a:r>
              <a:rPr lang="es-ES" dirty="0">
                <a:solidFill>
                  <a:schemeClr val="bg1"/>
                </a:solidFill>
              </a:rPr>
              <a:t> son agrupaciones en las que importa el orden de los objetos. Las </a:t>
            </a:r>
            <a:r>
              <a:rPr lang="es-ES" b="1" dirty="0">
                <a:solidFill>
                  <a:schemeClr val="bg1"/>
                </a:solidFill>
              </a:rPr>
              <a:t>combinaciones</a:t>
            </a:r>
            <a:r>
              <a:rPr lang="es-ES" dirty="0">
                <a:solidFill>
                  <a:schemeClr val="bg1"/>
                </a:solidFill>
              </a:rPr>
              <a:t> son agrupaciones en las que el contenido importa pero el orden no.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598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23D65D8F-9429-4955-9511-B9F2CE534A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780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71D9B97-C18A-4FD9-8C96-469F6E7BD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33" y="719350"/>
            <a:ext cx="9628002" cy="2276475"/>
          </a:xfrm>
          <a:prstGeom prst="rect">
            <a:avLst/>
          </a:prstGeom>
        </p:spPr>
      </p:pic>
      <p:pic>
        <p:nvPicPr>
          <p:cNvPr id="9" name="Imagen 8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E32C2C61-CB15-48BA-B07F-8CBC50D3B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519" y="1671493"/>
            <a:ext cx="2503432" cy="132433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0B66697-C298-4903-8075-F167AC617F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015" y="3535819"/>
            <a:ext cx="105727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30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99C31060-EC03-4CF9-BCB0-1CEE9B92B9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7807"/>
          <a:stretch/>
        </p:blipFill>
        <p:spPr>
          <a:xfrm>
            <a:off x="-3048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DE838F-BC0E-45CB-BC9D-A31CD3B6A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11627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s-CO" sz="5200" dirty="0" err="1">
                <a:solidFill>
                  <a:srgbClr val="FFFFFF"/>
                </a:solidFill>
              </a:rPr>
              <a:t>codigos</a:t>
            </a:r>
            <a:endParaRPr lang="es-CO" sz="52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49D8FB-D0A9-4E2F-BFDE-1D3053D0A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2623931"/>
            <a:ext cx="10058400" cy="27308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FFFFFF"/>
                </a:solidFill>
              </a:rPr>
              <a:t> </a:t>
            </a:r>
            <a:r>
              <a:rPr lang="es-CO" dirty="0">
                <a:solidFill>
                  <a:srgbClr val="FFFFFF"/>
                </a:solidFill>
                <a:hlinkClick r:id="rId3"/>
              </a:rPr>
              <a:t>https://repl.it/join/fqudeqhp-johnestebaneste</a:t>
            </a:r>
            <a:endParaRPr lang="es-CO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FFFFFF"/>
                </a:solidFill>
                <a:hlinkClick r:id="rId4"/>
              </a:rPr>
              <a:t>https://repl.it/join/rgxvhyjw-johnestebaneste</a:t>
            </a:r>
            <a:endParaRPr lang="es-CO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FFFFFF"/>
                </a:solidFill>
                <a:hlinkClick r:id="rId5"/>
              </a:rPr>
              <a:t>https://repl.it/join/qblsludg-johnestebaneste</a:t>
            </a:r>
            <a:endParaRPr lang="es-CO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FFFFFF"/>
                </a:solidFill>
                <a:hlinkClick r:id="rId6"/>
              </a:rPr>
              <a:t>https://repl.it/join/vfszlozm-johnestebaneste</a:t>
            </a:r>
            <a:endParaRPr lang="es-CO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FFFFFF"/>
                </a:solidFill>
                <a:hlinkClick r:id="rId7"/>
              </a:rPr>
              <a:t>https://repl.it/join/schmqlmp-johnestebaneste</a:t>
            </a:r>
            <a:endParaRPr lang="es-CO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FFFFFF"/>
                </a:solidFill>
                <a:hlinkClick r:id="rId8"/>
              </a:rPr>
              <a:t>https://repl.it/join/gapfyctk-johnestebaneste</a:t>
            </a:r>
            <a:endParaRPr lang="es-CO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33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F03B3EF2-F033-48A9-841A-77A36C799A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780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 useBgFill="1">
        <p:nvSpPr>
          <p:cNvPr id="31" name="Rectangle 23">
            <a:extLst>
              <a:ext uri="{FF2B5EF4-FFF2-40B4-BE49-F238E27FC236}">
                <a16:creationId xmlns:a16="http://schemas.microsoft.com/office/drawing/2014/main" id="{9A42C7B2-7BD6-433A-95AB-5AA4F44B5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63" y="3986129"/>
            <a:ext cx="6288261" cy="2253231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C85E16-91E7-419D-9E85-6786A0A44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152624"/>
            <a:ext cx="2112264" cy="19202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kern="1200" dirty="0">
                <a:latin typeface="+mj-lt"/>
                <a:ea typeface="+mj-ea"/>
                <a:cs typeface="+mj-cs"/>
              </a:rPr>
              <a:t>ARRAYS 1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DF22DDF-4016-4266-B297-EF8B9484B5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" b="17467"/>
          <a:stretch/>
        </p:blipFill>
        <p:spPr>
          <a:xfrm>
            <a:off x="7809454" y="1"/>
            <a:ext cx="4382546" cy="3345645"/>
          </a:xfrm>
          <a:prstGeom prst="rect">
            <a:avLst/>
          </a:prstGeom>
        </p:spPr>
      </p:pic>
      <p:sp>
        <p:nvSpPr>
          <p:cNvPr id="33" name="Rectangle 2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535" y="47845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94346" y="5103601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E5452B6-200A-4256-B93E-8B0EB879D7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340" b="-1"/>
          <a:stretch/>
        </p:blipFill>
        <p:spPr>
          <a:xfrm>
            <a:off x="7809462" y="3512354"/>
            <a:ext cx="4382545" cy="334564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5A3F1FA-C246-49AC-A48E-963509277C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188" b="-1"/>
          <a:stretch/>
        </p:blipFill>
        <p:spPr>
          <a:xfrm>
            <a:off x="-6" y="10"/>
            <a:ext cx="764274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5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42C7B2-7BD6-433A-95AB-5AA4F44B5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63" y="3986129"/>
            <a:ext cx="6288261" cy="2253231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CB6A408-A826-4CCE-9E71-079C935621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39" r="-3" b="4410"/>
          <a:stretch/>
        </p:blipFill>
        <p:spPr>
          <a:xfrm>
            <a:off x="7809458" y="-36182"/>
            <a:ext cx="4382546" cy="354853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535" y="47845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94346" y="5103601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B1FF411-BAAB-4FCF-B87F-E037A8D8A9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67" b="-1"/>
          <a:stretch/>
        </p:blipFill>
        <p:spPr>
          <a:xfrm>
            <a:off x="7809462" y="3512354"/>
            <a:ext cx="4382545" cy="334564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DDBE3B5-9E26-4125-A258-52ECD713A3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93" b="-1"/>
          <a:stretch/>
        </p:blipFill>
        <p:spPr>
          <a:xfrm>
            <a:off x="-7" y="-1"/>
            <a:ext cx="780945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5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CBC69AF-AE9D-43C7-A183-244646418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07983FD2-17DD-4D51-A30E-699F7A9198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963" b="1"/>
          <a:stretch/>
        </p:blipFill>
        <p:spPr>
          <a:xfrm>
            <a:off x="20" y="10"/>
            <a:ext cx="4977364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E64232A-D912-4882-BF58-104918115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218905"/>
            <a:ext cx="5625863" cy="208931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8E4E9D8-6D9C-4646-83A2-11844D84E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5574" y="3876005"/>
            <a:ext cx="4848225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47BAF8-1748-452E-8706-61B17191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2758" y="3949157"/>
            <a:ext cx="4324351" cy="539496"/>
          </a:xfrm>
        </p:spPr>
        <p:txBody>
          <a:bodyPr>
            <a:normAutofit/>
          </a:bodyPr>
          <a:lstStyle/>
          <a:p>
            <a:pPr algn="ctr"/>
            <a:endParaRPr lang="es-CO" sz="2700">
              <a:solidFill>
                <a:schemeClr val="bg1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D9462B4-EC1D-43E2-9339-5426A71A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138" y="4697298"/>
            <a:ext cx="5040034" cy="1435608"/>
          </a:xfrm>
        </p:spPr>
        <p:txBody>
          <a:bodyPr anchor="ctr">
            <a:normAutofit/>
          </a:bodyPr>
          <a:lstStyle/>
          <a:p>
            <a:pPr algn="ctr"/>
            <a:endParaRPr lang="en-US" sz="17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9A7780B-0C59-4C9E-AF19-2CCA0BA53F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1498"/>
          <a:stretch/>
        </p:blipFill>
        <p:spPr>
          <a:xfrm>
            <a:off x="4977384" y="10"/>
            <a:ext cx="721461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3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2BA2A1A-F60A-4689-AD9F-DE9CF8AEE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666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AD3E24-44BC-4FBF-8BF4-895BEEDB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621" y="3120576"/>
            <a:ext cx="4385441" cy="19454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EJECUCION DEL CODIGO ARRAYS-01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86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14141FC-8189-47F8-821A-FC9A4E91E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A11088-CED7-4F40-8571-51AA886EC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endParaRPr lang="es-CO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981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1140B7-718B-4029-879A-69C52A90F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endParaRPr lang="es-CO" sz="18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AB1B9F7-C473-4E10-A944-B3F57C805B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29" r="-3" b="7126"/>
          <a:stretch/>
        </p:blipFill>
        <p:spPr>
          <a:xfrm>
            <a:off x="84278" y="0"/>
            <a:ext cx="4236261" cy="669108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27618E5-EC01-41F7-9FD0-AAC62CAACA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178" b="12060"/>
          <a:stretch/>
        </p:blipFill>
        <p:spPr>
          <a:xfrm>
            <a:off x="4142232" y="0"/>
            <a:ext cx="3995183" cy="6858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D4E5935-4916-43EB-8AD8-627F0CF6FF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11" r="-1" b="2337"/>
          <a:stretch/>
        </p:blipFill>
        <p:spPr>
          <a:xfrm>
            <a:off x="8137414" y="0"/>
            <a:ext cx="40545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29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BA49487-3FDB-4FB7-9D50-2B4F9454D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C938212-FA12-4FF1-87C8-ACDE99D06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4413EB-3926-40D5-B752-CDC770444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0602"/>
            <a:ext cx="3300663" cy="1645920"/>
          </a:xfrm>
        </p:spPr>
        <p:txBody>
          <a:bodyPr>
            <a:normAutofit/>
          </a:bodyPr>
          <a:lstStyle/>
          <a:p>
            <a:endParaRPr lang="es-CO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9F152D-E540-4B48-BA11-2ADF043C6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059F7E-04C4-4C46-9B3E-E5CE267E3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2098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A9EB28-2E86-46F6-A088-D1EE47DEF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824" y="4440602"/>
            <a:ext cx="6860184" cy="1645920"/>
          </a:xfrm>
        </p:spPr>
        <p:txBody>
          <a:bodyPr anchor="ctr">
            <a:normAutofit/>
          </a:bodyPr>
          <a:lstStyle/>
          <a:p>
            <a:endParaRPr lang="es-CO" sz="18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6D151B6-146A-49EE-9F5F-75CF26C33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29234" cy="68579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89D543A-5907-42F8-8227-206CE8786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410" y="217714"/>
            <a:ext cx="5346237" cy="429524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A37858C-D591-40D1-A879-EA29318F7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234" y="4491373"/>
            <a:ext cx="5532590" cy="236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6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A42C7B2-7BD6-433A-95AB-5AA4F44B5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63" y="3986129"/>
            <a:ext cx="6288261" cy="2253231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856FAB-7A8C-40FC-A2B7-3AB70E4F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152624"/>
            <a:ext cx="2112264" cy="1920240"/>
          </a:xfrm>
        </p:spPr>
        <p:txBody>
          <a:bodyPr>
            <a:normAutofit/>
          </a:bodyPr>
          <a:lstStyle/>
          <a:p>
            <a:r>
              <a:rPr lang="es-CO" sz="2400"/>
              <a:t>ARRAYS-02</a:t>
            </a:r>
            <a:endParaRPr lang="es-CO" sz="2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B3BB28A-A459-4712-82C5-FB5CD418B8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47" r="7" b="6391"/>
          <a:stretch/>
        </p:blipFill>
        <p:spPr>
          <a:xfrm>
            <a:off x="7809454" y="1"/>
            <a:ext cx="4382546" cy="334564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535" y="47845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94346" y="5103601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636C1A5-94E7-4C3D-B838-2CB6FC395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675" r="-2" b="12569"/>
          <a:stretch/>
        </p:blipFill>
        <p:spPr>
          <a:xfrm>
            <a:off x="7809462" y="3512354"/>
            <a:ext cx="4382545" cy="334564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8DA1EF2-BC3E-406F-A7EB-1D5EDBBF3D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" b="4794"/>
          <a:stretch/>
        </p:blipFill>
        <p:spPr>
          <a:xfrm>
            <a:off x="-6" y="10"/>
            <a:ext cx="7642746" cy="6857990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A624A2AC-C727-4452-9F9C-A205B24A9075}"/>
              </a:ext>
            </a:extLst>
          </p:cNvPr>
          <p:cNvSpPr txBox="1">
            <a:spLocks/>
          </p:cNvSpPr>
          <p:nvPr/>
        </p:nvSpPr>
        <p:spPr>
          <a:xfrm>
            <a:off x="572543" y="2612625"/>
            <a:ext cx="10762488" cy="12070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bg1"/>
                </a:solidFill>
              </a:rPr>
              <a:t>ARRAYS-02</a:t>
            </a:r>
          </a:p>
        </p:txBody>
      </p:sp>
    </p:spTree>
    <p:extLst>
      <p:ext uri="{BB962C8B-B14F-4D97-AF65-F5344CB8AC3E}">
        <p14:creationId xmlns:p14="http://schemas.microsoft.com/office/powerpoint/2010/main" val="23863436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542</Words>
  <Application>Microsoft Office PowerPoint</Application>
  <PresentationFormat>Panorámica</PresentationFormat>
  <Paragraphs>58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de Office</vt:lpstr>
      <vt:lpstr>TERCERA Y CUARTA PREVIA</vt:lpstr>
      <vt:lpstr>ARRAYS_01</vt:lpstr>
      <vt:lpstr>ARRAYS 1</vt:lpstr>
      <vt:lpstr>Presentación de PowerPoint</vt:lpstr>
      <vt:lpstr>Presentación de PowerPoint</vt:lpstr>
      <vt:lpstr>EJECUCION DEL CODIGO ARRAYS-01</vt:lpstr>
      <vt:lpstr>Presentación de PowerPoint</vt:lpstr>
      <vt:lpstr>Presentación de PowerPoint</vt:lpstr>
      <vt:lpstr>ARRAYS-02</vt:lpstr>
      <vt:lpstr>Presentación de PowerPoint</vt:lpstr>
      <vt:lpstr>Presentación de PowerPoint</vt:lpstr>
      <vt:lpstr>INDUCCION MATEMATICA</vt:lpstr>
      <vt:lpstr>PRIMERA FORMULA SUMA DE LOS NUMEROS DEL 1 AL 100.</vt:lpstr>
      <vt:lpstr>SEGUNDA FORMULA SERIE DE 3+7+11+15…</vt:lpstr>
      <vt:lpstr>PUNTO FLOTANTE</vt:lpstr>
      <vt:lpstr>Suma y resta normalizada de un punto flotante</vt:lpstr>
      <vt:lpstr>Tipos de punto flotante</vt:lpstr>
      <vt:lpstr>componentes</vt:lpstr>
      <vt:lpstr>Presentación de PowerPoint</vt:lpstr>
      <vt:lpstr>Presentación de PowerPoint</vt:lpstr>
      <vt:lpstr>Permutaciones y combinaciones </vt:lpstr>
      <vt:lpstr>Presentación de PowerPoint</vt:lpstr>
      <vt:lpstr>codigos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TERCERA Y CUARTA PREVIA</dc:title>
  <dc:creator>jhones restrepo</dc:creator>
  <cp:lastModifiedBy>jhones restrepo</cp:lastModifiedBy>
  <cp:revision>2</cp:revision>
  <dcterms:created xsi:type="dcterms:W3CDTF">2020-12-12T08:18:08Z</dcterms:created>
  <dcterms:modified xsi:type="dcterms:W3CDTF">2020-12-12T08:27:05Z</dcterms:modified>
</cp:coreProperties>
</file>