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T Sans Narrow"/>
      <p:regular r:id="rId10"/>
      <p:bold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30E7F0C-9D6B-4F4E-847D-19D94A224E35}">
  <a:tblStyle styleId="{630E7F0C-9D6B-4F4E-847D-19D94A224E3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c46491d2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c46491d2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4c794b3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4c794b3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c4c794b3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c4c794b3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adm1234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Resumen Canal BBDD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Roles, Usuarios, Permisos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04700" y="396850"/>
            <a:ext cx="3852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331050"/>
            <a:ext cx="4038600" cy="21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ADMINSEGURIDAD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ADMINISTRADOR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ADMBUQUE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USUARIOF</a:t>
            </a:r>
            <a:endParaRPr b="1"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4802000" y="509750"/>
            <a:ext cx="3852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Usuarios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802000" y="1331050"/>
            <a:ext cx="4038600" cy="21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Canal →  </a:t>
            </a:r>
            <a:r>
              <a:rPr b="1" lang="en"/>
              <a:t>ADMINSEGURIDAD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Admin01 → ADMINISTRADOR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Admbuque01 → ADMBUQUE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UserF01 → USUARIOF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82745" y="521800"/>
            <a:ext cx="2943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650" y="1331050"/>
            <a:ext cx="3085200" cy="21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ADMINSEGURIDAD</a:t>
            </a:r>
            <a:br>
              <a:rPr b="1" lang="en"/>
            </a:br>
            <a:endParaRPr b="1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ADMINISTRADOR</a:t>
            </a:r>
            <a:br>
              <a:rPr b="1" lang="en"/>
            </a:br>
            <a:endParaRPr b="1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ADMBUQUE</a:t>
            </a:r>
            <a:br>
              <a:rPr b="1" lang="en"/>
            </a:br>
            <a:endParaRPr b="1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USUARIOF</a:t>
            </a:r>
            <a:endParaRPr b="1"/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3493258" y="521800"/>
            <a:ext cx="4182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Permisos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493250" y="1331050"/>
            <a:ext cx="5347200" cy="21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GRANT </a:t>
            </a:r>
            <a:r>
              <a:rPr b="1" lang="en">
                <a:solidFill>
                  <a:srgbClr val="FF0000"/>
                </a:solidFill>
              </a:rPr>
              <a:t>DBA </a:t>
            </a:r>
            <a:r>
              <a:rPr b="1" lang="en"/>
              <a:t>TO ADMINSEGURIDAD;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GRANT </a:t>
            </a:r>
            <a:r>
              <a:rPr b="1" lang="en">
                <a:solidFill>
                  <a:srgbClr val="FF0000"/>
                </a:solidFill>
              </a:rPr>
              <a:t>CONNECT,RESOURCE,CREATE USER</a:t>
            </a:r>
            <a:r>
              <a:rPr b="1" lang="en"/>
              <a:t> TO ADMINISTRADOR;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GRANT </a:t>
            </a:r>
            <a:r>
              <a:rPr b="1" lang="en">
                <a:solidFill>
                  <a:srgbClr val="FF0000"/>
                </a:solidFill>
              </a:rPr>
              <a:t>CONNECT</a:t>
            </a:r>
            <a:r>
              <a:rPr b="1" lang="en"/>
              <a:t> TO ADMBUQUE;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GRANT </a:t>
            </a:r>
            <a:r>
              <a:rPr b="1" lang="en">
                <a:solidFill>
                  <a:srgbClr val="FF0000"/>
                </a:solidFill>
              </a:rPr>
              <a:t>CONNECT</a:t>
            </a:r>
            <a:r>
              <a:rPr b="1" lang="en"/>
              <a:t> TO USUARIOF;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16"/>
          <p:cNvGraphicFramePr/>
          <p:nvPr/>
        </p:nvGraphicFramePr>
        <p:xfrm>
          <a:off x="92175" y="63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{630E7F0C-9D6B-4F4E-847D-19D94A224E35}</a:tableStyleId>
              </a:tblPr>
              <a:tblGrid>
                <a:gridCol w="1535725"/>
                <a:gridCol w="636425"/>
                <a:gridCol w="664100"/>
                <a:gridCol w="525750"/>
                <a:gridCol w="677925"/>
                <a:gridCol w="608750"/>
                <a:gridCol w="608750"/>
                <a:gridCol w="608750"/>
                <a:gridCol w="608750"/>
                <a:gridCol w="594900"/>
                <a:gridCol w="594900"/>
                <a:gridCol w="594900"/>
                <a:gridCol w="594900"/>
              </a:tblGrid>
              <a:tr h="25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Administrador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AdmBuque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UsuarioF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 hMerge="1"/>
                <a:tc hMerge="1"/>
                <a:tc hMerge="1"/>
              </a:tr>
              <a:tr h="289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Tabla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Select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Update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Insert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Delete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Select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Update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Insert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Delete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Select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Update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Insert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Delete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Reserva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Valor_Reserva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Esclusa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Paso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Carga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Penalizacion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Periodo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Transito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Buque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Cancelacion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Intercambio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Valor_Intercambio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Valor_Cancelacion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Operador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Clasificacion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Tipo_Buque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