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74" r:id="rId7"/>
    <p:sldId id="261" r:id="rId8"/>
    <p:sldId id="262" r:id="rId9"/>
    <p:sldId id="275" r:id="rId10"/>
    <p:sldId id="263" r:id="rId11"/>
    <p:sldId id="264" r:id="rId12"/>
    <p:sldId id="265" r:id="rId13"/>
    <p:sldId id="276" r:id="rId14"/>
    <p:sldId id="266" r:id="rId15"/>
    <p:sldId id="267" r:id="rId16"/>
    <p:sldId id="268" r:id="rId17"/>
    <p:sldId id="269" r:id="rId18"/>
    <p:sldId id="277"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7" d="100"/>
          <a:sy n="117" d="100"/>
        </p:scale>
        <p:origin x="19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3965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6907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140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1976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4083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45417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050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5186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8111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2800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6383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107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325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0396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4450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4800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8/10/2023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429798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type="subTitle" idx="1"/>
          </p:nvPr>
        </p:nvSpPr>
        <p:spPr>
          <a:xfrm>
            <a:off x="1925515" y="1723292"/>
            <a:ext cx="8396653" cy="3323493"/>
          </a:xfrm>
        </p:spPr>
        <p:txBody>
          <a:bodyPr>
            <a:normAutofit/>
          </a:bodyPr>
          <a:lstStyle/>
          <a:p>
            <a:pPr marL="0" indent="0">
              <a:buNone/>
            </a:pPr>
            <a:r>
              <a:rPr lang="es-AR" sz="3200" dirty="0"/>
              <a:t>Proyecto Sprint 9</a:t>
            </a:r>
          </a:p>
          <a:p>
            <a:pPr marL="0" indent="0">
              <a:buNone/>
            </a:pPr>
            <a:endParaRPr lang="es-AR" dirty="0"/>
          </a:p>
          <a:p>
            <a:pPr marL="0" indent="0">
              <a:buNone/>
            </a:pPr>
            <a:endParaRPr lang="es-AR" dirty="0"/>
          </a:p>
          <a:p>
            <a:pPr marL="0" indent="0">
              <a:buNone/>
            </a:pPr>
            <a:r>
              <a:rPr lang="es-AR" sz="2400" dirty="0"/>
              <a:t>Análisis de mercado de los restaurantes en Los Ángeles, USA</a:t>
            </a:r>
          </a:p>
          <a:p>
            <a:pPr marL="0" indent="0">
              <a:buNone/>
            </a:pPr>
            <a:endParaRPr lang="es-AR" sz="2400" dirty="0"/>
          </a:p>
          <a:p>
            <a:pPr marL="0" indent="0">
              <a:buNone/>
            </a:pPr>
            <a:endParaRPr lang="es-AR" sz="2400" dirty="0"/>
          </a:p>
        </p:txBody>
      </p:sp>
    </p:spTree>
    <p:extLst>
      <p:ext uri="{BB962C8B-B14F-4D97-AF65-F5344CB8AC3E}">
        <p14:creationId xmlns:p14="http://schemas.microsoft.com/office/powerpoint/2010/main" val="369337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643" y="1257301"/>
            <a:ext cx="9910237" cy="528747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uadroTexto 2"/>
          <p:cNvSpPr txBox="1"/>
          <p:nvPr/>
        </p:nvSpPr>
        <p:spPr>
          <a:xfrm>
            <a:off x="2584938" y="386863"/>
            <a:ext cx="7675685" cy="584775"/>
          </a:xfrm>
          <a:prstGeom prst="rect">
            <a:avLst/>
          </a:prstGeom>
          <a:noFill/>
        </p:spPr>
        <p:txBody>
          <a:bodyPr wrap="square" rtlCol="0">
            <a:spAutoFit/>
          </a:bodyPr>
          <a:lstStyle/>
          <a:p>
            <a:r>
              <a:rPr lang="es-AR" sz="3200" dirty="0"/>
              <a:t>DIVISIÓN DEL MERCADO INDEPENDIENTE</a:t>
            </a:r>
            <a:endParaRPr lang="en-US" sz="3200" dirty="0"/>
          </a:p>
        </p:txBody>
      </p:sp>
      <p:pic>
        <p:nvPicPr>
          <p:cNvPr id="4" name="Imagen 3"/>
          <p:cNvPicPr>
            <a:picLocks noChangeAspect="1"/>
          </p:cNvPicPr>
          <p:nvPr/>
        </p:nvPicPr>
        <p:blipFill>
          <a:blip r:embed="rId3"/>
          <a:stretch>
            <a:fillRect/>
          </a:stretch>
        </p:blipFill>
        <p:spPr>
          <a:xfrm>
            <a:off x="1696127" y="6034954"/>
            <a:ext cx="7340220" cy="323116"/>
          </a:xfrm>
          <a:prstGeom prst="rect">
            <a:avLst/>
          </a:prstGeom>
        </p:spPr>
      </p:pic>
      <p:sp>
        <p:nvSpPr>
          <p:cNvPr id="5" name="CuadroTexto 4"/>
          <p:cNvSpPr txBox="1"/>
          <p:nvPr/>
        </p:nvSpPr>
        <p:spPr>
          <a:xfrm>
            <a:off x="1696127" y="2960233"/>
            <a:ext cx="2623041" cy="369332"/>
          </a:xfrm>
          <a:prstGeom prst="rect">
            <a:avLst/>
          </a:prstGeom>
          <a:noFill/>
        </p:spPr>
        <p:txBody>
          <a:bodyPr wrap="square" rtlCol="0">
            <a:spAutoFit/>
          </a:bodyPr>
          <a:lstStyle/>
          <a:p>
            <a:r>
              <a:rPr lang="es-AR" dirty="0"/>
              <a:t>No tiene ninguna </a:t>
            </a:r>
            <a:r>
              <a:rPr lang="es-AR" dirty="0" err="1"/>
              <a:t>Bakery</a:t>
            </a:r>
            <a:endParaRPr lang="en-US" dirty="0"/>
          </a:p>
        </p:txBody>
      </p:sp>
      <p:cxnSp>
        <p:nvCxnSpPr>
          <p:cNvPr id="7" name="Conector recto de flecha 6"/>
          <p:cNvCxnSpPr/>
          <p:nvPr/>
        </p:nvCxnSpPr>
        <p:spPr>
          <a:xfrm>
            <a:off x="4246684" y="3144899"/>
            <a:ext cx="465993" cy="0"/>
          </a:xfrm>
          <a:prstGeom prst="straightConnector1">
            <a:avLst/>
          </a:prstGeom>
          <a:ln>
            <a:solidFill>
              <a:srgbClr val="00B0F0"/>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75176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1069365"/>
            <a:ext cx="9372600" cy="50006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uadroTexto 2"/>
          <p:cNvSpPr txBox="1"/>
          <p:nvPr/>
        </p:nvSpPr>
        <p:spPr>
          <a:xfrm>
            <a:off x="1635370" y="404447"/>
            <a:ext cx="10093568" cy="584775"/>
          </a:xfrm>
          <a:prstGeom prst="rect">
            <a:avLst/>
          </a:prstGeom>
          <a:noFill/>
        </p:spPr>
        <p:txBody>
          <a:bodyPr wrap="square" rtlCol="0">
            <a:spAutoFit/>
          </a:bodyPr>
          <a:lstStyle/>
          <a:p>
            <a:r>
              <a:rPr lang="es-AR" sz="3200" dirty="0"/>
              <a:t>CANTIDAD DE ASIENTOS PROMEDIO SEGÚN NEGOCIO</a:t>
            </a:r>
            <a:endParaRPr lang="en-US" sz="3200" dirty="0"/>
          </a:p>
        </p:txBody>
      </p:sp>
      <p:sp>
        <p:nvSpPr>
          <p:cNvPr id="4" name="Rectángulo 3"/>
          <p:cNvSpPr/>
          <p:nvPr/>
        </p:nvSpPr>
        <p:spPr>
          <a:xfrm>
            <a:off x="4950070" y="2303584"/>
            <a:ext cx="1213338" cy="323557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echa derecha 5"/>
          <p:cNvSpPr/>
          <p:nvPr/>
        </p:nvSpPr>
        <p:spPr>
          <a:xfrm flipH="1">
            <a:off x="6163408" y="2365130"/>
            <a:ext cx="712177" cy="395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6991349" y="2239791"/>
            <a:ext cx="2775439" cy="646331"/>
          </a:xfrm>
          <a:prstGeom prst="rect">
            <a:avLst/>
          </a:prstGeom>
          <a:noFill/>
        </p:spPr>
        <p:txBody>
          <a:bodyPr wrap="square" rtlCol="0">
            <a:spAutoFit/>
          </a:bodyPr>
          <a:lstStyle/>
          <a:p>
            <a:r>
              <a:rPr lang="es-AR" dirty="0"/>
              <a:t>Pocos negocios pero muchos asientos.</a:t>
            </a:r>
            <a:endParaRPr lang="en-US" dirty="0"/>
          </a:p>
        </p:txBody>
      </p:sp>
      <p:pic>
        <p:nvPicPr>
          <p:cNvPr id="8" name="Imagen 7"/>
          <p:cNvPicPr>
            <a:picLocks noChangeAspect="1"/>
          </p:cNvPicPr>
          <p:nvPr/>
        </p:nvPicPr>
        <p:blipFill>
          <a:blip r:embed="rId3"/>
          <a:stretch>
            <a:fillRect/>
          </a:stretch>
        </p:blipFill>
        <p:spPr>
          <a:xfrm>
            <a:off x="1635370" y="5746874"/>
            <a:ext cx="7340220" cy="323116"/>
          </a:xfrm>
          <a:prstGeom prst="rect">
            <a:avLst/>
          </a:prstGeom>
        </p:spPr>
      </p:pic>
    </p:spTree>
    <p:extLst>
      <p:ext uri="{BB962C8B-B14F-4D97-AF65-F5344CB8AC3E}">
        <p14:creationId xmlns:p14="http://schemas.microsoft.com/office/powerpoint/2010/main" val="134722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1330"/>
            <a:ext cx="10876084" cy="523674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uadroTexto 2"/>
          <p:cNvSpPr txBox="1"/>
          <p:nvPr/>
        </p:nvSpPr>
        <p:spPr>
          <a:xfrm>
            <a:off x="1195754" y="413238"/>
            <a:ext cx="10876084" cy="584775"/>
          </a:xfrm>
          <a:prstGeom prst="rect">
            <a:avLst/>
          </a:prstGeom>
          <a:noFill/>
        </p:spPr>
        <p:txBody>
          <a:bodyPr wrap="square" rtlCol="0">
            <a:spAutoFit/>
          </a:bodyPr>
          <a:lstStyle/>
          <a:p>
            <a:r>
              <a:rPr lang="es-AR" sz="3200" dirty="0"/>
              <a:t>COMPARACIÓN DE ASIENTOS: CADENA VS INDEPENDIENTES</a:t>
            </a:r>
            <a:endParaRPr lang="en-US" sz="3200" dirty="0"/>
          </a:p>
        </p:txBody>
      </p:sp>
      <p:pic>
        <p:nvPicPr>
          <p:cNvPr id="4" name="Imagen 3"/>
          <p:cNvPicPr>
            <a:picLocks noChangeAspect="1"/>
          </p:cNvPicPr>
          <p:nvPr/>
        </p:nvPicPr>
        <p:blipFill>
          <a:blip r:embed="rId3"/>
          <a:stretch>
            <a:fillRect/>
          </a:stretch>
        </p:blipFill>
        <p:spPr>
          <a:xfrm>
            <a:off x="806531" y="6034954"/>
            <a:ext cx="7340220" cy="323116"/>
          </a:xfrm>
          <a:prstGeom prst="rect">
            <a:avLst/>
          </a:prstGeom>
        </p:spPr>
      </p:pic>
      <p:sp>
        <p:nvSpPr>
          <p:cNvPr id="5" name="CuadroTexto 4"/>
          <p:cNvSpPr txBox="1"/>
          <p:nvPr/>
        </p:nvSpPr>
        <p:spPr>
          <a:xfrm>
            <a:off x="8455663" y="2989385"/>
            <a:ext cx="3736337" cy="2154436"/>
          </a:xfrm>
          <a:prstGeom prst="rect">
            <a:avLst/>
          </a:prstGeom>
          <a:noFill/>
        </p:spPr>
        <p:txBody>
          <a:bodyPr wrap="square" rtlCol="0">
            <a:spAutoFit/>
          </a:bodyPr>
          <a:lstStyle/>
          <a:p>
            <a:pPr marL="285750" indent="-285750">
              <a:buFont typeface="Arial" panose="020B0604020202020204" pitchFamily="34" charset="0"/>
              <a:buChar char="•"/>
            </a:pPr>
            <a:r>
              <a:rPr lang="es-ES" dirty="0"/>
              <a:t>Los establecimientos </a:t>
            </a:r>
            <a:r>
              <a:rPr lang="es-ES" b="1" dirty="0"/>
              <a:t>independientes </a:t>
            </a:r>
            <a:r>
              <a:rPr lang="es-ES" dirty="0"/>
              <a:t>tienen más asientos en los rubros de restaurant, pizza y bar.</a:t>
            </a:r>
          </a:p>
          <a:p>
            <a:pPr marL="285750" indent="-285750">
              <a:buFont typeface="Arial" panose="020B0604020202020204" pitchFamily="34" charset="0"/>
              <a:buChar char="•"/>
            </a:pPr>
            <a:r>
              <a:rPr lang="es-ES" dirty="0"/>
              <a:t>Las </a:t>
            </a:r>
            <a:r>
              <a:rPr lang="es-ES" b="1" dirty="0"/>
              <a:t>cadenas</a:t>
            </a:r>
            <a:r>
              <a:rPr lang="es-ES" dirty="0"/>
              <a:t> tienen mayor cantidad de asientos en los</a:t>
            </a:r>
          </a:p>
          <a:p>
            <a:r>
              <a:rPr lang="es-ES" dirty="0"/>
              <a:t>     </a:t>
            </a:r>
            <a:r>
              <a:rPr lang="es-ES" dirty="0" err="1"/>
              <a:t>fast</a:t>
            </a:r>
            <a:r>
              <a:rPr lang="es-ES" dirty="0"/>
              <a:t> </a:t>
            </a:r>
            <a:r>
              <a:rPr lang="es-ES" dirty="0" err="1"/>
              <a:t>food</a:t>
            </a:r>
            <a:r>
              <a:rPr lang="es-ES" dirty="0"/>
              <a:t>, café y </a:t>
            </a:r>
            <a:r>
              <a:rPr lang="es-ES" dirty="0" err="1"/>
              <a:t>bakery</a:t>
            </a:r>
            <a:endParaRPr lang="es-ES" dirty="0"/>
          </a:p>
          <a:p>
            <a:endParaRPr lang="en-US" sz="800" dirty="0"/>
          </a:p>
        </p:txBody>
      </p:sp>
    </p:spTree>
    <p:extLst>
      <p:ext uri="{BB962C8B-B14F-4D97-AF65-F5344CB8AC3E}">
        <p14:creationId xmlns:p14="http://schemas.microsoft.com/office/powerpoint/2010/main" val="428677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sz="4000" dirty="0"/>
              <a:t>ANÁLISIS POR NOMBRE DE CALLE</a:t>
            </a:r>
            <a:endParaRPr lang="en-US" sz="4000" dirty="0"/>
          </a:p>
        </p:txBody>
      </p:sp>
    </p:spTree>
    <p:extLst>
      <p:ext uri="{BB962C8B-B14F-4D97-AF65-F5344CB8AC3E}">
        <p14:creationId xmlns:p14="http://schemas.microsoft.com/office/powerpoint/2010/main" val="384448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76" y="1221723"/>
            <a:ext cx="9082453" cy="49680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Imagen 3"/>
          <p:cNvPicPr>
            <a:picLocks noChangeAspect="1"/>
          </p:cNvPicPr>
          <p:nvPr/>
        </p:nvPicPr>
        <p:blipFill>
          <a:blip r:embed="rId3"/>
          <a:stretch>
            <a:fillRect/>
          </a:stretch>
        </p:blipFill>
        <p:spPr>
          <a:xfrm>
            <a:off x="1740876" y="6011248"/>
            <a:ext cx="7340220" cy="323116"/>
          </a:xfrm>
          <a:prstGeom prst="rect">
            <a:avLst/>
          </a:prstGeom>
        </p:spPr>
      </p:pic>
      <p:sp>
        <p:nvSpPr>
          <p:cNvPr id="5" name="CuadroTexto 4"/>
          <p:cNvSpPr txBox="1"/>
          <p:nvPr/>
        </p:nvSpPr>
        <p:spPr>
          <a:xfrm>
            <a:off x="1547445" y="492369"/>
            <a:ext cx="9689123" cy="584775"/>
          </a:xfrm>
          <a:prstGeom prst="rect">
            <a:avLst/>
          </a:prstGeom>
          <a:noFill/>
        </p:spPr>
        <p:txBody>
          <a:bodyPr wrap="square" rtlCol="0">
            <a:spAutoFit/>
          </a:bodyPr>
          <a:lstStyle/>
          <a:p>
            <a:r>
              <a:rPr lang="es-AR" sz="3200" dirty="0"/>
              <a:t>LAS DIEZ CALLES CON MAYOR PRESENCIA DE LOCALES</a:t>
            </a:r>
            <a:endParaRPr lang="en-US" sz="3200" dirty="0"/>
          </a:p>
        </p:txBody>
      </p:sp>
      <p:sp>
        <p:nvSpPr>
          <p:cNvPr id="6" name="Rectángulo 5"/>
          <p:cNvSpPr/>
          <p:nvPr/>
        </p:nvSpPr>
        <p:spPr>
          <a:xfrm>
            <a:off x="2523393" y="2250831"/>
            <a:ext cx="1477108" cy="287508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echa derecha 6"/>
          <p:cNvSpPr/>
          <p:nvPr/>
        </p:nvSpPr>
        <p:spPr>
          <a:xfrm>
            <a:off x="4141177" y="2250831"/>
            <a:ext cx="474785"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p:cNvSpPr txBox="1"/>
          <p:nvPr/>
        </p:nvSpPr>
        <p:spPr>
          <a:xfrm>
            <a:off x="4703885" y="2250831"/>
            <a:ext cx="4457700" cy="369332"/>
          </a:xfrm>
          <a:prstGeom prst="rect">
            <a:avLst/>
          </a:prstGeom>
          <a:noFill/>
        </p:spPr>
        <p:txBody>
          <a:bodyPr wrap="square" rtlCol="0">
            <a:spAutoFit/>
          </a:bodyPr>
          <a:lstStyle/>
          <a:p>
            <a:r>
              <a:rPr lang="es-AR" dirty="0"/>
              <a:t>¡Ganadoras con 305 locales cada una!</a:t>
            </a:r>
            <a:endParaRPr lang="en-US" dirty="0"/>
          </a:p>
        </p:txBody>
      </p:sp>
    </p:spTree>
    <p:extLst>
      <p:ext uri="{BB962C8B-B14F-4D97-AF65-F5344CB8AC3E}">
        <p14:creationId xmlns:p14="http://schemas.microsoft.com/office/powerpoint/2010/main" val="204521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424354" y="1292509"/>
            <a:ext cx="9662746" cy="44808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Imagen 3"/>
          <p:cNvPicPr>
            <a:picLocks noChangeAspect="1"/>
          </p:cNvPicPr>
          <p:nvPr/>
        </p:nvPicPr>
        <p:blipFill>
          <a:blip r:embed="rId3"/>
          <a:stretch>
            <a:fillRect/>
          </a:stretch>
        </p:blipFill>
        <p:spPr>
          <a:xfrm>
            <a:off x="1424354" y="5611813"/>
            <a:ext cx="7340220" cy="323116"/>
          </a:xfrm>
          <a:prstGeom prst="rect">
            <a:avLst/>
          </a:prstGeom>
        </p:spPr>
      </p:pic>
      <p:sp>
        <p:nvSpPr>
          <p:cNvPr id="5" name="CuadroTexto 4"/>
          <p:cNvSpPr txBox="1"/>
          <p:nvPr/>
        </p:nvSpPr>
        <p:spPr>
          <a:xfrm>
            <a:off x="2751993" y="378070"/>
            <a:ext cx="6532684" cy="584775"/>
          </a:xfrm>
          <a:prstGeom prst="rect">
            <a:avLst/>
          </a:prstGeom>
          <a:noFill/>
        </p:spPr>
        <p:txBody>
          <a:bodyPr wrap="square" rtlCol="0">
            <a:spAutoFit/>
          </a:bodyPr>
          <a:lstStyle/>
          <a:p>
            <a:r>
              <a:rPr lang="es-AR" sz="3200" dirty="0"/>
              <a:t>CANTIDAD DE ASIENTOS POR CALLE</a:t>
            </a:r>
            <a:endParaRPr lang="en-US" sz="3200" dirty="0"/>
          </a:p>
        </p:txBody>
      </p:sp>
    </p:spTree>
    <p:extLst>
      <p:ext uri="{BB962C8B-B14F-4D97-AF65-F5344CB8AC3E}">
        <p14:creationId xmlns:p14="http://schemas.microsoft.com/office/powerpoint/2010/main" val="348920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361" y="1473809"/>
            <a:ext cx="9372600" cy="50006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Imagen 2"/>
          <p:cNvPicPr>
            <a:picLocks noChangeAspect="1"/>
          </p:cNvPicPr>
          <p:nvPr/>
        </p:nvPicPr>
        <p:blipFill>
          <a:blip r:embed="rId3"/>
          <a:stretch>
            <a:fillRect/>
          </a:stretch>
        </p:blipFill>
        <p:spPr>
          <a:xfrm>
            <a:off x="1269023" y="6312876"/>
            <a:ext cx="7340220" cy="323116"/>
          </a:xfrm>
          <a:prstGeom prst="rect">
            <a:avLst/>
          </a:prstGeom>
        </p:spPr>
      </p:pic>
      <p:sp>
        <p:nvSpPr>
          <p:cNvPr id="4" name="CuadroTexto 3"/>
          <p:cNvSpPr txBox="1"/>
          <p:nvPr/>
        </p:nvSpPr>
        <p:spPr>
          <a:xfrm>
            <a:off x="1512277" y="386862"/>
            <a:ext cx="9117623" cy="584775"/>
          </a:xfrm>
          <a:prstGeom prst="rect">
            <a:avLst/>
          </a:prstGeom>
          <a:noFill/>
        </p:spPr>
        <p:txBody>
          <a:bodyPr wrap="square" rtlCol="0">
            <a:spAutoFit/>
          </a:bodyPr>
          <a:lstStyle/>
          <a:p>
            <a:r>
              <a:rPr lang="es-AR" sz="3200" dirty="0"/>
              <a:t>CALLES MÁS POPULARES PARA LOS CAFÉS</a:t>
            </a:r>
            <a:endParaRPr lang="en-US" sz="3200" dirty="0"/>
          </a:p>
        </p:txBody>
      </p:sp>
    </p:spTree>
    <p:extLst>
      <p:ext uri="{BB962C8B-B14F-4D97-AF65-F5344CB8AC3E}">
        <p14:creationId xmlns:p14="http://schemas.microsoft.com/office/powerpoint/2010/main" val="7871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357445"/>
            <a:ext cx="9372600" cy="50006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Imagen 2"/>
          <p:cNvPicPr>
            <a:picLocks noChangeAspect="1"/>
          </p:cNvPicPr>
          <p:nvPr/>
        </p:nvPicPr>
        <p:blipFill>
          <a:blip r:embed="rId3"/>
          <a:stretch>
            <a:fillRect/>
          </a:stretch>
        </p:blipFill>
        <p:spPr>
          <a:xfrm>
            <a:off x="1309265" y="6196512"/>
            <a:ext cx="7340220" cy="323116"/>
          </a:xfrm>
          <a:prstGeom prst="rect">
            <a:avLst/>
          </a:prstGeom>
        </p:spPr>
      </p:pic>
      <p:sp>
        <p:nvSpPr>
          <p:cNvPr id="4" name="CuadroTexto 3"/>
          <p:cNvSpPr txBox="1"/>
          <p:nvPr/>
        </p:nvSpPr>
        <p:spPr>
          <a:xfrm>
            <a:off x="1309265" y="483577"/>
            <a:ext cx="9363808" cy="584775"/>
          </a:xfrm>
          <a:prstGeom prst="rect">
            <a:avLst/>
          </a:prstGeom>
          <a:noFill/>
        </p:spPr>
        <p:txBody>
          <a:bodyPr wrap="square" rtlCol="0">
            <a:spAutoFit/>
          </a:bodyPr>
          <a:lstStyle/>
          <a:p>
            <a:r>
              <a:rPr lang="es-AR" sz="3200" dirty="0"/>
              <a:t>CANTIDAD DE ASIENTOS EN LOS CAFÉS POR CALLE</a:t>
            </a:r>
            <a:endParaRPr lang="en-US" sz="3200" dirty="0"/>
          </a:p>
        </p:txBody>
      </p:sp>
    </p:spTree>
    <p:extLst>
      <p:ext uri="{BB962C8B-B14F-4D97-AF65-F5344CB8AC3E}">
        <p14:creationId xmlns:p14="http://schemas.microsoft.com/office/powerpoint/2010/main" val="77341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1070" y="1788454"/>
            <a:ext cx="8755288" cy="2071369"/>
          </a:xfrm>
        </p:spPr>
        <p:txBody>
          <a:bodyPr/>
          <a:lstStyle/>
          <a:p>
            <a:r>
              <a:rPr lang="es-AR" sz="4000" dirty="0"/>
              <a:t>OPCIÓN DE INVERSIÓN EN RUBRO BAR</a:t>
            </a:r>
            <a:endParaRPr lang="en-US" sz="4000" dirty="0"/>
          </a:p>
        </p:txBody>
      </p:sp>
    </p:spTree>
    <p:extLst>
      <p:ext uri="{BB962C8B-B14F-4D97-AF65-F5344CB8AC3E}">
        <p14:creationId xmlns:p14="http://schemas.microsoft.com/office/powerpoint/2010/main" val="275117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392" y="1341925"/>
            <a:ext cx="9762392" cy="520859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Imagen 2"/>
          <p:cNvPicPr>
            <a:picLocks noChangeAspect="1"/>
          </p:cNvPicPr>
          <p:nvPr/>
        </p:nvPicPr>
        <p:blipFill>
          <a:blip r:embed="rId3"/>
          <a:stretch>
            <a:fillRect/>
          </a:stretch>
        </p:blipFill>
        <p:spPr>
          <a:xfrm>
            <a:off x="1380392" y="6388960"/>
            <a:ext cx="7340220" cy="323116"/>
          </a:xfrm>
          <a:prstGeom prst="rect">
            <a:avLst/>
          </a:prstGeom>
        </p:spPr>
      </p:pic>
      <p:sp>
        <p:nvSpPr>
          <p:cNvPr id="4" name="CuadroTexto 3"/>
          <p:cNvSpPr txBox="1"/>
          <p:nvPr/>
        </p:nvSpPr>
        <p:spPr>
          <a:xfrm>
            <a:off x="2338753" y="413239"/>
            <a:ext cx="7666892" cy="584775"/>
          </a:xfrm>
          <a:prstGeom prst="rect">
            <a:avLst/>
          </a:prstGeom>
          <a:noFill/>
        </p:spPr>
        <p:txBody>
          <a:bodyPr wrap="square" rtlCol="0">
            <a:spAutoFit/>
          </a:bodyPr>
          <a:lstStyle/>
          <a:p>
            <a:r>
              <a:rPr lang="es-AR" sz="3200" dirty="0"/>
              <a:t>CALLES CON MAYOR PRESENCIA DE BARES</a:t>
            </a:r>
            <a:endParaRPr lang="en-US" sz="3200" dirty="0"/>
          </a:p>
        </p:txBody>
      </p:sp>
    </p:spTree>
    <p:extLst>
      <p:ext uri="{BB962C8B-B14F-4D97-AF65-F5344CB8AC3E}">
        <p14:creationId xmlns:p14="http://schemas.microsoft.com/office/powerpoint/2010/main" val="290203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AR" sz="3200" dirty="0"/>
              <a:t>DESCRIPCIÓN DEL PROBLEMA</a:t>
            </a:r>
            <a:endParaRPr lang="en-US" sz="3200" dirty="0"/>
          </a:p>
        </p:txBody>
      </p:sp>
      <p:sp>
        <p:nvSpPr>
          <p:cNvPr id="3" name="Marcador de contenido 2"/>
          <p:cNvSpPr>
            <a:spLocks noGrp="1"/>
          </p:cNvSpPr>
          <p:nvPr>
            <p:ph idx="1"/>
          </p:nvPr>
        </p:nvSpPr>
        <p:spPr>
          <a:xfrm>
            <a:off x="1371600" y="2286000"/>
            <a:ext cx="9601200" cy="1450731"/>
          </a:xfrm>
        </p:spPr>
        <p:txBody>
          <a:bodyPr>
            <a:normAutofit lnSpcReduction="10000"/>
          </a:bodyPr>
          <a:lstStyle/>
          <a:p>
            <a:r>
              <a:rPr lang="es-AR" sz="2400" dirty="0"/>
              <a:t>Un grupo de inversionistas está interesado en conocer las condiciones actuales del mercado de restaurantes para decidir si invertirá en un pequeño café regenteado por robots en Los Ángeles. </a:t>
            </a:r>
            <a:endParaRPr lang="en-US" sz="2400" dirty="0"/>
          </a:p>
        </p:txBody>
      </p:sp>
    </p:spTree>
    <p:extLst>
      <p:ext uri="{BB962C8B-B14F-4D97-AF65-F5344CB8AC3E}">
        <p14:creationId xmlns:p14="http://schemas.microsoft.com/office/powerpoint/2010/main" val="204757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184" y="1465017"/>
            <a:ext cx="9372600" cy="50006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Imagen 2"/>
          <p:cNvPicPr>
            <a:picLocks noChangeAspect="1"/>
          </p:cNvPicPr>
          <p:nvPr/>
        </p:nvPicPr>
        <p:blipFill>
          <a:blip r:embed="rId3"/>
          <a:stretch>
            <a:fillRect/>
          </a:stretch>
        </p:blipFill>
        <p:spPr>
          <a:xfrm>
            <a:off x="1696127" y="6304084"/>
            <a:ext cx="7340220" cy="323116"/>
          </a:xfrm>
          <a:prstGeom prst="rect">
            <a:avLst/>
          </a:prstGeom>
        </p:spPr>
      </p:pic>
      <p:sp>
        <p:nvSpPr>
          <p:cNvPr id="4" name="CuadroTexto 3"/>
          <p:cNvSpPr txBox="1"/>
          <p:nvPr/>
        </p:nvSpPr>
        <p:spPr>
          <a:xfrm>
            <a:off x="3709565" y="404445"/>
            <a:ext cx="6304873" cy="584775"/>
          </a:xfrm>
          <a:prstGeom prst="rect">
            <a:avLst/>
          </a:prstGeom>
          <a:noFill/>
        </p:spPr>
        <p:txBody>
          <a:bodyPr wrap="square" rtlCol="0">
            <a:spAutoFit/>
          </a:bodyPr>
          <a:lstStyle/>
          <a:p>
            <a:r>
              <a:rPr lang="es-AR" sz="3200" dirty="0"/>
              <a:t>ASIENTOS POR CALLES</a:t>
            </a:r>
            <a:endParaRPr lang="en-US" sz="3200" dirty="0"/>
          </a:p>
        </p:txBody>
      </p:sp>
    </p:spTree>
    <p:extLst>
      <p:ext uri="{BB962C8B-B14F-4D97-AF65-F5344CB8AC3E}">
        <p14:creationId xmlns:p14="http://schemas.microsoft.com/office/powerpoint/2010/main" val="166063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63208" y="395654"/>
            <a:ext cx="7332785" cy="584775"/>
          </a:xfrm>
          <a:prstGeom prst="rect">
            <a:avLst/>
          </a:prstGeom>
          <a:noFill/>
        </p:spPr>
        <p:txBody>
          <a:bodyPr wrap="square" rtlCol="0">
            <a:spAutoFit/>
          </a:bodyPr>
          <a:lstStyle/>
          <a:p>
            <a:r>
              <a:rPr lang="es-AR" sz="3200" dirty="0"/>
              <a:t>CONCLUSIONES</a:t>
            </a:r>
            <a:endParaRPr lang="en-US" sz="3200" dirty="0"/>
          </a:p>
        </p:txBody>
      </p:sp>
      <p:sp>
        <p:nvSpPr>
          <p:cNvPr id="3" name="CuadroTexto 2"/>
          <p:cNvSpPr txBox="1"/>
          <p:nvPr/>
        </p:nvSpPr>
        <p:spPr>
          <a:xfrm>
            <a:off x="1292469" y="1371600"/>
            <a:ext cx="10454054" cy="5447645"/>
          </a:xfrm>
          <a:prstGeom prst="rect">
            <a:avLst/>
          </a:prstGeom>
          <a:noFill/>
        </p:spPr>
        <p:txBody>
          <a:bodyPr wrap="square" rtlCol="0">
            <a:spAutoFit/>
          </a:bodyPr>
          <a:lstStyle/>
          <a:p>
            <a:pPr marL="285750" indent="-285750">
              <a:buFont typeface="Arial" panose="020B0604020202020204" pitchFamily="34" charset="0"/>
              <a:buChar char="•"/>
            </a:pPr>
            <a:r>
              <a:rPr lang="es-ES" dirty="0"/>
              <a:t>El panorama del mercado se estructura en base a dos categorías: negocios independientes, que representan el 62%, y cadenas, que abarcan el 38%. La elección de establecer una cadena podría considerarse ventajosa según la naturaleza del sector.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Los cafés emergen como una posibilidad promisoria dentro del mercado, pues se caracterizan por tener una competencia relativamente baja. En términos de capacidad de asientos, aunque esta no es substancial, existe una semejanza en la cantidad de asientos ofrecidos tanto por las cadenas como por los negocios independientes.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La consideración de los bares se revela como una opción meritoria debido a la escasa competencia que enfrentan. En comparación con el conjunto de negocios, los bares ostentan una presencia significativa de asientos, equiparándose casi a la cantidad presente en los restaurantes, el segmento preeminente en el mercado.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La vía más destacada en términos de popularidad es W SUNSET BLVD, lo que coincide con su predominancia tanto en la categoría de cafés como en la de bares. No obstante, es esencial considerar la existencia de calles con múltiples establecimientos pero una proporción limitada de asientos, lo que podría representar una oportunidad de negocio.</a:t>
            </a:r>
          </a:p>
          <a:p>
            <a:endParaRPr lang="es-ES" sz="800" dirty="0"/>
          </a:p>
          <a:p>
            <a:endParaRPr lang="es-ES" sz="800" dirty="0"/>
          </a:p>
          <a:p>
            <a:endParaRPr lang="es-ES" sz="800" dirty="0"/>
          </a:p>
        </p:txBody>
      </p:sp>
    </p:spTree>
    <p:extLst>
      <p:ext uri="{BB962C8B-B14F-4D97-AF65-F5344CB8AC3E}">
        <p14:creationId xmlns:p14="http://schemas.microsoft.com/office/powerpoint/2010/main" val="87689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sz="3200" dirty="0"/>
              <a:t>OBJETIVO</a:t>
            </a:r>
            <a:br>
              <a:rPr lang="es-AR" dirty="0"/>
            </a:br>
            <a:endParaRPr lang="en-US" dirty="0"/>
          </a:p>
        </p:txBody>
      </p:sp>
      <p:sp>
        <p:nvSpPr>
          <p:cNvPr id="4" name="Marcador de contenido 3"/>
          <p:cNvSpPr>
            <a:spLocks noGrp="1"/>
          </p:cNvSpPr>
          <p:nvPr>
            <p:ph idx="1"/>
          </p:nvPr>
        </p:nvSpPr>
        <p:spPr>
          <a:xfrm>
            <a:off x="1371600" y="2286000"/>
            <a:ext cx="9601200" cy="1863969"/>
          </a:xfrm>
        </p:spPr>
        <p:txBody>
          <a:bodyPr>
            <a:noAutofit/>
          </a:bodyPr>
          <a:lstStyle/>
          <a:p>
            <a:r>
              <a:rPr lang="es-AR" sz="2400" dirty="0"/>
              <a:t>Investigar las proporciones de los distintos tipos de establecimientos en el mercado</a:t>
            </a:r>
            <a:r>
              <a:rPr lang="en-US" sz="2400" dirty="0"/>
              <a:t>.</a:t>
            </a:r>
          </a:p>
          <a:p>
            <a:r>
              <a:rPr lang="es-AR" sz="2400" dirty="0"/>
              <a:t>Investigar si sigue siendo conveniente la apertura del café o conviene otro rubro.</a:t>
            </a:r>
            <a:endParaRPr lang="en-US" sz="2400" dirty="0"/>
          </a:p>
          <a:p>
            <a:r>
              <a:rPr lang="es-AR" sz="2400" dirty="0"/>
              <a:t>Investigar si conviene convertir el negocio en una cadena.</a:t>
            </a:r>
          </a:p>
        </p:txBody>
      </p:sp>
    </p:spTree>
    <p:extLst>
      <p:ext uri="{BB962C8B-B14F-4D97-AF65-F5344CB8AC3E}">
        <p14:creationId xmlns:p14="http://schemas.microsoft.com/office/powerpoint/2010/main" val="111307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153" y="2133600"/>
            <a:ext cx="7081520" cy="37782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CuadroTexto 4"/>
          <p:cNvSpPr txBox="1"/>
          <p:nvPr/>
        </p:nvSpPr>
        <p:spPr>
          <a:xfrm>
            <a:off x="1151793" y="6145824"/>
            <a:ext cx="7341577" cy="276999"/>
          </a:xfrm>
          <a:prstGeom prst="rect">
            <a:avLst/>
          </a:prstGeom>
          <a:noFill/>
        </p:spPr>
        <p:txBody>
          <a:bodyPr wrap="square" rtlCol="0">
            <a:spAutoFit/>
          </a:bodyPr>
          <a:lstStyle/>
          <a:p>
            <a:r>
              <a:rPr lang="es-AR" sz="1200" dirty="0"/>
              <a:t>Fuente: </a:t>
            </a:r>
            <a:r>
              <a:rPr lang="es-ES" sz="1200" dirty="0"/>
              <a:t>datos procedentes de fuentes abiertas sobre restaurantes en LA.</a:t>
            </a:r>
            <a:endParaRPr lang="en-US" sz="1200" dirty="0"/>
          </a:p>
        </p:txBody>
      </p:sp>
      <p:sp>
        <p:nvSpPr>
          <p:cNvPr id="6" name="CuadroTexto 5"/>
          <p:cNvSpPr txBox="1"/>
          <p:nvPr/>
        </p:nvSpPr>
        <p:spPr>
          <a:xfrm>
            <a:off x="1707753" y="501161"/>
            <a:ext cx="9838592" cy="584775"/>
          </a:xfrm>
          <a:prstGeom prst="rect">
            <a:avLst/>
          </a:prstGeom>
          <a:noFill/>
        </p:spPr>
        <p:txBody>
          <a:bodyPr wrap="square" rtlCol="0">
            <a:spAutoFit/>
          </a:bodyPr>
          <a:lstStyle/>
          <a:p>
            <a:r>
              <a:rPr lang="es-AR" sz="3200" dirty="0"/>
              <a:t>DIVISIÓN DEL MERCADO SEGÚN ESTABLECIMIENTOS</a:t>
            </a:r>
            <a:endParaRPr lang="en-US" sz="3200" dirty="0"/>
          </a:p>
        </p:txBody>
      </p:sp>
    </p:spTree>
    <p:extLst>
      <p:ext uri="{BB962C8B-B14F-4D97-AF65-F5344CB8AC3E}">
        <p14:creationId xmlns:p14="http://schemas.microsoft.com/office/powerpoint/2010/main" val="95722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153" y="2133600"/>
            <a:ext cx="7081520" cy="37782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CuadroTexto 5"/>
          <p:cNvSpPr txBox="1"/>
          <p:nvPr/>
        </p:nvSpPr>
        <p:spPr>
          <a:xfrm>
            <a:off x="1485900" y="6326066"/>
            <a:ext cx="7341577" cy="276999"/>
          </a:xfrm>
          <a:prstGeom prst="rect">
            <a:avLst/>
          </a:prstGeom>
          <a:noFill/>
        </p:spPr>
        <p:txBody>
          <a:bodyPr wrap="square" rtlCol="0">
            <a:spAutoFit/>
          </a:bodyPr>
          <a:lstStyle/>
          <a:p>
            <a:r>
              <a:rPr lang="es-AR" sz="1200" dirty="0"/>
              <a:t>Fuente: </a:t>
            </a:r>
            <a:r>
              <a:rPr lang="es-ES" sz="1200" dirty="0"/>
              <a:t>datos procedentes de fuentes abiertas sobre restaurantes en LA.</a:t>
            </a:r>
            <a:endParaRPr lang="en-US" sz="1200" dirty="0"/>
          </a:p>
        </p:txBody>
      </p:sp>
      <p:sp>
        <p:nvSpPr>
          <p:cNvPr id="9" name="CuadroTexto 8"/>
          <p:cNvSpPr txBox="1"/>
          <p:nvPr/>
        </p:nvSpPr>
        <p:spPr>
          <a:xfrm>
            <a:off x="2672862" y="351692"/>
            <a:ext cx="9117623" cy="584775"/>
          </a:xfrm>
          <a:prstGeom prst="rect">
            <a:avLst/>
          </a:prstGeom>
          <a:noFill/>
        </p:spPr>
        <p:txBody>
          <a:bodyPr wrap="square" rtlCol="0">
            <a:spAutoFit/>
          </a:bodyPr>
          <a:lstStyle/>
          <a:p>
            <a:r>
              <a:rPr lang="es-AR" sz="3200" dirty="0"/>
              <a:t>CADENA VS NEGOCIO INDEPENDIENTE </a:t>
            </a:r>
            <a:endParaRPr lang="en-US" sz="3200" dirty="0"/>
          </a:p>
        </p:txBody>
      </p:sp>
      <p:sp>
        <p:nvSpPr>
          <p:cNvPr id="10" name="CuadroTexto 9"/>
          <p:cNvSpPr txBox="1"/>
          <p:nvPr/>
        </p:nvSpPr>
        <p:spPr>
          <a:xfrm>
            <a:off x="8308730" y="3903784"/>
            <a:ext cx="2954215" cy="1200329"/>
          </a:xfrm>
          <a:prstGeom prst="rect">
            <a:avLst/>
          </a:prstGeom>
          <a:noFill/>
        </p:spPr>
        <p:txBody>
          <a:bodyPr wrap="square" rtlCol="0">
            <a:spAutoFit/>
          </a:bodyPr>
          <a:lstStyle/>
          <a:p>
            <a:pPr marL="285750" indent="-285750">
              <a:buFont typeface="Arial" panose="020B0604020202020204" pitchFamily="34" charset="0"/>
              <a:buChar char="•"/>
            </a:pPr>
            <a:r>
              <a:rPr lang="es-AR" dirty="0"/>
              <a:t>El 61.9% del mercado esta compuesto por negocios independientes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0142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br>
              <a:rPr lang="es-AR" dirty="0"/>
            </a:br>
            <a:endParaRPr lang="en-US" dirty="0"/>
          </a:p>
        </p:txBody>
      </p:sp>
      <p:sp>
        <p:nvSpPr>
          <p:cNvPr id="3" name="Subtítulo 2"/>
          <p:cNvSpPr>
            <a:spLocks noGrp="1"/>
          </p:cNvSpPr>
          <p:nvPr>
            <p:ph type="subTitle" idx="1"/>
          </p:nvPr>
        </p:nvSpPr>
        <p:spPr>
          <a:xfrm>
            <a:off x="2314146" y="2209775"/>
            <a:ext cx="7232190" cy="2609113"/>
          </a:xfrm>
        </p:spPr>
        <p:txBody>
          <a:bodyPr>
            <a:noAutofit/>
          </a:bodyPr>
          <a:lstStyle/>
          <a:p>
            <a:r>
              <a:rPr lang="es-AR" sz="4000" dirty="0"/>
              <a:t>ANÁLISIS DE LOS NEGOCIOS PERTENECIENTES A UNA </a:t>
            </a:r>
            <a:r>
              <a:rPr lang="es-AR" sz="4000" b="1" dirty="0"/>
              <a:t>CADENA</a:t>
            </a:r>
            <a:endParaRPr lang="en-US" sz="4000" b="1" dirty="0"/>
          </a:p>
        </p:txBody>
      </p:sp>
    </p:spTree>
    <p:extLst>
      <p:ext uri="{BB962C8B-B14F-4D97-AF65-F5344CB8AC3E}">
        <p14:creationId xmlns:p14="http://schemas.microsoft.com/office/powerpoint/2010/main" val="281246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531" y="1117765"/>
            <a:ext cx="10075028" cy="53753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CuadroTexto 2"/>
          <p:cNvSpPr txBox="1"/>
          <p:nvPr/>
        </p:nvSpPr>
        <p:spPr>
          <a:xfrm>
            <a:off x="1617786" y="6084277"/>
            <a:ext cx="7341577" cy="276999"/>
          </a:xfrm>
          <a:prstGeom prst="rect">
            <a:avLst/>
          </a:prstGeom>
          <a:noFill/>
        </p:spPr>
        <p:txBody>
          <a:bodyPr wrap="square" rtlCol="0">
            <a:spAutoFit/>
          </a:bodyPr>
          <a:lstStyle/>
          <a:p>
            <a:r>
              <a:rPr lang="es-AR" sz="1200" dirty="0"/>
              <a:t>Fuente: </a:t>
            </a:r>
            <a:r>
              <a:rPr lang="es-ES" sz="1200" dirty="0"/>
              <a:t>datos procedentes de fuentes abiertas sobre restaurantes en LA.</a:t>
            </a:r>
            <a:endParaRPr lang="en-US" sz="1200" dirty="0"/>
          </a:p>
        </p:txBody>
      </p:sp>
      <p:sp>
        <p:nvSpPr>
          <p:cNvPr id="4" name="CuadroTexto 3"/>
          <p:cNvSpPr txBox="1"/>
          <p:nvPr/>
        </p:nvSpPr>
        <p:spPr>
          <a:xfrm>
            <a:off x="3704493" y="298939"/>
            <a:ext cx="4393222" cy="584775"/>
          </a:xfrm>
          <a:prstGeom prst="rect">
            <a:avLst/>
          </a:prstGeom>
          <a:noFill/>
        </p:spPr>
        <p:txBody>
          <a:bodyPr wrap="square" rtlCol="0">
            <a:spAutoFit/>
          </a:bodyPr>
          <a:lstStyle/>
          <a:p>
            <a:r>
              <a:rPr lang="es-AR" sz="3200" dirty="0"/>
              <a:t>DIVISIÓN DEL MERCADO</a:t>
            </a:r>
            <a:endParaRPr lang="en-US" sz="3200" dirty="0"/>
          </a:p>
        </p:txBody>
      </p:sp>
    </p:spTree>
    <p:extLst>
      <p:ext uri="{BB962C8B-B14F-4D97-AF65-F5344CB8AC3E}">
        <p14:creationId xmlns:p14="http://schemas.microsoft.com/office/powerpoint/2010/main" val="134816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40778" y="360485"/>
            <a:ext cx="10093568" cy="584775"/>
          </a:xfrm>
          <a:prstGeom prst="rect">
            <a:avLst/>
          </a:prstGeom>
          <a:noFill/>
        </p:spPr>
        <p:txBody>
          <a:bodyPr wrap="square" rtlCol="0">
            <a:spAutoFit/>
          </a:bodyPr>
          <a:lstStyle/>
          <a:p>
            <a:r>
              <a:rPr lang="es-AR" sz="3200" dirty="0"/>
              <a:t>CANTIDAD DE ASIENTOS PROMEDIO SEGÚN NEGOCIO</a:t>
            </a:r>
            <a:endParaRPr lang="en-US" sz="32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274883"/>
            <a:ext cx="7813499" cy="41687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Imagen 7"/>
          <p:cNvPicPr>
            <a:picLocks noChangeAspect="1"/>
          </p:cNvPicPr>
          <p:nvPr/>
        </p:nvPicPr>
        <p:blipFill>
          <a:blip r:embed="rId3"/>
          <a:stretch>
            <a:fillRect/>
          </a:stretch>
        </p:blipFill>
        <p:spPr>
          <a:xfrm>
            <a:off x="1142212" y="5120554"/>
            <a:ext cx="7340220" cy="323116"/>
          </a:xfrm>
          <a:prstGeom prst="rect">
            <a:avLst/>
          </a:prstGeom>
        </p:spPr>
      </p:pic>
      <p:sp>
        <p:nvSpPr>
          <p:cNvPr id="9" name="Flecha derecha 8"/>
          <p:cNvSpPr/>
          <p:nvPr/>
        </p:nvSpPr>
        <p:spPr>
          <a:xfrm flipH="1">
            <a:off x="8141676" y="3156439"/>
            <a:ext cx="1186962" cy="448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p:cNvSpPr txBox="1"/>
          <p:nvPr/>
        </p:nvSpPr>
        <p:spPr>
          <a:xfrm>
            <a:off x="9328638" y="3036110"/>
            <a:ext cx="2775439" cy="646331"/>
          </a:xfrm>
          <a:prstGeom prst="rect">
            <a:avLst/>
          </a:prstGeom>
          <a:noFill/>
        </p:spPr>
        <p:txBody>
          <a:bodyPr wrap="square" rtlCol="0">
            <a:spAutoFit/>
          </a:bodyPr>
          <a:lstStyle/>
          <a:p>
            <a:pPr marL="285750" indent="-285750">
              <a:buFont typeface="Arial" panose="020B0604020202020204" pitchFamily="34" charset="0"/>
              <a:buChar char="•"/>
            </a:pPr>
            <a:r>
              <a:rPr lang="es-AR" dirty="0"/>
              <a:t>Pocos negocios pero muchos asientos.</a:t>
            </a:r>
            <a:endParaRPr lang="en-US" dirty="0"/>
          </a:p>
        </p:txBody>
      </p:sp>
      <p:sp>
        <p:nvSpPr>
          <p:cNvPr id="11" name="Rectángulo 10"/>
          <p:cNvSpPr/>
          <p:nvPr/>
        </p:nvSpPr>
        <p:spPr>
          <a:xfrm>
            <a:off x="7156938" y="2365131"/>
            <a:ext cx="984738" cy="275542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39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sz="4000" dirty="0"/>
              <a:t>ANÁLISIS DE LOS NEGOCIOS </a:t>
            </a:r>
            <a:r>
              <a:rPr lang="es-AR" sz="4000" b="1" dirty="0"/>
              <a:t>INDEPENDIENTES</a:t>
            </a:r>
            <a:endParaRPr lang="en-US" sz="4000" b="1" dirty="0"/>
          </a:p>
        </p:txBody>
      </p:sp>
    </p:spTree>
    <p:extLst>
      <p:ext uri="{BB962C8B-B14F-4D97-AF65-F5344CB8AC3E}">
        <p14:creationId xmlns:p14="http://schemas.microsoft.com/office/powerpoint/2010/main" val="19644860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2873</TotalTime>
  <Words>494</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PowerPoint Presentation</vt:lpstr>
      <vt:lpstr>DESCRIPCIÓN DEL PROBLEMA</vt:lpstr>
      <vt:lpstr>OBJETIVO </vt:lpstr>
      <vt:lpstr>PowerPoint Presentation</vt:lpstr>
      <vt:lpstr>PowerPoint Presentation</vt:lpstr>
      <vt:lpstr> </vt:lpstr>
      <vt:lpstr>PowerPoint Presentation</vt:lpstr>
      <vt:lpstr>PowerPoint Presentation</vt:lpstr>
      <vt:lpstr>ANÁLISIS DE LOS NEGOCIOS INDEPENDIENTES</vt:lpstr>
      <vt:lpstr>PowerPoint Presentation</vt:lpstr>
      <vt:lpstr>PowerPoint Presentation</vt:lpstr>
      <vt:lpstr>PowerPoint Presentation</vt:lpstr>
      <vt:lpstr>ANÁLISIS POR NOMBRE DE CALLE</vt:lpstr>
      <vt:lpstr>PowerPoint Presentation</vt:lpstr>
      <vt:lpstr>PowerPoint Presentation</vt:lpstr>
      <vt:lpstr>PowerPoint Presentation</vt:lpstr>
      <vt:lpstr>PowerPoint Presentation</vt:lpstr>
      <vt:lpstr>OPCIÓN DE INVERSIÓN EN RUBRO BAR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Carmen Pujato</dc:creator>
  <cp:lastModifiedBy>Jhon Maldonado</cp:lastModifiedBy>
  <cp:revision>25</cp:revision>
  <dcterms:created xsi:type="dcterms:W3CDTF">2023-02-16T21:04:52Z</dcterms:created>
  <dcterms:modified xsi:type="dcterms:W3CDTF">2023-08-10T21:15:31Z</dcterms:modified>
</cp:coreProperties>
</file>