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56" r:id="rId2"/>
    <p:sldMasterId id="2147483657" r:id="rId3"/>
    <p:sldMasterId id="2147483658" r:id="rId4"/>
    <p:sldMasterId id="2147483659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1897" autoAdjust="0"/>
  </p:normalViewPr>
  <p:slideViewPr>
    <p:cSldViewPr snapToGrid="0">
      <p:cViewPr varScale="1">
        <p:scale>
          <a:sx n="88" d="100"/>
          <a:sy n="88" d="100"/>
        </p:scale>
        <p:origin x="177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03:08:56.0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1,'29'506,"-24"-477,2 0,1-1,1 0,2-1,20 40,-30-64,2 3,0 0,-1 0,0 0,0 0,0 0,-1 1,0-1,0 0,-1 1,0-1,0 1,-1 10,1-17,0 1,0-1,0 1,0-1,0 0,0 1,0-1,-1 1,1-1,0 0,0 1,0-1,0 1,0-1,-1 0,1 1,0-1,0 0,-1 1,1-1,0 0,-1 1,1-1,0 0,0 0,-1 1,1-1,-1 0,1 0,0 0,-1 0,1 1,-1-1,1 0,0 0,-1 0,0 0,-11-13,-7-30,-4-49,-12-114,16 79,33 208,5 16,-5 2,3 106,-18-195,-2-12,-5-21,-5-41,-20-176,30 202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03:09:00.81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124 39,'-3'3,"0"1,1 0,-1 0,1 0,0 0,0 1,1-1,-1 0,1 1,0-1,-1 10,-3 57,5-49,-1 266,1-213,1-117,-2 1,-2 0,-12-61,8 56,2-1,2 1,4-75,0 53,-1 744,1-719,-2 0,-3 1,-1-1,-21-82,17 87,2 0,1-1,3-1,0 1,5-49,-2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03:09:26.652"/>
    </inkml:context>
    <inkml:brush xml:id="br0">
      <inkml:brushProperty name="width" value="0.1" units="cm"/>
      <inkml:brushProperty name="height" value="0.1" units="cm"/>
      <inkml:brushProperty name="color" value="#15B2C3"/>
      <inkml:brushProperty name="ignorePressure" value="1"/>
    </inkml:brush>
  </inkml:definitions>
  <inkml:trace contextRef="#ctx0" brushRef="#br0">216 0,'2'82,"-2"73,-1-137,-1-1,0 1,-2-1,0 1,-1-1,-10 22,13-35,0 1,0-1,-1 0,0-1,0 1,0 0,0-1,-1 0,-5 5,8-7,0-1,0 1,0 0,0-1,0 1,0-1,0 0,0 1,0-1,0 0,0 0,-1 0,1 0,0 1,0-2,0 1,0 0,0 0,-1 0,1 0,0-1,0 1,0 0,0-1,0 1,0-1,0 0,0 1,0-1,0 0,1 1,-1-1,0 0,0 0,0 0,1 0,-1 0,1 1,-1-1,1-1,-1 1,1 0,-1 0,1 0,-1-1,-8-25,0-1,2 0,1-1,1 1,-2-36,5 33,-2 0,-1 0,-19-58,24 88,0 1,0-1,0 0,0 1,0-1,-1 0,1 1,0-1,0 1,-1-1,1 0,0 1,-1-1,1 1,-1-1,1 1,-1-1,1 1,-1-1,1 1,-1 0,1-1,-1 1,1 0,-1-1,-1 1,-5 14,0 33,2 424,7-294,-2-170,0 4,0 0,1 1,0-1,3 12,-4-23,1 0,-1-1,0 1,0 0,0 0,0-1,0 1,1 0,-1 0,0 0,0-1,0 1,1 0,-1 0,0 0,0 0,1 0,-1-1,0 1,1 0,-1 0,0 0,0 0,1 0,-1 0,0 0,0 0,1 0,-1 0,0 0,1 0,-1 0,0 0,0 0,1 0,-1 0,0 0,1 1,-1-1,0 0,0 0,0 0,1 0,-1 1,0-1,0 0,1 0,-1 0,0 1,0-1,0 0,0 0,0 1,1-1,-1 0,0 0,0 1,0-1,0 0,0 1,0-1,0 0,0 0,0 1,0-1,0 1,11-27,-10 23,50-128,-23 64,-3-1,23-100,-45 156,-3 32,-6 37,-5 4,-26 81,31-133,2-21,2-26,2 38,2-292,-3 370,3 81,2-148,2-17,7-29,-7 20,-3 10,1 0,0 0,0 0,0 1,1-1,-1 1,1 1,0-1,0 0,0 1,1 0,-1 0,9-2,-5 1,-1 1,1 0,0 1,-1 0,1 0,0 1,1 0,13 1,-19 1,0 0,0 0,0 1,-1-1,1 1,-1 0,1 0,-1 0,0 1,1-1,-1 1,0 0,-1 0,1 0,0 0,-1 0,0 0,0 1,0-1,0 1,0 0,1 7,5 10,-2 0,8 40,-12-50,2 13,1 2,-4-52,-1 20,-1 1,0-1,0 0,-1 1,0-1,0 1,0-1,0 1,-7-9,9 12,-1 0,0 1,-1-1,1 1,0-1,0 1,-1 0,1 0,-1-1,1 1,-1 0,1 0,-1 0,0 1,1-1,-1 0,0 1,0-1,1 1,-1-1,0 1,0 0,0 0,0 0,0 0,1 0,-1 0,0 0,0 1,0-1,0 1,1-1,-1 1,0 0,-2 1,-1 1,-1 1,1 0,0 0,-1 1,2 0,-1 0,1 0,-1 0,2 0,-1 1,0 0,-3 8,5-10,0 1,1-1,-1 0,1 1,0-1,0 1,0-1,1 1,-1 0,1-1,0 1,1 0,-1-1,1 1,0-1,0 1,0-1,4 9,-5-13,0 1,1-1,-1 1,0-1,1 1,-1-1,0 1,1-1,-1 1,1-1,-1 1,0-1,1 1,-1-1,1 0,0 1,-1-1,1 0,-1 1,1-1,-1 0,1 0,0 0,-1 0,1 1,-1-1,1 0,0 0,-1 0,1 0,0 0,0-1,18-14,12-34,-29 45,10-22,-7 15,0 1,0 0,1 0,0 1,12-14,-17 22,-1 1,0 0,0-1,1 1,-1 0,0-1,0 1,1 0,-1 0,0-1,1 1,-1 0,0 0,1 0,-1-1,0 1,1 0,-1 0,1 0,-1 0,0 0,1 0,-1 0,1 0,-1 0,0 0,1 0,-1 0,1 0,-1 0,0 0,1 0,-1 1,0-1,1 0,-1 0,1 0,-1 1,0-1,0 0,1 1,5 18,-8 2,2-21,0 0,0 1,0-1,0 0,0 0,-1 1,1-1,0 0,0 0,0 1,0-1,-1 0,1 0,0 0,0 0,0 1,-1-1,1 0,0 0,0 0,-1 0,1 0,0 0,0 1,-1-1,1 0,0 0,0 0,-1 0,1 0,0 0,0 0,-1 0,1 0,0 0,0 0,-1-1,1 1,0 0,0 0,-1 0,1 0,0 0,0 0,-1 0,1-1,0 1,0 0,0 0,-1 0,1-1,-3-2,-1-1,0 1,0 0,0 0,0 0,0 1,-1-1,1 1,-8-3,11 5,1 0,-1 0,0 0,0 0,0 0,1 0,-1 1,0-1,0 0,0 0,1 0,-1 1,0-1,1 1,-1-1,0 0,1 1,-1-1,0 1,1-1,-1 1,1 0,-2 0,1 2,-1 0,1 0,-1 0,1 0,0 0,0 0,0 1,0 5,-3 34,4-38,-2-20,1-1,-12-42,-2 32,15 25,0 0,-1 1,0-1,1 1,-1 0,1-1,-1 1,1-1,-1 1,0 0,1-1,-1 1,0 0,0 0,1 0,-1-1,0 1,1 0,-1 0,0 0,0 0,1 0,-1 0,0 0,0 1,1-1,-1 0,0 0,0 1,0-1,1 0,-1 0,0 0,1 0,-1-1,1 1,-1 0,1 0,-1 0,1-1,0 1,-1 0,1 0,-1-1,1 1,-1 0,1-1,0 1,-1-1,1 1,0-1,0 1,-1 0,1-1,0 1,0-1,-1 1,1-1,0 1,0-1,0 1,0-1,0 0,0 1,0-1,0 1,0-1,0 1,0-1,0 1,1-1,-3-31,2 28,3-104,-5 124,1 6,4-21,2-13,2-4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03:09:38.660"/>
    </inkml:context>
    <inkml:brush xml:id="br0">
      <inkml:brushProperty name="width" value="0.1" units="cm"/>
      <inkml:brushProperty name="height" value="0.1" units="cm"/>
      <inkml:brushProperty name="color" value="#15B2C3"/>
      <inkml:brushProperty name="ignorePressure" value="1"/>
    </inkml:brush>
  </inkml:definitions>
  <inkml:trace contextRef="#ctx0" brushRef="#br0">338 395,'-11'25,"2"0,-10 37,15-44,-1 0,-1-1,-1 1,0-1,-1 0,-13 18,12-28,7-18,6-21,41-95,-33 102,-2-1,-1 0,-1-1,-1 0,-1 0,3-38,-37 115,13-11,1 1,3 0,1 0,-5 43,14-324,2 145,-60 249,-1 41,60-195,0 1,0 0,0 0,0 0,0 0,0 0,0 0,0 0,0 0,0 0,0 0,-1 0,1 0,0 0,0 0,0 0,0 0,0 0,0 0,0 0,0 0,0 0,0 0,-1 0,1 0,0 0,0 0,0 0,0 0,0 0,0 1,0-1,0 0,0 0,0 0,0 0,0 0,0 0,0 0,-1 0,1 0,0 0,0 0,0 0,0 1,0-1,0 0,0 0,0 0,-2-14,1-21,2 3,0 1,2-1,1 1,2 0,1 0,16-45,-39 140,-8 15,13-41,-27 64,32-95,4-13,3-17,11-32,3 0,2 1,48-103,-65 156,18-35,-18 36,0 0,1-1,-1 1,0 0,0 0,0-1,0 1,0 0,0 0,1-1,-1 1,0 0,0 0,0-1,1 1,-1 0,0 0,0 0,1 0,-1-1,0 1,1 0,-1 0,0 0,0 0,1 0,-1 0,0 0,1 0,-1 0,0 0,1 0,-1 0,0 0,0 0,1 0,-1 0,0 0,1 0,-1 0,0 0,0 0,1 1,-1-1,0 0,0 0,1 1,6 17,-3 28,-5 164,1-208,-1-4,1-14,-1-37,0 11,1 90,0-44,0 1,0 0,-1-1,0 1,0 0,0-1,-2 5,3-8,0-1,0 0,0 1,0-1,0 0,0 0,0 0,-1 1,1-1,0 0,0 0,0 1,-1-1,1 0,0 0,0 0,0 0,-1 1,1-1,0 0,0 0,-1 0,1 0,0 0,0 0,-1 0,1 0,0 0,-1 0,1 0,0 0,0 0,-1 0,1 0,0 0,0 0,-1 0,1 0,0 0,-1 0,-13-21,-18-87,32 109,0-1,-1 1,1 0,0-1,0 1,0-1,-1 1,1-1,0 1,-1-1,1 1,0-1,-1 1,1-1,-1 0,1 1,0-1,-1 1,1-1,-1 0,1 1,-1-1,0 0,1 0,-1 0,1 1,-1-1,1 0,-1 0,0 0,1 0,-1 0,1 0,-1 0,0 0,1 0,-1 0,1 0,-1-1,1 1,-1 0,1 0,-1 0,0-1,1 1,-1 0,1-1,0 1,-1-1,1 1,-1 0,1-1,-1 1,1-1,0 1,-1-1,1 1,0-1,0 1,-1-1,1 1,0-1,0 0,0 1,0-1,0 1,0-1,0-1,-21 56,17-44,4-10,-18 40,17-39,1-1,0 0,0 0,0 1,0-1,0 0,-1 0,1 1,0-1,0 0,-1 0,1 0,0 0,0 1,-1-1,1 0,0 0,0 0,-1 0,1 0,0 0,-1 0,1 1,0-1,0 0,-1 0,1 0,0 0,-1 0,1-1,0 1,0 0,-1 0,1 0,0 0,-1 0,1 0,-9-23,-6-38,15 61,0 0,0 0,0 0,0 1,0-1,0 0,0 0,0 0,0 0,0 0,-1 1,1-1,0 0,0 0,0 0,0 0,0 0,0 0,-1 1,1-1,0 0,0 0,0 0,0 0,0 0,-1 0,1 0,0 0,0 0,0 0,-1 0,1 0,0 0,0 0,0 0,0 0,-1 0,1 0,0 0,0 0,0 0,0 0,0 0,-1 0,1 0,0-1,0 1,0 0,0 0,0 0,-1 0,1 0,0 0,0-1,0 1,0 0,0 0,-4 19,0 10,2 1,0-1,2 0,7 56,-6-86,-1 1,0-1,0 1,0 0,0-1,1 1,-1 0,0-1,1 1,-1 0,0 0,0-1,1 1,-1 0,0 0,1-1,-1 1,1 0,-1 0,0 0,1 0,-1 0,1 0,-1-1,0 1,1 0,-1 0,1 0,-1 0,0 0,1 1,-1-1,1 0,-1 0,0 0,1 0,-1 0,0 0,1 1,-1-1,0 0,1 0,-1 1,0-1,1 0,-1 0,0 1,1-1,-1 0,0 1,0-1,0 0,1 1,-1-1,0 1,0-1,0 0,0 1,0-1,0 1,0-1,0 0,0 1,0 0,18-38,-16 34,57-159,-59 162,0-1,0 1,0-1,0 0,0 1,0-1,0 1,1-1,-1 1,0-1,0 1,1-1,-1 1,0-1,1 1,-1-1,1 1,-1-1,0 1,1 0,-1-1,1 1,-1 0,1-1,-1 1,1 0,-1 0,1 0,0-1,-1 1,1 0,-1 0,1 0,-1 0,1 0,1 0,13 21,7 53,-19-62,16 54,-4 0,8 73,-23-144,0-1,0 1,-1-1,0 1,0-1,0 1,-4-10,5 13,-1 1,0-1,0 1,0-1,0 1,0 0,0-1,0 1,-1 0,1 0,0 0,-1 0,1 0,-1 0,1 0,-1 0,1 1,-1-1,0 1,1-1,-1 1,0-1,1 1,-1 0,0 0,1 0,-1 0,0 0,0 0,1 1,-1-1,0 0,-2 2,-7 2,0 0,1 1,-1 0,1 1,-14 9,-23 13,41-25,2-2,-1 1,1 0,0 0,-1 1,1-1,0 1,1 0,-1 0,0 0,1 0,0 1,-1-1,-3 7,7-9,0-1,0 1,0-1,1 1,-1 0,0-1,0 1,1-1,-1 1,0-1,0 0,1 1,-1-1,1 1,-1-1,0 0,1 1,-1-1,1 1,-1-1,1 0,-1 0,1 1,-1-1,1 0,-1 0,1 0,-1 0,1 1,-1-1,1 0,0 0,-1 0,1 0,-1 0,1-1,-1 1,1 0,0 0,28-1,-26 1,63-5,-26 1,0 2,43 3,-82-2,0 1,-1 0,1 0,0 0,0 0,0 0,0 0,0 0,0 0,0 0,0 1,0-1,0 0,0 1,0-1,0 0,0 1,0-1,0 1,-1 0,1-1,0 1,0 0,-1-1,2 2,-21 10,-44 7,63-19,-37 10,-114 24,302-55,-88 21,-44 1,1-1,-1-1,0-1,29-5,-44 6,-1-1,0 1,0 0,0-1,0 1,0-1,0 0,0 0,-1 0,1-1,0 1,-1 0,0-1,0 0,0 1,0-1,0 0,0 0,-1 0,1-1,-1 1,0 0,0 0,0-1,-1 1,1 0,-1-1,0 1,0-1,0 1,0-1,-1-2,-1-16,-2 1,-1 0,0 0,-10-23,1 1,-4-28,-11-75,2-17,27 158,-1 0,0 0,0 0,0 0,0 0,-1 1,1-1,-1 0,0 0,-1 1,1 0,-1-1,0 1,0 0,0 0,-1 0,0 1,1-1,-1 1,0 0,0 0,-1 0,1 1,-1 0,1-1,-1 1,0 1,0-1,0 1,0 0,0 0,0 0,-9 1,1-1,5 1,-1 0,0-1,1 0,-1-1,0 1,1-2,-12-4,19 4,10 0,9 1,6 0,1 2,-1 0,1 2,35 6,-48-5,-1 0,1 1,-1 0,0 1,-1 0,1 1,-1 0,0 1,-1 0,1 0,10 12,-7-8,-1 2,-1-1,0 1,-1 1,0 0,-1 0,0 1,-1 0,-1 0,-1 1,0 0,-1 0,0 1,-2-1,0 1,1 21,-5 298,0-327,-1-1,0 1,0-1,0 0,-8 15,9-21,0 0,0 0,0 0,-1 0,1 0,-1-1,1 1,-1 0,1-1,-1 1,0-1,-2 2,3-3,0 1,0-1,0 0,0 0,0 1,0-1,0 0,0 0,0 0,0 0,-1 0,1-1,0 1,0 0,0 0,0-1,0 1,0 0,0-1,0 1,0-1,1 0,-1 1,0-1,0 0,0 1,0-2,-2-1,0-1,1 1,-1-1,1 0,0 0,0 0,0 0,1 0,0 0,-1-1,1 1,1 0,-1-1,0-4,1-72,1 56,19-165,-9 114,-10 70,0 1,0-1,1 1,-1-1,1 1,0 0,1 0,-1 0,5-6,-6 10,-1 1,0-1,0 1,1-1,-1 1,1 0,-1-1,0 1,1 0,-1-1,1 1,-1 0,1 0,-1-1,1 1,-1 0,1 0,-1 0,1-1,-1 1,1 0,-1 0,1 0,-1 0,1 0,-1 0,1 0,-1 0,1 1,-1-1,1 0,-1 0,2 1,-1 0,1 1,-1 0,1 0,-1 0,0 0,1 0,-1 0,-1 0,1 1,0-1,0 0,-1 0,1 4,4 19,-2 1,-1 0,-1 36,-1-55,1-34,-5-155,3 177,0-1,0 1,0 0,-1-1,0 1,0 0,0 0,-3-5,4 10,1 0,0 0,-1 0,1 0,0 0,0 0,-1 0,1 0,0 0,-1 0,1 0,0 0,0 0,-1 1,1-1,0 0,0 0,-1 0,1 0,0 0,0 1,-1-1,1 0,0 0,0 0,0 1,-1-1,1 0,0 0,0 1,0-1,0 0,0 0,0 1,0-1,-1 0,1 1,0-1,0 0,0 0,0 1,0-1,0 0,0 1,0-1,1 1,-9 24,5-13,1-7,-25 58,26-61,0 1,0-1,0 0,0 0,-1 0,1 0,-1 0,0 0,1 0,-1 0,0-1,0 1,0 0,0-1,-1 0,1 1,0-1,0 0,-1 0,1-1,-1 1,-3 0,5-1,-1-1,0 1,0-1,1 0,-1 0,1 0,-1 0,1 0,-1 0,1 0,-1 0,1-1,0 1,0-1,0 1,-1-1,2 1,-1-1,0 1,-1-3,-16-42,13 32,-31-86,28 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162" y="4751387"/>
            <a:ext cx="1493837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Sin títul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0"/>
            <a:ext cx="9269412" cy="515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/>
        </p:nvSpPr>
        <p:spPr>
          <a:xfrm>
            <a:off x="7650162" y="4751387"/>
            <a:ext cx="1493837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" descr="Sin título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694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/>
        </p:nvSpPr>
        <p:spPr>
          <a:xfrm>
            <a:off x="7650162" y="4751387"/>
            <a:ext cx="1493837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5" descr="Sin título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/>
        </p:nvSpPr>
        <p:spPr>
          <a:xfrm>
            <a:off x="7650162" y="4751387"/>
            <a:ext cx="1493837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 descr="Sin título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90487" y="0"/>
            <a:ext cx="925671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 txBox="1"/>
          <p:nvPr/>
        </p:nvSpPr>
        <p:spPr>
          <a:xfrm>
            <a:off x="-3092450" y="-93662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/>
        </p:nvSpPr>
        <p:spPr>
          <a:xfrm>
            <a:off x="7650162" y="4751387"/>
            <a:ext cx="1493837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Calibri"/>
              <a:buNone/>
            </a:pPr>
            <a:r>
              <a:rPr lang="en-U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1" descr="Sin título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0487" y="0"/>
            <a:ext cx="9256712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0.png"/><Relationship Id="rId18" Type="http://schemas.openxmlformats.org/officeDocument/2006/relationships/hyperlink" Target="http://blogdesociologia.com/archive/la-felicidad-medida-por-normas-relacion-entre-la-satisfaccion-de-vida-y-la-aplicacion-de-las-leyes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customXml" Target="../ink/ink3.xml"/><Relationship Id="rId17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10" Type="http://schemas.openxmlformats.org/officeDocument/2006/relationships/customXml" Target="../ink/ink2.xml"/><Relationship Id="rId19" Type="http://schemas.openxmlformats.org/officeDocument/2006/relationships/image" Target="../media/image24.tmp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/>
        </p:nvSpPr>
        <p:spPr>
          <a:xfrm>
            <a:off x="414325" y="1892300"/>
            <a:ext cx="7631100" cy="1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SENTIME</a:t>
            </a:r>
            <a:endParaRPr sz="3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Bogotá D.C.</a:t>
            </a:r>
            <a:endParaRPr sz="4000" b="1" i="0" u="none" strike="noStrike" cap="none" dirty="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4000" b="1" i="0" u="none" strike="noStrike" cap="none" dirty="0" err="1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Cenigraf</a:t>
            </a:r>
            <a:endParaRPr sz="4000" b="1" i="0" u="none" strike="noStrike" cap="none" dirty="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11175"/>
            <a:ext cx="217487" cy="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954087" y="144462"/>
            <a:ext cx="3749675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8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INDICADORES FINANCIEROS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2750" y="1268412"/>
            <a:ext cx="4889499" cy="324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11175"/>
            <a:ext cx="217487" cy="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954087" y="80962"/>
            <a:ext cx="2592387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8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IMPACTO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4">
            <a:alphaModFix/>
          </a:blip>
          <a:srcRect l="31000"/>
          <a:stretch/>
        </p:blipFill>
        <p:spPr>
          <a:xfrm>
            <a:off x="2155371" y="1294725"/>
            <a:ext cx="3894038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4775060" y="1496325"/>
            <a:ext cx="1670452" cy="3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 un ahorro significativo en cuanto a los recursos humanos dentro de la institución.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743162" y="1736036"/>
            <a:ext cx="1428000" cy="3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2864915" y="2325307"/>
            <a:ext cx="1427999" cy="223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ahorra tiempo el cual puede ser implementado en otras actividades.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820737" y="26035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051175" y="184150"/>
            <a:ext cx="2046287" cy="787399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EVIDENCIA COMPETENCIAS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737" y="1293812"/>
            <a:ext cx="1622425" cy="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117475" y="184150"/>
            <a:ext cx="2619375" cy="8302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EVIDENCIA (REAL O SIMULADA)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5950" y="1695450"/>
            <a:ext cx="36512" cy="234156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71437" y="1292225"/>
            <a:ext cx="2322512" cy="34163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2980267" y="1286933"/>
            <a:ext cx="2212622" cy="3421592"/>
          </a:xfrm>
          <a:prstGeom prst="rect">
            <a:avLst/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4" descr="Resultado de imagen para sen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7275" y="1536700"/>
            <a:ext cx="23907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11175"/>
            <a:ext cx="217487" cy="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4"/>
          <p:cNvSpPr txBox="1"/>
          <p:nvPr/>
        </p:nvSpPr>
        <p:spPr>
          <a:xfrm>
            <a:off x="1168400" y="144462"/>
            <a:ext cx="68024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8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Perfil del Emprendedor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312" y="596849"/>
            <a:ext cx="7010400" cy="513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4"/>
          <p:cNvSpPr txBox="1"/>
          <p:nvPr/>
        </p:nvSpPr>
        <p:spPr>
          <a:xfrm>
            <a:off x="5122648" y="1363612"/>
            <a:ext cx="1478844" cy="122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Técnologo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en ADSI(Analisis y Desarrollo en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sistemas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)</a:t>
            </a:r>
          </a:p>
        </p:txBody>
      </p:sp>
      <p:sp>
        <p:nvSpPr>
          <p:cNvPr id="45" name="Google Shape;45;p14"/>
          <p:cNvSpPr txBox="1"/>
          <p:nvPr/>
        </p:nvSpPr>
        <p:spPr>
          <a:xfrm>
            <a:off x="4797458" y="2607566"/>
            <a:ext cx="11397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Experiencia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SENA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5122648" y="3959341"/>
            <a:ext cx="1478844" cy="103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Obtener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un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constante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avance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en el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ámbito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laboral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EDF478-9810-4BF9-A8C9-A5DFA04B3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2" y="1480458"/>
            <a:ext cx="3523115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/>
        </p:nvSpPr>
        <p:spPr>
          <a:xfrm>
            <a:off x="2587625" y="212725"/>
            <a:ext cx="21399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8837"/>
            <a:ext cx="5510212" cy="40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11175"/>
            <a:ext cx="217487" cy="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6"/>
          <p:cNvSpPr txBox="1"/>
          <p:nvPr/>
        </p:nvSpPr>
        <p:spPr>
          <a:xfrm>
            <a:off x="954087" y="144462"/>
            <a:ext cx="3749675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8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CONCEPTO DEL NEGOCIO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050" y="1504112"/>
            <a:ext cx="7894637" cy="405923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/>
        </p:nvSpPr>
        <p:spPr>
          <a:xfrm>
            <a:off x="4578425" y="4239000"/>
            <a:ext cx="33810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Cambios manuales.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6"/>
          <p:cNvSpPr txBox="1"/>
          <p:nvPr/>
        </p:nvSpPr>
        <p:spPr>
          <a:xfrm>
            <a:off x="4597625" y="2932750"/>
            <a:ext cx="33426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Automatizado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4661650" y="3585875"/>
            <a:ext cx="33426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Manejo de roles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6"/>
          <p:cNvSpPr txBox="1"/>
          <p:nvPr/>
        </p:nvSpPr>
        <p:spPr>
          <a:xfrm>
            <a:off x="677050" y="2915719"/>
            <a:ext cx="3586200" cy="55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creación de software de horarios a la medida de la institución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371400" y="2996775"/>
            <a:ext cx="19338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/>
        </p:nvSpPr>
        <p:spPr>
          <a:xfrm>
            <a:off x="677050" y="3516725"/>
            <a:ext cx="35862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oluciones tecnologicas avanzadas a sus  necesidades.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368400" y="4354375"/>
            <a:ext cx="308700" cy="3072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677050" y="4246675"/>
            <a:ext cx="33810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Atencion especializada en el manejo de información personal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4269725" y="4373575"/>
            <a:ext cx="308700" cy="3072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11175"/>
            <a:ext cx="217487" cy="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954087" y="80962"/>
            <a:ext cx="2592387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8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ANÁLISIS DE MERCADO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62" y="2809875"/>
            <a:ext cx="3883025" cy="25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40250" y="1244900"/>
            <a:ext cx="6003750" cy="26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4064000" y="1039812"/>
            <a:ext cx="5080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COMPORTAMIENTO Y TENDENCIAS DEL SECTOR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279800" y="1872300"/>
            <a:ext cx="14505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Actualizaciones de acuerdo a las necesidades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867000" y="1983000"/>
            <a:ext cx="12120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Distintos servicios de entrega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215700" y="1983000"/>
            <a:ext cx="12120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Escasez de empresas similares en el sector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735274" y="2094750"/>
            <a:ext cx="117782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 de las instituciones educativas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11175"/>
            <a:ext cx="217487" cy="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11175"/>
            <a:ext cx="217487" cy="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954087" y="80962"/>
            <a:ext cx="2592387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8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PROYECCIONES DE VENTAS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t="1980" b="-1979"/>
          <a:stretch/>
        </p:blipFill>
        <p:spPr>
          <a:xfrm>
            <a:off x="954087" y="1690687"/>
            <a:ext cx="7296149" cy="452278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855912" y="1044575"/>
            <a:ext cx="5080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PRECIO POR PRODUCTO/SERVICIOS O PROMEDIO POR LÍNEAS DE PRODUCTO/SERVICIO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71450" y="4559300"/>
            <a:ext cx="73406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PROYECCIONES DE VENTAS DEL PRIMER AÑO (CANTIDAD - $)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626282" y="1951949"/>
            <a:ext cx="2859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 hora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rios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935514" y="1951949"/>
            <a:ext cx="1234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2.500.000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645211" y="2348138"/>
            <a:ext cx="295695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Diseño Web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645211" y="3069376"/>
            <a:ext cx="30543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Actualizaciones 	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34064" y="2741934"/>
            <a:ext cx="9377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300.000</a:t>
            </a:r>
            <a:endParaRPr sz="1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036964" y="3149328"/>
            <a:ext cx="934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200.000</a:t>
            </a:r>
            <a:endParaRPr sz="1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645211" y="3458467"/>
            <a:ext cx="20574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multimedia</a:t>
            </a:r>
            <a:endParaRPr sz="18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645211" y="2726034"/>
            <a:ext cx="295695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Diseño base de datos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034064" y="2369730"/>
            <a:ext cx="1037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b="1" dirty="0">
                <a:latin typeface="Times New Roman"/>
                <a:ea typeface="Times New Roman"/>
                <a:cs typeface="Times New Roman"/>
                <a:sym typeface="Times New Roman"/>
              </a:rPr>
              <a:t>600.00</a:t>
            </a:r>
            <a:endParaRPr sz="1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98;p18">
            <a:extLst>
              <a:ext uri="{FF2B5EF4-FFF2-40B4-BE49-F238E27FC236}">
                <a16:creationId xmlns:a16="http://schemas.microsoft.com/office/drawing/2014/main" id="{09887FE6-9D4A-4206-B112-0B5DB177AC3A}"/>
              </a:ext>
            </a:extLst>
          </p:cNvPr>
          <p:cNvSpPr txBox="1"/>
          <p:nvPr/>
        </p:nvSpPr>
        <p:spPr>
          <a:xfrm>
            <a:off x="4973991" y="3529763"/>
            <a:ext cx="934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1.000.000</a:t>
            </a:r>
            <a:endParaRPr sz="1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11175"/>
            <a:ext cx="217487" cy="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954087" y="144462"/>
            <a:ext cx="37496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8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PROCESOS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9640" y="1078173"/>
            <a:ext cx="5692579" cy="446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954075" y="3316950"/>
            <a:ext cx="1244839" cy="10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El análisis de las necesidades presentadas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903410" y="3268316"/>
            <a:ext cx="1506557" cy="8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Diseño atractivo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acuerdo a los requerimientos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l="-66252" t="-8276" r="3067" b="21426"/>
          <a:stretch/>
        </p:blipFill>
        <p:spPr>
          <a:xfrm>
            <a:off x="93080" y="2018391"/>
            <a:ext cx="1915396" cy="935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2" name="Google Shape;112;p19"/>
          <p:cNvSpPr txBox="1"/>
          <p:nvPr/>
        </p:nvSpPr>
        <p:spPr>
          <a:xfrm>
            <a:off x="4932944" y="3429001"/>
            <a:ext cx="1503067" cy="8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Desarrollo del aplicativo teniendo en cuenta el diseño y análisis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07890" y="2072572"/>
            <a:ext cx="839404" cy="8273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1" name="Google Shape;108;p19">
            <a:extLst>
              <a:ext uri="{FF2B5EF4-FFF2-40B4-BE49-F238E27FC236}">
                <a16:creationId xmlns:a16="http://schemas.microsoft.com/office/drawing/2014/main" id="{4D7007E9-B64A-4E6C-A81F-F314EBA35AD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1438"/>
          <a:stretch/>
        </p:blipFill>
        <p:spPr>
          <a:xfrm>
            <a:off x="6658206" y="1038122"/>
            <a:ext cx="1860665" cy="446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2;p19">
            <a:extLst>
              <a:ext uri="{FF2B5EF4-FFF2-40B4-BE49-F238E27FC236}">
                <a16:creationId xmlns:a16="http://schemas.microsoft.com/office/drawing/2014/main" id="{ABE6C66F-AC44-4807-A904-25766CAC5503}"/>
              </a:ext>
            </a:extLst>
          </p:cNvPr>
          <p:cNvSpPr txBox="1"/>
          <p:nvPr/>
        </p:nvSpPr>
        <p:spPr>
          <a:xfrm>
            <a:off x="6933121" y="3369533"/>
            <a:ext cx="1612885" cy="1452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del aplicarivo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entreg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 del mismo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351744D-EEF9-4BB7-955E-94F13AA2CD49}"/>
                  </a:ext>
                </a:extLst>
              </p14:cNvPr>
              <p14:cNvContentPartPr/>
              <p14:nvPr/>
            </p14:nvContentPartPr>
            <p14:xfrm>
              <a:off x="8196034" y="3058560"/>
              <a:ext cx="43560" cy="29952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351744D-EEF9-4BB7-955E-94F13AA2CD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2394" y="2950920"/>
                <a:ext cx="1512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A79B6D8-0AD1-44E2-B650-D71BA655660E}"/>
                  </a:ext>
                </a:extLst>
              </p14:cNvPr>
              <p14:cNvContentPartPr/>
              <p14:nvPr/>
            </p14:nvContentPartPr>
            <p14:xfrm>
              <a:off x="8195674" y="3142800"/>
              <a:ext cx="45000" cy="2437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A79B6D8-0AD1-44E2-B650-D71BA65566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77674" y="3124800"/>
                <a:ext cx="80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CA11625-360E-44FB-A005-BB14CFFD148A}"/>
                  </a:ext>
                </a:extLst>
              </p14:cNvPr>
              <p14:cNvContentPartPr/>
              <p14:nvPr/>
            </p14:nvContentPartPr>
            <p14:xfrm>
              <a:off x="8151754" y="3134880"/>
              <a:ext cx="155520" cy="286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CA11625-360E-44FB-A005-BB14CFFD1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34114" y="3116880"/>
                <a:ext cx="1911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584DCAF-9300-4865-AAF2-C0452471F97D}"/>
                  </a:ext>
                </a:extLst>
              </p14:cNvPr>
              <p14:cNvContentPartPr/>
              <p14:nvPr/>
            </p14:nvContentPartPr>
            <p14:xfrm>
              <a:off x="8162194" y="3123000"/>
              <a:ext cx="199440" cy="2926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584DCAF-9300-4865-AAF2-C0452471F9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4194" y="3105360"/>
                <a:ext cx="23508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25B58B65-3D99-4CB5-BE09-3640750CD207}"/>
              </a:ext>
            </a:extLst>
          </p:cNvPr>
          <p:cNvSpPr txBox="1"/>
          <p:nvPr/>
        </p:nvSpPr>
        <p:spPr>
          <a:xfrm>
            <a:off x="8087006" y="3033827"/>
            <a:ext cx="130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951983" y="2005294"/>
            <a:ext cx="1135023" cy="8273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42CDB84-77A5-4AEE-93E4-9FD345CCE5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932944" y="2107727"/>
            <a:ext cx="1032428" cy="7570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40E820F-8BC1-4E49-AC93-7DF2D3AC7AF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64428" y="2460969"/>
            <a:ext cx="342948" cy="457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11175"/>
            <a:ext cx="217487" cy="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954087" y="80962"/>
            <a:ext cx="2592387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8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INVERSIONES REQUERIDAS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1036637"/>
            <a:ext cx="5918200" cy="355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012" y="4492625"/>
            <a:ext cx="6175375" cy="126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1491898" y="2486465"/>
            <a:ext cx="1194858" cy="6547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Arrendamiento zona, servicio de agua, luz.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546474" y="2486465"/>
            <a:ext cx="1194859" cy="6547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Servidor, disco duro, tarjeta RAM, licencia e insumos.</a:t>
            </a: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588000" y="2486465"/>
            <a:ext cx="1185333" cy="6547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141414"/>
                </a:solidFill>
                <a:latin typeface="Arial"/>
                <a:ea typeface="Arial"/>
                <a:cs typeface="Arial"/>
                <a:sym typeface="Arial"/>
              </a:rPr>
              <a:t>Mano de obra</a:t>
            </a:r>
            <a:endParaRPr sz="1400" b="0" i="0" u="none" strike="noStrike" cap="none" dirty="0">
              <a:solidFill>
                <a:srgbClr val="1414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512709" y="3508110"/>
            <a:ext cx="1174045" cy="6547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200" dirty="0">
                <a:solidFill>
                  <a:schemeClr val="dk1"/>
                </a:solidFill>
              </a:rPr>
              <a:t>21.420.000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3546474" y="3508110"/>
            <a:ext cx="1174045" cy="6547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200" dirty="0">
                <a:solidFill>
                  <a:schemeClr val="dk1"/>
                </a:solidFill>
              </a:rPr>
              <a:t>93.450.000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5599288" y="3508109"/>
            <a:ext cx="1174045" cy="6547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200" dirty="0">
                <a:solidFill>
                  <a:schemeClr val="dk1"/>
                </a:solidFill>
              </a:rPr>
              <a:t>7.380.000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285067" y="4667954"/>
            <a:ext cx="2032000" cy="32737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dirty="0">
                <a:solidFill>
                  <a:schemeClr val="lt1"/>
                </a:solidFill>
              </a:rPr>
              <a:t>122.250.000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12" y="511175"/>
            <a:ext cx="217487" cy="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954087" y="249237"/>
            <a:ext cx="259238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6E8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ORGANIGRAMA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1"/>
          <p:cNvGrpSpPr/>
          <p:nvPr/>
        </p:nvGrpSpPr>
        <p:grpSpPr>
          <a:xfrm>
            <a:off x="1044526" y="1061322"/>
            <a:ext cx="4567694" cy="3937369"/>
            <a:chOff x="340471" y="167"/>
            <a:chExt cx="4567694" cy="3937369"/>
          </a:xfrm>
        </p:grpSpPr>
        <p:sp>
          <p:nvSpPr>
            <p:cNvPr id="137" name="Google Shape;137;p21"/>
            <p:cNvSpPr/>
            <p:nvPr/>
          </p:nvSpPr>
          <p:spPr>
            <a:xfrm>
              <a:off x="3637758" y="1025524"/>
              <a:ext cx="215324" cy="9433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9" name="Google Shape;139;p21"/>
            <p:cNvSpPr/>
            <p:nvPr/>
          </p:nvSpPr>
          <p:spPr>
            <a:xfrm>
              <a:off x="3807363" y="1025524"/>
              <a:ext cx="91440" cy="18866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0" name="Google Shape;140;p21"/>
            <p:cNvSpPr/>
            <p:nvPr/>
          </p:nvSpPr>
          <p:spPr>
            <a:xfrm>
              <a:off x="1371720" y="1025524"/>
              <a:ext cx="2481363" cy="188665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1" name="Google Shape;141;p21"/>
            <p:cNvSpPr/>
            <p:nvPr/>
          </p:nvSpPr>
          <p:spPr>
            <a:xfrm>
              <a:off x="2827726" y="167"/>
              <a:ext cx="2050713" cy="102535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2827726" y="167"/>
              <a:ext cx="2050713" cy="1025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875" tIns="15875" rIns="15875" bIns="15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dirty="0" err="1">
                  <a:solidFill>
                    <a:schemeClr val="lt1"/>
                  </a:solidFill>
                </a:rPr>
                <a:t>Administrador</a:t>
              </a:r>
              <a:r>
                <a:rPr lang="en-US" sz="2500" dirty="0">
                  <a:solidFill>
                    <a:schemeClr val="lt1"/>
                  </a:solidFill>
                </a:rPr>
                <a:t> </a:t>
              </a:r>
              <a:r>
                <a:rPr lang="en-US" sz="2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46363" y="2912180"/>
              <a:ext cx="2050713" cy="1025356"/>
            </a:xfrm>
            <a:prstGeom prst="rect">
              <a:avLst/>
            </a:pr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340471" y="2912180"/>
              <a:ext cx="2050713" cy="1025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875" tIns="15875" rIns="15875" bIns="15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Aprendices</a:t>
              </a:r>
              <a:endParaRPr sz="2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827726" y="2912180"/>
              <a:ext cx="2050713" cy="1025356"/>
            </a:xfrm>
            <a:prstGeom prst="rect">
              <a:avLst/>
            </a:pr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2857452" y="2912180"/>
              <a:ext cx="2050713" cy="1025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875" tIns="15875" rIns="15875" bIns="15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500" dirty="0">
                  <a:solidFill>
                    <a:schemeClr val="lt1"/>
                  </a:solidFill>
                </a:rPr>
                <a:t>Instructores</a:t>
              </a:r>
              <a:endParaRPr sz="2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587045" y="1456174"/>
              <a:ext cx="2050713" cy="1025356"/>
            </a:xfrm>
            <a:prstGeom prst="rect">
              <a:avLst/>
            </a:prstGeom>
            <a:solidFill>
              <a:schemeClr val="accent3"/>
            </a:solidFill>
            <a:ln w="381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1587045" y="1456174"/>
              <a:ext cx="2050713" cy="1025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875" tIns="15875" rIns="15875" bIns="15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5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Coordinador </a:t>
              </a:r>
              <a:endParaRPr sz="25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0_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3_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265</Words>
  <Application>Microsoft Office PowerPoint</Application>
  <PresentationFormat>Presentación en pantalla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Impact</vt:lpstr>
      <vt:lpstr>Times New Roman</vt:lpstr>
      <vt:lpstr>1_Presentación SENA-GC-F-004-V1</vt:lpstr>
      <vt:lpstr>5_Presentación SENA-GC-F-004-V1</vt:lpstr>
      <vt:lpstr>2_Presentación SENA-GC-F-004-V1</vt:lpstr>
      <vt:lpstr>10_Presentación SENA-GC-F-004-V1</vt:lpstr>
      <vt:lpstr>13_Presentación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karen ospina torres</cp:lastModifiedBy>
  <cp:revision>15</cp:revision>
  <dcterms:modified xsi:type="dcterms:W3CDTF">2020-06-23T03:34:25Z</dcterms:modified>
</cp:coreProperties>
</file>