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7"/>
  </p:notesMasterIdLst>
  <p:sldIdLst>
    <p:sldId id="256" r:id="rId2"/>
    <p:sldId id="257" r:id="rId3"/>
    <p:sldId id="272" r:id="rId4"/>
    <p:sldId id="258" r:id="rId5"/>
    <p:sldId id="299" r:id="rId6"/>
    <p:sldId id="273" r:id="rId7"/>
    <p:sldId id="261" r:id="rId8"/>
    <p:sldId id="262" r:id="rId9"/>
    <p:sldId id="276" r:id="rId10"/>
    <p:sldId id="293" r:id="rId11"/>
    <p:sldId id="298" r:id="rId12"/>
    <p:sldId id="297" r:id="rId13"/>
    <p:sldId id="300" r:id="rId14"/>
    <p:sldId id="301" r:id="rId15"/>
    <p:sldId id="292" r:id="rId16"/>
  </p:sldIdLst>
  <p:sldSz cx="12192000" cy="6858000"/>
  <p:notesSz cx="6858000" cy="9144000"/>
  <p:embeddedFontLst>
    <p:embeddedFont>
      <p:font typeface="Trebuchet MS" panose="020B0603020202020204" pitchFamily="34" charset="0"/>
      <p:regular r:id="rId18"/>
      <p:bold r:id="rId19"/>
      <p:italic r:id="rId20"/>
      <p:boldItalic r:id="rId21"/>
    </p:embeddedFont>
    <p:embeddedFont>
      <p:font typeface="Wingdings 3" panose="05040102010807070707" pitchFamily="18" charset="2"/>
      <p:regular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f1e5a103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f1e5a103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9475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f1e5a103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f1e5a103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596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f1e5a103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f1e5a103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3906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f1e5a103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f1e5a103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4840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f1e5a103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f1e5a103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3583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f1e5a103e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f1e5a103e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1219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f1e5a103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f1e5a103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f1e5a103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f1e5a103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1959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4f1e5a10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4f1e5a10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4f1e5a10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4f1e5a10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7106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4f1e5a10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4f1e5a10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3826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f1e5a103e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f1e5a103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f1e5a103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f1e5a103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f1e5a103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f1e5a103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8894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32007752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320384354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5693584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8667857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940280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378821292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90587190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156336319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210498488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213785927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9B482E8-6E0E-1B4F-B1FD-C69DB9E858D9}" type="datetimeFigureOut">
              <a:rPr lang="en-US" smtClean="0"/>
              <a:pPr/>
              <a:t>3/4/2022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412520687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9B482E8-6E0E-1B4F-B1FD-C69DB9E858D9}" type="datetimeFigureOut">
              <a:rPr lang="en-US" smtClean="0"/>
              <a:pPr/>
              <a:t>3/4/2022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296122424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9B482E8-6E0E-1B4F-B1FD-C69DB9E858D9}" type="datetimeFigureOut">
              <a:rPr lang="en-US" smtClean="0"/>
              <a:pPr/>
              <a:t>3/4/2022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16773233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482E8-6E0E-1B4F-B1FD-C69DB9E858D9}" type="datetimeFigureOut">
              <a:rPr lang="en-US" smtClean="0"/>
              <a:pPr/>
              <a:t>3/4/2022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206254732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9B482E8-6E0E-1B4F-B1FD-C69DB9E858D9}" type="datetimeFigureOut">
              <a:rPr lang="en-US" smtClean="0"/>
              <a:pPr/>
              <a:t>3/4/2022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299875395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9B482E8-6E0E-1B4F-B1FD-C69DB9E858D9}" type="datetimeFigureOut">
              <a:rPr lang="en-US" smtClean="0"/>
              <a:pPr/>
              <a:t>3/4/2022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236705054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B482E8-6E0E-1B4F-B1FD-C69DB9E858D9}" type="datetimeFigureOut">
              <a:rPr lang="en-US" smtClean="0"/>
              <a:pPr/>
              <a:t>3/4/2022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‹Nº›</a:t>
            </a:fld>
            <a:endParaRPr lang="en-US"/>
          </a:p>
        </p:txBody>
      </p:sp>
    </p:spTree>
    <p:extLst>
      <p:ext uri="{BB962C8B-B14F-4D97-AF65-F5344CB8AC3E}">
        <p14:creationId xmlns:p14="http://schemas.microsoft.com/office/powerpoint/2010/main" val="239005345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0"/>
        <p:cNvGrpSpPr/>
        <p:nvPr/>
      </p:nvGrpSpPr>
      <p:grpSpPr>
        <a:xfrm>
          <a:off x="0" y="0"/>
          <a:ext cx="0" cy="0"/>
          <a:chOff x="0" y="0"/>
          <a:chExt cx="0" cy="0"/>
        </a:xfrm>
      </p:grpSpPr>
      <p:pic>
        <p:nvPicPr>
          <p:cNvPr id="119" name="Picture 118">
            <a:extLst>
              <a:ext uri="{FF2B5EF4-FFF2-40B4-BE49-F238E27FC236}">
                <a16:creationId xmlns:a16="http://schemas.microsoft.com/office/drawing/2014/main" id="{3C2F123C-FB43-42E5-8AA2-B5B527C3229E}"/>
              </a:ext>
            </a:extLst>
          </p:cNvPr>
          <p:cNvPicPr>
            <a:picLocks noChangeAspect="1"/>
          </p:cNvPicPr>
          <p:nvPr/>
        </p:nvPicPr>
        <p:blipFill rotWithShape="1">
          <a:blip r:embed="rId3"/>
          <a:srcRect l="9091" t="4726" b="4365"/>
          <a:stretch/>
        </p:blipFill>
        <p:spPr>
          <a:xfrm>
            <a:off x="1" y="10"/>
            <a:ext cx="12191999" cy="6857990"/>
          </a:xfrm>
          <a:prstGeom prst="rect">
            <a:avLst/>
          </a:prstGeom>
        </p:spPr>
      </p:pic>
      <p:sp>
        <p:nvSpPr>
          <p:cNvPr id="144" name="Isosceles Triangle 143">
            <a:extLst>
              <a:ext uri="{FF2B5EF4-FFF2-40B4-BE49-F238E27FC236}">
                <a16:creationId xmlns:a16="http://schemas.microsoft.com/office/drawing/2014/main" id="{3559A5F2-8BE0-4998-A1E4-1B145465A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6" name="Parallelogram 145">
            <a:extLst>
              <a:ext uri="{FF2B5EF4-FFF2-40B4-BE49-F238E27FC236}">
                <a16:creationId xmlns:a16="http://schemas.microsoft.com/office/drawing/2014/main" id="{3A6596D4-D53C-424F-9F16-CC8686C07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8" name="Straight Connector 147">
            <a:extLst>
              <a:ext uri="{FF2B5EF4-FFF2-40B4-BE49-F238E27FC236}">
                <a16:creationId xmlns:a16="http://schemas.microsoft.com/office/drawing/2014/main" id="{81BB890B-70D4-42FE-A599-6AEF1A42D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a:extLst>
              <a:ext uri="{FF2B5EF4-FFF2-40B4-BE49-F238E27FC236}">
                <a16:creationId xmlns:a16="http://schemas.microsoft.com/office/drawing/2014/main" id="{3842D646-B58C-43C8-8152-01BC782B72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2" name="Rectangle 23">
            <a:extLst>
              <a:ext uri="{FF2B5EF4-FFF2-40B4-BE49-F238E27FC236}">
                <a16:creationId xmlns:a16="http://schemas.microsoft.com/office/drawing/2014/main" id="{9772CABD-4211-42AA-B349-D4002E52F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4" name="Rectangle 25">
            <a:extLst>
              <a:ext uri="{FF2B5EF4-FFF2-40B4-BE49-F238E27FC236}">
                <a16:creationId xmlns:a16="http://schemas.microsoft.com/office/drawing/2014/main" id="{BBD91630-4DBA-4294-8016-FEB5C3B0C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6" name="Isosceles Triangle 155">
            <a:extLst>
              <a:ext uri="{FF2B5EF4-FFF2-40B4-BE49-F238E27FC236}">
                <a16:creationId xmlns:a16="http://schemas.microsoft.com/office/drawing/2014/main" id="{E67D1587-504D-41BC-9D48-B61257BFB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Google Shape;81;p13"/>
          <p:cNvSpPr txBox="1">
            <a:spLocks noGrp="1"/>
          </p:cNvSpPr>
          <p:nvPr>
            <p:ph type="ctrTitle"/>
          </p:nvPr>
        </p:nvSpPr>
        <p:spPr>
          <a:xfrm>
            <a:off x="4704200" y="1678665"/>
            <a:ext cx="4569803" cy="2369131"/>
          </a:xfrm>
        </p:spPr>
        <p:txBody>
          <a:bodyPr vert="horz" lIns="91440" tIns="45720" rIns="91440" bIns="45720" rtlCol="0">
            <a:normAutofit/>
          </a:bodyPr>
          <a:lstStyle/>
          <a:p>
            <a:pPr>
              <a:lnSpc>
                <a:spcPct val="90000"/>
              </a:lnSpc>
            </a:pPr>
            <a:r>
              <a:rPr lang="en-US" sz="5000"/>
              <a:t>Jhonnatan Enmanuel Orantes Garcia</a:t>
            </a:r>
          </a:p>
        </p:txBody>
      </p:sp>
      <p:sp>
        <p:nvSpPr>
          <p:cNvPr id="82" name="Google Shape;82;p13"/>
          <p:cNvSpPr txBox="1">
            <a:spLocks noGrp="1"/>
          </p:cNvSpPr>
          <p:nvPr>
            <p:ph type="subTitle" idx="1"/>
          </p:nvPr>
        </p:nvSpPr>
        <p:spPr>
          <a:xfrm>
            <a:off x="4700964" y="4050832"/>
            <a:ext cx="4573037" cy="1096899"/>
          </a:xfrm>
        </p:spPr>
        <p:txBody>
          <a:bodyPr>
            <a:normAutofit/>
          </a:bodyPr>
          <a:lstStyle/>
          <a:p>
            <a:r>
              <a:rPr lang="en-US" dirty="0" err="1">
                <a:solidFill>
                  <a:schemeClr val="bg1"/>
                </a:solidFill>
              </a:rPr>
              <a:t>Laboratorio</a:t>
            </a:r>
            <a:r>
              <a:rPr lang="en-US" dirty="0">
                <a:solidFill>
                  <a:schemeClr val="bg1"/>
                </a:solidFill>
              </a:rPr>
              <a:t> Redes de </a:t>
            </a:r>
            <a:r>
              <a:rPr lang="en-US" dirty="0" err="1">
                <a:solidFill>
                  <a:schemeClr val="bg1"/>
                </a:solidFill>
              </a:rPr>
              <a:t>Computadoras</a:t>
            </a:r>
            <a:r>
              <a:rPr lang="en-US" dirty="0">
                <a:solidFill>
                  <a:schemeClr val="bg1"/>
                </a:solidFill>
              </a:rPr>
              <a:t> 1</a:t>
            </a:r>
          </a:p>
          <a:p>
            <a:pPr lvl="0"/>
            <a:r>
              <a:rPr lang="en-US" dirty="0">
                <a:solidFill>
                  <a:schemeClr val="bg1"/>
                </a:solidFill>
              </a:rPr>
              <a:t>CLASE # 7</a:t>
            </a:r>
          </a:p>
        </p:txBody>
      </p:sp>
      <p:sp>
        <p:nvSpPr>
          <p:cNvPr id="158" name="Rectangle 27">
            <a:extLst>
              <a:ext uri="{FF2B5EF4-FFF2-40B4-BE49-F238E27FC236}">
                <a16:creationId xmlns:a16="http://schemas.microsoft.com/office/drawing/2014/main" id="{8765DD1A-F044-4DE7-8A9B-7C30DC85A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0" name="Rectangle 28">
            <a:extLst>
              <a:ext uri="{FF2B5EF4-FFF2-40B4-BE49-F238E27FC236}">
                <a16:creationId xmlns:a16="http://schemas.microsoft.com/office/drawing/2014/main" id="{2FE2170D-72D6-48A8-8E9A-BFF3BF03D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2" name="Rectangle 29">
            <a:extLst>
              <a:ext uri="{FF2B5EF4-FFF2-40B4-BE49-F238E27FC236}">
                <a16:creationId xmlns:a16="http://schemas.microsoft.com/office/drawing/2014/main" id="{01D19436-094D-463D-AFEA-870FDBD0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4" name="Isosceles Triangle 163">
            <a:extLst>
              <a:ext uri="{FF2B5EF4-FFF2-40B4-BE49-F238E27FC236}">
                <a16:creationId xmlns:a16="http://schemas.microsoft.com/office/drawing/2014/main" id="{9A2DE6E0-967C-4C58-8558-EC08F1138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23"/>
        <p:cNvGrpSpPr/>
        <p:nvPr/>
      </p:nvGrpSpPr>
      <p:grpSpPr>
        <a:xfrm>
          <a:off x="0" y="0"/>
          <a:ext cx="0" cy="0"/>
          <a:chOff x="0" y="0"/>
          <a:chExt cx="0" cy="0"/>
        </a:xfrm>
      </p:grpSpPr>
      <p:sp useBgFill="1">
        <p:nvSpPr>
          <p:cNvPr id="130" name="Rectangle 129">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2" name="Group 131">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3" name="Straight Connector 132">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5"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6"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7" name="Isosceles Triangle 136">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8"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9"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Isosceles Triangle 140">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Isosceles Triangle 141">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24" name="Google Shape;124;p19"/>
          <p:cNvSpPr txBox="1">
            <a:spLocks noGrp="1"/>
          </p:cNvSpPr>
          <p:nvPr>
            <p:ph type="title"/>
          </p:nvPr>
        </p:nvSpPr>
        <p:spPr>
          <a:xfrm>
            <a:off x="677334" y="609600"/>
            <a:ext cx="8596668" cy="1320800"/>
          </a:xfrm>
          <a:prstGeom prst="rect">
            <a:avLst/>
          </a:prstGeom>
        </p:spPr>
        <p:txBody>
          <a:bodyPr spcFirstLastPara="1" lIns="91425" tIns="45700" rIns="91425" bIns="45700" anchorCtr="0">
            <a:normAutofit/>
          </a:bodyPr>
          <a:lstStyle/>
          <a:p>
            <a:pPr>
              <a:spcBef>
                <a:spcPts val="0"/>
              </a:spcBef>
            </a:pPr>
            <a:br>
              <a:rPr lang="en-US" dirty="0"/>
            </a:br>
            <a:r>
              <a:rPr lang="en-US" dirty="0" err="1"/>
              <a:t>Después</a:t>
            </a:r>
            <a:r>
              <a:rPr lang="en-US" dirty="0"/>
              <a:t> de </a:t>
            </a:r>
            <a:r>
              <a:rPr lang="en-US" dirty="0" err="1"/>
              <a:t>configurar</a:t>
            </a:r>
            <a:r>
              <a:rPr lang="en-US" dirty="0"/>
              <a:t> </a:t>
            </a:r>
            <a:r>
              <a:rPr lang="en-US" dirty="0" err="1"/>
              <a:t>Etherchannel</a:t>
            </a:r>
            <a:endParaRPr lang="en-US" dirty="0"/>
          </a:p>
        </p:txBody>
      </p:sp>
      <p:pic>
        <p:nvPicPr>
          <p:cNvPr id="2" name="Imagen 1">
            <a:extLst>
              <a:ext uri="{FF2B5EF4-FFF2-40B4-BE49-F238E27FC236}">
                <a16:creationId xmlns:a16="http://schemas.microsoft.com/office/drawing/2014/main" id="{DBB98E47-CC40-4F27-95A1-10F80DD2E1E4}"/>
              </a:ext>
            </a:extLst>
          </p:cNvPr>
          <p:cNvPicPr>
            <a:picLocks noChangeAspect="1"/>
          </p:cNvPicPr>
          <p:nvPr/>
        </p:nvPicPr>
        <p:blipFill>
          <a:blip r:embed="rId3"/>
          <a:stretch>
            <a:fillRect/>
          </a:stretch>
        </p:blipFill>
        <p:spPr>
          <a:xfrm>
            <a:off x="224366" y="2919496"/>
            <a:ext cx="11885491" cy="2058904"/>
          </a:xfrm>
          <a:prstGeom prst="rect">
            <a:avLst/>
          </a:prstGeom>
        </p:spPr>
      </p:pic>
    </p:spTree>
    <p:extLst>
      <p:ext uri="{BB962C8B-B14F-4D97-AF65-F5344CB8AC3E}">
        <p14:creationId xmlns:p14="http://schemas.microsoft.com/office/powerpoint/2010/main" val="403888556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23"/>
        <p:cNvGrpSpPr/>
        <p:nvPr/>
      </p:nvGrpSpPr>
      <p:grpSpPr>
        <a:xfrm>
          <a:off x="0" y="0"/>
          <a:ext cx="0" cy="0"/>
          <a:chOff x="0" y="0"/>
          <a:chExt cx="0" cy="0"/>
        </a:xfrm>
      </p:grpSpPr>
      <p:sp useBgFill="1">
        <p:nvSpPr>
          <p:cNvPr id="130" name="Rectangle 129">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2" name="Group 131">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3" name="Straight Connector 132">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5"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6"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7" name="Isosceles Triangle 136">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8"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9"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Isosceles Triangle 140">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Isosceles Triangle 141">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24" name="Google Shape;124;p19"/>
          <p:cNvSpPr txBox="1">
            <a:spLocks noGrp="1"/>
          </p:cNvSpPr>
          <p:nvPr>
            <p:ph type="title"/>
          </p:nvPr>
        </p:nvSpPr>
        <p:spPr>
          <a:xfrm>
            <a:off x="527204" y="266343"/>
            <a:ext cx="8596668" cy="1320800"/>
          </a:xfrm>
          <a:prstGeom prst="rect">
            <a:avLst/>
          </a:prstGeom>
        </p:spPr>
        <p:txBody>
          <a:bodyPr spcFirstLastPara="1" lIns="91425" tIns="45700" rIns="91425" bIns="45700" anchorCtr="0">
            <a:normAutofit/>
          </a:bodyPr>
          <a:lstStyle/>
          <a:p>
            <a:br>
              <a:rPr lang="en-US" dirty="0"/>
            </a:br>
            <a:r>
              <a:rPr lang="en-US" dirty="0" err="1"/>
              <a:t>Después</a:t>
            </a:r>
            <a:r>
              <a:rPr lang="en-US" dirty="0"/>
              <a:t> de </a:t>
            </a:r>
            <a:r>
              <a:rPr lang="en-US" dirty="0" err="1"/>
              <a:t>configurar</a:t>
            </a:r>
            <a:r>
              <a:rPr lang="en-US" dirty="0"/>
              <a:t> </a:t>
            </a:r>
            <a:r>
              <a:rPr lang="en-US" dirty="0" err="1"/>
              <a:t>Etherchannel</a:t>
            </a:r>
            <a:endParaRPr lang="es-GT" dirty="0"/>
          </a:p>
        </p:txBody>
      </p:sp>
      <p:sp>
        <p:nvSpPr>
          <p:cNvPr id="17" name="CuadroTexto 16">
            <a:extLst>
              <a:ext uri="{FF2B5EF4-FFF2-40B4-BE49-F238E27FC236}">
                <a16:creationId xmlns:a16="http://schemas.microsoft.com/office/drawing/2014/main" id="{57C598F7-EDD7-4DEB-A979-C6A5FB621BB2}"/>
              </a:ext>
            </a:extLst>
          </p:cNvPr>
          <p:cNvSpPr txBox="1"/>
          <p:nvPr/>
        </p:nvSpPr>
        <p:spPr>
          <a:xfrm>
            <a:off x="601757" y="1447086"/>
            <a:ext cx="9812540" cy="4801314"/>
          </a:xfrm>
          <a:prstGeom prst="rect">
            <a:avLst/>
          </a:prstGeom>
          <a:noFill/>
        </p:spPr>
        <p:txBody>
          <a:bodyPr wrap="square">
            <a:spAutoFit/>
          </a:bodyPr>
          <a:lstStyle/>
          <a:p>
            <a:r>
              <a:rPr lang="es-GT" sz="3600" dirty="0"/>
              <a:t>Esta es la misma topología que la anterior, la única diferencia es que aquí se configura </a:t>
            </a:r>
            <a:r>
              <a:rPr lang="es-GT" sz="3600" dirty="0" err="1"/>
              <a:t>etherchannel</a:t>
            </a:r>
            <a:r>
              <a:rPr lang="es-GT" sz="3600" dirty="0"/>
              <a:t>. El círculo redondo muestra que los enlaces están agrupados. Como sabemos después de configurar </a:t>
            </a:r>
            <a:r>
              <a:rPr lang="es-GT" sz="3600" dirty="0" err="1"/>
              <a:t>etherchannel</a:t>
            </a:r>
            <a:r>
              <a:rPr lang="es-GT" sz="3600" dirty="0"/>
              <a:t>, STP considerará todos los enlaces como un enlace 1 y no bloqueará el puerto. Aquí está la prueba, puede ver en </a:t>
            </a:r>
            <a:r>
              <a:rPr lang="es-GT" dirty="0"/>
              <a:t>la imagen de arriba que hay dos enlaces y todos los puertos están en modo activo.</a:t>
            </a:r>
          </a:p>
        </p:txBody>
      </p:sp>
    </p:spTree>
    <p:extLst>
      <p:ext uri="{BB962C8B-B14F-4D97-AF65-F5344CB8AC3E}">
        <p14:creationId xmlns:p14="http://schemas.microsoft.com/office/powerpoint/2010/main" val="366352604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23"/>
        <p:cNvGrpSpPr/>
        <p:nvPr/>
      </p:nvGrpSpPr>
      <p:grpSpPr>
        <a:xfrm>
          <a:off x="0" y="0"/>
          <a:ext cx="0" cy="0"/>
          <a:chOff x="0" y="0"/>
          <a:chExt cx="0" cy="0"/>
        </a:xfrm>
      </p:grpSpPr>
      <p:sp useBgFill="1">
        <p:nvSpPr>
          <p:cNvPr id="130" name="Rectangle 129">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2" name="Group 131">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3" name="Straight Connector 132">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5"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6"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7" name="Isosceles Triangle 136">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8"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9"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Isosceles Triangle 140">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Isosceles Triangle 141">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Título 3">
            <a:extLst>
              <a:ext uri="{FF2B5EF4-FFF2-40B4-BE49-F238E27FC236}">
                <a16:creationId xmlns:a16="http://schemas.microsoft.com/office/drawing/2014/main" id="{6B7393C7-F31B-4E38-B2C8-B4EE8F0CB70C}"/>
              </a:ext>
            </a:extLst>
          </p:cNvPr>
          <p:cNvSpPr>
            <a:spLocks noGrp="1"/>
          </p:cNvSpPr>
          <p:nvPr>
            <p:ph type="title"/>
          </p:nvPr>
        </p:nvSpPr>
        <p:spPr/>
        <p:txBody>
          <a:bodyPr/>
          <a:lstStyle/>
          <a:p>
            <a:r>
              <a:rPr lang="es-GT" dirty="0" err="1"/>
              <a:t>Etherchannel</a:t>
            </a:r>
            <a:r>
              <a:rPr lang="es-GT" dirty="0"/>
              <a:t> características  </a:t>
            </a:r>
          </a:p>
        </p:txBody>
      </p:sp>
      <p:sp>
        <p:nvSpPr>
          <p:cNvPr id="18" name="CuadroTexto 17">
            <a:extLst>
              <a:ext uri="{FF2B5EF4-FFF2-40B4-BE49-F238E27FC236}">
                <a16:creationId xmlns:a16="http://schemas.microsoft.com/office/drawing/2014/main" id="{5B417A42-7CC7-42CB-9ABA-D2B885538CD7}"/>
              </a:ext>
            </a:extLst>
          </p:cNvPr>
          <p:cNvSpPr txBox="1"/>
          <p:nvPr/>
        </p:nvSpPr>
        <p:spPr>
          <a:xfrm>
            <a:off x="878731" y="2078504"/>
            <a:ext cx="10685180" cy="2246769"/>
          </a:xfrm>
          <a:prstGeom prst="rect">
            <a:avLst/>
          </a:prstGeom>
          <a:noFill/>
        </p:spPr>
        <p:txBody>
          <a:bodyPr wrap="square">
            <a:spAutoFit/>
          </a:bodyPr>
          <a:lstStyle/>
          <a:p>
            <a:pPr marL="457200" indent="-457200">
              <a:buFont typeface="Arial" panose="020B0604020202020204" pitchFamily="34" charset="0"/>
              <a:buChar char="•"/>
            </a:pPr>
            <a:r>
              <a:rPr lang="es-GT" sz="2800" dirty="0"/>
              <a:t>Crea su propia interfaz lógica </a:t>
            </a:r>
          </a:p>
          <a:p>
            <a:pPr marL="457200" indent="-457200">
              <a:buFont typeface="Arial" panose="020B0604020202020204" pitchFamily="34" charset="0"/>
              <a:buChar char="•"/>
            </a:pPr>
            <a:r>
              <a:rPr lang="es-GT" sz="2800" dirty="0" err="1"/>
              <a:t>Actua</a:t>
            </a:r>
            <a:r>
              <a:rPr lang="es-GT" sz="2800" dirty="0"/>
              <a:t> como solo un interfaz </a:t>
            </a:r>
          </a:p>
          <a:p>
            <a:pPr marL="457200" indent="-457200">
              <a:buFont typeface="Arial" panose="020B0604020202020204" pitchFamily="34" charset="0"/>
              <a:buChar char="•"/>
            </a:pPr>
            <a:r>
              <a:rPr lang="es-GT" sz="2800" dirty="0"/>
              <a:t>El </a:t>
            </a:r>
            <a:r>
              <a:rPr lang="es-GT" sz="2800" dirty="0" err="1"/>
              <a:t>stp</a:t>
            </a:r>
            <a:r>
              <a:rPr lang="es-GT" sz="2800" dirty="0"/>
              <a:t> pondrá la interfaz como un estado “</a:t>
            </a:r>
            <a:r>
              <a:rPr lang="en-US" sz="2800" dirty="0"/>
              <a:t>FWD(</a:t>
            </a:r>
            <a:r>
              <a:rPr lang="en-US" sz="2800" dirty="0" err="1"/>
              <a:t>forwardind</a:t>
            </a:r>
            <a:r>
              <a:rPr lang="en-US" sz="2800" dirty="0"/>
              <a:t>)”</a:t>
            </a:r>
          </a:p>
          <a:p>
            <a:pPr marL="457200" indent="-457200">
              <a:buFont typeface="Arial" panose="020B0604020202020204" pitchFamily="34" charset="0"/>
              <a:buChar char="•"/>
            </a:pPr>
            <a:r>
              <a:rPr lang="en-US" sz="2800" dirty="0"/>
              <a:t>Si </a:t>
            </a:r>
            <a:r>
              <a:rPr lang="en-US" sz="2800" dirty="0" err="1"/>
              <a:t>una</a:t>
            </a:r>
            <a:r>
              <a:rPr lang="en-US" sz="2800" dirty="0"/>
              <a:t> </a:t>
            </a:r>
            <a:r>
              <a:rPr lang="en-US" sz="2800" dirty="0" err="1"/>
              <a:t>conexion</a:t>
            </a:r>
            <a:r>
              <a:rPr lang="en-US" sz="2800" dirty="0"/>
              <a:t> </a:t>
            </a:r>
            <a:r>
              <a:rPr lang="en-US" sz="2800" dirty="0" err="1"/>
              <a:t>cae</a:t>
            </a:r>
            <a:r>
              <a:rPr lang="en-US" sz="2800" dirty="0"/>
              <a:t> </a:t>
            </a:r>
            <a:r>
              <a:rPr lang="en-US" sz="2800" dirty="0" err="1"/>
              <a:t>siempre</a:t>
            </a:r>
            <a:r>
              <a:rPr lang="en-US" sz="2800" dirty="0"/>
              <a:t> </a:t>
            </a:r>
            <a:r>
              <a:rPr lang="en-US" sz="2800" dirty="0" err="1"/>
              <a:t>estan</a:t>
            </a:r>
            <a:r>
              <a:rPr lang="en-US" sz="2800" dirty="0"/>
              <a:t> las </a:t>
            </a:r>
            <a:r>
              <a:rPr lang="en-US" sz="2800" dirty="0" err="1"/>
              <a:t>otras</a:t>
            </a:r>
            <a:r>
              <a:rPr lang="en-US" sz="2800" dirty="0"/>
              <a:t> de </a:t>
            </a:r>
            <a:r>
              <a:rPr lang="en-US" sz="2800" dirty="0" err="1"/>
              <a:t>respaldo</a:t>
            </a:r>
            <a:r>
              <a:rPr lang="en-US" sz="2800" dirty="0"/>
              <a:t> </a:t>
            </a:r>
          </a:p>
          <a:p>
            <a:pPr marL="457200" indent="-457200">
              <a:buFont typeface="Arial" panose="020B0604020202020204" pitchFamily="34" charset="0"/>
              <a:buChar char="•"/>
            </a:pPr>
            <a:r>
              <a:rPr lang="en-US" sz="2800" dirty="0"/>
              <a:t>Se </a:t>
            </a:r>
            <a:r>
              <a:rPr lang="en-US" sz="2800" dirty="0" err="1"/>
              <a:t>puede</a:t>
            </a:r>
            <a:r>
              <a:rPr lang="en-US" sz="2800" dirty="0"/>
              <a:t> </a:t>
            </a:r>
            <a:r>
              <a:rPr lang="en-US" sz="2800" dirty="0" err="1"/>
              <a:t>tener</a:t>
            </a:r>
            <a:r>
              <a:rPr lang="en-US" sz="2800" dirty="0"/>
              <a:t> un </a:t>
            </a:r>
            <a:r>
              <a:rPr lang="en-US" sz="2800" dirty="0" err="1"/>
              <a:t>maximo</a:t>
            </a:r>
            <a:r>
              <a:rPr lang="en-US" sz="2800" dirty="0"/>
              <a:t> de 8 interfaces </a:t>
            </a:r>
            <a:r>
              <a:rPr lang="en-US" sz="2800" dirty="0" err="1"/>
              <a:t>por</a:t>
            </a:r>
            <a:r>
              <a:rPr lang="en-US" sz="2800" dirty="0"/>
              <a:t> Ether-</a:t>
            </a:r>
            <a:r>
              <a:rPr lang="en-US" sz="2800" dirty="0" err="1"/>
              <a:t>channl</a:t>
            </a:r>
            <a:r>
              <a:rPr lang="en-US" sz="2800" dirty="0"/>
              <a:t> </a:t>
            </a:r>
            <a:endParaRPr lang="es-GT" sz="2800" dirty="0"/>
          </a:p>
        </p:txBody>
      </p:sp>
    </p:spTree>
    <p:extLst>
      <p:ext uri="{BB962C8B-B14F-4D97-AF65-F5344CB8AC3E}">
        <p14:creationId xmlns:p14="http://schemas.microsoft.com/office/powerpoint/2010/main" val="160008274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23"/>
        <p:cNvGrpSpPr/>
        <p:nvPr/>
      </p:nvGrpSpPr>
      <p:grpSpPr>
        <a:xfrm>
          <a:off x="0" y="0"/>
          <a:ext cx="0" cy="0"/>
          <a:chOff x="0" y="0"/>
          <a:chExt cx="0" cy="0"/>
        </a:xfrm>
      </p:grpSpPr>
      <p:sp useBgFill="1">
        <p:nvSpPr>
          <p:cNvPr id="130" name="Rectangle 129">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2" name="Group 131">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3" name="Straight Connector 132">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5"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6"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7" name="Isosceles Triangle 136">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8"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9"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Isosceles Triangle 140">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Isosceles Triangle 141">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Título 3">
            <a:extLst>
              <a:ext uri="{FF2B5EF4-FFF2-40B4-BE49-F238E27FC236}">
                <a16:creationId xmlns:a16="http://schemas.microsoft.com/office/drawing/2014/main" id="{6B7393C7-F31B-4E38-B2C8-B4EE8F0CB70C}"/>
              </a:ext>
            </a:extLst>
          </p:cNvPr>
          <p:cNvSpPr>
            <a:spLocks noGrp="1"/>
          </p:cNvSpPr>
          <p:nvPr>
            <p:ph type="title"/>
          </p:nvPr>
        </p:nvSpPr>
        <p:spPr/>
        <p:txBody>
          <a:bodyPr/>
          <a:lstStyle/>
          <a:p>
            <a:r>
              <a:rPr lang="es-GT" dirty="0" err="1"/>
              <a:t>Etherchannel</a:t>
            </a:r>
            <a:r>
              <a:rPr lang="es-GT" dirty="0"/>
              <a:t> requerimientos </a:t>
            </a:r>
          </a:p>
        </p:txBody>
      </p:sp>
      <p:sp>
        <p:nvSpPr>
          <p:cNvPr id="18" name="CuadroTexto 17">
            <a:extLst>
              <a:ext uri="{FF2B5EF4-FFF2-40B4-BE49-F238E27FC236}">
                <a16:creationId xmlns:a16="http://schemas.microsoft.com/office/drawing/2014/main" id="{5B417A42-7CC7-42CB-9ABA-D2B885538CD7}"/>
              </a:ext>
            </a:extLst>
          </p:cNvPr>
          <p:cNvSpPr txBox="1"/>
          <p:nvPr/>
        </p:nvSpPr>
        <p:spPr>
          <a:xfrm>
            <a:off x="1318137" y="2292320"/>
            <a:ext cx="7305678" cy="2616101"/>
          </a:xfrm>
          <a:prstGeom prst="rect">
            <a:avLst/>
          </a:prstGeom>
          <a:noFill/>
        </p:spPr>
        <p:txBody>
          <a:bodyPr wrap="square">
            <a:spAutoFit/>
          </a:bodyPr>
          <a:lstStyle/>
          <a:p>
            <a:r>
              <a:rPr lang="en-US" sz="2800" dirty="0" err="1"/>
              <a:t>Mismo</a:t>
            </a:r>
            <a:r>
              <a:rPr lang="en-US" sz="2800" dirty="0"/>
              <a:t> Duplex (half duplex o full duplex )</a:t>
            </a:r>
            <a:endParaRPr lang="es-GT" sz="2800" dirty="0"/>
          </a:p>
          <a:p>
            <a:r>
              <a:rPr lang="es-GT" sz="2800" dirty="0"/>
              <a:t>Interfaces con la misma velocidad </a:t>
            </a:r>
          </a:p>
          <a:p>
            <a:r>
              <a:rPr lang="es-GT" sz="2800" dirty="0"/>
              <a:t>Configurado en ambos lados con el mismo tipo de enlace (Access o </a:t>
            </a:r>
            <a:r>
              <a:rPr lang="es-GT" sz="2800" dirty="0" err="1"/>
              <a:t>trunk</a:t>
            </a:r>
            <a:r>
              <a:rPr lang="es-GT" sz="2800" dirty="0"/>
              <a:t>)</a:t>
            </a:r>
          </a:p>
          <a:p>
            <a:r>
              <a:rPr lang="es-GT" sz="2800" dirty="0"/>
              <a:t>Las misma </a:t>
            </a:r>
            <a:r>
              <a:rPr lang="es-GT" sz="2800" dirty="0" err="1"/>
              <a:t>VLANs</a:t>
            </a:r>
            <a:r>
              <a:rPr lang="es-GT" sz="2800" dirty="0"/>
              <a:t> deben pasar por el enlace </a:t>
            </a:r>
          </a:p>
          <a:p>
            <a:endParaRPr lang="es-GT" sz="2400" dirty="0"/>
          </a:p>
        </p:txBody>
      </p:sp>
    </p:spTree>
    <p:extLst>
      <p:ext uri="{BB962C8B-B14F-4D97-AF65-F5344CB8AC3E}">
        <p14:creationId xmlns:p14="http://schemas.microsoft.com/office/powerpoint/2010/main" val="317006419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23"/>
        <p:cNvGrpSpPr/>
        <p:nvPr/>
      </p:nvGrpSpPr>
      <p:grpSpPr>
        <a:xfrm>
          <a:off x="0" y="0"/>
          <a:ext cx="0" cy="0"/>
          <a:chOff x="0" y="0"/>
          <a:chExt cx="0" cy="0"/>
        </a:xfrm>
      </p:grpSpPr>
      <p:sp useBgFill="1">
        <p:nvSpPr>
          <p:cNvPr id="130" name="Rectangle 129">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2" name="Group 131">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3" name="Straight Connector 132">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5"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6"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7" name="Isosceles Triangle 136">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8"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9"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Isosceles Triangle 140">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Isosceles Triangle 141">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Título 3">
            <a:extLst>
              <a:ext uri="{FF2B5EF4-FFF2-40B4-BE49-F238E27FC236}">
                <a16:creationId xmlns:a16="http://schemas.microsoft.com/office/drawing/2014/main" id="{6B7393C7-F31B-4E38-B2C8-B4EE8F0CB70C}"/>
              </a:ext>
            </a:extLst>
          </p:cNvPr>
          <p:cNvSpPr>
            <a:spLocks noGrp="1"/>
          </p:cNvSpPr>
          <p:nvPr>
            <p:ph type="title"/>
          </p:nvPr>
        </p:nvSpPr>
        <p:spPr/>
        <p:txBody>
          <a:bodyPr/>
          <a:lstStyle/>
          <a:p>
            <a:r>
              <a:rPr lang="es-GT" dirty="0"/>
              <a:t>Comandos –</a:t>
            </a:r>
            <a:r>
              <a:rPr lang="es-GT" dirty="0" err="1"/>
              <a:t>Etherchannel</a:t>
            </a:r>
            <a:r>
              <a:rPr lang="es-GT" dirty="0"/>
              <a:t> </a:t>
            </a:r>
          </a:p>
        </p:txBody>
      </p:sp>
      <p:sp>
        <p:nvSpPr>
          <p:cNvPr id="18" name="CuadroTexto 17">
            <a:extLst>
              <a:ext uri="{FF2B5EF4-FFF2-40B4-BE49-F238E27FC236}">
                <a16:creationId xmlns:a16="http://schemas.microsoft.com/office/drawing/2014/main" id="{5B417A42-7CC7-42CB-9ABA-D2B885538CD7}"/>
              </a:ext>
            </a:extLst>
          </p:cNvPr>
          <p:cNvSpPr txBox="1"/>
          <p:nvPr/>
        </p:nvSpPr>
        <p:spPr>
          <a:xfrm>
            <a:off x="1304069" y="2292320"/>
            <a:ext cx="8596668" cy="4524315"/>
          </a:xfrm>
          <a:prstGeom prst="rect">
            <a:avLst/>
          </a:prstGeom>
          <a:noFill/>
        </p:spPr>
        <p:txBody>
          <a:bodyPr wrap="square">
            <a:spAutoFit/>
          </a:bodyPr>
          <a:lstStyle/>
          <a:p>
            <a:r>
              <a:rPr lang="en-US" sz="2400" dirty="0" err="1"/>
              <a:t>Configurar</a:t>
            </a:r>
            <a:r>
              <a:rPr lang="en-US" sz="2400" dirty="0"/>
              <a:t> port-Channel </a:t>
            </a:r>
          </a:p>
          <a:p>
            <a:pPr marL="342900" indent="-342900">
              <a:buFont typeface="Arial" panose="020B0604020202020204" pitchFamily="34" charset="0"/>
              <a:buChar char="•"/>
            </a:pPr>
            <a:r>
              <a:rPr lang="en-US" sz="2400" dirty="0" err="1"/>
              <a:t>Conft</a:t>
            </a:r>
            <a:r>
              <a:rPr lang="en-US" sz="2400" dirty="0"/>
              <a:t> </a:t>
            </a:r>
          </a:p>
          <a:p>
            <a:pPr marL="342900" indent="-342900">
              <a:buFont typeface="Arial" panose="020B0604020202020204" pitchFamily="34" charset="0"/>
              <a:buChar char="•"/>
            </a:pPr>
            <a:r>
              <a:rPr lang="en-US" sz="2400" dirty="0"/>
              <a:t>Interfaces range F</a:t>
            </a:r>
            <a:r>
              <a:rPr lang="es-GT" sz="2400" dirty="0"/>
              <a:t>#/# - #</a:t>
            </a:r>
          </a:p>
          <a:p>
            <a:pPr marL="342900" indent="-342900">
              <a:buFont typeface="Arial" panose="020B0604020202020204" pitchFamily="34" charset="0"/>
              <a:buChar char="•"/>
            </a:pPr>
            <a:r>
              <a:rPr lang="es-GT" sz="2400" dirty="0" err="1"/>
              <a:t>Channel-group</a:t>
            </a:r>
            <a:r>
              <a:rPr lang="es-GT" sz="2400" dirty="0"/>
              <a:t> # </a:t>
            </a:r>
            <a:r>
              <a:rPr lang="es-GT" sz="2400" dirty="0" err="1"/>
              <a:t>mode</a:t>
            </a:r>
            <a:r>
              <a:rPr lang="es-GT" sz="2400" dirty="0"/>
              <a:t> </a:t>
            </a:r>
            <a:r>
              <a:rPr lang="es-GT" sz="2400" dirty="0" err="1"/>
              <a:t>on</a:t>
            </a:r>
            <a:endParaRPr lang="es-GT" sz="2400" dirty="0"/>
          </a:p>
          <a:p>
            <a:r>
              <a:rPr lang="es-GT" sz="2400" dirty="0"/>
              <a:t>Seleccionar el </a:t>
            </a:r>
            <a:r>
              <a:rPr lang="es-GT" sz="2400" dirty="0" err="1"/>
              <a:t>portchannel</a:t>
            </a:r>
            <a:r>
              <a:rPr lang="es-GT" sz="2400" dirty="0"/>
              <a:t> creado para ponerlo en modo </a:t>
            </a:r>
            <a:r>
              <a:rPr lang="es-GT" sz="2400" dirty="0" err="1"/>
              <a:t>trunk</a:t>
            </a:r>
            <a:r>
              <a:rPr lang="es-GT" sz="2400" dirty="0"/>
              <a:t> o </a:t>
            </a:r>
            <a:r>
              <a:rPr lang="es-GT" sz="2400" dirty="0" err="1"/>
              <a:t>access</a:t>
            </a:r>
            <a:endParaRPr lang="es-GT" sz="2400" dirty="0"/>
          </a:p>
          <a:p>
            <a:pPr marL="342900" indent="-342900">
              <a:buFont typeface="Arial" panose="020B0604020202020204" pitchFamily="34" charset="0"/>
              <a:buChar char="•"/>
            </a:pPr>
            <a:r>
              <a:rPr lang="es-GT" sz="2400" dirty="0" err="1"/>
              <a:t>int</a:t>
            </a:r>
            <a:r>
              <a:rPr lang="es-GT" sz="2400" dirty="0"/>
              <a:t> </a:t>
            </a:r>
            <a:r>
              <a:rPr lang="es-GT" sz="2400" dirty="0" err="1"/>
              <a:t>port-channel</a:t>
            </a:r>
            <a:r>
              <a:rPr lang="es-GT" sz="2400"/>
              <a:t> #</a:t>
            </a:r>
            <a:endParaRPr lang="es-GT" sz="2400" dirty="0"/>
          </a:p>
          <a:p>
            <a:endParaRPr lang="es-GT" sz="2400" dirty="0"/>
          </a:p>
          <a:p>
            <a:r>
              <a:rPr lang="es-GT" sz="2400" dirty="0"/>
              <a:t>Mostrar Port –</a:t>
            </a:r>
            <a:r>
              <a:rPr lang="es-GT" sz="2400" dirty="0" err="1"/>
              <a:t>Channel</a:t>
            </a:r>
            <a:r>
              <a:rPr lang="es-GT" sz="2400" dirty="0"/>
              <a:t> </a:t>
            </a:r>
          </a:p>
          <a:p>
            <a:pPr marL="342900" indent="-342900">
              <a:buFont typeface="Arial" panose="020B0604020202020204" pitchFamily="34" charset="0"/>
              <a:buChar char="•"/>
            </a:pPr>
            <a:r>
              <a:rPr lang="es-GT" sz="2400" dirty="0"/>
              <a:t>Show </a:t>
            </a:r>
            <a:r>
              <a:rPr lang="es-GT" sz="2400" dirty="0" err="1"/>
              <a:t>etherchannel</a:t>
            </a:r>
            <a:r>
              <a:rPr lang="es-GT" sz="2400" dirty="0"/>
              <a:t> </a:t>
            </a:r>
            <a:r>
              <a:rPr lang="es-GT" sz="2400" dirty="0" err="1"/>
              <a:t>port-channel</a:t>
            </a:r>
            <a:r>
              <a:rPr lang="es-GT" sz="2400" dirty="0"/>
              <a:t> </a:t>
            </a:r>
          </a:p>
          <a:p>
            <a:pPr marL="342900" indent="-342900">
              <a:buFont typeface="Arial" panose="020B0604020202020204" pitchFamily="34" charset="0"/>
              <a:buChar char="•"/>
            </a:pPr>
            <a:r>
              <a:rPr lang="es-GT" sz="2400" dirty="0"/>
              <a:t>Show </a:t>
            </a:r>
            <a:r>
              <a:rPr lang="es-GT" sz="2400" dirty="0" err="1"/>
              <a:t>ether</a:t>
            </a:r>
            <a:r>
              <a:rPr lang="es-GT" sz="2400" dirty="0"/>
              <a:t> </a:t>
            </a:r>
            <a:r>
              <a:rPr lang="es-GT" sz="2400" dirty="0" err="1"/>
              <a:t>channel</a:t>
            </a:r>
            <a:r>
              <a:rPr lang="es-GT" sz="2400" dirty="0"/>
              <a:t> </a:t>
            </a:r>
            <a:r>
              <a:rPr lang="es-GT" sz="2400" dirty="0" err="1"/>
              <a:t>summary</a:t>
            </a:r>
            <a:r>
              <a:rPr lang="es-GT" sz="2400" dirty="0"/>
              <a:t>  </a:t>
            </a:r>
          </a:p>
          <a:p>
            <a:endParaRPr lang="es-GT" sz="2400" dirty="0"/>
          </a:p>
        </p:txBody>
      </p:sp>
    </p:spTree>
    <p:extLst>
      <p:ext uri="{BB962C8B-B14F-4D97-AF65-F5344CB8AC3E}">
        <p14:creationId xmlns:p14="http://schemas.microsoft.com/office/powerpoint/2010/main" val="403998436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43"/>
        <p:cNvGrpSpPr/>
        <p:nvPr/>
      </p:nvGrpSpPr>
      <p:grpSpPr>
        <a:xfrm>
          <a:off x="0" y="0"/>
          <a:ext cx="0" cy="0"/>
          <a:chOff x="0" y="0"/>
          <a:chExt cx="0" cy="0"/>
        </a:xfrm>
      </p:grpSpPr>
      <p:grpSp>
        <p:nvGrpSpPr>
          <p:cNvPr id="85" name="Group 84">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6" name="Straight Connector 85">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8"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Isosceles Triangle 89">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Isosceles Triangle 93">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Isosceles Triangle 94">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97" name="Rectangle 96">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9" name="Rectangle 98">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05"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Isosceles Triangle 108">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3" name="Isosceles Triangle 112">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Google Shape;144;p22"/>
          <p:cNvSpPr txBox="1">
            <a:spLocks noGrp="1"/>
          </p:cNvSpPr>
          <p:nvPr>
            <p:ph type="title"/>
          </p:nvPr>
        </p:nvSpPr>
        <p:spPr>
          <a:xfrm>
            <a:off x="677334" y="609600"/>
            <a:ext cx="3843375" cy="5175624"/>
          </a:xfrm>
          <a:prstGeom prst="rect">
            <a:avLst/>
          </a:prstGeom>
        </p:spPr>
        <p:txBody>
          <a:bodyPr spcFirstLastPara="1" vert="horz" lIns="91440" tIns="45720" rIns="91440" bIns="45720" rtlCol="0" anchor="ctr" anchorCtr="0">
            <a:normAutofit/>
          </a:bodyPr>
          <a:lstStyle/>
          <a:p>
            <a:br>
              <a:rPr lang="en-US" dirty="0">
                <a:solidFill>
                  <a:schemeClr val="tx1">
                    <a:lumMod val="85000"/>
                    <a:lumOff val="15000"/>
                  </a:schemeClr>
                </a:solidFill>
              </a:rPr>
            </a:br>
            <a:r>
              <a:rPr lang="en-US" dirty="0" err="1">
                <a:solidFill>
                  <a:schemeClr val="tx1">
                    <a:lumMod val="85000"/>
                    <a:lumOff val="15000"/>
                  </a:schemeClr>
                </a:solidFill>
              </a:rPr>
              <a:t>Preguntas</a:t>
            </a:r>
            <a:r>
              <a:rPr lang="en-US" dirty="0">
                <a:solidFill>
                  <a:schemeClr val="tx1">
                    <a:lumMod val="85000"/>
                    <a:lumOff val="15000"/>
                  </a:schemeClr>
                </a:solidFill>
              </a:rPr>
              <a:t> ? </a:t>
            </a:r>
          </a:p>
        </p:txBody>
      </p:sp>
      <p:sp>
        <p:nvSpPr>
          <p:cNvPr id="115" name="Freeform: Shape 114">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agen 3">
            <a:extLst>
              <a:ext uri="{FF2B5EF4-FFF2-40B4-BE49-F238E27FC236}">
                <a16:creationId xmlns:a16="http://schemas.microsoft.com/office/drawing/2014/main" id="{C581641B-F1D5-462E-A13E-11E656266AB7}"/>
              </a:ext>
            </a:extLst>
          </p:cNvPr>
          <p:cNvPicPr>
            <a:picLocks noChangeAspect="1"/>
          </p:cNvPicPr>
          <p:nvPr/>
        </p:nvPicPr>
        <p:blipFill>
          <a:blip r:embed="rId3"/>
          <a:stretch>
            <a:fillRect/>
          </a:stretch>
        </p:blipFill>
        <p:spPr>
          <a:xfrm>
            <a:off x="5379355" y="1173655"/>
            <a:ext cx="6329318" cy="4740879"/>
          </a:xfrm>
          <a:prstGeom prst="rect">
            <a:avLst/>
          </a:prstGeom>
        </p:spPr>
      </p:pic>
    </p:spTree>
    <p:extLst>
      <p:ext uri="{BB962C8B-B14F-4D97-AF65-F5344CB8AC3E}">
        <p14:creationId xmlns:p14="http://schemas.microsoft.com/office/powerpoint/2010/main" val="363204604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6"/>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6" name="Straight Connector 95">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98"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Isosceles Triangle 99">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Isosceles Triangle 103">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Isosceles Triangle 104">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7" name="Google Shape;87;p14"/>
          <p:cNvSpPr txBox="1">
            <a:spLocks noGrp="1"/>
          </p:cNvSpPr>
          <p:nvPr>
            <p:ph type="title"/>
          </p:nvPr>
        </p:nvSpPr>
        <p:spPr>
          <a:xfrm>
            <a:off x="677334" y="609600"/>
            <a:ext cx="8596668" cy="1320800"/>
          </a:xfrm>
          <a:prstGeom prst="rect">
            <a:avLst/>
          </a:prstGeom>
        </p:spPr>
        <p:txBody>
          <a:bodyPr spcFirstLastPara="1" vert="horz" lIns="91440" tIns="45720" rIns="91440" bIns="45720" rtlCol="0" anchor="t" anchorCtr="0">
            <a:normAutofit/>
          </a:bodyPr>
          <a:lstStyle/>
          <a:p>
            <a:r>
              <a:rPr lang="en-US" dirty="0" err="1"/>
              <a:t>Etherchannel</a:t>
            </a:r>
            <a:endParaRPr lang="en-US" dirty="0"/>
          </a:p>
        </p:txBody>
      </p:sp>
      <p:sp>
        <p:nvSpPr>
          <p:cNvPr id="88" name="Google Shape;88;p14"/>
          <p:cNvSpPr txBox="1"/>
          <p:nvPr/>
        </p:nvSpPr>
        <p:spPr>
          <a:xfrm>
            <a:off x="677334" y="2160589"/>
            <a:ext cx="8596668" cy="3880773"/>
          </a:xfrm>
          <a:prstGeom prst="rect">
            <a:avLst/>
          </a:prstGeom>
        </p:spPr>
        <p:txBody>
          <a:bodyPr spcFirstLastPara="1" vert="horz" lIns="91440" tIns="45720" rIns="91440" bIns="45720" rtlCol="0" anchorCtr="0">
            <a:normAutofit/>
          </a:bodyPr>
          <a:lstStyle/>
          <a:p>
            <a:pPr>
              <a:spcBef>
                <a:spcPts val="1000"/>
              </a:spcBef>
              <a:buClr>
                <a:schemeClr val="accent1"/>
              </a:buClr>
              <a:buSzPct val="80000"/>
              <a:buFont typeface="Wingdings 3" charset="2"/>
              <a:buChar char=""/>
            </a:pPr>
            <a:endParaRPr lang="es-GT" dirty="0">
              <a:solidFill>
                <a:schemeClr val="tx1">
                  <a:lumMod val="75000"/>
                  <a:lumOff val="25000"/>
                </a:schemeClr>
              </a:solidFill>
              <a:sym typeface="Century Gothic"/>
            </a:endParaRPr>
          </a:p>
        </p:txBody>
      </p:sp>
      <p:sp>
        <p:nvSpPr>
          <p:cNvPr id="19" name="CuadroTexto 18">
            <a:extLst>
              <a:ext uri="{FF2B5EF4-FFF2-40B4-BE49-F238E27FC236}">
                <a16:creationId xmlns:a16="http://schemas.microsoft.com/office/drawing/2014/main" id="{EE49CAD2-2EC8-42AB-AAB2-060DAE0D05A3}"/>
              </a:ext>
            </a:extLst>
          </p:cNvPr>
          <p:cNvSpPr txBox="1"/>
          <p:nvPr/>
        </p:nvSpPr>
        <p:spPr>
          <a:xfrm>
            <a:off x="998806" y="2278355"/>
            <a:ext cx="8159261" cy="3108543"/>
          </a:xfrm>
          <a:prstGeom prst="rect">
            <a:avLst/>
          </a:prstGeom>
          <a:noFill/>
        </p:spPr>
        <p:txBody>
          <a:bodyPr wrap="square">
            <a:spAutoFit/>
          </a:bodyPr>
          <a:lstStyle/>
          <a:p>
            <a:r>
              <a:rPr lang="es-GT" sz="2800" dirty="0" err="1"/>
              <a:t>Etherchannel</a:t>
            </a:r>
            <a:r>
              <a:rPr lang="es-GT" sz="2800" dirty="0"/>
              <a:t> agrupa múltiples interfaces para actuar como una única interfaz. O también podemos decir que </a:t>
            </a:r>
            <a:r>
              <a:rPr lang="es-GT" sz="2800" dirty="0" err="1"/>
              <a:t>etherchannel</a:t>
            </a:r>
            <a:r>
              <a:rPr lang="es-GT" sz="2800" dirty="0"/>
              <a:t> agrupa múltiples interfaces físicas en 1 canal lógico. Y este canal se trata como un solo enlace. </a:t>
            </a:r>
            <a:r>
              <a:rPr lang="es-GT" sz="2800" dirty="0" err="1"/>
              <a:t>Etherchannel</a:t>
            </a:r>
            <a:r>
              <a:rPr lang="es-GT" sz="2800" dirty="0"/>
              <a:t> también se conoce como canal de puertos y agregación de enlaces.</a:t>
            </a:r>
          </a:p>
        </p:txBody>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6"/>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6" name="Straight Connector 95">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98"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Isosceles Triangle 99">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Isosceles Triangle 103">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Isosceles Triangle 104">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7" name="Google Shape;87;p14"/>
          <p:cNvSpPr txBox="1">
            <a:spLocks noGrp="1"/>
          </p:cNvSpPr>
          <p:nvPr>
            <p:ph type="title"/>
          </p:nvPr>
        </p:nvSpPr>
        <p:spPr>
          <a:xfrm>
            <a:off x="737832" y="609600"/>
            <a:ext cx="8596668" cy="1320800"/>
          </a:xfrm>
          <a:prstGeom prst="rect">
            <a:avLst/>
          </a:prstGeom>
        </p:spPr>
        <p:txBody>
          <a:bodyPr spcFirstLastPara="1" vert="horz" lIns="91440" tIns="45720" rIns="91440" bIns="45720" rtlCol="0" anchor="t" anchorCtr="0">
            <a:normAutofit/>
          </a:bodyPr>
          <a:lstStyle/>
          <a:p>
            <a:r>
              <a:rPr lang="en-US" dirty="0" err="1"/>
              <a:t>Etherchannel</a:t>
            </a:r>
            <a:r>
              <a:rPr lang="en-US" dirty="0"/>
              <a:t> o </a:t>
            </a:r>
            <a:r>
              <a:rPr lang="en-US" dirty="0" err="1"/>
              <a:t>PortChannel</a:t>
            </a:r>
            <a:r>
              <a:rPr lang="en-US" dirty="0"/>
              <a:t> </a:t>
            </a:r>
          </a:p>
        </p:txBody>
      </p:sp>
      <p:pic>
        <p:nvPicPr>
          <p:cNvPr id="2" name="Imagen 1">
            <a:extLst>
              <a:ext uri="{FF2B5EF4-FFF2-40B4-BE49-F238E27FC236}">
                <a16:creationId xmlns:a16="http://schemas.microsoft.com/office/drawing/2014/main" id="{26E9F372-8974-4D9F-BB63-0557C89C0BBC}"/>
              </a:ext>
            </a:extLst>
          </p:cNvPr>
          <p:cNvPicPr>
            <a:picLocks noChangeAspect="1"/>
          </p:cNvPicPr>
          <p:nvPr/>
        </p:nvPicPr>
        <p:blipFill>
          <a:blip r:embed="rId3"/>
          <a:stretch>
            <a:fillRect/>
          </a:stretch>
        </p:blipFill>
        <p:spPr>
          <a:xfrm>
            <a:off x="2284273" y="2259973"/>
            <a:ext cx="6191250" cy="3076575"/>
          </a:xfrm>
          <a:prstGeom prst="rect">
            <a:avLst/>
          </a:prstGeom>
        </p:spPr>
      </p:pic>
    </p:spTree>
    <p:extLst>
      <p:ext uri="{BB962C8B-B14F-4D97-AF65-F5344CB8AC3E}">
        <p14:creationId xmlns:p14="http://schemas.microsoft.com/office/powerpoint/2010/main" val="354733586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94"/>
        <p:cNvGrpSpPr/>
        <p:nvPr/>
      </p:nvGrpSpPr>
      <p:grpSpPr>
        <a:xfrm>
          <a:off x="0" y="0"/>
          <a:ext cx="0" cy="0"/>
          <a:chOff x="0" y="0"/>
          <a:chExt cx="0" cy="0"/>
        </a:xfrm>
      </p:grpSpPr>
      <p:sp useBgFill="1">
        <p:nvSpPr>
          <p:cNvPr id="151" name="Rectangle 150">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3" name="Group 152">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4" name="Straight Connector 153">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56"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7"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8" name="Isosceles Triangle 157">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9"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0"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1"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2" name="Isosceles Triangle 161">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3" name="Isosceles Triangle 162">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5" name="Google Shape;95;p15"/>
          <p:cNvSpPr txBox="1">
            <a:spLocks noGrp="1"/>
          </p:cNvSpPr>
          <p:nvPr>
            <p:ph type="title"/>
          </p:nvPr>
        </p:nvSpPr>
        <p:spPr>
          <a:xfrm>
            <a:off x="677334" y="609600"/>
            <a:ext cx="8596668" cy="1320800"/>
          </a:xfrm>
          <a:prstGeom prst="rect">
            <a:avLst/>
          </a:prstGeom>
        </p:spPr>
        <p:txBody>
          <a:bodyPr spcFirstLastPara="1" lIns="91425" tIns="45700" rIns="91425" bIns="45700" anchorCtr="0">
            <a:normAutofit/>
          </a:bodyPr>
          <a:lstStyle/>
          <a:p>
            <a:pPr marL="0" lvl="0" indent="0" rtl="0">
              <a:spcBef>
                <a:spcPts val="0"/>
              </a:spcBef>
              <a:spcAft>
                <a:spcPts val="0"/>
              </a:spcAft>
              <a:buNone/>
            </a:pPr>
            <a:br>
              <a:rPr lang="es-GT" dirty="0"/>
            </a:br>
            <a:r>
              <a:rPr lang="es-GT" dirty="0"/>
              <a:t>¿Por qué necesitamos </a:t>
            </a:r>
            <a:r>
              <a:rPr lang="es-GT" dirty="0" err="1"/>
              <a:t>etherchannel</a:t>
            </a:r>
            <a:r>
              <a:rPr lang="es-GT" dirty="0"/>
              <a:t>?</a:t>
            </a:r>
          </a:p>
        </p:txBody>
      </p:sp>
      <p:sp>
        <p:nvSpPr>
          <p:cNvPr id="96" name="Google Shape;96;p15"/>
          <p:cNvSpPr txBox="1">
            <a:spLocks noGrp="1"/>
          </p:cNvSpPr>
          <p:nvPr>
            <p:ph idx="1"/>
          </p:nvPr>
        </p:nvSpPr>
        <p:spPr>
          <a:xfrm>
            <a:off x="677334" y="2160589"/>
            <a:ext cx="8596668" cy="3880773"/>
          </a:xfrm>
          <a:prstGeom prst="rect">
            <a:avLst/>
          </a:prstGeom>
        </p:spPr>
        <p:txBody>
          <a:bodyPr spcFirstLastPara="1" lIns="91425" tIns="45700" rIns="91425" bIns="45700" anchorCtr="0">
            <a:normAutofit lnSpcReduction="10000"/>
          </a:bodyPr>
          <a:lstStyle/>
          <a:p>
            <a:pPr>
              <a:spcBef>
                <a:spcPts val="1800"/>
              </a:spcBef>
            </a:pPr>
            <a:r>
              <a:rPr lang="es-GT" sz="2400" dirty="0"/>
              <a:t>En general, agregamos enlaces adicionales para garantizar la disponibilidad de la red todo el tiempo o puede decir como respaldo. Si un enlace falla, el tráfico cambiará al enlace de respaldo. Y no hay problema de interrupción de la red. Estos enlaces adicionales se conocen como enlaces redundantes.</a:t>
            </a:r>
          </a:p>
          <a:p>
            <a:pPr>
              <a:spcBef>
                <a:spcPts val="1800"/>
              </a:spcBef>
            </a:pPr>
            <a:r>
              <a:rPr lang="es-GT" sz="2400" dirty="0"/>
              <a:t>Pero, aquí hay un problema que no se puede ignorar, estos enlaces adicionales forman bucles de capa 2. Y para evitar estos bucles de capa 2, STP coloca enlaces adicionales en modo de bloque.</a:t>
            </a:r>
          </a:p>
          <a:p>
            <a:pPr>
              <a:spcBef>
                <a:spcPts val="1800"/>
              </a:spcBef>
            </a:pPr>
            <a:endParaRPr lang="en-US" sz="2400" dirty="0"/>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94"/>
        <p:cNvGrpSpPr/>
        <p:nvPr/>
      </p:nvGrpSpPr>
      <p:grpSpPr>
        <a:xfrm>
          <a:off x="0" y="0"/>
          <a:ext cx="0" cy="0"/>
          <a:chOff x="0" y="0"/>
          <a:chExt cx="0" cy="0"/>
        </a:xfrm>
      </p:grpSpPr>
      <p:sp useBgFill="1">
        <p:nvSpPr>
          <p:cNvPr id="151" name="Rectangle 150">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3" name="Group 152">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4" name="Straight Connector 153">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56"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7"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8" name="Isosceles Triangle 157">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9"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0"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1"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2" name="Isosceles Triangle 161">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3" name="Isosceles Triangle 162">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5" name="Google Shape;95;p15"/>
          <p:cNvSpPr txBox="1">
            <a:spLocks noGrp="1"/>
          </p:cNvSpPr>
          <p:nvPr>
            <p:ph type="title"/>
          </p:nvPr>
        </p:nvSpPr>
        <p:spPr>
          <a:xfrm>
            <a:off x="677334" y="609600"/>
            <a:ext cx="8596668" cy="1320800"/>
          </a:xfrm>
          <a:prstGeom prst="rect">
            <a:avLst/>
          </a:prstGeom>
        </p:spPr>
        <p:txBody>
          <a:bodyPr spcFirstLastPara="1" lIns="91425" tIns="45700" rIns="91425" bIns="45700" anchorCtr="0">
            <a:normAutofit/>
          </a:bodyPr>
          <a:lstStyle/>
          <a:p>
            <a:pPr marL="0" lvl="0" indent="0" rtl="0">
              <a:spcBef>
                <a:spcPts val="0"/>
              </a:spcBef>
              <a:spcAft>
                <a:spcPts val="0"/>
              </a:spcAft>
              <a:buNone/>
            </a:pPr>
            <a:br>
              <a:rPr lang="es-GT" dirty="0"/>
            </a:br>
            <a:r>
              <a:rPr lang="es-GT" dirty="0"/>
              <a:t>¿Por qué necesitamos </a:t>
            </a:r>
            <a:r>
              <a:rPr lang="es-GT" dirty="0" err="1"/>
              <a:t>etherchannel</a:t>
            </a:r>
            <a:r>
              <a:rPr lang="es-GT" dirty="0"/>
              <a:t>?</a:t>
            </a:r>
          </a:p>
        </p:txBody>
      </p:sp>
      <p:sp>
        <p:nvSpPr>
          <p:cNvPr id="96" name="Google Shape;96;p15"/>
          <p:cNvSpPr txBox="1">
            <a:spLocks noGrp="1"/>
          </p:cNvSpPr>
          <p:nvPr>
            <p:ph idx="1"/>
          </p:nvPr>
        </p:nvSpPr>
        <p:spPr>
          <a:xfrm>
            <a:off x="677334" y="2160589"/>
            <a:ext cx="8596668" cy="3880773"/>
          </a:xfrm>
          <a:prstGeom prst="rect">
            <a:avLst/>
          </a:prstGeom>
        </p:spPr>
        <p:txBody>
          <a:bodyPr spcFirstLastPara="1" lIns="91425" tIns="45700" rIns="91425" bIns="45700" anchorCtr="0">
            <a:normAutofit lnSpcReduction="10000"/>
          </a:bodyPr>
          <a:lstStyle/>
          <a:p>
            <a:pPr>
              <a:spcBef>
                <a:spcPts val="1800"/>
              </a:spcBef>
            </a:pPr>
            <a:r>
              <a:rPr lang="es-GT" sz="2400" dirty="0"/>
              <a:t>Entonces, de esta manera puede ver que STP (protocolo de árbol de expansión) es bueno, pero cuando agregamos enlaces adicionales para mejorar el ancho de banda, esa vez STP también bloquea los enlaces redundantes para garantizar una red sin bucles.</a:t>
            </a:r>
          </a:p>
          <a:p>
            <a:pPr>
              <a:spcBef>
                <a:spcPts val="1800"/>
              </a:spcBef>
            </a:pPr>
            <a:r>
              <a:rPr lang="es-GT" sz="2400" dirty="0"/>
              <a:t>Ahora, la cuestión es que el propósito de agregar estos enlaces es mejorar el ancho de banda, pero si STP pone estos enlaces en modo de bloqueo, entonces no hay beneficios para agregar estos enlaces, se desperdiciará dinero y ancho de banda.</a:t>
            </a:r>
          </a:p>
        </p:txBody>
      </p:sp>
    </p:spTree>
    <p:extLst>
      <p:ext uri="{BB962C8B-B14F-4D97-AF65-F5344CB8AC3E}">
        <p14:creationId xmlns:p14="http://schemas.microsoft.com/office/powerpoint/2010/main" val="37767803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94"/>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 name="Group 113">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5" name="Straight Connector 114">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16" name="Straight Connector 115">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17"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8"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9" name="Isosceles Triangle 118">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0"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1"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2"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3" name="Isosceles Triangle 122">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Isosceles Triangle 123">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5" name="Google Shape;95;p15"/>
          <p:cNvSpPr txBox="1">
            <a:spLocks noGrp="1"/>
          </p:cNvSpPr>
          <p:nvPr>
            <p:ph type="title"/>
          </p:nvPr>
        </p:nvSpPr>
        <p:spPr>
          <a:xfrm>
            <a:off x="677334" y="609600"/>
            <a:ext cx="8596668" cy="1320800"/>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US" dirty="0" err="1"/>
              <a:t>Problemas</a:t>
            </a:r>
            <a:r>
              <a:rPr lang="en-US" dirty="0"/>
              <a:t> </a:t>
            </a:r>
            <a:r>
              <a:rPr lang="en-US" dirty="0" err="1"/>
              <a:t>discutidos</a:t>
            </a:r>
            <a:r>
              <a:rPr lang="en-US" dirty="0"/>
              <a:t> ?	</a:t>
            </a:r>
          </a:p>
        </p:txBody>
      </p:sp>
      <p:sp>
        <p:nvSpPr>
          <p:cNvPr id="96" name="Google Shape;96;p15"/>
          <p:cNvSpPr txBox="1">
            <a:spLocks noGrp="1"/>
          </p:cNvSpPr>
          <p:nvPr>
            <p:ph idx="1"/>
          </p:nvPr>
        </p:nvSpPr>
        <p:spPr>
          <a:xfrm>
            <a:off x="677334" y="2160589"/>
            <a:ext cx="8596668" cy="3880773"/>
          </a:xfrm>
          <a:prstGeom prst="rect">
            <a:avLst/>
          </a:prstGeom>
        </p:spPr>
        <p:txBody>
          <a:bodyPr spcFirstLastPara="1" lIns="91425" tIns="45700" rIns="91425" bIns="45700" anchorCtr="0">
            <a:normAutofit/>
          </a:bodyPr>
          <a:lstStyle/>
          <a:p>
            <a:pPr marL="285750" indent="-285750">
              <a:spcBef>
                <a:spcPts val="1800"/>
              </a:spcBef>
              <a:spcAft>
                <a:spcPts val="0"/>
              </a:spcAft>
            </a:pPr>
            <a:r>
              <a:rPr lang="es-GT" dirty="0">
                <a:ea typeface="+mn-lt"/>
                <a:cs typeface="+mn-lt"/>
              </a:rPr>
              <a:t>La red debe estar libre de bucles de capa 2</a:t>
            </a:r>
          </a:p>
          <a:p>
            <a:pPr marL="285750" indent="-285750">
              <a:spcBef>
                <a:spcPts val="1800"/>
              </a:spcBef>
              <a:spcAft>
                <a:spcPts val="0"/>
              </a:spcAft>
            </a:pPr>
            <a:r>
              <a:rPr lang="es-GT" dirty="0">
                <a:ea typeface="+mn-lt"/>
                <a:cs typeface="+mn-lt"/>
              </a:rPr>
              <a:t>Los enlaces redundantes no deben bloquearse (para lograr una utilización eficaz del ancho de banda).</a:t>
            </a:r>
            <a:endParaRPr lang="en-US" dirty="0">
              <a:ea typeface="+mn-lt"/>
              <a:cs typeface="+mn-lt"/>
            </a:endParaRPr>
          </a:p>
          <a:p>
            <a:pPr marL="0" indent="0">
              <a:spcBef>
                <a:spcPts val="1800"/>
              </a:spcBef>
              <a:spcAft>
                <a:spcPts val="0"/>
              </a:spcAft>
              <a:buNone/>
            </a:pPr>
            <a:endParaRPr lang="es-ES" dirty="0">
              <a:ea typeface="+mn-lt"/>
              <a:cs typeface="+mn-lt"/>
            </a:endParaRPr>
          </a:p>
          <a:p>
            <a:pPr marL="0" indent="0">
              <a:spcBef>
                <a:spcPts val="1800"/>
              </a:spcBef>
              <a:spcAft>
                <a:spcPts val="0"/>
              </a:spcAft>
              <a:buNone/>
            </a:pPr>
            <a:endParaRPr lang="en-US" dirty="0"/>
          </a:p>
          <a:p>
            <a:pPr marL="0" indent="0">
              <a:spcBef>
                <a:spcPts val="1800"/>
              </a:spcBef>
              <a:spcAft>
                <a:spcPts val="0"/>
              </a:spcAft>
              <a:buNone/>
            </a:pPr>
            <a:endParaRPr lang="en-US" dirty="0"/>
          </a:p>
        </p:txBody>
      </p:sp>
    </p:spTree>
    <p:extLst>
      <p:ext uri="{BB962C8B-B14F-4D97-AF65-F5344CB8AC3E}">
        <p14:creationId xmlns:p14="http://schemas.microsoft.com/office/powerpoint/2010/main" val="68272031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14"/>
        <p:cNvGrpSpPr/>
        <p:nvPr/>
      </p:nvGrpSpPr>
      <p:grpSpPr>
        <a:xfrm>
          <a:off x="0" y="0"/>
          <a:ext cx="0" cy="0"/>
          <a:chOff x="0" y="0"/>
          <a:chExt cx="0" cy="0"/>
        </a:xfrm>
      </p:grpSpPr>
      <p:grpSp>
        <p:nvGrpSpPr>
          <p:cNvPr id="120" name="Group 119">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1" name="Straight Connector 120">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2" name="Straight Connector 121">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3"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5" name="Isosceles Triangle 124">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7"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9" name="Isosceles Triangle 128">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Isosceles Triangle 129">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32" name="Rectangle 131">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5" name="Straight Connector 134">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7"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8"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9" name="Isosceles Triangle 138">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Isosceles Triangle 142">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Isosceles Triangle 143">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15" name="Google Shape;115;p18"/>
          <p:cNvSpPr txBox="1">
            <a:spLocks noGrp="1"/>
          </p:cNvSpPr>
          <p:nvPr>
            <p:ph type="title"/>
          </p:nvPr>
        </p:nvSpPr>
        <p:spPr>
          <a:xfrm>
            <a:off x="677334" y="609600"/>
            <a:ext cx="8596668" cy="1320800"/>
          </a:xfrm>
          <a:prstGeom prst="rect">
            <a:avLst/>
          </a:prstGeom>
        </p:spPr>
        <p:txBody>
          <a:bodyPr spcFirstLastPara="1" vert="horz" lIns="91440" tIns="45720" rIns="91440" bIns="45720" rtlCol="0" anchor="t" anchorCtr="0">
            <a:normAutofit/>
          </a:bodyPr>
          <a:lstStyle/>
          <a:p>
            <a:r>
              <a:rPr lang="en-US" dirty="0" err="1"/>
              <a:t>Etherchannel</a:t>
            </a:r>
            <a:endParaRPr lang="en-US" dirty="0"/>
          </a:p>
        </p:txBody>
      </p:sp>
      <p:sp>
        <p:nvSpPr>
          <p:cNvPr id="9" name="Marcador de contenido 8">
            <a:extLst>
              <a:ext uri="{FF2B5EF4-FFF2-40B4-BE49-F238E27FC236}">
                <a16:creationId xmlns:a16="http://schemas.microsoft.com/office/drawing/2014/main" id="{1DEB2624-5C39-44A9-931B-22E0EEE7B278}"/>
              </a:ext>
            </a:extLst>
          </p:cNvPr>
          <p:cNvSpPr>
            <a:spLocks noGrp="1"/>
          </p:cNvSpPr>
          <p:nvPr>
            <p:ph sz="half" idx="2"/>
          </p:nvPr>
        </p:nvSpPr>
        <p:spPr>
          <a:xfrm>
            <a:off x="677334" y="2160589"/>
            <a:ext cx="8596668" cy="3880773"/>
          </a:xfrm>
        </p:spPr>
        <p:txBody>
          <a:bodyPr vert="horz" lIns="91440" tIns="45720" rIns="91440" bIns="45720" rtlCol="0">
            <a:normAutofit/>
          </a:bodyPr>
          <a:lstStyle/>
          <a:p>
            <a:r>
              <a:rPr lang="es-GT" sz="2800" dirty="0"/>
              <a:t>Al configurar </a:t>
            </a:r>
            <a:r>
              <a:rPr lang="es-GT" sz="2800" dirty="0" err="1"/>
              <a:t>etherchannel</a:t>
            </a:r>
            <a:r>
              <a:rPr lang="es-GT" sz="2800" dirty="0"/>
              <a:t>, agrupamos los enlaces múltiples en un enlace, y STP también lo considerará como un enlace, de esta manera los puertos no se bloquean y se utiliza el ancho de banda completo. La carga del tráfico se equilibrará entre estos enlaces físicos. Se utiliza un algoritmo para determinar qué tráfico utilizará qué interfaz física.</a:t>
            </a:r>
            <a:endParaRPr lang="en-US" sz="2800" dirty="0"/>
          </a:p>
        </p:txBody>
      </p:sp>
    </p:spTree>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23"/>
        <p:cNvGrpSpPr/>
        <p:nvPr/>
      </p:nvGrpSpPr>
      <p:grpSpPr>
        <a:xfrm>
          <a:off x="0" y="0"/>
          <a:ext cx="0" cy="0"/>
          <a:chOff x="0" y="0"/>
          <a:chExt cx="0" cy="0"/>
        </a:xfrm>
      </p:grpSpPr>
      <p:sp useBgFill="1">
        <p:nvSpPr>
          <p:cNvPr id="153" name="Rectangle 152">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5" name="Group 154">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6" name="Straight Connector 155">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58"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9"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0" name="Isosceles Triangle 159">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1"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2"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3"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4" name="Isosceles Triangle 163">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5" name="Isosceles Triangle 164">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6" name="CuadroTexto 15">
            <a:extLst>
              <a:ext uri="{FF2B5EF4-FFF2-40B4-BE49-F238E27FC236}">
                <a16:creationId xmlns:a16="http://schemas.microsoft.com/office/drawing/2014/main" id="{1524DA29-81FD-4C16-9BAF-E021CD041D6E}"/>
              </a:ext>
            </a:extLst>
          </p:cNvPr>
          <p:cNvSpPr txBox="1"/>
          <p:nvPr/>
        </p:nvSpPr>
        <p:spPr>
          <a:xfrm>
            <a:off x="1534717" y="986589"/>
            <a:ext cx="6598630" cy="1200329"/>
          </a:xfrm>
          <a:prstGeom prst="rect">
            <a:avLst/>
          </a:prstGeom>
          <a:noFill/>
        </p:spPr>
        <p:txBody>
          <a:bodyPr wrap="square">
            <a:spAutoFit/>
          </a:bodyPr>
          <a:lstStyle/>
          <a:p>
            <a:r>
              <a:rPr lang="es-GT" sz="3600" dirty="0"/>
              <a:t>Antes de configurar </a:t>
            </a:r>
            <a:r>
              <a:rPr lang="es-GT" sz="3600" dirty="0" err="1"/>
              <a:t>etherchannel</a:t>
            </a:r>
            <a:endParaRPr lang="es-GT" sz="3600" dirty="0"/>
          </a:p>
        </p:txBody>
      </p:sp>
      <p:pic>
        <p:nvPicPr>
          <p:cNvPr id="4" name="Imagen 3">
            <a:extLst>
              <a:ext uri="{FF2B5EF4-FFF2-40B4-BE49-F238E27FC236}">
                <a16:creationId xmlns:a16="http://schemas.microsoft.com/office/drawing/2014/main" id="{6354C421-4368-49C6-A271-99D31534C1E4}"/>
              </a:ext>
            </a:extLst>
          </p:cNvPr>
          <p:cNvPicPr>
            <a:picLocks noChangeAspect="1"/>
          </p:cNvPicPr>
          <p:nvPr/>
        </p:nvPicPr>
        <p:blipFill>
          <a:blip r:embed="rId3"/>
          <a:stretch>
            <a:fillRect/>
          </a:stretch>
        </p:blipFill>
        <p:spPr>
          <a:xfrm>
            <a:off x="510294" y="2675842"/>
            <a:ext cx="11171411" cy="1828049"/>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23"/>
        <p:cNvGrpSpPr/>
        <p:nvPr/>
      </p:nvGrpSpPr>
      <p:grpSpPr>
        <a:xfrm>
          <a:off x="0" y="0"/>
          <a:ext cx="0" cy="0"/>
          <a:chOff x="0" y="0"/>
          <a:chExt cx="0" cy="0"/>
        </a:xfrm>
      </p:grpSpPr>
      <p:sp useBgFill="1">
        <p:nvSpPr>
          <p:cNvPr id="158" name="Rectangle 15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5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61" name="Straight Connector 16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6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5" name="Isosceles Triangle 16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9" name="Isosceles Triangle 16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0" name="Isosceles Triangle 16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24" name="Google Shape;124;p19"/>
          <p:cNvSpPr txBox="1">
            <a:spLocks noGrp="1"/>
          </p:cNvSpPr>
          <p:nvPr>
            <p:ph type="title"/>
          </p:nvPr>
        </p:nvSpPr>
        <p:spPr>
          <a:xfrm>
            <a:off x="677334" y="609600"/>
            <a:ext cx="8596668" cy="1320800"/>
          </a:xfrm>
          <a:prstGeom prst="rect">
            <a:avLst/>
          </a:prstGeom>
        </p:spPr>
        <p:txBody>
          <a:bodyPr spcFirstLastPara="1" lIns="91425" tIns="45700" rIns="91425" bIns="45700" anchorCtr="0">
            <a:normAutofit/>
          </a:bodyPr>
          <a:lstStyle/>
          <a:p>
            <a:r>
              <a:rPr lang="es-GT" sz="3600" dirty="0"/>
              <a:t>Antes de configurar </a:t>
            </a:r>
            <a:r>
              <a:rPr lang="es-GT" sz="3600" dirty="0" err="1"/>
              <a:t>etherchannel</a:t>
            </a:r>
            <a:endParaRPr lang="es-GT" sz="3600" dirty="0"/>
          </a:p>
        </p:txBody>
      </p:sp>
      <p:sp>
        <p:nvSpPr>
          <p:cNvPr id="125" name="Google Shape;125;p19"/>
          <p:cNvSpPr txBox="1">
            <a:spLocks noGrp="1"/>
          </p:cNvSpPr>
          <p:nvPr>
            <p:ph idx="1"/>
          </p:nvPr>
        </p:nvSpPr>
        <p:spPr>
          <a:xfrm>
            <a:off x="584808" y="2204532"/>
            <a:ext cx="8596668" cy="3880773"/>
          </a:xfrm>
          <a:prstGeom prst="rect">
            <a:avLst/>
          </a:prstGeom>
        </p:spPr>
        <p:txBody>
          <a:bodyPr spcFirstLastPara="1" lIns="91425" tIns="45700" rIns="91425" bIns="45700" anchorCtr="0">
            <a:normAutofit/>
          </a:bodyPr>
          <a:lstStyle/>
          <a:p>
            <a:pPr marL="0" indent="0">
              <a:spcBef>
                <a:spcPts val="1800"/>
              </a:spcBef>
              <a:spcAft>
                <a:spcPts val="0"/>
              </a:spcAft>
              <a:buNone/>
            </a:pPr>
            <a:r>
              <a:rPr lang="es-GT" sz="2800" dirty="0"/>
              <a:t>Puede ver que hay 2 enlaces físicos entre los conmutadores. Para evitar bucles, STP pone un puerto en modo bloque. Cuando falla el enlace activo, el tráfico cambiará automáticamente a otro enlace. En la imagen de arriba, hay 2 luces de puerto: el verde muestra que el puerto está en modo activo, el naranja muestra que el puerto está en modo de bloqueo.</a:t>
            </a:r>
            <a:endParaRPr lang="en-US" sz="2800" dirty="0"/>
          </a:p>
        </p:txBody>
      </p:sp>
    </p:spTree>
    <p:extLst>
      <p:ext uri="{BB962C8B-B14F-4D97-AF65-F5344CB8AC3E}">
        <p14:creationId xmlns:p14="http://schemas.microsoft.com/office/powerpoint/2010/main" val="346610793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796</TotalTime>
  <Words>653</Words>
  <Application>Microsoft Office PowerPoint</Application>
  <PresentationFormat>Panorámica</PresentationFormat>
  <Paragraphs>47</Paragraphs>
  <Slides>15</Slides>
  <Notes>15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Wingdings 3</vt:lpstr>
      <vt:lpstr>Trebuchet MS</vt:lpstr>
      <vt:lpstr>Arial</vt:lpstr>
      <vt:lpstr>Faceta</vt:lpstr>
      <vt:lpstr>Jhonnatan Enmanuel Orantes Garcia</vt:lpstr>
      <vt:lpstr>Etherchannel</vt:lpstr>
      <vt:lpstr>Etherchannel o PortChannel </vt:lpstr>
      <vt:lpstr> ¿Por qué necesitamos etherchannel?</vt:lpstr>
      <vt:lpstr> ¿Por qué necesitamos etherchannel?</vt:lpstr>
      <vt:lpstr>Problemas discutidos ? </vt:lpstr>
      <vt:lpstr>Etherchannel</vt:lpstr>
      <vt:lpstr>Presentación de PowerPoint</vt:lpstr>
      <vt:lpstr>Antes de configurar etherchannel</vt:lpstr>
      <vt:lpstr> Después de configurar Etherchannel</vt:lpstr>
      <vt:lpstr> Después de configurar Etherchannel</vt:lpstr>
      <vt:lpstr>Etherchannel características  </vt:lpstr>
      <vt:lpstr>Etherchannel requerimientos </vt:lpstr>
      <vt:lpstr>Comandos –Etherchannel </vt:lpstr>
      <vt:lpstr> Preguntas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Laboratorio Redes de Computadoras 1</dc:title>
  <dc:creator>jho orant</dc:creator>
  <cp:lastModifiedBy>jho orant</cp:lastModifiedBy>
  <cp:revision>13</cp:revision>
  <dcterms:modified xsi:type="dcterms:W3CDTF">2022-03-04T17:51:53Z</dcterms:modified>
</cp:coreProperties>
</file>