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3135" autoAdjust="0"/>
  </p:normalViewPr>
  <p:slideViewPr>
    <p:cSldViewPr snapToGrid="0">
      <p:cViewPr varScale="1">
        <p:scale>
          <a:sx n="67" d="100"/>
          <a:sy n="67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FA685-B85E-447C-85D6-3AAD43137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Jhonnatan</a:t>
            </a:r>
            <a:r>
              <a:rPr lang="en-US" dirty="0"/>
              <a:t> </a:t>
            </a:r>
            <a:r>
              <a:rPr lang="en-US" dirty="0" err="1"/>
              <a:t>Enmanuel</a:t>
            </a:r>
            <a:r>
              <a:rPr lang="en-US" dirty="0"/>
              <a:t> </a:t>
            </a:r>
            <a:r>
              <a:rPr lang="en-US" dirty="0" err="1"/>
              <a:t>Orantes</a:t>
            </a:r>
            <a:r>
              <a:rPr lang="en-US" dirty="0"/>
              <a:t> Garcia 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5D2ACF-4C94-409E-A18B-B1473E66A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  <a:latin typeface="Century Gothic"/>
                <a:cs typeface="Calibri"/>
              </a:rPr>
              <a:t>Laboratorio de Redes de Computadoras 1</a:t>
            </a:r>
          </a:p>
          <a:p>
            <a:r>
              <a:rPr lang="es-GT" dirty="0"/>
              <a:t>Clase 2 viernes 28 de enero 2022   </a:t>
            </a:r>
          </a:p>
        </p:txBody>
      </p:sp>
    </p:spTree>
    <p:extLst>
      <p:ext uri="{BB962C8B-B14F-4D97-AF65-F5344CB8AC3E}">
        <p14:creationId xmlns:p14="http://schemas.microsoft.com/office/powerpoint/2010/main" val="382684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7" name="Rectangle 142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44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F408A-A1EF-4EFD-A325-3BFA4CA4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 err="1"/>
              <a:t>Normas</a:t>
            </a:r>
            <a:r>
              <a:rPr lang="en-US" sz="2400" dirty="0"/>
              <a:t>  y </a:t>
            </a:r>
            <a:r>
              <a:rPr lang="en-US" sz="2400" dirty="0" err="1"/>
              <a:t>Estandares</a:t>
            </a:r>
            <a:r>
              <a:rPr lang="en-US" sz="2400" dirty="0"/>
              <a:t> </a:t>
            </a:r>
            <a:endParaRPr lang="es-GT" sz="2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418A8-66E8-4BEE-9FAD-1CEE9FE9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87397"/>
            <a:ext cx="3838669" cy="3348791"/>
          </a:xfrm>
        </p:spPr>
        <p:txBody>
          <a:bodyPr/>
          <a:lstStyle/>
          <a:p>
            <a:pPr marL="0" indent="0">
              <a:buNone/>
            </a:pPr>
            <a:endParaRPr lang="es-GT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9F258B-D3CD-41C5-8B3C-E42AF58141D8}"/>
              </a:ext>
            </a:extLst>
          </p:cNvPr>
          <p:cNvSpPr txBox="1"/>
          <p:nvPr/>
        </p:nvSpPr>
        <p:spPr>
          <a:xfrm>
            <a:off x="5795659" y="2982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 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ECA592-7D99-4CA7-908B-9D8F5077EA9E}"/>
              </a:ext>
            </a:extLst>
          </p:cNvPr>
          <p:cNvSpPr txBox="1"/>
          <p:nvPr/>
        </p:nvSpPr>
        <p:spPr>
          <a:xfrm>
            <a:off x="5636369" y="1293697"/>
            <a:ext cx="61026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2400" dirty="0">
                <a:solidFill>
                  <a:schemeClr val="bg1"/>
                </a:solidFill>
              </a:rPr>
              <a:t>La intención de estos estándares es proveer una serie de prácticas recomendadas para el diseño y la instalación de sistemas de cableado que soporten una amplia variedad de los servicios existentes, y la posibilidad de soportar servicios futuros que sean diseñados considerando los estándares de cableado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403293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7" name="Rectangle 142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44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F408A-A1EF-4EFD-A325-3BFA4CA4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 err="1"/>
              <a:t>Normas</a:t>
            </a:r>
            <a:r>
              <a:rPr lang="en-US" sz="2400" dirty="0"/>
              <a:t>  y </a:t>
            </a:r>
            <a:r>
              <a:rPr lang="en-US" sz="2400" dirty="0" err="1"/>
              <a:t>Estandares</a:t>
            </a:r>
            <a:r>
              <a:rPr lang="en-US" sz="2400" dirty="0"/>
              <a:t> </a:t>
            </a:r>
            <a:endParaRPr lang="es-GT" sz="2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E9F258B-D3CD-41C5-8B3C-E42AF58141D8}"/>
              </a:ext>
            </a:extLst>
          </p:cNvPr>
          <p:cNvSpPr txBox="1"/>
          <p:nvPr/>
        </p:nvSpPr>
        <p:spPr>
          <a:xfrm>
            <a:off x="5795659" y="2982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 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F34BBA-6BC3-4F81-B728-6CD64338093D}"/>
              </a:ext>
            </a:extLst>
          </p:cNvPr>
          <p:cNvSpPr txBox="1"/>
          <p:nvPr/>
        </p:nvSpPr>
        <p:spPr>
          <a:xfrm>
            <a:off x="5076116" y="753228"/>
            <a:ext cx="610262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TIA/EIA-568-B</a:t>
            </a:r>
          </a:p>
          <a:p>
            <a:endParaRPr lang="es-GT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Cableado de Telecomunicaciones en Edificios Comerciales sobre como cómo instalar el Cableado: TIA/EIA 568-B1 Requerimientos </a:t>
            </a:r>
            <a:r>
              <a:rPr lang="es-GT" sz="24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generales;TIA</a:t>
            </a:r>
            <a:r>
              <a:rPr lang="es-GT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/EIA 568-B2: Componentes de cableado mediante par trenzado balanceado; TIA/EIA 568-B3 Componentes de cableado, Fibra óptica.</a:t>
            </a:r>
          </a:p>
          <a:p>
            <a:endParaRPr lang="es-GT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TIA/EIA-569-A</a:t>
            </a:r>
          </a:p>
          <a:p>
            <a:endParaRPr lang="es-GT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Normas de Recorridos y Espacios de Telecomunicaciones en Edificios Comerciales sobre cómo enrutar el cableado</a:t>
            </a:r>
            <a:r>
              <a:rPr lang="es-G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64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7" name="Rectangle 142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44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F408A-A1EF-4EFD-A325-3BFA4CA4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 err="1"/>
              <a:t>Normas</a:t>
            </a:r>
            <a:r>
              <a:rPr lang="en-US" sz="2400" dirty="0"/>
              <a:t>  y </a:t>
            </a:r>
            <a:r>
              <a:rPr lang="en-US" sz="2400" dirty="0" err="1"/>
              <a:t>Estandares</a:t>
            </a:r>
            <a:r>
              <a:rPr lang="en-US" sz="2400" dirty="0"/>
              <a:t> </a:t>
            </a:r>
            <a:endParaRPr lang="es-GT" sz="2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E9F258B-D3CD-41C5-8B3C-E42AF58141D8}"/>
              </a:ext>
            </a:extLst>
          </p:cNvPr>
          <p:cNvSpPr txBox="1"/>
          <p:nvPr/>
        </p:nvSpPr>
        <p:spPr>
          <a:xfrm>
            <a:off x="5795659" y="2982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 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F34BBA-6BC3-4F81-B728-6CD64338093D}"/>
              </a:ext>
            </a:extLst>
          </p:cNvPr>
          <p:cNvSpPr txBox="1"/>
          <p:nvPr/>
        </p:nvSpPr>
        <p:spPr>
          <a:xfrm>
            <a:off x="5155989" y="2368705"/>
            <a:ext cx="61026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GT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TIA/EIA-570-A</a:t>
            </a:r>
          </a:p>
          <a:p>
            <a:endParaRPr lang="es-GT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Normas de Infraestructura Residencial de Telecomunicaciones.</a:t>
            </a:r>
          </a:p>
          <a:p>
            <a:endParaRPr lang="es-GT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TIA/EIA-606-A</a:t>
            </a:r>
          </a:p>
          <a:p>
            <a:endParaRPr lang="es-GT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Normas de Administración de Infraestructura de Telecomunicaciones en Edificios Comerciales.</a:t>
            </a:r>
          </a:p>
          <a:p>
            <a:endParaRPr lang="es-GT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ACDA23-7A7E-47C7-862F-0CCE086DF686}"/>
              </a:ext>
            </a:extLst>
          </p:cNvPr>
          <p:cNvSpPr txBox="1"/>
          <p:nvPr/>
        </p:nvSpPr>
        <p:spPr>
          <a:xfrm>
            <a:off x="424162" y="2587394"/>
            <a:ext cx="39324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ANSI/TIA/EIA-607</a:t>
            </a:r>
          </a:p>
          <a:p>
            <a:endParaRPr lang="es-GT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Requerimientos para instalaciones de sistemas de puesta a tierra de Telecomunicaciones en Edificios Comerciales.</a:t>
            </a:r>
          </a:p>
          <a:p>
            <a:endParaRPr lang="es-GT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ANSI/TIA/EIA-758</a:t>
            </a:r>
          </a:p>
          <a:p>
            <a:endParaRPr lang="es-GT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GT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Norma Cliente-Propietario de cableado de Planta Externa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252497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7" name="Rectangle 142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44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F408A-A1EF-4EFD-A325-3BFA4CA4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 err="1"/>
              <a:t>Cableado</a:t>
            </a:r>
            <a:r>
              <a:rPr lang="en-US" sz="2400" dirty="0"/>
              <a:t> vertical </a:t>
            </a:r>
            <a:endParaRPr lang="es-GT" sz="2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E9F258B-D3CD-41C5-8B3C-E42AF58141D8}"/>
              </a:ext>
            </a:extLst>
          </p:cNvPr>
          <p:cNvSpPr txBox="1"/>
          <p:nvPr/>
        </p:nvSpPr>
        <p:spPr>
          <a:xfrm>
            <a:off x="5795659" y="2982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/>
              <a:t> 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ACDA23-7A7E-47C7-862F-0CCE086DF686}"/>
              </a:ext>
            </a:extLst>
          </p:cNvPr>
          <p:cNvSpPr txBox="1"/>
          <p:nvPr/>
        </p:nvSpPr>
        <p:spPr>
          <a:xfrm>
            <a:off x="6144938" y="2982443"/>
            <a:ext cx="39324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dirty="0">
                <a:solidFill>
                  <a:schemeClr val="bg1"/>
                </a:solidFill>
              </a:rPr>
              <a:t>Un cableado vertical o “</a:t>
            </a:r>
            <a:r>
              <a:rPr lang="es-GT" dirty="0" err="1">
                <a:solidFill>
                  <a:schemeClr val="bg1"/>
                </a:solidFill>
              </a:rPr>
              <a:t>backbone</a:t>
            </a:r>
            <a:r>
              <a:rPr lang="es-GT" dirty="0">
                <a:solidFill>
                  <a:schemeClr val="bg1"/>
                </a:solidFill>
              </a:rPr>
              <a:t>” como comúnmente se le conoce, es un enlace principal de red, en el que se comunica a todos los cuartos de telecomunicaciones  con el cuarto de equipos.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39F525-4F8A-49E6-B5EC-63F0055CC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79" y="2378684"/>
            <a:ext cx="30384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3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0DAFD82-3F74-4E59-B32E-BD77462BF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4A91303C-F093-4328-A707-645FBC76F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396DCE38-5576-4DB4-9E0B-8BA014EBC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DA8512E9-3884-4A9B-9AC0-BD2230977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5" r="-1" b="-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356B696F-2C62-45F3-A534-B39DDD90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F408A-A1EF-4EFD-A325-3BFA4CA4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Cableado Horizontal 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655D1A39-500D-4C26-97A9-AB4AD60D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7ACDA23-7A7E-47C7-862F-0CCE086DF686}"/>
              </a:ext>
            </a:extLst>
          </p:cNvPr>
          <p:cNvSpPr txBox="1"/>
          <p:nvPr/>
        </p:nvSpPr>
        <p:spPr>
          <a:xfrm>
            <a:off x="293715" y="2199740"/>
            <a:ext cx="358163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 </a:t>
            </a:r>
            <a:r>
              <a:rPr lang="en-US" sz="2000" dirty="0" err="1">
                <a:solidFill>
                  <a:schemeClr val="bg1"/>
                </a:solidFill>
              </a:rPr>
              <a:t>trata</a:t>
            </a:r>
            <a:r>
              <a:rPr lang="en-US" sz="2000" dirty="0">
                <a:solidFill>
                  <a:schemeClr val="bg1"/>
                </a:solidFill>
              </a:rPr>
              <a:t> del medio por </a:t>
            </a:r>
            <a:r>
              <a:rPr lang="en-US" sz="2000" dirty="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cual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dirty="0" err="1">
                <a:solidFill>
                  <a:schemeClr val="bg1"/>
                </a:solidFill>
              </a:rPr>
              <a:t>transmite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información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cada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equipo</a:t>
            </a:r>
            <a:r>
              <a:rPr lang="en-US" sz="2000" dirty="0">
                <a:solidFill>
                  <a:schemeClr val="bg1"/>
                </a:solidFill>
              </a:rPr>
              <a:t> hasta los </a:t>
            </a:r>
            <a:r>
              <a:rPr lang="en-US" sz="2000" dirty="0" err="1">
                <a:solidFill>
                  <a:schemeClr val="bg1"/>
                </a:solidFill>
              </a:rPr>
              <a:t>centros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telecomunicaciones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Componentes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 err="1">
                <a:solidFill>
                  <a:schemeClr val="bg1"/>
                </a:solidFill>
              </a:rPr>
              <a:t>Regletas</a:t>
            </a:r>
            <a:r>
              <a:rPr lang="en-US" sz="2000" i="0" dirty="0">
                <a:solidFill>
                  <a:schemeClr val="bg1"/>
                </a:solidFill>
              </a:rPr>
              <a:t> o </a:t>
            </a:r>
            <a:r>
              <a:rPr lang="en-US" sz="2000" i="0" dirty="0" err="1">
                <a:solidFill>
                  <a:schemeClr val="bg1"/>
                </a:solidFill>
              </a:rPr>
              <a:t>paneles</a:t>
            </a:r>
            <a:endParaRPr lang="en-US" sz="2000" i="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1"/>
                </a:solidFill>
              </a:rPr>
              <a:t>Cables </a:t>
            </a:r>
            <a:r>
              <a:rPr lang="en-US" sz="2000" i="0" dirty="0" err="1">
                <a:solidFill>
                  <a:schemeClr val="bg1"/>
                </a:solidFill>
              </a:rPr>
              <a:t>puentes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1"/>
                </a:solidFill>
              </a:rPr>
              <a:t>Puntos de </a:t>
            </a:r>
            <a:r>
              <a:rPr lang="en-US" sz="2000" i="0" dirty="0" err="1">
                <a:solidFill>
                  <a:schemeClr val="bg1"/>
                </a:solidFill>
              </a:rPr>
              <a:t>acceso</a:t>
            </a:r>
            <a:endParaRPr lang="en-US" sz="2000" i="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1"/>
                </a:solidFill>
              </a:rPr>
              <a:t>Puntos de </a:t>
            </a:r>
            <a:r>
              <a:rPr lang="en-US" sz="2000" i="0" dirty="0" err="1">
                <a:solidFill>
                  <a:schemeClr val="bg1"/>
                </a:solidFill>
              </a:rPr>
              <a:t>consolidación</a:t>
            </a:r>
            <a:r>
              <a:rPr lang="en-US" sz="2000" i="0" dirty="0">
                <a:solidFill>
                  <a:schemeClr val="bg1"/>
                </a:solidFill>
              </a:rPr>
              <a:t> o </a:t>
            </a:r>
            <a:r>
              <a:rPr lang="en-US" sz="2000" i="0" dirty="0" err="1">
                <a:solidFill>
                  <a:schemeClr val="bg1"/>
                </a:solidFill>
              </a:rPr>
              <a:t>transición</a:t>
            </a:r>
            <a:r>
              <a:rPr lang="en-US" sz="2000" i="0" dirty="0">
                <a:solidFill>
                  <a:schemeClr val="bg1"/>
                </a:solidFill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9F258B-D3CD-41C5-8B3C-E42AF58141D8}"/>
              </a:ext>
            </a:extLst>
          </p:cNvPr>
          <p:cNvSpPr txBox="1"/>
          <p:nvPr/>
        </p:nvSpPr>
        <p:spPr>
          <a:xfrm>
            <a:off x="5795659" y="2982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GT" dirty="0"/>
              <a:t> </a:t>
            </a:r>
            <a:endParaRPr lang="es-G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7" name="Rectangle 142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44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F408A-A1EF-4EFD-A325-3BFA4CA4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DATA CENTER</a:t>
            </a:r>
            <a:endParaRPr lang="es-GT" sz="2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E9F258B-D3CD-41C5-8B3C-E42AF58141D8}"/>
              </a:ext>
            </a:extLst>
          </p:cNvPr>
          <p:cNvSpPr txBox="1"/>
          <p:nvPr/>
        </p:nvSpPr>
        <p:spPr>
          <a:xfrm>
            <a:off x="5795659" y="298244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/>
              <a:t> 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05D8DF-04A9-4C21-AAC7-E7C3E71B7B3F}"/>
              </a:ext>
            </a:extLst>
          </p:cNvPr>
          <p:cNvSpPr txBox="1"/>
          <p:nvPr/>
        </p:nvSpPr>
        <p:spPr>
          <a:xfrm>
            <a:off x="5496763" y="818503"/>
            <a:ext cx="61007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2800">
                <a:solidFill>
                  <a:schemeClr val="bg1"/>
                </a:solidFill>
              </a:rPr>
              <a:t>Un Data Center, o “centro de procesamiento de datos” es una instalación, construcción o inmueble de gran tamaño donde se albergan y mantienen numerosos equipos electrónicos como servidores, ventiladores, conexiones y otros recursos necesarios que se utilizan para mantener una red o un sistema de computadoras, información, conexiones y datos de una o varias empresas.</a:t>
            </a:r>
            <a:endParaRPr lang="es-GT" sz="28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4FA9AE-8379-4D59-9215-8141A834D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34" y="2722324"/>
            <a:ext cx="4714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2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1DA4A20-1DD6-463A-865B-BC58C7202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62C18E5-8207-4CDA-8D1F-3399785D1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97995CCA-C661-4B85-AAC2-9D76A3B78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537014F-02CF-4051-B4DD-B0501BC1E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4CA3C-CA65-4E50-BEBF-738AF03E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/>
              <a:t>GRACIAS </a:t>
            </a:r>
            <a:endParaRPr lang="es-GT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100C9ED-4B59-4A55-9A49-AED52060E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F3CFB332-FA50-4ECD-90EC-4735DE79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39" y="3567082"/>
            <a:ext cx="5104843" cy="3599316"/>
          </a:xfrm>
        </p:spPr>
        <p:txBody>
          <a:bodyPr>
            <a:normAutofit/>
          </a:bodyPr>
          <a:lstStyle/>
          <a:p>
            <a:r>
              <a:rPr lang="en-US" sz="4800" dirty="0"/>
              <a:t>PREGUNTAS O DUDAS </a:t>
            </a:r>
            <a:r>
              <a:rPr lang="en-US" sz="2000" dirty="0"/>
              <a:t>?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09BAAAD-6CE7-413C-9BB1-497788C8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C41BA3-C7CB-4A86-9DC5-1630F72E7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384" y="810164"/>
            <a:ext cx="4655295" cy="4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D0D7434-78D8-4C2F-A965-73A0ABDA8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Cableado Estructurado</a:t>
            </a:r>
          </a:p>
        </p:txBody>
      </p:sp>
    </p:spTree>
    <p:extLst>
      <p:ext uri="{BB962C8B-B14F-4D97-AF65-F5344CB8AC3E}">
        <p14:creationId xmlns:p14="http://schemas.microsoft.com/office/powerpoint/2010/main" val="23125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D333345-06FE-431A-A170-B442B71B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F3CF734-AF09-4284-A3AF-E1B79C0A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051DDCB9-F755-45C2-A2DF-09112F5CC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E5D6A2-8420-4DDB-B2B9-F907655B9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2DA362-62C8-475C-91D0-873EBB62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GT" dirty="0"/>
              <a:t>Cableado Estructurado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495C9795-5873-43E5-A16C-324C15CF1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D721C-3279-460C-9565-1484D9AC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GT" sz="2000" dirty="0">
              <a:cs typeface="Calibri" panose="020F0502020204030204"/>
            </a:endParaRPr>
          </a:p>
          <a:p>
            <a:r>
              <a:rPr lang="es-GT" sz="2800" dirty="0">
                <a:solidFill>
                  <a:schemeClr val="bg1"/>
                </a:solidFill>
                <a:cs typeface="Calibri" panose="020F0502020204030204"/>
              </a:rPr>
              <a:t>El cableado estructurado se define como el conjunto de cables, conectores, canalizaciones y dispositivos que componen la infraestructura de telecomunicaciones interior de un edificio o recinto</a:t>
            </a:r>
            <a:endParaRPr lang="es-ES" sz="2800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7FF0D9-EDB7-4D3D-ADA0-A724090AD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1198626"/>
            <a:ext cx="3358478" cy="446074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46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A9F327-57A0-4E55-81E7-D068ECF5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3600" dirty="0" err="1"/>
              <a:t>Elementos</a:t>
            </a:r>
            <a:r>
              <a:rPr lang="en-US" sz="3600" dirty="0"/>
              <a:t> de </a:t>
            </a:r>
            <a:r>
              <a:rPr lang="en-US" sz="3600" dirty="0" err="1"/>
              <a:t>cableado</a:t>
            </a:r>
            <a:r>
              <a:rPr lang="en-US" sz="3600" dirty="0"/>
              <a:t> </a:t>
            </a:r>
            <a:r>
              <a:rPr lang="en-US" sz="3600" dirty="0" err="1"/>
              <a:t>estructurado</a:t>
            </a:r>
            <a:endParaRPr lang="es-GT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257B0-33A2-4E92-968B-0BD2F3C7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es-GT" sz="2000" dirty="0">
                <a:cs typeface="Calibri" panose="020F0502020204030204"/>
              </a:rPr>
              <a:t>Cableado horizontal.</a:t>
            </a:r>
          </a:p>
          <a:p>
            <a:r>
              <a:rPr lang="es-GT" sz="2000" dirty="0">
                <a:cs typeface="Calibri" panose="020F0502020204030204"/>
              </a:rPr>
              <a:t>Cableado vertical .</a:t>
            </a:r>
          </a:p>
          <a:p>
            <a:r>
              <a:rPr lang="es-GT" sz="2000" dirty="0">
                <a:cs typeface="Calibri" panose="020F0502020204030204"/>
              </a:rPr>
              <a:t>Cuarto de Equipos </a:t>
            </a:r>
          </a:p>
          <a:p>
            <a:r>
              <a:rPr lang="es-GT" sz="2000" dirty="0">
                <a:cs typeface="Calibri" panose="020F0502020204030204"/>
              </a:rPr>
              <a:t>Cuarto de telecomunicaciones </a:t>
            </a:r>
          </a:p>
        </p:txBody>
      </p:sp>
    </p:spTree>
    <p:extLst>
      <p:ext uri="{BB962C8B-B14F-4D97-AF65-F5344CB8AC3E}">
        <p14:creationId xmlns:p14="http://schemas.microsoft.com/office/powerpoint/2010/main" val="326326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861DF010-4565-4959-83AC-0DBD907F3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10555A6-DA97-446D-AAF3-4D3DF927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D54FB25-30BE-4ACF-842A-6DFF80A2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FCFECEED-2D8C-4A8C-A385-F69E174B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EF9F138-4DD6-4064-8340-353C97028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B123E93-65C4-4B4A-8647-A231B20D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8" name="Rectangle 147">
              <a:extLst>
                <a:ext uri="{FF2B5EF4-FFF2-40B4-BE49-F238E27FC236}">
                  <a16:creationId xmlns:a16="http://schemas.microsoft.com/office/drawing/2014/main" id="{0F1306E2-8D01-498A-ADF6-8587B0BA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8616ECA9-9370-4BF2-BEAF-E88E87213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9" name="Rectangle 150">
            <a:extLst>
              <a:ext uri="{FF2B5EF4-FFF2-40B4-BE49-F238E27FC236}">
                <a16:creationId xmlns:a16="http://schemas.microsoft.com/office/drawing/2014/main" id="{A3C0F47B-2E5D-4D6A-AEEF-4633DAC7F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B904DB-E86A-400F-A7DA-A1E74658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Medios</a:t>
            </a:r>
            <a:r>
              <a:rPr lang="en-US" sz="4800" dirty="0"/>
              <a:t> de </a:t>
            </a:r>
            <a:r>
              <a:rPr lang="en-US" sz="4800" dirty="0" err="1"/>
              <a:t>Transmisión</a:t>
            </a:r>
            <a:endParaRPr lang="en-US" sz="4800" dirty="0"/>
          </a:p>
        </p:txBody>
      </p:sp>
      <p:pic>
        <p:nvPicPr>
          <p:cNvPr id="3" name="Picture 2" descr="CABLEADO ESTRUCTURADO: MEDIOS DE TRANSMISIÓN">
            <a:extLst>
              <a:ext uri="{FF2B5EF4-FFF2-40B4-BE49-F238E27FC236}">
                <a16:creationId xmlns:a16="http://schemas.microsoft.com/office/drawing/2014/main" id="{8005393A-5F1E-4AE7-809D-F6E93A5A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010" y="862169"/>
            <a:ext cx="7058806" cy="292940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os de cable de conexión a internet y sus caracteristicas">
            <a:extLst>
              <a:ext uri="{FF2B5EF4-FFF2-40B4-BE49-F238E27FC236}">
                <a16:creationId xmlns:a16="http://schemas.microsoft.com/office/drawing/2014/main" id="{327F2571-5733-400D-90C7-66E71063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3884" y="823273"/>
            <a:ext cx="3905872" cy="292940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52">
            <a:extLst>
              <a:ext uri="{FF2B5EF4-FFF2-40B4-BE49-F238E27FC236}">
                <a16:creationId xmlns:a16="http://schemas.microsoft.com/office/drawing/2014/main" id="{97B71C89-0FC4-4F81-A928-B9367B14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1" name="Rectangle 154">
            <a:extLst>
              <a:ext uri="{FF2B5EF4-FFF2-40B4-BE49-F238E27FC236}">
                <a16:creationId xmlns:a16="http://schemas.microsoft.com/office/drawing/2014/main" id="{4A6DCEB4-AF11-416F-9336-1AB0D2238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56">
            <a:extLst>
              <a:ext uri="{FF2B5EF4-FFF2-40B4-BE49-F238E27FC236}">
                <a16:creationId xmlns:a16="http://schemas.microsoft.com/office/drawing/2014/main" id="{BDAE16DA-1DF8-4739-B4AB-49A21C46D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7" name="Rectangle 142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144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EF408A-A1EF-4EFD-A325-3BFA4CA4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 err="1"/>
              <a:t>Medios</a:t>
            </a:r>
            <a:r>
              <a:rPr lang="en-US" sz="2400" dirty="0"/>
              <a:t> de </a:t>
            </a:r>
            <a:r>
              <a:rPr lang="en-US" sz="2400" dirty="0" err="1"/>
              <a:t>Transmisión</a:t>
            </a:r>
            <a:endParaRPr lang="es-GT" sz="2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418A8-66E8-4BEE-9FAD-1CEE9FE9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87397"/>
            <a:ext cx="3838669" cy="3348791"/>
          </a:xfrm>
        </p:spPr>
        <p:txBody>
          <a:bodyPr/>
          <a:lstStyle/>
          <a:p>
            <a:pPr marL="0" indent="0">
              <a:buNone/>
            </a:pPr>
            <a:r>
              <a:rPr lang="es-GT" dirty="0">
                <a:solidFill>
                  <a:schemeClr val="bg1"/>
                </a:solidFill>
              </a:rPr>
              <a:t>El medio de transmisión constituye el soporte físico a través del cual emisor y receptor pueden comunicarse en un sistema de transmisión de datos.</a:t>
            </a:r>
          </a:p>
        </p:txBody>
      </p:sp>
      <p:pic>
        <p:nvPicPr>
          <p:cNvPr id="3" name="Picture 2" descr="Diseño, Instalación y Mantenimiento de cableado estructurado">
            <a:extLst>
              <a:ext uri="{FF2B5EF4-FFF2-40B4-BE49-F238E27FC236}">
                <a16:creationId xmlns:a16="http://schemas.microsoft.com/office/drawing/2014/main" id="{8F8B1B02-4345-43AD-9869-BEBA53C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63" y="1111969"/>
            <a:ext cx="6178749" cy="46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26E21-63D0-4CD3-90B2-FDD9ED50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3600" dirty="0"/>
              <a:t>El cable de par trenzado (UTP) y (STP)</a:t>
            </a:r>
            <a:endParaRPr lang="en-U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07D726E-FFA8-4D8B-8A71-9ECE0320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786" y="2376556"/>
            <a:ext cx="5911657" cy="40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E0FDDB-1E58-489D-8F45-CA645FE5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Cable coaxial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  <a:endParaRPr lang="es-GT" dirty="0">
              <a:solidFill>
                <a:srgbClr val="FFFFFF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566432-FEDE-45E4-A1CE-42DC362F0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65342" y="2336800"/>
            <a:ext cx="6012772" cy="42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8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DAFD82-3F74-4E59-B32E-BD77462BF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2" name="Rectangle 31">
              <a:extLst>
                <a:ext uri="{FF2B5EF4-FFF2-40B4-BE49-F238E27FC236}">
                  <a16:creationId xmlns:a16="http://schemas.microsoft.com/office/drawing/2014/main" id="{4A91303C-F093-4328-A707-645FBC76F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96DCE38-5576-4DB4-9E0B-8BA014EBC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EAB138-D3E6-4173-A772-AF93F17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9" r="25573"/>
          <a:stretch/>
        </p:blipFill>
        <p:spPr>
          <a:xfrm>
            <a:off x="4641326" y="-168802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56B696F-2C62-45F3-A534-B39DDD90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E0FDDB-1E58-489D-8F45-CA645FE5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Fibra óptica</a:t>
            </a:r>
            <a:br>
              <a:rPr lang="en-US" sz="3200"/>
            </a:br>
            <a:endParaRPr lang="en-US" sz="32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55D1A39-500D-4C26-97A9-AB4AD60D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1C960BB-450C-406C-B949-1B3EC1A8B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Fibra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mononodo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Fibra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multinodo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645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375</TotalTime>
  <Words>453</Words>
  <Application>Microsoft Office PowerPoint</Application>
  <PresentationFormat>Panorámica</PresentationFormat>
  <Paragraphs>65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Trebuchet MS</vt:lpstr>
      <vt:lpstr>Berlín</vt:lpstr>
      <vt:lpstr>Jhonnatan Enmanuel Orantes Garcia </vt:lpstr>
      <vt:lpstr>Cableado Estructurado</vt:lpstr>
      <vt:lpstr>Cableado Estructurado</vt:lpstr>
      <vt:lpstr>Elementos de cableado estructurado</vt:lpstr>
      <vt:lpstr>Medios de Transmisión</vt:lpstr>
      <vt:lpstr>Medios de Transmisión</vt:lpstr>
      <vt:lpstr>El cable de par trenzado (UTP) y (STP)</vt:lpstr>
      <vt:lpstr>Cable coaxial  </vt:lpstr>
      <vt:lpstr>Fibra óptica </vt:lpstr>
      <vt:lpstr>Normas  y Estandares </vt:lpstr>
      <vt:lpstr>Normas  y Estandares </vt:lpstr>
      <vt:lpstr>Normas  y Estandares </vt:lpstr>
      <vt:lpstr>Cableado vertical </vt:lpstr>
      <vt:lpstr>Cableado Horizontal </vt:lpstr>
      <vt:lpstr>DATA CENTER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Jhonnatan Enmanuel Orates Garcia </dc:title>
  <dc:creator>jho orant</dc:creator>
  <cp:lastModifiedBy>jho orant</cp:lastModifiedBy>
  <cp:revision>6</cp:revision>
  <dcterms:created xsi:type="dcterms:W3CDTF">2022-01-21T20:55:27Z</dcterms:created>
  <dcterms:modified xsi:type="dcterms:W3CDTF">2022-01-28T20:37:57Z</dcterms:modified>
</cp:coreProperties>
</file>