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4"/>
  </p:notesMasterIdLst>
  <p:sldIdLst>
    <p:sldId id="256" r:id="rId2"/>
    <p:sldId id="257" r:id="rId3"/>
    <p:sldId id="300" r:id="rId4"/>
    <p:sldId id="258" r:id="rId5"/>
    <p:sldId id="301" r:id="rId6"/>
    <p:sldId id="299" r:id="rId7"/>
    <p:sldId id="273" r:id="rId8"/>
    <p:sldId id="302" r:id="rId9"/>
    <p:sldId id="303" r:id="rId10"/>
    <p:sldId id="304" r:id="rId11"/>
    <p:sldId id="305" r:id="rId12"/>
    <p:sldId id="306" r:id="rId13"/>
    <p:sldId id="307" r:id="rId14"/>
    <p:sldId id="310" r:id="rId15"/>
    <p:sldId id="261" r:id="rId16"/>
    <p:sldId id="308" r:id="rId17"/>
    <p:sldId id="309" r:id="rId18"/>
    <p:sldId id="311" r:id="rId19"/>
    <p:sldId id="312" r:id="rId20"/>
    <p:sldId id="313" r:id="rId21"/>
    <p:sldId id="314" r:id="rId22"/>
    <p:sldId id="292" r:id="rId23"/>
  </p:sldIdLst>
  <p:sldSz cx="12192000" cy="6858000"/>
  <p:notesSz cx="6858000" cy="9144000"/>
  <p:embeddedFontLs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31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57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38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254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028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077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07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870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32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06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963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1e5a103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1e5a10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1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32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79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0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82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47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34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00775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038435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69358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866785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402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7882129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9058719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5633631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04984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378592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252068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612242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B482E8-6E0E-1B4F-B1FD-C69DB9E858D9}" type="datetimeFigureOut">
              <a:rPr lang="en-US" smtClean="0"/>
              <a:pPr/>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6773233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482E8-6E0E-1B4F-B1FD-C69DB9E858D9}" type="datetimeFigureOut">
              <a:rPr lang="en-US" smtClean="0"/>
              <a:pPr/>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0625473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987539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3670505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4/22/2022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a:p>
        </p:txBody>
      </p:sp>
    </p:spTree>
    <p:extLst>
      <p:ext uri="{BB962C8B-B14F-4D97-AF65-F5344CB8AC3E}">
        <p14:creationId xmlns:p14="http://schemas.microsoft.com/office/powerpoint/2010/main" val="23900534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arcadio.gq/calculadora-subredes-vlsm.html"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arcadio.gq/calculadora-subredes-flsm.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pic>
        <p:nvPicPr>
          <p:cNvPr id="119" name="Picture 118">
            <a:extLst>
              <a:ext uri="{FF2B5EF4-FFF2-40B4-BE49-F238E27FC236}">
                <a16:creationId xmlns:a16="http://schemas.microsoft.com/office/drawing/2014/main" id="{3C2F123C-FB43-42E5-8AA2-B5B527C3229E}"/>
              </a:ext>
            </a:extLst>
          </p:cNvPr>
          <p:cNvPicPr>
            <a:picLocks noChangeAspect="1"/>
          </p:cNvPicPr>
          <p:nvPr/>
        </p:nvPicPr>
        <p:blipFill rotWithShape="1">
          <a:blip r:embed="rId3"/>
          <a:srcRect l="9091" t="4726" b="4365"/>
          <a:stretch/>
        </p:blipFill>
        <p:spPr>
          <a:xfrm>
            <a:off x="1" y="10"/>
            <a:ext cx="12191999" cy="6857990"/>
          </a:xfrm>
          <a:prstGeom prst="rect">
            <a:avLst/>
          </a:prstGeom>
        </p:spPr>
      </p:pic>
      <p:sp>
        <p:nvSpPr>
          <p:cNvPr id="144" name="Isosceles Triangle 14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Parallelogram 14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8" name="Straight Connector 14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Google Shape;81;p13"/>
          <p:cNvSpPr txBox="1">
            <a:spLocks noGrp="1"/>
          </p:cNvSpPr>
          <p:nvPr>
            <p:ph type="ctrTitle"/>
          </p:nvPr>
        </p:nvSpPr>
        <p:spPr>
          <a:xfrm>
            <a:off x="4704200" y="1678665"/>
            <a:ext cx="4569803" cy="2369131"/>
          </a:xfrm>
        </p:spPr>
        <p:txBody>
          <a:bodyPr vert="horz" lIns="91440" tIns="45720" rIns="91440" bIns="45720" rtlCol="0">
            <a:normAutofit/>
          </a:bodyPr>
          <a:lstStyle/>
          <a:p>
            <a:pPr>
              <a:lnSpc>
                <a:spcPct val="90000"/>
              </a:lnSpc>
            </a:pPr>
            <a:r>
              <a:rPr lang="en-US" sz="5000" dirty="0" err="1"/>
              <a:t>Jhonnatan</a:t>
            </a:r>
            <a:r>
              <a:rPr lang="en-US" sz="5000" dirty="0"/>
              <a:t> </a:t>
            </a:r>
            <a:r>
              <a:rPr lang="en-US" sz="5000" dirty="0" err="1"/>
              <a:t>Enmanuel</a:t>
            </a:r>
            <a:r>
              <a:rPr lang="en-US" sz="5000" dirty="0"/>
              <a:t> </a:t>
            </a:r>
            <a:r>
              <a:rPr lang="en-US" sz="5000" dirty="0" err="1"/>
              <a:t>Orantes</a:t>
            </a:r>
            <a:r>
              <a:rPr lang="en-US" sz="5000" dirty="0"/>
              <a:t> Garcia</a:t>
            </a:r>
          </a:p>
        </p:txBody>
      </p:sp>
      <p:sp>
        <p:nvSpPr>
          <p:cNvPr id="82" name="Google Shape;82;p13"/>
          <p:cNvSpPr txBox="1">
            <a:spLocks noGrp="1"/>
          </p:cNvSpPr>
          <p:nvPr>
            <p:ph type="subTitle" idx="1"/>
          </p:nvPr>
        </p:nvSpPr>
        <p:spPr>
          <a:xfrm>
            <a:off x="4700964" y="4050832"/>
            <a:ext cx="4573037" cy="1096899"/>
          </a:xfrm>
        </p:spPr>
        <p:txBody>
          <a:bodyPr>
            <a:normAutofit/>
          </a:bodyPr>
          <a:lstStyle/>
          <a:p>
            <a:r>
              <a:rPr lang="en-US" dirty="0" err="1">
                <a:solidFill>
                  <a:schemeClr val="bg1"/>
                </a:solidFill>
              </a:rPr>
              <a:t>Laboratorio</a:t>
            </a:r>
            <a:r>
              <a:rPr lang="en-US" dirty="0">
                <a:solidFill>
                  <a:schemeClr val="bg1"/>
                </a:solidFill>
              </a:rPr>
              <a:t> Redes de </a:t>
            </a:r>
            <a:r>
              <a:rPr lang="en-US" dirty="0" err="1">
                <a:solidFill>
                  <a:schemeClr val="bg1"/>
                </a:solidFill>
              </a:rPr>
              <a:t>Computadoras</a:t>
            </a:r>
            <a:r>
              <a:rPr lang="en-US" dirty="0">
                <a:solidFill>
                  <a:schemeClr val="bg1"/>
                </a:solidFill>
              </a:rPr>
              <a:t> 1</a:t>
            </a:r>
          </a:p>
          <a:p>
            <a:pPr lvl="0"/>
            <a:r>
              <a:rPr lang="en-US" dirty="0">
                <a:solidFill>
                  <a:schemeClr val="bg1"/>
                </a:solidFill>
              </a:rPr>
              <a:t>CLASE # 12</a:t>
            </a:r>
          </a:p>
          <a:p>
            <a:pPr lvl="0"/>
            <a:endParaRPr lang="en-US" dirty="0">
              <a:solidFill>
                <a:schemeClr val="bg1"/>
              </a:solidFill>
            </a:endParaRPr>
          </a:p>
        </p:txBody>
      </p:sp>
      <p:sp>
        <p:nvSpPr>
          <p:cNvPr id="15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s-GT" dirty="0"/>
              <a:t>VLSM y FLSM </a:t>
            </a: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1129179" y="1863060"/>
            <a:ext cx="8631403" cy="3416320"/>
          </a:xfrm>
          <a:prstGeom prst="rect">
            <a:avLst/>
          </a:prstGeom>
          <a:noFill/>
        </p:spPr>
        <p:txBody>
          <a:bodyPr wrap="square">
            <a:spAutoFit/>
          </a:bodyPr>
          <a:lstStyle/>
          <a:p>
            <a:r>
              <a:rPr lang="en-US" sz="2000" dirty="0"/>
              <a:t>D</a:t>
            </a:r>
            <a:r>
              <a:rPr lang="es-GT" sz="2000" dirty="0" err="1"/>
              <a:t>ireccion</a:t>
            </a:r>
            <a:r>
              <a:rPr lang="es-GT" sz="2000" dirty="0"/>
              <a:t> </a:t>
            </a:r>
            <a:r>
              <a:rPr lang="es-GT" sz="2000" dirty="0" err="1"/>
              <a:t>ip</a:t>
            </a:r>
            <a:r>
              <a:rPr lang="es-GT" sz="2000" dirty="0"/>
              <a:t> y mascara de red </a:t>
            </a:r>
          </a:p>
          <a:p>
            <a:r>
              <a:rPr lang="es-GT" sz="2000" dirty="0"/>
              <a:t>El esquema d dirección </a:t>
            </a:r>
            <a:r>
              <a:rPr lang="es-GT" sz="2000" dirty="0" err="1"/>
              <a:t>ip</a:t>
            </a:r>
            <a:r>
              <a:rPr lang="es-GT" sz="2000" dirty="0"/>
              <a:t> proporciona un sistema global de direccionamiento que a la vez mas simple y efectivo, este sistema permite proporcionar a cada host una dirección </a:t>
            </a:r>
            <a:r>
              <a:rPr lang="es-GT" sz="2000" dirty="0" err="1"/>
              <a:t>unica,pero</a:t>
            </a:r>
            <a:r>
              <a:rPr lang="es-GT" sz="2000" dirty="0"/>
              <a:t> a la ces permite agrupar dichas direcciones en redes lógicas </a:t>
            </a:r>
          </a:p>
          <a:p>
            <a:endParaRPr lang="es-GT" sz="2000" dirty="0"/>
          </a:p>
          <a:p>
            <a:r>
              <a:rPr lang="es-GT" sz="2000" dirty="0"/>
              <a:t>Estructura de la </a:t>
            </a:r>
            <a:r>
              <a:rPr lang="es-GT" sz="2000" dirty="0" err="1"/>
              <a:t>ip</a:t>
            </a:r>
            <a:r>
              <a:rPr lang="es-GT" sz="2000" dirty="0"/>
              <a:t> </a:t>
            </a:r>
          </a:p>
          <a:p>
            <a:pPr marL="285750" indent="-285750">
              <a:buFont typeface="Arial" panose="020B0604020202020204" pitchFamily="34" charset="0"/>
              <a:buChar char="•"/>
            </a:pPr>
            <a:r>
              <a:rPr lang="es-GT" sz="2000" dirty="0"/>
              <a:t>Una dirección </a:t>
            </a:r>
            <a:r>
              <a:rPr lang="es-GT" sz="2000" dirty="0" err="1"/>
              <a:t>ip</a:t>
            </a:r>
            <a:r>
              <a:rPr lang="es-GT" sz="2000" dirty="0"/>
              <a:t> es una seria de 32 dígitos binarios </a:t>
            </a:r>
          </a:p>
          <a:p>
            <a:pPr marL="285750" indent="-285750">
              <a:buFont typeface="Arial" panose="020B0604020202020204" pitchFamily="34" charset="0"/>
              <a:buChar char="•"/>
            </a:pPr>
            <a:r>
              <a:rPr lang="es-GT" sz="2000" dirty="0"/>
              <a:t>Se agrupan en cuatro bytes de 8 bites llamado octetos </a:t>
            </a:r>
          </a:p>
          <a:p>
            <a:pPr marL="285750" indent="-285750">
              <a:buFont typeface="Arial" panose="020B0604020202020204" pitchFamily="34" charset="0"/>
              <a:buChar char="•"/>
            </a:pPr>
            <a:endParaRPr lang="es-GT" sz="3600" dirty="0"/>
          </a:p>
        </p:txBody>
      </p:sp>
    </p:spTree>
    <p:extLst>
      <p:ext uri="{BB962C8B-B14F-4D97-AF65-F5344CB8AC3E}">
        <p14:creationId xmlns:p14="http://schemas.microsoft.com/office/powerpoint/2010/main" val="274399120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pPr marL="285750" indent="-285750">
              <a:buFont typeface="Arial" panose="020B0604020202020204" pitchFamily="34" charset="0"/>
              <a:buChar char="•"/>
            </a:pPr>
            <a:r>
              <a:rPr lang="es-GT" dirty="0"/>
              <a:t>Como interactúan las mascaras de </a:t>
            </a:r>
            <a:r>
              <a:rPr lang="es-GT" dirty="0" err="1"/>
              <a:t>sub-red</a:t>
            </a:r>
            <a:r>
              <a:rPr lang="es-GT" dirty="0"/>
              <a:t> y las </a:t>
            </a:r>
            <a:r>
              <a:rPr lang="es-GT" dirty="0" err="1"/>
              <a:t>Ips</a:t>
            </a:r>
            <a:endParaRPr lang="es-GT"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pic>
        <p:nvPicPr>
          <p:cNvPr id="3" name="Imagen 2">
            <a:extLst>
              <a:ext uri="{FF2B5EF4-FFF2-40B4-BE49-F238E27FC236}">
                <a16:creationId xmlns:a16="http://schemas.microsoft.com/office/drawing/2014/main" id="{1113EA88-3B53-4B69-B9AC-C515AC07BE52}"/>
              </a:ext>
            </a:extLst>
          </p:cNvPr>
          <p:cNvPicPr>
            <a:picLocks noChangeAspect="1"/>
          </p:cNvPicPr>
          <p:nvPr/>
        </p:nvPicPr>
        <p:blipFill>
          <a:blip r:embed="rId3"/>
          <a:stretch>
            <a:fillRect/>
          </a:stretch>
        </p:blipFill>
        <p:spPr>
          <a:xfrm>
            <a:off x="3408065" y="4708881"/>
            <a:ext cx="4210638" cy="1495634"/>
          </a:xfrm>
          <a:prstGeom prst="rect">
            <a:avLst/>
          </a:prstGeom>
        </p:spPr>
      </p:pic>
      <p:sp>
        <p:nvSpPr>
          <p:cNvPr id="20" name="CuadroTexto 19">
            <a:extLst>
              <a:ext uri="{FF2B5EF4-FFF2-40B4-BE49-F238E27FC236}">
                <a16:creationId xmlns:a16="http://schemas.microsoft.com/office/drawing/2014/main" id="{74442E54-F294-4648-A620-5555105570BE}"/>
              </a:ext>
            </a:extLst>
          </p:cNvPr>
          <p:cNvSpPr txBox="1"/>
          <p:nvPr/>
        </p:nvSpPr>
        <p:spPr>
          <a:xfrm>
            <a:off x="817453" y="1930400"/>
            <a:ext cx="8247808" cy="2585323"/>
          </a:xfrm>
          <a:prstGeom prst="rect">
            <a:avLst/>
          </a:prstGeom>
          <a:noFill/>
        </p:spPr>
        <p:txBody>
          <a:bodyPr wrap="square">
            <a:spAutoFit/>
          </a:bodyPr>
          <a:lstStyle/>
          <a:p>
            <a:pPr marL="285750" indent="-285750">
              <a:buFont typeface="Arial" panose="020B0604020202020204" pitchFamily="34" charset="0"/>
              <a:buChar char="•"/>
            </a:pPr>
            <a:r>
              <a:rPr lang="es-GT" dirty="0"/>
              <a:t>la mascar se compara con </a:t>
            </a:r>
            <a:r>
              <a:rPr lang="es-GT" dirty="0" err="1"/>
              <a:t>ip</a:t>
            </a:r>
            <a:r>
              <a:rPr lang="es-GT" dirty="0"/>
              <a:t> de izquierda a derecha , bit a bit, los 1s de la de la mascara representa la parte de la red en la dirección mientras que los 0s representan la parte d el host </a:t>
            </a:r>
          </a:p>
          <a:p>
            <a:pPr marL="285750" indent="-285750">
              <a:buFont typeface="Arial" panose="020B0604020202020204" pitchFamily="34" charset="0"/>
              <a:buChar char="•"/>
            </a:pPr>
            <a:r>
              <a:rPr lang="es-GT" dirty="0"/>
              <a:t>Cuando un host enviar un paquete , compara su mascara con su propia IP y con la IP de destino </a:t>
            </a:r>
          </a:p>
          <a:p>
            <a:pPr marL="285750" indent="-285750">
              <a:buFont typeface="Arial" panose="020B0604020202020204" pitchFamily="34" charset="0"/>
              <a:buChar char="•"/>
            </a:pPr>
            <a:r>
              <a:rPr lang="es-GT" dirty="0"/>
              <a:t>Si los bits de la red coinciden, tanto el host de origen como el de destino se encuentran en la misma red, y el paquete podrá ser entregado </a:t>
            </a:r>
          </a:p>
          <a:p>
            <a:pPr marL="285750" indent="-285750">
              <a:buFont typeface="Arial" panose="020B0604020202020204" pitchFamily="34" charset="0"/>
              <a:buChar char="•"/>
            </a:pPr>
            <a:r>
              <a:rPr lang="es-GT" dirty="0"/>
              <a:t>De no coincidir , el host enviara el parque a la interfaz del </a:t>
            </a:r>
            <a:r>
              <a:rPr lang="es-GT" dirty="0" err="1"/>
              <a:t>router</a:t>
            </a:r>
            <a:r>
              <a:rPr lang="es-GT" dirty="0"/>
              <a:t> local , para que este reenvié a la otra red </a:t>
            </a:r>
          </a:p>
        </p:txBody>
      </p:sp>
    </p:spTree>
    <p:extLst>
      <p:ext uri="{BB962C8B-B14F-4D97-AF65-F5344CB8AC3E}">
        <p14:creationId xmlns:p14="http://schemas.microsoft.com/office/powerpoint/2010/main" val="256182420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Partes</a:t>
            </a:r>
            <a:r>
              <a:rPr lang="en-US" dirty="0"/>
              <a:t> </a:t>
            </a:r>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1356151" y="1934178"/>
            <a:ext cx="8631403" cy="3323987"/>
          </a:xfrm>
          <a:prstGeom prst="rect">
            <a:avLst/>
          </a:prstGeom>
          <a:noFill/>
        </p:spPr>
        <p:txBody>
          <a:bodyPr wrap="square">
            <a:spAutoFit/>
          </a:bodyPr>
          <a:lstStyle/>
          <a:p>
            <a:pPr marL="457200" indent="-457200">
              <a:buFont typeface="Arial" panose="020B0604020202020204" pitchFamily="34" charset="0"/>
              <a:buChar char="•"/>
            </a:pPr>
            <a:r>
              <a:rPr lang="es-GT" sz="3200" dirty="0"/>
              <a:t>Dirección IP lógica de 32 bits es jerárquica y esta compuesta de dos partes </a:t>
            </a:r>
          </a:p>
          <a:p>
            <a:pPr marL="457200" indent="-457200">
              <a:buFont typeface="Arial" panose="020B0604020202020204" pitchFamily="34" charset="0"/>
              <a:buChar char="•"/>
            </a:pPr>
            <a:r>
              <a:rPr lang="es-GT" sz="3200" dirty="0"/>
              <a:t>La primer parte identifica a la red y la segunda parte identifica al host dentro de la red </a:t>
            </a:r>
          </a:p>
          <a:p>
            <a:pPr marL="457200" indent="-457200">
              <a:buFont typeface="Arial" panose="020B0604020202020204" pitchFamily="34" charset="0"/>
              <a:buChar char="•"/>
            </a:pPr>
            <a:endParaRPr lang="es-GT" sz="1400" dirty="0"/>
          </a:p>
          <a:p>
            <a:pPr marL="457200" indent="-457200">
              <a:buFont typeface="Arial" panose="020B0604020202020204" pitchFamily="34" charset="0"/>
              <a:buChar char="•"/>
            </a:pPr>
            <a:endParaRPr lang="es-GT" sz="3600" dirty="0"/>
          </a:p>
        </p:txBody>
      </p:sp>
      <p:pic>
        <p:nvPicPr>
          <p:cNvPr id="2" name="Imagen 1">
            <a:extLst>
              <a:ext uri="{FF2B5EF4-FFF2-40B4-BE49-F238E27FC236}">
                <a16:creationId xmlns:a16="http://schemas.microsoft.com/office/drawing/2014/main" id="{100CB4BF-360F-4D88-A0FA-D81B97C44C5A}"/>
              </a:ext>
            </a:extLst>
          </p:cNvPr>
          <p:cNvPicPr>
            <a:picLocks noChangeAspect="1"/>
          </p:cNvPicPr>
          <p:nvPr/>
        </p:nvPicPr>
        <p:blipFill>
          <a:blip r:embed="rId3"/>
          <a:stretch>
            <a:fillRect/>
          </a:stretch>
        </p:blipFill>
        <p:spPr>
          <a:xfrm>
            <a:off x="3738531" y="4251614"/>
            <a:ext cx="4695825" cy="1685925"/>
          </a:xfrm>
          <a:prstGeom prst="rect">
            <a:avLst/>
          </a:prstGeom>
        </p:spPr>
      </p:pic>
    </p:spTree>
    <p:extLst>
      <p:ext uri="{BB962C8B-B14F-4D97-AF65-F5344CB8AC3E}">
        <p14:creationId xmlns:p14="http://schemas.microsoft.com/office/powerpoint/2010/main" val="120818924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fontScale="90000"/>
          </a:bodyPr>
          <a:lstStyle/>
          <a:p>
            <a:r>
              <a:rPr lang="en-US" dirty="0" err="1"/>
              <a:t>Clases</a:t>
            </a:r>
            <a:r>
              <a:rPr lang="en-US" dirty="0"/>
              <a:t> de </a:t>
            </a:r>
            <a:r>
              <a:rPr lang="en-US" dirty="0" err="1"/>
              <a:t>direciones</a:t>
            </a:r>
            <a:r>
              <a:rPr lang="en-US" dirty="0"/>
              <a:t> </a:t>
            </a:r>
            <a:r>
              <a:rPr lang="en-US" dirty="0" err="1"/>
              <a:t>ip</a:t>
            </a:r>
            <a:r>
              <a:rPr lang="en-US" dirty="0"/>
              <a:t> y mascaras de </a:t>
            </a:r>
            <a:r>
              <a:rPr lang="en-US" dirty="0" err="1"/>
              <a:t>subred</a:t>
            </a:r>
            <a:r>
              <a:rPr lang="en-US" dirty="0"/>
              <a:t> </a:t>
            </a:r>
            <a:r>
              <a:rPr lang="en-US" dirty="0" err="1"/>
              <a:t>predeterminadas</a:t>
            </a:r>
            <a:r>
              <a:rPr lang="en-US" dirty="0"/>
              <a:t> .</a:t>
            </a:r>
            <a:br>
              <a:rPr lang="en-US" dirty="0"/>
            </a:br>
            <a:r>
              <a:rPr lang="en-US" dirty="0" err="1"/>
              <a:t>Clases</a:t>
            </a:r>
            <a:r>
              <a:rPr lang="en-US" dirty="0"/>
              <a:t> de </a:t>
            </a:r>
            <a:r>
              <a:rPr lang="en-US" dirty="0" err="1"/>
              <a:t>direccionamiento</a:t>
            </a:r>
            <a:r>
              <a:rPr lang="en-US" dirty="0"/>
              <a:t> IP</a:t>
            </a:r>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484245" y="2208377"/>
            <a:ext cx="8631403" cy="4524315"/>
          </a:xfrm>
          <a:prstGeom prst="rect">
            <a:avLst/>
          </a:prstGeom>
          <a:noFill/>
        </p:spPr>
        <p:txBody>
          <a:bodyPr wrap="square">
            <a:spAutoFit/>
          </a:bodyPr>
          <a:lstStyle/>
          <a:p>
            <a:pPr marL="457200" indent="-457200">
              <a:buFont typeface="Arial" panose="020B0604020202020204" pitchFamily="34" charset="0"/>
              <a:buChar char="•"/>
            </a:pPr>
            <a:r>
              <a:rPr lang="es-GT" sz="3600" dirty="0"/>
              <a:t>CLASE A</a:t>
            </a:r>
            <a:endParaRPr lang="es-GT" sz="1400" dirty="0"/>
          </a:p>
          <a:p>
            <a:pPr marL="457200" indent="-457200">
              <a:buFont typeface="Arial" panose="020B0604020202020204" pitchFamily="34" charset="0"/>
              <a:buChar char="•"/>
            </a:pPr>
            <a:r>
              <a:rPr lang="es-GT" sz="3600" dirty="0"/>
              <a:t>CLASE B</a:t>
            </a:r>
            <a:endParaRPr lang="es-GT" sz="1400" dirty="0"/>
          </a:p>
          <a:p>
            <a:pPr marL="457200" indent="-457200">
              <a:buFont typeface="Arial" panose="020B0604020202020204" pitchFamily="34" charset="0"/>
              <a:buChar char="•"/>
            </a:pPr>
            <a:r>
              <a:rPr lang="es-GT" sz="3600" dirty="0"/>
              <a:t>CLASE C</a:t>
            </a:r>
            <a:endParaRPr lang="es-GT" sz="1400" dirty="0"/>
          </a:p>
          <a:p>
            <a:pPr marL="457200" indent="-457200">
              <a:buFont typeface="Arial" panose="020B0604020202020204" pitchFamily="34" charset="0"/>
              <a:buChar char="•"/>
            </a:pPr>
            <a:r>
              <a:rPr lang="es-GT" sz="3600" dirty="0"/>
              <a:t>CLASE D</a:t>
            </a:r>
            <a:endParaRPr lang="es-GT" sz="1400" dirty="0"/>
          </a:p>
          <a:p>
            <a:pPr marL="457200" indent="-457200">
              <a:buFont typeface="Arial" panose="020B0604020202020204" pitchFamily="34" charset="0"/>
              <a:buChar char="•"/>
            </a:pPr>
            <a:r>
              <a:rPr lang="es-GT" sz="3600" dirty="0"/>
              <a:t>CLASE E</a:t>
            </a:r>
            <a:endParaRPr lang="es-GT" sz="1400" dirty="0"/>
          </a:p>
          <a:p>
            <a:r>
              <a:rPr lang="es-GT" sz="3600" dirty="0"/>
              <a:t>Tanto a las clase D   como E no se les puede asignar ninguna organización </a:t>
            </a:r>
            <a:endParaRPr lang="es-GT" sz="14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2314805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br>
              <a:rPr lang="en-US" dirty="0"/>
            </a:br>
            <a:r>
              <a:rPr lang="en-US" dirty="0" err="1"/>
              <a:t>Clases</a:t>
            </a:r>
            <a:r>
              <a:rPr lang="en-US" dirty="0"/>
              <a:t> de </a:t>
            </a:r>
            <a:r>
              <a:rPr lang="en-US" dirty="0" err="1"/>
              <a:t>direccionamiento</a:t>
            </a:r>
            <a:r>
              <a:rPr lang="en-US" dirty="0"/>
              <a:t> IP</a:t>
            </a:r>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pic>
        <p:nvPicPr>
          <p:cNvPr id="2" name="Imagen 1">
            <a:extLst>
              <a:ext uri="{FF2B5EF4-FFF2-40B4-BE49-F238E27FC236}">
                <a16:creationId xmlns:a16="http://schemas.microsoft.com/office/drawing/2014/main" id="{16618AAD-8F95-4F39-B4E6-BF960B47A29C}"/>
              </a:ext>
            </a:extLst>
          </p:cNvPr>
          <p:cNvPicPr>
            <a:picLocks noChangeAspect="1"/>
          </p:cNvPicPr>
          <p:nvPr/>
        </p:nvPicPr>
        <p:blipFill>
          <a:blip r:embed="rId3"/>
          <a:stretch>
            <a:fillRect/>
          </a:stretch>
        </p:blipFill>
        <p:spPr>
          <a:xfrm>
            <a:off x="682304" y="2384271"/>
            <a:ext cx="10021296" cy="3480102"/>
          </a:xfrm>
          <a:prstGeom prst="rect">
            <a:avLst/>
          </a:prstGeom>
        </p:spPr>
      </p:pic>
    </p:spTree>
    <p:extLst>
      <p:ext uri="{BB962C8B-B14F-4D97-AF65-F5344CB8AC3E}">
        <p14:creationId xmlns:p14="http://schemas.microsoft.com/office/powerpoint/2010/main" val="354627762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s-GT" dirty="0"/>
              <a:t>VLSM y FLSM </a:t>
            </a:r>
            <a:endParaRPr lang="en-US" dirty="0"/>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a:bodyPr>
          <a:lstStyle/>
          <a:p>
            <a:r>
              <a:rPr lang="en-US" sz="2800" dirty="0"/>
              <a:t>FLSM(FIXED LENGTH SUBNET MASK)</a:t>
            </a:r>
          </a:p>
          <a:p>
            <a:r>
              <a:rPr lang="en-US" sz="2800" dirty="0"/>
              <a:t>Nos </a:t>
            </a:r>
            <a:r>
              <a:rPr lang="en-US" sz="2800" dirty="0" err="1"/>
              <a:t>sirve</a:t>
            </a:r>
            <a:r>
              <a:rPr lang="en-US" sz="2800" dirty="0"/>
              <a:t> de </a:t>
            </a:r>
            <a:r>
              <a:rPr lang="en-US" sz="2800" dirty="0" err="1"/>
              <a:t>cuando</a:t>
            </a:r>
            <a:r>
              <a:rPr lang="en-US" sz="2800" dirty="0"/>
              <a:t> </a:t>
            </a:r>
            <a:r>
              <a:rPr lang="en-US" sz="2800" dirty="0" err="1"/>
              <a:t>nos</a:t>
            </a:r>
            <a:r>
              <a:rPr lang="en-US" sz="2800" dirty="0"/>
              <a:t> </a:t>
            </a:r>
            <a:r>
              <a:rPr lang="en-US" sz="2800" dirty="0" err="1"/>
              <a:t>piden</a:t>
            </a:r>
            <a:r>
              <a:rPr lang="en-US" sz="2800" dirty="0"/>
              <a:t> que </a:t>
            </a:r>
            <a:r>
              <a:rPr lang="en-US" sz="2800" dirty="0" err="1"/>
              <a:t>hagamos</a:t>
            </a:r>
            <a:r>
              <a:rPr lang="en-US" sz="2800" dirty="0"/>
              <a:t> </a:t>
            </a:r>
            <a:r>
              <a:rPr lang="en-US" sz="2800" dirty="0" err="1"/>
              <a:t>diferentes</a:t>
            </a:r>
            <a:r>
              <a:rPr lang="en-US" sz="2800" dirty="0"/>
              <a:t> </a:t>
            </a:r>
            <a:r>
              <a:rPr lang="en-US" sz="2800" dirty="0" err="1"/>
              <a:t>subredes</a:t>
            </a:r>
            <a:r>
              <a:rPr lang="en-US" sz="2800" dirty="0"/>
              <a:t> con </a:t>
            </a:r>
            <a:r>
              <a:rPr lang="en-US" sz="2800" dirty="0" err="1"/>
              <a:t>una</a:t>
            </a:r>
            <a:r>
              <a:rPr lang="en-US" sz="2800" dirty="0"/>
              <a:t> </a:t>
            </a:r>
            <a:r>
              <a:rPr lang="en-US" sz="2800" dirty="0" err="1"/>
              <a:t>cantidad</a:t>
            </a:r>
            <a:r>
              <a:rPr lang="en-US" sz="2800" dirty="0"/>
              <a:t> de Hosts </a:t>
            </a:r>
            <a:r>
              <a:rPr lang="en-US" sz="2800" dirty="0" err="1"/>
              <a:t>especificas</a:t>
            </a:r>
            <a:endParaRPr lang="en-US" sz="2800" dirty="0"/>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s-GT" dirty="0"/>
              <a:t>VLSM y</a:t>
            </a:r>
            <a:endParaRPr lang="en-US" dirty="0"/>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a:bodyPr>
          <a:lstStyle/>
          <a:p>
            <a:pPr marL="0" indent="0">
              <a:buNone/>
            </a:pPr>
            <a:r>
              <a:rPr lang="en-US" sz="2800" dirty="0"/>
              <a:t>VLSM(VARIABLE LENGTH SUBNET MASK)</a:t>
            </a:r>
          </a:p>
          <a:p>
            <a:pPr marL="0" indent="0">
              <a:buNone/>
            </a:pPr>
            <a:r>
              <a:rPr lang="en-US" sz="2800" dirty="0"/>
              <a:t>Nos </a:t>
            </a:r>
            <a:r>
              <a:rPr lang="en-US" sz="2800" dirty="0" err="1"/>
              <a:t>sirve</a:t>
            </a:r>
            <a:r>
              <a:rPr lang="en-US" sz="2800" dirty="0"/>
              <a:t> </a:t>
            </a:r>
            <a:r>
              <a:rPr lang="en-US" sz="2800" dirty="0" err="1"/>
              <a:t>cuando</a:t>
            </a:r>
            <a:r>
              <a:rPr lang="en-US" sz="2800" dirty="0"/>
              <a:t> </a:t>
            </a:r>
            <a:r>
              <a:rPr lang="en-US" sz="2800" dirty="0" err="1"/>
              <a:t>nos</a:t>
            </a:r>
            <a:r>
              <a:rPr lang="en-US" sz="2800" dirty="0"/>
              <a:t> </a:t>
            </a:r>
            <a:r>
              <a:rPr lang="en-US" sz="2800" dirty="0" err="1"/>
              <a:t>piden</a:t>
            </a:r>
            <a:r>
              <a:rPr lang="en-US" sz="2800" dirty="0"/>
              <a:t> que </a:t>
            </a:r>
            <a:r>
              <a:rPr lang="en-US" sz="2800" dirty="0" err="1"/>
              <a:t>Hagamos</a:t>
            </a:r>
            <a:r>
              <a:rPr lang="en-US" sz="2800" dirty="0"/>
              <a:t> </a:t>
            </a:r>
            <a:r>
              <a:rPr lang="en-US" sz="2800" dirty="0" err="1"/>
              <a:t>diferentes</a:t>
            </a:r>
            <a:r>
              <a:rPr lang="en-US" sz="2800" dirty="0"/>
              <a:t> </a:t>
            </a:r>
            <a:r>
              <a:rPr lang="en-US" sz="2800" dirty="0" err="1"/>
              <a:t>subredes</a:t>
            </a:r>
            <a:r>
              <a:rPr lang="en-US" sz="2800" dirty="0"/>
              <a:t> con </a:t>
            </a:r>
            <a:r>
              <a:rPr lang="en-US" sz="2800" dirty="0" err="1"/>
              <a:t>una</a:t>
            </a:r>
            <a:r>
              <a:rPr lang="en-US" sz="2800" dirty="0"/>
              <a:t> </a:t>
            </a:r>
            <a:r>
              <a:rPr lang="en-US" sz="2800" dirty="0" err="1"/>
              <a:t>Cantidad</a:t>
            </a:r>
            <a:r>
              <a:rPr lang="en-US" sz="2800" dirty="0"/>
              <a:t> de host </a:t>
            </a:r>
            <a:r>
              <a:rPr lang="en-US" sz="2800" dirty="0" err="1"/>
              <a:t>especifica</a:t>
            </a:r>
            <a:r>
              <a:rPr lang="en-US" sz="2800" dirty="0"/>
              <a:t> </a:t>
            </a:r>
          </a:p>
        </p:txBody>
      </p:sp>
    </p:spTree>
    <p:extLst>
      <p:ext uri="{BB962C8B-B14F-4D97-AF65-F5344CB8AC3E}">
        <p14:creationId xmlns:p14="http://schemas.microsoft.com/office/powerpoint/2010/main" val="264487421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Calculadoras</a:t>
            </a:r>
            <a:r>
              <a:rPr lang="en-US" dirty="0"/>
              <a:t> </a:t>
            </a:r>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a:bodyPr>
          <a:lstStyle/>
          <a:p>
            <a:r>
              <a:rPr lang="es-GT" sz="2800" dirty="0">
                <a:hlinkClick r:id="rId3"/>
              </a:rPr>
              <a:t>https://www.arcadio.gq/calculadora-subredes-vlsm.html</a:t>
            </a:r>
            <a:endParaRPr lang="es-GT" sz="2800" dirty="0"/>
          </a:p>
          <a:p>
            <a:endParaRPr lang="es-GT" sz="2800" dirty="0"/>
          </a:p>
          <a:p>
            <a:r>
              <a:rPr lang="en-US" sz="2800" dirty="0">
                <a:hlinkClick r:id="rId4"/>
              </a:rPr>
              <a:t>https://arcadio.gq/calculadora-subredes-flsm.html</a:t>
            </a:r>
            <a:endParaRPr lang="en-US" sz="2800" dirty="0"/>
          </a:p>
          <a:p>
            <a:endParaRPr lang="en-US" sz="2800" dirty="0"/>
          </a:p>
        </p:txBody>
      </p:sp>
    </p:spTree>
    <p:extLst>
      <p:ext uri="{BB962C8B-B14F-4D97-AF65-F5344CB8AC3E}">
        <p14:creationId xmlns:p14="http://schemas.microsoft.com/office/powerpoint/2010/main" val="292026324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ENRUTAMIENTO DINAMICO </a:t>
            </a:r>
            <a:br>
              <a:rPr lang="en-US" dirty="0"/>
            </a:br>
            <a:r>
              <a:rPr lang="en-US" dirty="0"/>
              <a:t>RIP </a:t>
            </a:r>
            <a:r>
              <a:rPr lang="es-GT" dirty="0"/>
              <a:t>EIGRP</a:t>
            </a:r>
            <a:r>
              <a:rPr lang="en-US" dirty="0"/>
              <a:t> </a:t>
            </a:r>
            <a:r>
              <a:rPr lang="es-GT" dirty="0"/>
              <a:t>OSPF</a:t>
            </a:r>
            <a:endParaRPr lang="en-US" dirty="0"/>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fontScale="77500" lnSpcReduction="20000"/>
          </a:bodyPr>
          <a:lstStyle/>
          <a:p>
            <a:r>
              <a:rPr lang="es-GT" sz="2800" dirty="0"/>
              <a:t>	La configuración de rutas estática exige la atención del administrador y se vuelve una tarea tediosa cuando las redes crecen, puesto que es necesario establecer nuevas rutas manualmente</a:t>
            </a:r>
          </a:p>
          <a:p>
            <a:r>
              <a:rPr lang="es-GT" sz="2800" dirty="0"/>
              <a:t>	La solución frente al crecimiento de las redes son los protocolos de enrutamiento dinámico, puesto que permiten a los </a:t>
            </a:r>
            <a:r>
              <a:rPr lang="es-GT" sz="2800" dirty="0" err="1"/>
              <a:t>routers</a:t>
            </a:r>
            <a:r>
              <a:rPr lang="es-GT" sz="2800" dirty="0"/>
              <a:t> modificar sus tablas de enrutamiento sin la necesidad de intervención del administrador</a:t>
            </a:r>
          </a:p>
          <a:p>
            <a:r>
              <a:rPr lang="es-GT" sz="2800" dirty="0"/>
              <a:t>	En esencia los protocolos de enrutamiento dinámico permiten a los </a:t>
            </a:r>
            <a:r>
              <a:rPr lang="es-GT" sz="2800" dirty="0" err="1"/>
              <a:t>routes</a:t>
            </a:r>
            <a:r>
              <a:rPr lang="es-GT" sz="2800" dirty="0"/>
              <a:t> “aprender” a la mediad que la red cambia para ellos utilizan un conjunto de procesos, algoritmos mensajes que les permiten  descubrir redes remotas y mantener la información de enrutamiento actualizada . </a:t>
            </a:r>
            <a:endParaRPr lang="en-US" sz="2800" dirty="0"/>
          </a:p>
        </p:txBody>
      </p:sp>
    </p:spTree>
    <p:extLst>
      <p:ext uri="{BB962C8B-B14F-4D97-AF65-F5344CB8AC3E}">
        <p14:creationId xmlns:p14="http://schemas.microsoft.com/office/powerpoint/2010/main" val="387343421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br>
              <a:rPr lang="en-US" dirty="0"/>
            </a:br>
            <a:r>
              <a:rPr lang="en-US" dirty="0"/>
              <a:t>RIP</a:t>
            </a:r>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fontScale="92500"/>
          </a:bodyPr>
          <a:lstStyle/>
          <a:p>
            <a:r>
              <a:rPr lang="es-GT" sz="2800" dirty="0"/>
              <a:t>	El Protocolo de información de Enrutamiento (RIP) es uno de los protocolos de enrutamiento de vector de distancia mas antiguas que emplea el recuento de salto como métrica de enrutamiento ,</a:t>
            </a:r>
            <a:r>
              <a:rPr lang="es-GT" sz="2800" dirty="0" err="1"/>
              <a:t>Rip</a:t>
            </a:r>
            <a:r>
              <a:rPr lang="es-GT" sz="2800" dirty="0"/>
              <a:t> evita los bucles de enrutamiento mediante la implementación de limites  el numero de salto permitido en una ruta desde el origen hasta el destino. El mayor numero de saltos permitido para </a:t>
            </a:r>
            <a:r>
              <a:rPr lang="es-GT" sz="2800" dirty="0" err="1"/>
              <a:t>rip</a:t>
            </a:r>
            <a:r>
              <a:rPr lang="es-GT" sz="2800" dirty="0"/>
              <a:t> es de 15, lo que limita el tamaño de las redes que pueden soporta </a:t>
            </a:r>
            <a:r>
              <a:rPr lang="es-GT" sz="2800" dirty="0" err="1"/>
              <a:t>rip</a:t>
            </a:r>
            <a:r>
              <a:rPr lang="es-GT" sz="2800" dirty="0"/>
              <a:t> </a:t>
            </a:r>
            <a:endParaRPr lang="en-US" sz="2800" dirty="0"/>
          </a:p>
        </p:txBody>
      </p:sp>
    </p:spTree>
    <p:extLst>
      <p:ext uri="{BB962C8B-B14F-4D97-AF65-F5344CB8AC3E}">
        <p14:creationId xmlns:p14="http://schemas.microsoft.com/office/powerpoint/2010/main" val="30868499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INTER-VALN ROUTER ON A STICK </a:t>
            </a:r>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758517" y="1496772"/>
            <a:ext cx="8631403" cy="3447098"/>
          </a:xfrm>
          <a:prstGeom prst="rect">
            <a:avLst/>
          </a:prstGeom>
          <a:noFill/>
        </p:spPr>
        <p:txBody>
          <a:bodyPr wrap="square">
            <a:spAutoFit/>
          </a:bodyPr>
          <a:lstStyle/>
          <a:p>
            <a:pPr marL="571500" indent="-571500">
              <a:buFont typeface="Arial" panose="020B0604020202020204" pitchFamily="34" charset="0"/>
              <a:buChar char="•"/>
            </a:pPr>
            <a:r>
              <a:rPr lang="es-GT" sz="2400" dirty="0"/>
              <a:t>Las VLANS son aisladas</a:t>
            </a:r>
          </a:p>
          <a:p>
            <a:pPr marL="571500" indent="-571500">
              <a:buFont typeface="Arial" panose="020B0604020202020204" pitchFamily="34" charset="0"/>
              <a:buChar char="•"/>
            </a:pPr>
            <a:r>
              <a:rPr lang="es-GT" sz="2400" dirty="0"/>
              <a:t>Host con </a:t>
            </a:r>
            <a:r>
              <a:rPr lang="es-GT" sz="2400" dirty="0" err="1"/>
              <a:t>VLANs</a:t>
            </a:r>
            <a:r>
              <a:rPr lang="es-GT" sz="2400" dirty="0"/>
              <a:t> diferente no se pueden comunicar aun si están conectado al mismo switch </a:t>
            </a:r>
          </a:p>
          <a:p>
            <a:pPr marL="571500" indent="-571500">
              <a:buFont typeface="Arial" panose="020B0604020202020204" pitchFamily="34" charset="0"/>
              <a:buChar char="•"/>
            </a:pPr>
            <a:r>
              <a:rPr lang="es-GT" sz="2400" dirty="0"/>
              <a:t>Pero hay casos donde la comunicación entre las vlans es necesaria </a:t>
            </a:r>
          </a:p>
          <a:p>
            <a:pPr marL="571500" indent="-571500">
              <a:buFont typeface="Arial" panose="020B0604020202020204" pitchFamily="34" charset="0"/>
              <a:buChar char="•"/>
            </a:pPr>
            <a:r>
              <a:rPr lang="es-GT" sz="2400" dirty="0"/>
              <a:t>Hay 3 casos de que son Tradicional, </a:t>
            </a:r>
            <a:r>
              <a:rPr lang="es-GT" sz="2400" dirty="0" err="1"/>
              <a:t>router</a:t>
            </a:r>
            <a:r>
              <a:rPr lang="es-GT" sz="2400" dirty="0"/>
              <a:t> </a:t>
            </a:r>
            <a:r>
              <a:rPr lang="es-GT" sz="2400" dirty="0" err="1"/>
              <a:t>on</a:t>
            </a:r>
            <a:r>
              <a:rPr lang="es-GT" sz="2400" dirty="0"/>
              <a:t> a </a:t>
            </a:r>
            <a:r>
              <a:rPr lang="es-GT" sz="2400" dirty="0" err="1"/>
              <a:t>stick,multilayer</a:t>
            </a:r>
            <a:r>
              <a:rPr lang="es-GT" sz="2400" dirty="0"/>
              <a:t> switch.</a:t>
            </a:r>
          </a:p>
          <a:p>
            <a:pPr marL="457200" indent="-457200">
              <a:buFont typeface="Arial" panose="020B0604020202020204" pitchFamily="34" charset="0"/>
              <a:buChar char="•"/>
            </a:pPr>
            <a:endParaRPr lang="es-GT" sz="1400" dirty="0"/>
          </a:p>
          <a:p>
            <a:pPr marL="457200" indent="-457200">
              <a:buFont typeface="Arial" panose="020B0604020202020204" pitchFamily="34" charset="0"/>
              <a:buChar char="•"/>
            </a:pPr>
            <a:endParaRPr lang="es-GT" sz="3600" dirty="0"/>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br>
              <a:rPr lang="en-US" dirty="0"/>
            </a:br>
            <a:r>
              <a:rPr lang="en-US" dirty="0"/>
              <a:t>RIPV1 vs RIPV2</a:t>
            </a:r>
          </a:p>
        </p:txBody>
      </p:sp>
      <p:pic>
        <p:nvPicPr>
          <p:cNvPr id="2050" name="Picture 2" descr="Configure RIP in Cisco Packet Tracer | A Complete Step By Step Guide">
            <a:extLst>
              <a:ext uri="{FF2B5EF4-FFF2-40B4-BE49-F238E27FC236}">
                <a16:creationId xmlns:a16="http://schemas.microsoft.com/office/drawing/2014/main" id="{1E9842B9-3FCC-4044-B8D7-B828CC3C4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701" y="2136896"/>
            <a:ext cx="6805237" cy="436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68401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br>
              <a:rPr lang="en-US" dirty="0"/>
            </a:br>
            <a:r>
              <a:rPr lang="en-US" dirty="0"/>
              <a:t>commandos </a:t>
            </a:r>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a:bodyPr>
          <a:lstStyle/>
          <a:p>
            <a:r>
              <a:rPr lang="es-GT" sz="2800" dirty="0" err="1"/>
              <a:t>Conf</a:t>
            </a:r>
            <a:r>
              <a:rPr lang="es-GT" sz="2800" dirty="0"/>
              <a:t> t </a:t>
            </a:r>
          </a:p>
          <a:p>
            <a:r>
              <a:rPr lang="es-GT" sz="2800" dirty="0" err="1"/>
              <a:t>Router</a:t>
            </a:r>
            <a:r>
              <a:rPr lang="es-GT" sz="2800" dirty="0"/>
              <a:t> </a:t>
            </a:r>
            <a:r>
              <a:rPr lang="es-GT" sz="2800" dirty="0" err="1"/>
              <a:t>rip</a:t>
            </a:r>
            <a:r>
              <a:rPr lang="es-GT" sz="2800" dirty="0"/>
              <a:t> </a:t>
            </a:r>
          </a:p>
          <a:p>
            <a:r>
              <a:rPr lang="es-GT" sz="2800" dirty="0" err="1"/>
              <a:t>Version</a:t>
            </a:r>
            <a:r>
              <a:rPr lang="es-GT" sz="2800" dirty="0"/>
              <a:t> 2 </a:t>
            </a:r>
          </a:p>
          <a:p>
            <a:r>
              <a:rPr lang="es-GT" sz="2800" dirty="0" err="1"/>
              <a:t>Nerwork</a:t>
            </a:r>
            <a:r>
              <a:rPr lang="es-GT" sz="2800" dirty="0"/>
              <a:t> “</a:t>
            </a:r>
            <a:r>
              <a:rPr lang="es-GT" sz="2800" dirty="0" err="1"/>
              <a:t>ip</a:t>
            </a:r>
            <a:r>
              <a:rPr lang="es-GT" sz="2800" dirty="0"/>
              <a:t>”</a:t>
            </a:r>
          </a:p>
          <a:p>
            <a:r>
              <a:rPr lang="es-GT" sz="2800" dirty="0" err="1"/>
              <a:t>End</a:t>
            </a:r>
            <a:r>
              <a:rPr lang="es-GT" sz="2800" dirty="0"/>
              <a:t> </a:t>
            </a:r>
          </a:p>
          <a:p>
            <a:r>
              <a:rPr lang="es-GT" sz="2800" dirty="0" err="1"/>
              <a:t>sh</a:t>
            </a:r>
            <a:r>
              <a:rPr lang="es-GT" sz="2800" dirty="0"/>
              <a:t> </a:t>
            </a:r>
            <a:r>
              <a:rPr lang="es-GT" sz="2800" dirty="0" err="1"/>
              <a:t>ip</a:t>
            </a:r>
            <a:r>
              <a:rPr lang="es-GT" sz="2800" dirty="0"/>
              <a:t>  ro</a:t>
            </a:r>
            <a:endParaRPr lang="en-US" sz="2800" dirty="0"/>
          </a:p>
        </p:txBody>
      </p:sp>
    </p:spTree>
    <p:extLst>
      <p:ext uri="{BB962C8B-B14F-4D97-AF65-F5344CB8AC3E}">
        <p14:creationId xmlns:p14="http://schemas.microsoft.com/office/powerpoint/2010/main" val="164348469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3"/>
        <p:cNvGrpSpPr/>
        <p:nvPr/>
      </p:nvGrpSpPr>
      <p:grpSpPr>
        <a:xfrm>
          <a:off x="0" y="0"/>
          <a:ext cx="0" cy="0"/>
          <a:chOff x="0" y="0"/>
          <a:chExt cx="0" cy="0"/>
        </a:xfrm>
      </p:grpSpPr>
      <p:grpSp>
        <p:nvGrpSpPr>
          <p:cNvPr id="85" name="Group 8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7" name="Rectangle 9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9" name="Rectangle 9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Google Shape;144;p22"/>
          <p:cNvSpPr txBox="1">
            <a:spLocks noGrp="1"/>
          </p:cNvSpPr>
          <p:nvPr>
            <p:ph type="title"/>
          </p:nvPr>
        </p:nvSpPr>
        <p:spPr>
          <a:xfrm>
            <a:off x="677334" y="609600"/>
            <a:ext cx="3843375" cy="5175624"/>
          </a:xfrm>
          <a:prstGeom prst="rect">
            <a:avLst/>
          </a:prstGeom>
        </p:spPr>
        <p:txBody>
          <a:bodyPr spcFirstLastPara="1" vert="horz" lIns="91440" tIns="45720" rIns="91440" bIns="45720" rtlCol="0" anchor="ctr" anchorCtr="0">
            <a:normAutofit/>
          </a:bodyPr>
          <a:lstStyle/>
          <a:p>
            <a:br>
              <a:rPr lang="en-US" dirty="0">
                <a:solidFill>
                  <a:schemeClr val="tx1">
                    <a:lumMod val="85000"/>
                    <a:lumOff val="15000"/>
                  </a:schemeClr>
                </a:solidFill>
              </a:rPr>
            </a:br>
            <a:r>
              <a:rPr lang="en-US" dirty="0" err="1">
                <a:solidFill>
                  <a:schemeClr val="tx1">
                    <a:lumMod val="85000"/>
                    <a:lumOff val="15000"/>
                  </a:schemeClr>
                </a:solidFill>
              </a:rPr>
              <a:t>Preguntas</a:t>
            </a:r>
            <a:r>
              <a:rPr lang="en-US" dirty="0">
                <a:solidFill>
                  <a:schemeClr val="tx1">
                    <a:lumMod val="85000"/>
                    <a:lumOff val="15000"/>
                  </a:schemeClr>
                </a:solidFill>
              </a:rPr>
              <a:t> ? </a:t>
            </a:r>
          </a:p>
        </p:txBody>
      </p:sp>
      <p:sp>
        <p:nvSpPr>
          <p:cNvPr id="115" name="Freeform: Shape 114">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a:extLst>
              <a:ext uri="{FF2B5EF4-FFF2-40B4-BE49-F238E27FC236}">
                <a16:creationId xmlns:a16="http://schemas.microsoft.com/office/drawing/2014/main" id="{C581641B-F1D5-462E-A13E-11E656266AB7}"/>
              </a:ext>
            </a:extLst>
          </p:cNvPr>
          <p:cNvPicPr>
            <a:picLocks noChangeAspect="1"/>
          </p:cNvPicPr>
          <p:nvPr/>
        </p:nvPicPr>
        <p:blipFill>
          <a:blip r:embed="rId3"/>
          <a:stretch>
            <a:fillRect/>
          </a:stretch>
        </p:blipFill>
        <p:spPr>
          <a:xfrm>
            <a:off x="5379355" y="1173655"/>
            <a:ext cx="6329318" cy="4740879"/>
          </a:xfrm>
          <a:prstGeom prst="rect">
            <a:avLst/>
          </a:prstGeom>
        </p:spPr>
      </p:pic>
    </p:spTree>
    <p:extLst>
      <p:ext uri="{BB962C8B-B14F-4D97-AF65-F5344CB8AC3E}">
        <p14:creationId xmlns:p14="http://schemas.microsoft.com/office/powerpoint/2010/main" val="36320460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Tradicional</a:t>
            </a:r>
            <a:r>
              <a:rPr lang="en-US" dirty="0"/>
              <a:t> </a:t>
            </a:r>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674160" y="1270000"/>
            <a:ext cx="8631403" cy="3816429"/>
          </a:xfrm>
          <a:prstGeom prst="rect">
            <a:avLst/>
          </a:prstGeom>
          <a:noFill/>
        </p:spPr>
        <p:txBody>
          <a:bodyPr wrap="square">
            <a:spAutoFit/>
          </a:bodyPr>
          <a:lstStyle/>
          <a:p>
            <a:pPr marL="457200" indent="-457200">
              <a:buFont typeface="Arial" panose="020B0604020202020204" pitchFamily="34" charset="0"/>
              <a:buChar char="•"/>
            </a:pPr>
            <a:r>
              <a:rPr lang="es-GT" sz="2800" dirty="0"/>
              <a:t>Esta es usado un </a:t>
            </a:r>
            <a:r>
              <a:rPr lang="es-GT" sz="2800" dirty="0" err="1"/>
              <a:t>Rourter</a:t>
            </a:r>
            <a:r>
              <a:rPr lang="es-GT" sz="2800" dirty="0"/>
              <a:t>, necesitamos un </a:t>
            </a:r>
            <a:r>
              <a:rPr lang="es-GT" sz="2800" dirty="0" err="1"/>
              <a:t>router</a:t>
            </a:r>
            <a:r>
              <a:rPr lang="es-GT" sz="2800" dirty="0"/>
              <a:t>  y conectar cada vlan a una </a:t>
            </a:r>
            <a:r>
              <a:rPr lang="es-GT" sz="2800" dirty="0" err="1"/>
              <a:t>intefaz</a:t>
            </a:r>
            <a:r>
              <a:rPr lang="es-GT" sz="2800" dirty="0"/>
              <a:t> diferente </a:t>
            </a:r>
          </a:p>
          <a:p>
            <a:pPr marL="457200" indent="-457200">
              <a:buFont typeface="Arial" panose="020B0604020202020204" pitchFamily="34" charset="0"/>
              <a:buChar char="•"/>
            </a:pPr>
            <a:r>
              <a:rPr lang="es-GT" sz="2800" dirty="0"/>
              <a:t>Cada enlace de switch al </a:t>
            </a:r>
            <a:r>
              <a:rPr lang="es-GT" sz="2800" dirty="0" err="1"/>
              <a:t>router</a:t>
            </a:r>
            <a:r>
              <a:rPr lang="es-GT" sz="2800" dirty="0"/>
              <a:t> esta en modo Access </a:t>
            </a:r>
          </a:p>
          <a:p>
            <a:pPr marL="457200" indent="-457200">
              <a:buFont typeface="Arial" panose="020B0604020202020204" pitchFamily="34" charset="0"/>
              <a:buChar char="•"/>
            </a:pPr>
            <a:r>
              <a:rPr lang="es-GT" sz="2800" dirty="0"/>
              <a:t>En este caso el </a:t>
            </a:r>
            <a:r>
              <a:rPr lang="es-GT" sz="2800" dirty="0" err="1"/>
              <a:t>router</a:t>
            </a:r>
            <a:r>
              <a:rPr lang="es-GT" sz="2800" dirty="0"/>
              <a:t> no necesita saber acerca de las vlans </a:t>
            </a:r>
          </a:p>
          <a:p>
            <a:pPr marL="457200" indent="-457200">
              <a:buFont typeface="Arial" panose="020B0604020202020204" pitchFamily="34" charset="0"/>
              <a:buChar char="•"/>
            </a:pPr>
            <a:r>
              <a:rPr lang="es-GT" sz="2800" dirty="0"/>
              <a:t>Trata cada vlan como un enlace físico diferente </a:t>
            </a:r>
          </a:p>
          <a:p>
            <a:pPr marL="457200" indent="-457200">
              <a:buFont typeface="Arial" panose="020B0604020202020204" pitchFamily="34" charset="0"/>
              <a:buChar char="•"/>
            </a:pPr>
            <a:endParaRPr lang="es-GT" sz="10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3669555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GT" dirty="0"/>
              <a:t>Tradicional  </a:t>
            </a:r>
          </a:p>
        </p:txBody>
      </p:sp>
      <p:pic>
        <p:nvPicPr>
          <p:cNvPr id="4" name="Imagen 3">
            <a:extLst>
              <a:ext uri="{FF2B5EF4-FFF2-40B4-BE49-F238E27FC236}">
                <a16:creationId xmlns:a16="http://schemas.microsoft.com/office/drawing/2014/main" id="{E149EB63-90C2-48E2-BB03-3A494BD2F171}"/>
              </a:ext>
            </a:extLst>
          </p:cNvPr>
          <p:cNvPicPr>
            <a:picLocks noChangeAspect="1"/>
          </p:cNvPicPr>
          <p:nvPr/>
        </p:nvPicPr>
        <p:blipFill>
          <a:blip r:embed="rId3"/>
          <a:stretch>
            <a:fillRect/>
          </a:stretch>
        </p:blipFill>
        <p:spPr>
          <a:xfrm>
            <a:off x="4067175" y="1595437"/>
            <a:ext cx="4057650" cy="366712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GT" dirty="0" err="1"/>
              <a:t>Router</a:t>
            </a:r>
            <a:r>
              <a:rPr lang="es-GT" dirty="0"/>
              <a:t> </a:t>
            </a:r>
            <a:r>
              <a:rPr lang="es-GT" dirty="0" err="1"/>
              <a:t>on</a:t>
            </a:r>
            <a:r>
              <a:rPr lang="es-GT" dirty="0"/>
              <a:t> a </a:t>
            </a:r>
            <a:r>
              <a:rPr lang="es-GT" dirty="0" err="1"/>
              <a:t>stick</a:t>
            </a:r>
            <a:r>
              <a:rPr lang="es-GT" dirty="0"/>
              <a:t>  </a:t>
            </a: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fontScale="92500"/>
          </a:bodyPr>
          <a:lstStyle/>
          <a:p>
            <a:pPr>
              <a:spcBef>
                <a:spcPts val="1800"/>
              </a:spcBef>
            </a:pPr>
            <a:r>
              <a:rPr lang="en-US" sz="2400" dirty="0"/>
              <a:t>Es </a:t>
            </a:r>
            <a:r>
              <a:rPr lang="en-US" sz="2400" dirty="0" err="1"/>
              <a:t>una</a:t>
            </a:r>
            <a:r>
              <a:rPr lang="en-US" sz="2400" dirty="0"/>
              <a:t> </a:t>
            </a:r>
            <a:r>
              <a:rPr lang="en-US" sz="2400" dirty="0" err="1"/>
              <a:t>configuracion</a:t>
            </a:r>
            <a:r>
              <a:rPr lang="en-US" sz="2400" dirty="0"/>
              <a:t> que </a:t>
            </a:r>
            <a:r>
              <a:rPr lang="en-US" sz="2400" dirty="0" err="1"/>
              <a:t>consiste</a:t>
            </a:r>
            <a:r>
              <a:rPr lang="en-US" sz="2400" dirty="0"/>
              <a:t> de un router y un switch, que </a:t>
            </a:r>
            <a:r>
              <a:rPr lang="en-US" sz="2400" dirty="0" err="1"/>
              <a:t>estan</a:t>
            </a:r>
            <a:r>
              <a:rPr lang="en-US" sz="2400" dirty="0"/>
              <a:t> </a:t>
            </a:r>
            <a:r>
              <a:rPr lang="en-US" sz="2400" dirty="0" err="1"/>
              <a:t>conectados</a:t>
            </a:r>
            <a:r>
              <a:rPr lang="en-US" sz="2400" dirty="0"/>
              <a:t> </a:t>
            </a:r>
            <a:r>
              <a:rPr lang="en-US" sz="2400" dirty="0" err="1"/>
              <a:t>usando</a:t>
            </a:r>
            <a:r>
              <a:rPr lang="en-US" sz="2400" dirty="0"/>
              <a:t> un enlace ethernet </a:t>
            </a:r>
            <a:r>
              <a:rPr lang="en-US" sz="2400" dirty="0" err="1"/>
              <a:t>en</a:t>
            </a:r>
            <a:r>
              <a:rPr lang="en-US" sz="2400" dirty="0"/>
              <a:t> modo truncal </a:t>
            </a:r>
          </a:p>
          <a:p>
            <a:pPr>
              <a:spcBef>
                <a:spcPts val="1800"/>
              </a:spcBef>
            </a:pPr>
            <a:r>
              <a:rPr lang="en-US" sz="2400" dirty="0"/>
              <a:t>El router </a:t>
            </a:r>
            <a:r>
              <a:rPr lang="en-US" sz="2400" dirty="0" err="1"/>
              <a:t>debe</a:t>
            </a:r>
            <a:r>
              <a:rPr lang="en-US" sz="2400" dirty="0"/>
              <a:t> de </a:t>
            </a:r>
            <a:r>
              <a:rPr lang="en-US" sz="2400" dirty="0" err="1"/>
              <a:t>entender</a:t>
            </a:r>
            <a:r>
              <a:rPr lang="en-US" sz="2400" dirty="0"/>
              <a:t> </a:t>
            </a:r>
            <a:r>
              <a:rPr lang="en-US" sz="2400" dirty="0" err="1"/>
              <a:t>el</a:t>
            </a:r>
            <a:r>
              <a:rPr lang="en-US" sz="2400" dirty="0"/>
              <a:t> </a:t>
            </a:r>
            <a:r>
              <a:rPr lang="en-US" sz="2400" dirty="0" err="1"/>
              <a:t>concepto</a:t>
            </a:r>
            <a:r>
              <a:rPr lang="en-US" sz="2400" dirty="0"/>
              <a:t> de vlan y de enlace truncal </a:t>
            </a:r>
          </a:p>
          <a:p>
            <a:pPr>
              <a:spcBef>
                <a:spcPts val="1800"/>
              </a:spcBef>
            </a:pPr>
            <a:r>
              <a:rPr lang="en-US" sz="2400" dirty="0" err="1"/>
              <a:t>Fisicamente</a:t>
            </a:r>
            <a:r>
              <a:rPr lang="en-US" sz="2400" dirty="0"/>
              <a:t> temenos solo </a:t>
            </a:r>
            <a:r>
              <a:rPr lang="en-US" sz="2400" dirty="0" err="1"/>
              <a:t>una</a:t>
            </a:r>
            <a:r>
              <a:rPr lang="en-US" sz="2400" dirty="0"/>
              <a:t> </a:t>
            </a:r>
            <a:r>
              <a:rPr lang="en-US" sz="2400" dirty="0" err="1"/>
              <a:t>interfaz</a:t>
            </a:r>
            <a:r>
              <a:rPr lang="en-US" sz="2400" dirty="0"/>
              <a:t> </a:t>
            </a:r>
            <a:r>
              <a:rPr lang="en-US" sz="2400" dirty="0" err="1"/>
              <a:t>en</a:t>
            </a:r>
            <a:r>
              <a:rPr lang="en-US" sz="2400" dirty="0"/>
              <a:t> </a:t>
            </a:r>
            <a:r>
              <a:rPr lang="en-US" sz="2400" dirty="0" err="1"/>
              <a:t>el</a:t>
            </a:r>
            <a:r>
              <a:rPr lang="en-US" sz="2400" dirty="0"/>
              <a:t> router, </a:t>
            </a:r>
            <a:r>
              <a:rPr lang="en-US" sz="2400" dirty="0" err="1"/>
              <a:t>pero</a:t>
            </a:r>
            <a:r>
              <a:rPr lang="en-US" sz="2400" dirty="0"/>
              <a:t> </a:t>
            </a:r>
            <a:r>
              <a:rPr lang="en-US" sz="2400" dirty="0" err="1"/>
              <a:t>varias</a:t>
            </a:r>
            <a:r>
              <a:rPr lang="en-US" sz="2400" dirty="0"/>
              <a:t> </a:t>
            </a:r>
            <a:r>
              <a:rPr lang="en-US" sz="2400" dirty="0" err="1"/>
              <a:t>subintefaces</a:t>
            </a:r>
            <a:r>
              <a:rPr lang="en-US" sz="2400" dirty="0"/>
              <a:t> </a:t>
            </a:r>
            <a:r>
              <a:rPr lang="en-US" sz="2400" dirty="0" err="1"/>
              <a:t>logicas</a:t>
            </a:r>
            <a:r>
              <a:rPr lang="en-US" sz="2400" dirty="0"/>
              <a:t> son </a:t>
            </a:r>
            <a:r>
              <a:rPr lang="en-US" sz="2400" dirty="0" err="1"/>
              <a:t>creadas</a:t>
            </a:r>
            <a:r>
              <a:rPr lang="en-US" sz="2400" dirty="0"/>
              <a:t> </a:t>
            </a:r>
          </a:p>
          <a:p>
            <a:pPr>
              <a:spcBef>
                <a:spcPts val="1800"/>
              </a:spcBef>
            </a:pPr>
            <a:r>
              <a:rPr lang="en-US" sz="2400" dirty="0" err="1"/>
              <a:t>Cada</a:t>
            </a:r>
            <a:r>
              <a:rPr lang="en-US" sz="2400" dirty="0"/>
              <a:t> </a:t>
            </a:r>
            <a:r>
              <a:rPr lang="en-US" sz="2400" dirty="0" err="1"/>
              <a:t>subinterfaz</a:t>
            </a:r>
            <a:r>
              <a:rPr lang="en-US" sz="2400" dirty="0"/>
              <a:t> </a:t>
            </a:r>
            <a:r>
              <a:rPr lang="en-US" sz="2400" dirty="0" err="1"/>
              <a:t>esta</a:t>
            </a:r>
            <a:r>
              <a:rPr lang="en-US" sz="2400" dirty="0"/>
              <a:t> </a:t>
            </a:r>
            <a:r>
              <a:rPr lang="en-US" sz="2400" dirty="0" err="1"/>
              <a:t>configurada</a:t>
            </a:r>
            <a:r>
              <a:rPr lang="en-US" sz="2400" dirty="0"/>
              <a:t> con un default gateway [</a:t>
            </a:r>
            <a:r>
              <a:rPr lang="en-US" sz="2400" dirty="0" err="1"/>
              <a:t>ara</a:t>
            </a:r>
            <a:r>
              <a:rPr lang="en-US" sz="2400" dirty="0"/>
              <a:t> </a:t>
            </a:r>
            <a:r>
              <a:rPr lang="en-US" sz="2400" dirty="0" err="1"/>
              <a:t>cada</a:t>
            </a:r>
            <a:r>
              <a:rPr lang="en-US" sz="2400" dirty="0"/>
              <a:t> VLAN </a:t>
            </a:r>
          </a:p>
        </p:txBody>
      </p:sp>
    </p:spTree>
    <p:extLst>
      <p:ext uri="{BB962C8B-B14F-4D97-AF65-F5344CB8AC3E}">
        <p14:creationId xmlns:p14="http://schemas.microsoft.com/office/powerpoint/2010/main" val="13642865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a:t>Router on a stick</a:t>
            </a:r>
            <a:endParaRPr lang="es-GT" dirty="0"/>
          </a:p>
        </p:txBody>
      </p:sp>
      <p:pic>
        <p:nvPicPr>
          <p:cNvPr id="4" name="Marcador de contenido 3">
            <a:extLst>
              <a:ext uri="{FF2B5EF4-FFF2-40B4-BE49-F238E27FC236}">
                <a16:creationId xmlns:a16="http://schemas.microsoft.com/office/drawing/2014/main" id="{C04B9853-DF2E-4FCB-8ECC-D7267BAF8722}"/>
              </a:ext>
            </a:extLst>
          </p:cNvPr>
          <p:cNvPicPr>
            <a:picLocks noGrp="1" noChangeAspect="1"/>
          </p:cNvPicPr>
          <p:nvPr>
            <p:ph idx="1"/>
          </p:nvPr>
        </p:nvPicPr>
        <p:blipFill>
          <a:blip r:embed="rId3"/>
          <a:stretch>
            <a:fillRect/>
          </a:stretch>
        </p:blipFill>
        <p:spPr>
          <a:xfrm>
            <a:off x="3088128" y="1423988"/>
            <a:ext cx="5535687" cy="3881437"/>
          </a:xfrm>
          <a:prstGeom prst="rect">
            <a:avLst/>
          </a:prstGeom>
        </p:spPr>
      </p:pic>
    </p:spTree>
    <p:extLst>
      <p:ext uri="{BB962C8B-B14F-4D97-AF65-F5344CB8AC3E}">
        <p14:creationId xmlns:p14="http://schemas.microsoft.com/office/powerpoint/2010/main" val="3776780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5" name="Straight Connector 11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1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fontScale="90000"/>
          </a:bodyPr>
          <a:lstStyle/>
          <a:p>
            <a:pPr marL="285750" indent="-285750">
              <a:spcBef>
                <a:spcPts val="1800"/>
              </a:spcBef>
              <a:spcAft>
                <a:spcPts val="0"/>
              </a:spcAft>
            </a:pPr>
            <a:r>
              <a:rPr lang="en-US" sz="3600" dirty="0">
                <a:ea typeface="+mn-lt"/>
                <a:cs typeface="+mn-lt"/>
              </a:rPr>
              <a:t>Multilayer Switch(SWITCH de </a:t>
            </a:r>
            <a:r>
              <a:rPr lang="en-US" sz="3600" dirty="0" err="1">
                <a:ea typeface="+mn-lt"/>
                <a:cs typeface="+mn-lt"/>
              </a:rPr>
              <a:t>capa</a:t>
            </a:r>
            <a:r>
              <a:rPr lang="en-US" sz="3600" dirty="0">
                <a:ea typeface="+mn-lt"/>
                <a:cs typeface="+mn-lt"/>
              </a:rPr>
              <a:t> 3 )</a:t>
            </a:r>
            <a:br>
              <a:rPr lang="en-US" sz="3600" dirty="0">
                <a:ea typeface="+mn-lt"/>
                <a:cs typeface="+mn-lt"/>
              </a:rPr>
            </a:br>
            <a:r>
              <a:rPr lang="en-US" dirty="0">
                <a:ea typeface="+mn-lt"/>
                <a:cs typeface="+mn-lt"/>
              </a:rPr>
              <a:t>Inter Vlan Routing</a:t>
            </a:r>
            <a:endParaRPr lang="en-US" sz="3600" dirty="0">
              <a:ea typeface="+mn-lt"/>
              <a:cs typeface="+mn-lt"/>
            </a:endParaRP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fontScale="92500" lnSpcReduction="20000"/>
          </a:bodyPr>
          <a:lstStyle/>
          <a:p>
            <a:pPr marL="285750" indent="-285750">
              <a:spcBef>
                <a:spcPts val="1800"/>
              </a:spcBef>
              <a:spcAft>
                <a:spcPts val="0"/>
              </a:spcAft>
            </a:pPr>
            <a:r>
              <a:rPr lang="en-US" sz="3600" dirty="0">
                <a:ea typeface="+mn-lt"/>
                <a:cs typeface="+mn-lt"/>
              </a:rPr>
              <a:t>SW de </a:t>
            </a:r>
            <a:r>
              <a:rPr lang="en-US" sz="3600" dirty="0" err="1">
                <a:ea typeface="+mn-lt"/>
                <a:cs typeface="+mn-lt"/>
              </a:rPr>
              <a:t>capa</a:t>
            </a:r>
            <a:r>
              <a:rPr lang="en-US" sz="3600" dirty="0">
                <a:ea typeface="+mn-lt"/>
                <a:cs typeface="+mn-lt"/>
              </a:rPr>
              <a:t> 3 </a:t>
            </a:r>
            <a:r>
              <a:rPr lang="en-US" sz="3600" dirty="0" err="1">
                <a:ea typeface="+mn-lt"/>
                <a:cs typeface="+mn-lt"/>
              </a:rPr>
              <a:t>soporta</a:t>
            </a:r>
            <a:r>
              <a:rPr lang="en-US" sz="3600" dirty="0">
                <a:ea typeface="+mn-lt"/>
                <a:cs typeface="+mn-lt"/>
              </a:rPr>
              <a:t> interfaces </a:t>
            </a:r>
            <a:r>
              <a:rPr lang="en-US" sz="3600" dirty="0" err="1">
                <a:ea typeface="+mn-lt"/>
                <a:cs typeface="+mn-lt"/>
              </a:rPr>
              <a:t>Virtuales</a:t>
            </a:r>
            <a:r>
              <a:rPr lang="en-US" sz="3600" dirty="0">
                <a:ea typeface="+mn-lt"/>
                <a:cs typeface="+mn-lt"/>
              </a:rPr>
              <a:t> de Switch o </a:t>
            </a:r>
            <a:r>
              <a:rPr lang="en-US" sz="3600" dirty="0" err="1">
                <a:ea typeface="+mn-lt"/>
                <a:cs typeface="+mn-lt"/>
              </a:rPr>
              <a:t>svi</a:t>
            </a:r>
            <a:r>
              <a:rPr lang="en-US" sz="3600" dirty="0">
                <a:ea typeface="+mn-lt"/>
                <a:cs typeface="+mn-lt"/>
              </a:rPr>
              <a:t>(Switch virtual </a:t>
            </a:r>
            <a:r>
              <a:rPr lang="en-US" sz="3600" dirty="0" err="1">
                <a:ea typeface="+mn-lt"/>
                <a:cs typeface="+mn-lt"/>
              </a:rPr>
              <a:t>inteface</a:t>
            </a:r>
            <a:r>
              <a:rPr lang="en-US" sz="3600" dirty="0">
                <a:ea typeface="+mn-lt"/>
                <a:cs typeface="+mn-lt"/>
              </a:rPr>
              <a:t>)</a:t>
            </a:r>
          </a:p>
          <a:p>
            <a:pPr marL="285750" indent="-285750">
              <a:spcBef>
                <a:spcPts val="1800"/>
              </a:spcBef>
              <a:spcAft>
                <a:spcPts val="0"/>
              </a:spcAft>
            </a:pPr>
            <a:r>
              <a:rPr lang="en-US" sz="3600" dirty="0">
                <a:ea typeface="+mn-lt"/>
                <a:cs typeface="+mn-lt"/>
              </a:rPr>
              <a:t>SVI son interfaces </a:t>
            </a:r>
            <a:r>
              <a:rPr lang="en-US" sz="3600" dirty="0" err="1">
                <a:ea typeface="+mn-lt"/>
                <a:cs typeface="+mn-lt"/>
              </a:rPr>
              <a:t>logicas</a:t>
            </a:r>
            <a:r>
              <a:rPr lang="en-US" sz="3600" dirty="0">
                <a:ea typeface="+mn-lt"/>
                <a:cs typeface="+mn-lt"/>
              </a:rPr>
              <a:t> que </a:t>
            </a:r>
            <a:r>
              <a:rPr lang="en-US" sz="3600" dirty="0" err="1">
                <a:ea typeface="+mn-lt"/>
                <a:cs typeface="+mn-lt"/>
              </a:rPr>
              <a:t>pueden</a:t>
            </a:r>
            <a:r>
              <a:rPr lang="en-US" sz="3600" dirty="0">
                <a:ea typeface="+mn-lt"/>
                <a:cs typeface="+mn-lt"/>
              </a:rPr>
              <a:t> </a:t>
            </a:r>
            <a:r>
              <a:rPr lang="en-US" sz="3600" dirty="0" err="1">
                <a:ea typeface="+mn-lt"/>
                <a:cs typeface="+mn-lt"/>
              </a:rPr>
              <a:t>actuar</a:t>
            </a:r>
            <a:r>
              <a:rPr lang="en-US" sz="3600" dirty="0">
                <a:ea typeface="+mn-lt"/>
                <a:cs typeface="+mn-lt"/>
              </a:rPr>
              <a:t> </a:t>
            </a:r>
            <a:r>
              <a:rPr lang="en-US" sz="3600" dirty="0" err="1">
                <a:ea typeface="+mn-lt"/>
                <a:cs typeface="+mn-lt"/>
              </a:rPr>
              <a:t>como</a:t>
            </a:r>
            <a:r>
              <a:rPr lang="en-US" sz="3600" dirty="0">
                <a:ea typeface="+mn-lt"/>
                <a:cs typeface="+mn-lt"/>
              </a:rPr>
              <a:t> gate ways y </a:t>
            </a:r>
            <a:r>
              <a:rPr lang="en-US" sz="3600" dirty="0" err="1">
                <a:ea typeface="+mn-lt"/>
                <a:cs typeface="+mn-lt"/>
              </a:rPr>
              <a:t>realizar</a:t>
            </a:r>
            <a:r>
              <a:rPr lang="en-US" sz="3600" dirty="0">
                <a:ea typeface="+mn-lt"/>
                <a:cs typeface="+mn-lt"/>
              </a:rPr>
              <a:t> routing </a:t>
            </a:r>
          </a:p>
          <a:p>
            <a:pPr marL="285750" indent="-285750">
              <a:spcBef>
                <a:spcPts val="1800"/>
              </a:spcBef>
              <a:spcAft>
                <a:spcPts val="0"/>
              </a:spcAft>
            </a:pPr>
            <a:r>
              <a:rPr lang="en-US" sz="3600" dirty="0">
                <a:ea typeface="+mn-lt"/>
                <a:cs typeface="+mn-lt"/>
              </a:rPr>
              <a:t>Se </a:t>
            </a:r>
            <a:r>
              <a:rPr lang="en-US" sz="3600" dirty="0" err="1">
                <a:ea typeface="+mn-lt"/>
                <a:cs typeface="+mn-lt"/>
              </a:rPr>
              <a:t>comportan</a:t>
            </a:r>
            <a:r>
              <a:rPr lang="en-US" sz="3600" dirty="0">
                <a:ea typeface="+mn-lt"/>
                <a:cs typeface="+mn-lt"/>
              </a:rPr>
              <a:t> </a:t>
            </a:r>
            <a:r>
              <a:rPr lang="en-US" sz="3600" dirty="0" err="1">
                <a:ea typeface="+mn-lt"/>
                <a:cs typeface="+mn-lt"/>
              </a:rPr>
              <a:t>como</a:t>
            </a:r>
            <a:r>
              <a:rPr lang="en-US" sz="3600" dirty="0">
                <a:ea typeface="+mn-lt"/>
                <a:cs typeface="+mn-lt"/>
              </a:rPr>
              <a:t> interfaces </a:t>
            </a:r>
            <a:r>
              <a:rPr lang="en-US" sz="3600" dirty="0" err="1">
                <a:ea typeface="+mn-lt"/>
                <a:cs typeface="+mn-lt"/>
              </a:rPr>
              <a:t>fisicas</a:t>
            </a:r>
            <a:r>
              <a:rPr lang="en-US" sz="3600" dirty="0">
                <a:ea typeface="+mn-lt"/>
                <a:cs typeface="+mn-lt"/>
              </a:rPr>
              <a:t> de un router, </a:t>
            </a:r>
            <a:r>
              <a:rPr lang="en-US" sz="3600" dirty="0" err="1">
                <a:ea typeface="+mn-lt"/>
                <a:cs typeface="+mn-lt"/>
              </a:rPr>
              <a:t>tienen</a:t>
            </a:r>
            <a:r>
              <a:rPr lang="en-US" sz="3600" dirty="0">
                <a:ea typeface="+mn-lt"/>
                <a:cs typeface="+mn-lt"/>
              </a:rPr>
              <a:t> </a:t>
            </a:r>
            <a:r>
              <a:rPr lang="en-US" sz="3600" dirty="0" err="1">
                <a:ea typeface="+mn-lt"/>
                <a:cs typeface="+mn-lt"/>
              </a:rPr>
              <a:t>ips</a:t>
            </a:r>
            <a:r>
              <a:rPr lang="en-US" sz="3600" dirty="0">
                <a:ea typeface="+mn-lt"/>
                <a:cs typeface="+mn-lt"/>
              </a:rPr>
              <a:t> </a:t>
            </a:r>
            <a:r>
              <a:rPr lang="en-US" sz="3600" dirty="0" err="1">
                <a:ea typeface="+mn-lt"/>
                <a:cs typeface="+mn-lt"/>
              </a:rPr>
              <a:t>asociadas</a:t>
            </a:r>
            <a:r>
              <a:rPr lang="en-US" sz="3600" dirty="0">
                <a:ea typeface="+mn-lt"/>
                <a:cs typeface="+mn-lt"/>
              </a:rPr>
              <a:t> de sus VLANs y son </a:t>
            </a:r>
            <a:r>
              <a:rPr lang="en-US" sz="3600" dirty="0" err="1">
                <a:ea typeface="+mn-lt"/>
                <a:cs typeface="+mn-lt"/>
              </a:rPr>
              <a:t>completamente</a:t>
            </a:r>
            <a:r>
              <a:rPr lang="en-US" sz="3600" dirty="0">
                <a:ea typeface="+mn-lt"/>
                <a:cs typeface="+mn-lt"/>
              </a:rPr>
              <a:t> </a:t>
            </a:r>
            <a:r>
              <a:rPr lang="en-US" sz="3600" dirty="0" err="1">
                <a:ea typeface="+mn-lt"/>
                <a:cs typeface="+mn-lt"/>
              </a:rPr>
              <a:t>virtuales</a:t>
            </a:r>
            <a:r>
              <a:rPr lang="en-US" sz="3600" dirty="0">
                <a:ea typeface="+mn-lt"/>
                <a:cs typeface="+mn-lt"/>
              </a:rPr>
              <a:t> </a:t>
            </a:r>
            <a:endParaRPr lang="es-ES" dirty="0">
              <a:ea typeface="+mn-lt"/>
              <a:cs typeface="+mn-lt"/>
            </a:endParaRPr>
          </a:p>
          <a:p>
            <a:pPr marL="0" indent="0">
              <a:spcBef>
                <a:spcPts val="1800"/>
              </a:spcBef>
              <a:spcAft>
                <a:spcPts val="0"/>
              </a:spcAft>
              <a:buNone/>
            </a:pPr>
            <a:endParaRPr lang="en-US" dirty="0"/>
          </a:p>
          <a:p>
            <a:pPr marL="0" indent="0">
              <a:spcBef>
                <a:spcPts val="1800"/>
              </a:spcBef>
              <a:spcAft>
                <a:spcPts val="0"/>
              </a:spcAft>
              <a:buNone/>
            </a:pPr>
            <a:endParaRPr lang="en-US" dirty="0"/>
          </a:p>
        </p:txBody>
      </p:sp>
    </p:spTree>
    <p:extLst>
      <p:ext uri="{BB962C8B-B14F-4D97-AF65-F5344CB8AC3E}">
        <p14:creationId xmlns:p14="http://schemas.microsoft.com/office/powerpoint/2010/main" val="6827203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fontScale="90000"/>
          </a:bodyPr>
          <a:lstStyle/>
          <a:p>
            <a:r>
              <a:rPr lang="en-US" sz="3600" dirty="0">
                <a:ea typeface="+mn-lt"/>
                <a:cs typeface="+mn-lt"/>
              </a:rPr>
              <a:t>Multilayer Switch(SWITCH de </a:t>
            </a:r>
            <a:r>
              <a:rPr lang="en-US" sz="3600" dirty="0" err="1">
                <a:ea typeface="+mn-lt"/>
                <a:cs typeface="+mn-lt"/>
              </a:rPr>
              <a:t>capa</a:t>
            </a:r>
            <a:r>
              <a:rPr lang="en-US" sz="3600" dirty="0">
                <a:ea typeface="+mn-lt"/>
                <a:cs typeface="+mn-lt"/>
              </a:rPr>
              <a:t> 3 )</a:t>
            </a:r>
            <a:br>
              <a:rPr lang="en-US" sz="3600" dirty="0">
                <a:ea typeface="+mn-lt"/>
                <a:cs typeface="+mn-lt"/>
              </a:rPr>
            </a:br>
            <a:r>
              <a:rPr lang="en-US" dirty="0">
                <a:ea typeface="+mn-lt"/>
                <a:cs typeface="+mn-lt"/>
              </a:rPr>
              <a:t>Inter Vlan Routing</a:t>
            </a:r>
            <a:br>
              <a:rPr lang="en-US" dirty="0"/>
            </a:b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758517" y="1496772"/>
            <a:ext cx="8631403" cy="861774"/>
          </a:xfrm>
          <a:prstGeom prst="rect">
            <a:avLst/>
          </a:prstGeom>
          <a:noFill/>
        </p:spPr>
        <p:txBody>
          <a:bodyPr wrap="square">
            <a:spAutoFit/>
          </a:bodyPr>
          <a:lstStyle/>
          <a:p>
            <a:pPr marL="457200" indent="-457200">
              <a:buFont typeface="Arial" panose="020B0604020202020204" pitchFamily="34" charset="0"/>
              <a:buChar char="•"/>
            </a:pPr>
            <a:endParaRPr lang="es-GT" sz="1400"/>
          </a:p>
          <a:p>
            <a:pPr marL="457200" indent="-457200">
              <a:buFont typeface="Arial" panose="020B0604020202020204" pitchFamily="34" charset="0"/>
              <a:buChar char="•"/>
            </a:pPr>
            <a:endParaRPr lang="es-GT" sz="3600" dirty="0"/>
          </a:p>
        </p:txBody>
      </p:sp>
      <p:pic>
        <p:nvPicPr>
          <p:cNvPr id="2" name="Imagen 1">
            <a:extLst>
              <a:ext uri="{FF2B5EF4-FFF2-40B4-BE49-F238E27FC236}">
                <a16:creationId xmlns:a16="http://schemas.microsoft.com/office/drawing/2014/main" id="{A36D64D6-BEB7-4989-A164-C8AA3BA769AF}"/>
              </a:ext>
            </a:extLst>
          </p:cNvPr>
          <p:cNvPicPr>
            <a:picLocks noChangeAspect="1"/>
          </p:cNvPicPr>
          <p:nvPr/>
        </p:nvPicPr>
        <p:blipFill>
          <a:blip r:embed="rId3"/>
          <a:stretch>
            <a:fillRect/>
          </a:stretch>
        </p:blipFill>
        <p:spPr>
          <a:xfrm>
            <a:off x="3181350" y="2314575"/>
            <a:ext cx="5829300" cy="2228850"/>
          </a:xfrm>
          <a:prstGeom prst="rect">
            <a:avLst/>
          </a:prstGeom>
        </p:spPr>
      </p:pic>
    </p:spTree>
    <p:extLst>
      <p:ext uri="{BB962C8B-B14F-4D97-AF65-F5344CB8AC3E}">
        <p14:creationId xmlns:p14="http://schemas.microsoft.com/office/powerpoint/2010/main" val="424664220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Comandos</a:t>
            </a:r>
            <a:r>
              <a:rPr lang="en-US" dirty="0"/>
              <a:t> router on a stick </a:t>
            </a:r>
            <a:br>
              <a:rPr lang="en-US" dirty="0"/>
            </a:b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1586005" y="1573143"/>
            <a:ext cx="4930206" cy="5078313"/>
          </a:xfrm>
          <a:prstGeom prst="rect">
            <a:avLst/>
          </a:prstGeom>
          <a:noFill/>
        </p:spPr>
        <p:txBody>
          <a:bodyPr wrap="square">
            <a:spAutoFit/>
          </a:bodyPr>
          <a:lstStyle/>
          <a:p>
            <a:pPr marL="571500" indent="-571500">
              <a:buFont typeface="Arial" panose="020B0604020202020204" pitchFamily="34" charset="0"/>
              <a:buChar char="•"/>
            </a:pPr>
            <a:endParaRPr lang="es-GT" sz="3600" dirty="0"/>
          </a:p>
          <a:p>
            <a:pPr marL="457200" indent="-457200">
              <a:buFont typeface="Arial" panose="020B0604020202020204" pitchFamily="34" charset="0"/>
              <a:buChar char="•"/>
            </a:pPr>
            <a:r>
              <a:rPr lang="es-GT" sz="2800" dirty="0" err="1"/>
              <a:t>Conf</a:t>
            </a:r>
            <a:r>
              <a:rPr lang="es-GT" sz="2800" dirty="0"/>
              <a:t> t </a:t>
            </a:r>
          </a:p>
          <a:p>
            <a:pPr marL="457200" indent="-457200">
              <a:buFont typeface="Arial" panose="020B0604020202020204" pitchFamily="34" charset="0"/>
              <a:buChar char="•"/>
            </a:pPr>
            <a:r>
              <a:rPr lang="es-GT" sz="2800" dirty="0" err="1"/>
              <a:t>Int</a:t>
            </a:r>
            <a:r>
              <a:rPr lang="es-GT" sz="2800" dirty="0"/>
              <a:t> f#/#</a:t>
            </a:r>
          </a:p>
          <a:p>
            <a:pPr marL="457200" indent="-457200">
              <a:buFont typeface="Arial" panose="020B0604020202020204" pitchFamily="34" charset="0"/>
              <a:buChar char="•"/>
            </a:pPr>
            <a:r>
              <a:rPr lang="es-GT" sz="2800" dirty="0"/>
              <a:t>No shutdown</a:t>
            </a:r>
          </a:p>
          <a:p>
            <a:pPr marL="457200" indent="-457200">
              <a:buFont typeface="Arial" panose="020B0604020202020204" pitchFamily="34" charset="0"/>
              <a:buChar char="•"/>
            </a:pPr>
            <a:r>
              <a:rPr lang="es-GT" sz="2800" dirty="0" err="1"/>
              <a:t>Int</a:t>
            </a:r>
            <a:r>
              <a:rPr lang="es-GT" sz="2800" dirty="0"/>
              <a:t> f#/#.#</a:t>
            </a:r>
          </a:p>
          <a:p>
            <a:pPr marL="457200" indent="-457200">
              <a:buFont typeface="Arial" panose="020B0604020202020204" pitchFamily="34" charset="0"/>
              <a:buChar char="•"/>
            </a:pPr>
            <a:r>
              <a:rPr lang="es-GT" sz="2800" dirty="0" err="1"/>
              <a:t>End</a:t>
            </a:r>
            <a:r>
              <a:rPr lang="es-GT" sz="2800" dirty="0"/>
              <a:t> </a:t>
            </a:r>
          </a:p>
          <a:p>
            <a:pPr marL="457200" indent="-457200">
              <a:buFont typeface="Arial" panose="020B0604020202020204" pitchFamily="34" charset="0"/>
              <a:buChar char="•"/>
            </a:pPr>
            <a:r>
              <a:rPr lang="es-GT" sz="2800" dirty="0" err="1"/>
              <a:t>Sh</a:t>
            </a:r>
            <a:r>
              <a:rPr lang="es-GT" sz="2800" dirty="0"/>
              <a:t> </a:t>
            </a:r>
            <a:r>
              <a:rPr lang="es-GT" sz="2800" dirty="0" err="1"/>
              <a:t>ip</a:t>
            </a:r>
            <a:r>
              <a:rPr lang="es-GT" sz="2800" dirty="0"/>
              <a:t> interfaces </a:t>
            </a:r>
            <a:r>
              <a:rPr lang="es-GT" sz="2800" dirty="0" err="1"/>
              <a:t>brief</a:t>
            </a:r>
            <a:endParaRPr lang="es-GT" sz="2800" dirty="0"/>
          </a:p>
          <a:p>
            <a:pPr marL="457200" indent="-457200">
              <a:buFont typeface="Arial" panose="020B0604020202020204" pitchFamily="34" charset="0"/>
              <a:buChar char="•"/>
            </a:pPr>
            <a:r>
              <a:rPr lang="es-GT" sz="2800" dirty="0" err="1"/>
              <a:t>Int</a:t>
            </a:r>
            <a:r>
              <a:rPr lang="es-GT" sz="2800" dirty="0"/>
              <a:t> f#/#.#</a:t>
            </a:r>
          </a:p>
          <a:p>
            <a:pPr marL="457200" indent="-457200">
              <a:buFont typeface="Arial" panose="020B0604020202020204" pitchFamily="34" charset="0"/>
              <a:buChar char="•"/>
            </a:pPr>
            <a:r>
              <a:rPr lang="es-GT" sz="2800" dirty="0" err="1"/>
              <a:t>Encapsulation</a:t>
            </a:r>
            <a:r>
              <a:rPr lang="es-GT" sz="2800" dirty="0"/>
              <a:t> dot1Q #</a:t>
            </a:r>
          </a:p>
          <a:p>
            <a:pPr marL="457200" indent="-457200">
              <a:buFont typeface="Arial" panose="020B0604020202020204" pitchFamily="34" charset="0"/>
              <a:buChar char="•"/>
            </a:pPr>
            <a:r>
              <a:rPr lang="es-GT" sz="2800" dirty="0" err="1"/>
              <a:t>Ip</a:t>
            </a:r>
            <a:r>
              <a:rPr lang="es-GT" sz="2800" dirty="0"/>
              <a:t> </a:t>
            </a:r>
            <a:r>
              <a:rPr lang="es-GT" sz="2800" dirty="0" err="1"/>
              <a:t>address</a:t>
            </a:r>
            <a:r>
              <a:rPr lang="es-GT" sz="2800" dirty="0"/>
              <a:t> #ip #mascara </a:t>
            </a:r>
            <a:endParaRPr lang="es-GT" sz="1400" dirty="0"/>
          </a:p>
          <a:p>
            <a:pPr marL="457200" indent="-457200">
              <a:buFont typeface="Arial" panose="020B0604020202020204" pitchFamily="34" charset="0"/>
              <a:buChar char="•"/>
            </a:pPr>
            <a:endParaRPr lang="es-GT" sz="3600" dirty="0"/>
          </a:p>
        </p:txBody>
      </p:sp>
      <p:sp>
        <p:nvSpPr>
          <p:cNvPr id="17" name="CuadroTexto 16">
            <a:extLst>
              <a:ext uri="{FF2B5EF4-FFF2-40B4-BE49-F238E27FC236}">
                <a16:creationId xmlns:a16="http://schemas.microsoft.com/office/drawing/2014/main" id="{3FBD5809-ECD8-43C5-9873-BAF2780784D9}"/>
              </a:ext>
            </a:extLst>
          </p:cNvPr>
          <p:cNvSpPr txBox="1"/>
          <p:nvPr/>
        </p:nvSpPr>
        <p:spPr>
          <a:xfrm>
            <a:off x="7292043" y="2018822"/>
            <a:ext cx="4930206" cy="2154436"/>
          </a:xfrm>
          <a:prstGeom prst="rect">
            <a:avLst/>
          </a:prstGeom>
          <a:noFill/>
        </p:spPr>
        <p:txBody>
          <a:bodyPr wrap="square">
            <a:spAutoFit/>
          </a:bodyPr>
          <a:lstStyle/>
          <a:p>
            <a:pPr marL="571500" indent="-571500">
              <a:buFont typeface="Arial" panose="020B0604020202020204" pitchFamily="34" charset="0"/>
              <a:buChar char="•"/>
            </a:pPr>
            <a:endParaRPr lang="es-GT" sz="3600" dirty="0"/>
          </a:p>
          <a:p>
            <a:pPr marL="457200" indent="-457200">
              <a:buFont typeface="Arial" panose="020B0604020202020204" pitchFamily="34" charset="0"/>
              <a:buChar char="•"/>
            </a:pPr>
            <a:r>
              <a:rPr lang="es-GT" sz="2800" dirty="0" err="1"/>
              <a:t>Sh</a:t>
            </a:r>
            <a:r>
              <a:rPr lang="es-GT" sz="2800" dirty="0"/>
              <a:t> run </a:t>
            </a:r>
          </a:p>
          <a:p>
            <a:pPr marL="457200" indent="-457200">
              <a:buFont typeface="Arial" panose="020B0604020202020204" pitchFamily="34" charset="0"/>
              <a:buChar char="•"/>
            </a:pPr>
            <a:r>
              <a:rPr lang="es-GT" sz="2800" dirty="0" err="1"/>
              <a:t>Sh</a:t>
            </a:r>
            <a:r>
              <a:rPr lang="es-GT" sz="2800" dirty="0"/>
              <a:t> </a:t>
            </a:r>
            <a:r>
              <a:rPr lang="es-GT" sz="2800" dirty="0" err="1"/>
              <a:t>int</a:t>
            </a:r>
            <a:r>
              <a:rPr lang="es-GT" sz="2800" dirty="0"/>
              <a:t> f#/#.#</a:t>
            </a:r>
          </a:p>
          <a:p>
            <a:pPr marL="457200" indent="-457200">
              <a:buFont typeface="Arial" panose="020B0604020202020204" pitchFamily="34" charset="0"/>
              <a:buChar char="•"/>
            </a:pPr>
            <a:r>
              <a:rPr lang="es-GT" sz="2800" dirty="0" err="1"/>
              <a:t>Sh</a:t>
            </a:r>
            <a:r>
              <a:rPr lang="es-GT" sz="2800" dirty="0"/>
              <a:t> </a:t>
            </a:r>
            <a:r>
              <a:rPr lang="es-GT" sz="2800" dirty="0" err="1"/>
              <a:t>ip</a:t>
            </a:r>
            <a:r>
              <a:rPr lang="es-GT" sz="2800" dirty="0"/>
              <a:t> </a:t>
            </a:r>
            <a:r>
              <a:rPr lang="es-GT" sz="2800" dirty="0" err="1"/>
              <a:t>arp</a:t>
            </a:r>
            <a:r>
              <a:rPr lang="es-GT" sz="2800" dirty="0"/>
              <a:t> </a:t>
            </a:r>
          </a:p>
          <a:p>
            <a:pPr marL="457200" indent="-457200">
              <a:buFont typeface="Arial" panose="020B0604020202020204" pitchFamily="34" charset="0"/>
              <a:buChar char="•"/>
            </a:pPr>
            <a:endParaRPr lang="es-GT" sz="1400" dirty="0"/>
          </a:p>
        </p:txBody>
      </p:sp>
    </p:spTree>
    <p:extLst>
      <p:ext uri="{BB962C8B-B14F-4D97-AF65-F5344CB8AC3E}">
        <p14:creationId xmlns:p14="http://schemas.microsoft.com/office/powerpoint/2010/main" val="11178310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1338</TotalTime>
  <Words>870</Words>
  <Application>Microsoft Office PowerPoint</Application>
  <PresentationFormat>Panorámica</PresentationFormat>
  <Paragraphs>88</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Trebuchet MS</vt:lpstr>
      <vt:lpstr>Wingdings 3</vt:lpstr>
      <vt:lpstr>Arial</vt:lpstr>
      <vt:lpstr>Faceta</vt:lpstr>
      <vt:lpstr>Jhonnatan Enmanuel Orantes Garcia</vt:lpstr>
      <vt:lpstr>INTER-VALN ROUTER ON A STICK </vt:lpstr>
      <vt:lpstr>Tradicional </vt:lpstr>
      <vt:lpstr>Tradicional  </vt:lpstr>
      <vt:lpstr>Router on a stick  </vt:lpstr>
      <vt:lpstr>Router on a stick</vt:lpstr>
      <vt:lpstr>Multilayer Switch(SWITCH de capa 3 ) Inter Vlan Routing</vt:lpstr>
      <vt:lpstr>Multilayer Switch(SWITCH de capa 3 ) Inter Vlan Routing </vt:lpstr>
      <vt:lpstr>Comandos router on a stick  </vt:lpstr>
      <vt:lpstr>VLSM y FLSM </vt:lpstr>
      <vt:lpstr>Como interactúan las mascaras de sub-red y las Ips</vt:lpstr>
      <vt:lpstr>Partes </vt:lpstr>
      <vt:lpstr>Clases de direciones ip y mascaras de subred predeterminadas . Clases de direccionamiento IP</vt:lpstr>
      <vt:lpstr> Clases de direccionamiento IP</vt:lpstr>
      <vt:lpstr>VLSM y FLSM </vt:lpstr>
      <vt:lpstr>VLSM y</vt:lpstr>
      <vt:lpstr>Calculadoras </vt:lpstr>
      <vt:lpstr>ENRUTAMIENTO DINAMICO  RIP EIGRP OSPF</vt:lpstr>
      <vt:lpstr> RIP</vt:lpstr>
      <vt:lpstr> RIPV1 vs RIPV2</vt:lpstr>
      <vt:lpstr> commandos </vt:lpstr>
      <vt:lpstr> Preguntas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Redes de Computadoras 1</dc:title>
  <dc:creator>jho orant</dc:creator>
  <cp:lastModifiedBy>jho orant</cp:lastModifiedBy>
  <cp:revision>21</cp:revision>
  <dcterms:modified xsi:type="dcterms:W3CDTF">2022-04-23T01:25:18Z</dcterms:modified>
</cp:coreProperties>
</file>