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2"/>
  </p:notesMasterIdLst>
  <p:sldIdLst>
    <p:sldId id="256" r:id="rId2"/>
    <p:sldId id="301" r:id="rId3"/>
    <p:sldId id="299" r:id="rId4"/>
    <p:sldId id="273" r:id="rId5"/>
    <p:sldId id="302" r:id="rId6"/>
    <p:sldId id="315" r:id="rId7"/>
    <p:sldId id="316" r:id="rId8"/>
    <p:sldId id="317" r:id="rId9"/>
    <p:sldId id="318" r:id="rId10"/>
    <p:sldId id="303" r:id="rId11"/>
    <p:sldId id="304" r:id="rId12"/>
    <p:sldId id="305" r:id="rId13"/>
    <p:sldId id="306" r:id="rId14"/>
    <p:sldId id="314" r:id="rId15"/>
    <p:sldId id="319" r:id="rId16"/>
    <p:sldId id="320" r:id="rId17"/>
    <p:sldId id="321" r:id="rId18"/>
    <p:sldId id="322" r:id="rId19"/>
    <p:sldId id="323" r:id="rId20"/>
    <p:sldId id="292" r:id="rId21"/>
  </p:sldIdLst>
  <p:sldSz cx="12192000" cy="6858000"/>
  <p:notesSz cx="6858000" cy="9144000"/>
  <p:embeddedFontLst>
    <p:embeddedFont>
      <p:font typeface="Trebuchet MS" panose="020B0603020202020204" pitchFamily="34" charset="0"/>
      <p:regular r:id="rId23"/>
      <p:bold r:id="rId24"/>
      <p:italic r:id="rId25"/>
      <p:boldItalic r:id="rId26"/>
    </p:embeddedFont>
    <p:embeddedFont>
      <p:font typeface="Wingdings 3" panose="05040102010807070707" pitchFamily="18" charset="2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1e5a103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1e5a103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346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1e5a103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1e5a103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315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1e5a103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1e5a103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575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1e5a103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1e5a103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389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f1e5a103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f1e5a103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963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f1e5a103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f1e5a103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748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f1e5a103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f1e5a103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055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f1e5a103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f1e5a103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513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f1e5a103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f1e5a103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504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f1e5a103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f1e5a103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143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f1e5a10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f1e5a10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791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f1e5a103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f1e5a103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219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f1e5a10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f1e5a10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106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f1e5a10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f1e5a10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826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1e5a103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1e5a103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473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1e5a103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1e5a103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304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1e5a103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1e5a103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685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1e5a103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1e5a103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226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1e5a103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1e5a103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92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75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35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69358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85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40280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129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719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6319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848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5927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068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242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33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473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539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505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5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18">
            <a:extLst>
              <a:ext uri="{FF2B5EF4-FFF2-40B4-BE49-F238E27FC236}">
                <a16:creationId xmlns:a16="http://schemas.microsoft.com/office/drawing/2014/main" id="{3C2F123C-FB43-42E5-8AA2-B5B527C322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4726" b="4365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6" name="Parallelogram 145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4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6" name="Isosceles Triangle 155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 err="1"/>
              <a:t>Jhonnatan</a:t>
            </a:r>
            <a:r>
              <a:rPr lang="en-US" sz="5000" dirty="0"/>
              <a:t> </a:t>
            </a:r>
            <a:r>
              <a:rPr lang="en-US" sz="5000" dirty="0" err="1"/>
              <a:t>Enmanuel</a:t>
            </a:r>
            <a:r>
              <a:rPr lang="en-US" sz="5000" dirty="0"/>
              <a:t> </a:t>
            </a:r>
            <a:r>
              <a:rPr lang="en-US" sz="5000" dirty="0" err="1"/>
              <a:t>Orantes</a:t>
            </a:r>
            <a:r>
              <a:rPr lang="en-US" sz="5000" dirty="0"/>
              <a:t> Garcia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09689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Laboratorio</a:t>
            </a:r>
            <a:r>
              <a:rPr lang="en-US" dirty="0">
                <a:solidFill>
                  <a:schemeClr val="bg1"/>
                </a:solidFill>
              </a:rPr>
              <a:t> Redes de </a:t>
            </a:r>
            <a:r>
              <a:rPr lang="en-US" dirty="0" err="1">
                <a:solidFill>
                  <a:schemeClr val="bg1"/>
                </a:solidFill>
              </a:rPr>
              <a:t>Computadoras</a:t>
            </a:r>
            <a:r>
              <a:rPr lang="en-US" dirty="0">
                <a:solidFill>
                  <a:schemeClr val="bg1"/>
                </a:solidFill>
              </a:rPr>
              <a:t> 1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CLASE # 13</a:t>
            </a:r>
          </a:p>
        </p:txBody>
      </p:sp>
      <p:sp>
        <p:nvSpPr>
          <p:cNvPr id="158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0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2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r>
              <a:rPr lang="en-US" dirty="0" err="1"/>
              <a:t>Comandos</a:t>
            </a:r>
            <a:r>
              <a:rPr lang="en-US" dirty="0"/>
              <a:t> OSPF</a:t>
            </a:r>
            <a:br>
              <a:rPr lang="en-US" dirty="0"/>
            </a:br>
            <a:endParaRPr lang="en-US" dirty="0"/>
          </a:p>
        </p:txBody>
      </p:sp>
      <p:sp>
        <p:nvSpPr>
          <p:cNvPr id="88" name="Google Shape;88;p14"/>
          <p:cNvSpPr txBox="1"/>
          <p:nvPr/>
        </p:nvSpPr>
        <p:spPr>
          <a:xfrm>
            <a:off x="524310" y="1484379"/>
            <a:ext cx="8596668" cy="38807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s-GT" dirty="0">
              <a:solidFill>
                <a:schemeClr val="tx1">
                  <a:lumMod val="75000"/>
                  <a:lumOff val="25000"/>
                </a:schemeClr>
              </a:solidFill>
              <a:sym typeface="Century Gothic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E49CAD2-2EC8-42AB-AAB2-060DAE0D05A3}"/>
              </a:ext>
            </a:extLst>
          </p:cNvPr>
          <p:cNvSpPr txBox="1"/>
          <p:nvPr/>
        </p:nvSpPr>
        <p:spPr>
          <a:xfrm>
            <a:off x="1586004" y="1573143"/>
            <a:ext cx="736687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s-GT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 err="1"/>
              <a:t>Conf</a:t>
            </a:r>
            <a:r>
              <a:rPr lang="es-GT" sz="2800" dirty="0"/>
              <a:t> 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 err="1"/>
              <a:t>router</a:t>
            </a:r>
            <a:r>
              <a:rPr lang="es-GT" sz="2800" dirty="0"/>
              <a:t> </a:t>
            </a:r>
            <a:r>
              <a:rPr lang="es-GT" sz="2800" dirty="0" err="1"/>
              <a:t>ospf</a:t>
            </a:r>
            <a:r>
              <a:rPr lang="es-GT" sz="2800" dirty="0"/>
              <a:t> #idarea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/>
              <a:t>Network #ip #wildcard </a:t>
            </a:r>
            <a:r>
              <a:rPr lang="es-GT" sz="2800" dirty="0" err="1"/>
              <a:t>area</a:t>
            </a:r>
            <a:r>
              <a:rPr lang="es-GT" sz="2800" dirty="0"/>
              <a:t> #idarea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 err="1"/>
              <a:t>End</a:t>
            </a:r>
            <a:endParaRPr lang="es-G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 err="1"/>
              <a:t>wr</a:t>
            </a:r>
            <a:endParaRPr lang="es-GT" sz="2800" dirty="0"/>
          </a:p>
        </p:txBody>
      </p:sp>
    </p:spTree>
    <p:extLst>
      <p:ext uri="{BB962C8B-B14F-4D97-AF65-F5344CB8AC3E}">
        <p14:creationId xmlns:p14="http://schemas.microsoft.com/office/powerpoint/2010/main" val="1117831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r>
              <a:rPr lang="es-GT" dirty="0"/>
              <a:t>EGIRP</a:t>
            </a:r>
            <a:endParaRPr lang="en-US" dirty="0"/>
          </a:p>
        </p:txBody>
      </p:sp>
      <p:sp>
        <p:nvSpPr>
          <p:cNvPr id="88" name="Google Shape;88;p14"/>
          <p:cNvSpPr txBox="1"/>
          <p:nvPr/>
        </p:nvSpPr>
        <p:spPr>
          <a:xfrm>
            <a:off x="524310" y="1484379"/>
            <a:ext cx="8596668" cy="38807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s-GT" dirty="0">
              <a:solidFill>
                <a:schemeClr val="tx1">
                  <a:lumMod val="75000"/>
                  <a:lumOff val="25000"/>
                </a:schemeClr>
              </a:solidFill>
              <a:sym typeface="Century Gothic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E49CAD2-2EC8-42AB-AAB2-060DAE0D05A3}"/>
              </a:ext>
            </a:extLst>
          </p:cNvPr>
          <p:cNvSpPr txBox="1"/>
          <p:nvPr/>
        </p:nvSpPr>
        <p:spPr>
          <a:xfrm>
            <a:off x="1092619" y="1866460"/>
            <a:ext cx="8631403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Enhanced interior Gateway  Routing 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Es un protocol de cisco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Es de </a:t>
            </a:r>
            <a:r>
              <a:rPr lang="en-US" sz="2000" dirty="0" err="1"/>
              <a:t>tipo</a:t>
            </a:r>
            <a:r>
              <a:rPr lang="en-US" sz="2000" dirty="0"/>
              <a:t> IGP (interior Gateway Protocol) </a:t>
            </a:r>
            <a:r>
              <a:rPr lang="en-US" sz="2000" dirty="0" err="1"/>
              <a:t>diseñado</a:t>
            </a:r>
            <a:r>
              <a:rPr lang="en-US" sz="2000" dirty="0"/>
              <a:t> para se </a:t>
            </a:r>
            <a:r>
              <a:rPr lang="en-US" sz="2000" dirty="0" err="1"/>
              <a:t>usado</a:t>
            </a:r>
            <a:r>
              <a:rPr lang="en-US" sz="2000" dirty="0"/>
              <a:t> </a:t>
            </a:r>
            <a:r>
              <a:rPr lang="en-US" sz="2000" dirty="0" err="1"/>
              <a:t>dentro</a:t>
            </a:r>
            <a:r>
              <a:rPr lang="en-US" sz="2000" dirty="0"/>
              <a:t> de un </a:t>
            </a:r>
            <a:r>
              <a:rPr lang="en-US" sz="2000" dirty="0" err="1"/>
              <a:t>unico</a:t>
            </a:r>
            <a:r>
              <a:rPr lang="en-US" sz="2000" dirty="0"/>
              <a:t> Sistema </a:t>
            </a:r>
            <a:r>
              <a:rPr lang="en-US" sz="2000" dirty="0" err="1"/>
              <a:t>autonomo</a:t>
            </a:r>
            <a:r>
              <a:rPr 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Es un protocol de </a:t>
            </a:r>
            <a:r>
              <a:rPr lang="en-US" sz="2000" dirty="0" err="1"/>
              <a:t>distancia</a:t>
            </a:r>
            <a:r>
              <a:rPr lang="en-US" sz="2000" dirty="0"/>
              <a:t> de </a:t>
            </a:r>
            <a:r>
              <a:rPr lang="en-US" sz="2000" dirty="0" err="1"/>
              <a:t>vectores</a:t>
            </a:r>
            <a:r>
              <a:rPr lang="en-US" sz="2000" dirty="0"/>
              <a:t> </a:t>
            </a:r>
            <a:r>
              <a:rPr lang="en-US" sz="2000" dirty="0" err="1"/>
              <a:t>avanzado</a:t>
            </a:r>
            <a:r>
              <a:rPr lang="en-US" sz="2000" dirty="0"/>
              <a:t>, </a:t>
            </a:r>
            <a:r>
              <a:rPr lang="en-US" sz="2000" dirty="0" err="1"/>
              <a:t>significa</a:t>
            </a:r>
            <a:r>
              <a:rPr lang="en-US" sz="2000" dirty="0"/>
              <a:t> que </a:t>
            </a:r>
            <a:r>
              <a:rPr lang="en-US" sz="2000" dirty="0" err="1"/>
              <a:t>usa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vector </a:t>
            </a:r>
            <a:r>
              <a:rPr lang="en-US" sz="2000" dirty="0" err="1"/>
              <a:t>distancia</a:t>
            </a:r>
            <a:r>
              <a:rPr lang="en-US" sz="2000" dirty="0"/>
              <a:t> y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beneficios</a:t>
            </a:r>
            <a:r>
              <a:rPr lang="en-US" sz="2000" dirty="0"/>
              <a:t> de </a:t>
            </a:r>
            <a:r>
              <a:rPr lang="en-US" sz="2000" dirty="0" err="1"/>
              <a:t>los</a:t>
            </a:r>
            <a:r>
              <a:rPr lang="en-US" sz="2000" dirty="0"/>
              <a:t> Link </a:t>
            </a:r>
            <a:r>
              <a:rPr lang="en-US" sz="2000" dirty="0" err="1"/>
              <a:t>state.A</a:t>
            </a:r>
            <a:r>
              <a:rPr lang="en-US" sz="2000" dirty="0"/>
              <a:t> </a:t>
            </a:r>
            <a:r>
              <a:rPr lang="en-US" sz="2000" dirty="0" err="1"/>
              <a:t>diferencia</a:t>
            </a:r>
            <a:r>
              <a:rPr lang="en-US" sz="2000" dirty="0"/>
              <a:t> de OSPF </a:t>
            </a:r>
            <a:r>
              <a:rPr lang="en-US" sz="2000" dirty="0" err="1"/>
              <a:t>donde</a:t>
            </a:r>
            <a:r>
              <a:rPr lang="en-US" sz="2000" dirty="0"/>
              <a:t> </a:t>
            </a:r>
            <a:r>
              <a:rPr lang="en-US" sz="2000" dirty="0" err="1"/>
              <a:t>calculaba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ruta</a:t>
            </a:r>
            <a:r>
              <a:rPr lang="en-US" sz="2000" dirty="0"/>
              <a:t> </a:t>
            </a:r>
            <a:r>
              <a:rPr lang="en-US" sz="2000" dirty="0" err="1"/>
              <a:t>hacia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destino</a:t>
            </a:r>
            <a:r>
              <a:rPr lang="en-US" sz="2000" dirty="0"/>
              <a:t> y </a:t>
            </a:r>
            <a:r>
              <a:rPr lang="en-US" sz="2000" dirty="0" err="1"/>
              <a:t>luego</a:t>
            </a:r>
            <a:r>
              <a:rPr lang="en-US" sz="2000" dirty="0"/>
              <a:t> </a:t>
            </a:r>
            <a:r>
              <a:rPr lang="en-US" sz="2000" dirty="0" err="1"/>
              <a:t>escogia</a:t>
            </a:r>
            <a:r>
              <a:rPr lang="en-US" sz="2000" dirty="0"/>
              <a:t> la </a:t>
            </a:r>
            <a:r>
              <a:rPr lang="en-US" sz="2000" dirty="0" err="1"/>
              <a:t>mejor</a:t>
            </a:r>
            <a:r>
              <a:rPr lang="en-US" sz="2000" dirty="0"/>
              <a:t> </a:t>
            </a:r>
            <a:r>
              <a:rPr lang="en-US" sz="2000" dirty="0" err="1"/>
              <a:t>alternativa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vez</a:t>
            </a:r>
            <a:r>
              <a:rPr lang="en-US" sz="2000" dirty="0"/>
              <a:t> usar UDP o TCP </a:t>
            </a:r>
            <a:r>
              <a:rPr lang="en-US" sz="2000" dirty="0" err="1"/>
              <a:t>usa</a:t>
            </a:r>
            <a:r>
              <a:rPr lang="en-US" sz="2000" dirty="0"/>
              <a:t> RTP(reliable transport  protocol )para mandar </a:t>
            </a:r>
            <a:r>
              <a:rPr lang="en-US" sz="2000" dirty="0" err="1"/>
              <a:t>mensajes</a:t>
            </a:r>
            <a:r>
              <a:rPr lang="en-US" sz="2000" dirty="0"/>
              <a:t> </a:t>
            </a:r>
            <a:endParaRPr lang="es-G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GT" sz="3600" dirty="0"/>
          </a:p>
        </p:txBody>
      </p:sp>
    </p:spTree>
    <p:extLst>
      <p:ext uri="{BB962C8B-B14F-4D97-AF65-F5344CB8AC3E}">
        <p14:creationId xmlns:p14="http://schemas.microsoft.com/office/powerpoint/2010/main" val="2743991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Pasos de EIGRP </a:t>
            </a:r>
          </a:p>
        </p:txBody>
      </p:sp>
      <p:sp>
        <p:nvSpPr>
          <p:cNvPr id="88" name="Google Shape;88;p14"/>
          <p:cNvSpPr txBox="1"/>
          <p:nvPr/>
        </p:nvSpPr>
        <p:spPr>
          <a:xfrm>
            <a:off x="524310" y="1484379"/>
            <a:ext cx="8596668" cy="38807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s-GT" dirty="0">
              <a:solidFill>
                <a:schemeClr val="tx1">
                  <a:lumMod val="75000"/>
                  <a:lumOff val="25000"/>
                </a:schemeClr>
              </a:solidFill>
              <a:sym typeface="Century Gothic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4442E54-F294-4648-A620-5555105570BE}"/>
              </a:ext>
            </a:extLst>
          </p:cNvPr>
          <p:cNvSpPr txBox="1"/>
          <p:nvPr/>
        </p:nvSpPr>
        <p:spPr>
          <a:xfrm>
            <a:off x="817453" y="1930400"/>
            <a:ext cx="82478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Se convierten en vecinos los rúters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Se intercambia información de ruteo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Escoger la mejor ruta 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6B5A639-10B6-41DF-8B21-1B330107D5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0" t="24550" r="50361" b="7866"/>
          <a:stretch/>
        </p:blipFill>
        <p:spPr>
          <a:xfrm>
            <a:off x="1216957" y="3173823"/>
            <a:ext cx="6566092" cy="294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24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r>
              <a:rPr lang="es-GT" dirty="0"/>
              <a:t>Pasos de EIGRP </a:t>
            </a:r>
            <a:r>
              <a:rPr lang="en-US" dirty="0"/>
              <a:t> </a:t>
            </a:r>
          </a:p>
        </p:txBody>
      </p:sp>
      <p:sp>
        <p:nvSpPr>
          <p:cNvPr id="88" name="Google Shape;88;p14"/>
          <p:cNvSpPr txBox="1"/>
          <p:nvPr/>
        </p:nvSpPr>
        <p:spPr>
          <a:xfrm>
            <a:off x="524310" y="1484379"/>
            <a:ext cx="8596668" cy="38807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s-GT" dirty="0">
              <a:solidFill>
                <a:schemeClr val="tx1">
                  <a:lumMod val="75000"/>
                  <a:lumOff val="25000"/>
                </a:schemeClr>
              </a:solidFill>
              <a:sym typeface="Century Gothic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E49CAD2-2EC8-42AB-AAB2-060DAE0D05A3}"/>
              </a:ext>
            </a:extLst>
          </p:cNvPr>
          <p:cNvSpPr txBox="1"/>
          <p:nvPr/>
        </p:nvSpPr>
        <p:spPr>
          <a:xfrm>
            <a:off x="1356151" y="1934178"/>
            <a:ext cx="863140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s-GT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GT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91CE90-F641-4F87-9CA0-5E07F207E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553" y="2093302"/>
            <a:ext cx="73152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189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8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br>
              <a:rPr lang="en-US" dirty="0"/>
            </a:br>
            <a:r>
              <a:rPr lang="en-US" dirty="0" err="1"/>
              <a:t>comandos</a:t>
            </a:r>
            <a:r>
              <a:rPr lang="en-US" dirty="0"/>
              <a:t> 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1DEB2624-5C39-44A9-931B-22E0EEE7B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2160589"/>
            <a:ext cx="8596668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 err="1"/>
              <a:t>Conf</a:t>
            </a:r>
            <a:r>
              <a:rPr lang="es-GT" sz="2800" dirty="0"/>
              <a:t> 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 err="1"/>
              <a:t>router</a:t>
            </a:r>
            <a:r>
              <a:rPr lang="es-GT" sz="2800" dirty="0"/>
              <a:t> </a:t>
            </a:r>
            <a:r>
              <a:rPr lang="es-GT" sz="2800" dirty="0" err="1"/>
              <a:t>eigrp</a:t>
            </a:r>
            <a:r>
              <a:rPr lang="es-GT" sz="2800" dirty="0"/>
              <a:t> #id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/>
              <a:t>Network #ip #wildcard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 err="1"/>
              <a:t>End</a:t>
            </a:r>
            <a:endParaRPr lang="es-G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 err="1"/>
              <a:t>wr</a:t>
            </a:r>
            <a:endParaRPr lang="es-GT" sz="2800" dirty="0"/>
          </a:p>
        </p:txBody>
      </p:sp>
    </p:spTree>
    <p:extLst>
      <p:ext uri="{BB962C8B-B14F-4D97-AF65-F5344CB8AC3E}">
        <p14:creationId xmlns:p14="http://schemas.microsoft.com/office/powerpoint/2010/main" val="1643484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8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r>
              <a:rPr lang="en-US" dirty="0" err="1"/>
              <a:t>Redistribucion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RIP v2 – (OSPF &amp; EIGRP)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1DEB2624-5C39-44A9-931B-22E0EEE7B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2160589"/>
            <a:ext cx="8596668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 err="1"/>
              <a:t>Conf</a:t>
            </a:r>
            <a:r>
              <a:rPr lang="es-GT" sz="2800" dirty="0"/>
              <a:t> 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 err="1"/>
              <a:t>router</a:t>
            </a:r>
            <a:r>
              <a:rPr lang="es-GT" sz="2800" dirty="0"/>
              <a:t> </a:t>
            </a:r>
            <a:r>
              <a:rPr lang="es-GT" sz="2800" dirty="0" err="1"/>
              <a:t>rip</a:t>
            </a:r>
            <a:endParaRPr lang="es-G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 err="1"/>
              <a:t>Redistribute</a:t>
            </a:r>
            <a:r>
              <a:rPr lang="es-GT" sz="2800" dirty="0"/>
              <a:t> </a:t>
            </a:r>
            <a:r>
              <a:rPr lang="es-GT" sz="2800" dirty="0" err="1"/>
              <a:t>ospf</a:t>
            </a:r>
            <a:r>
              <a:rPr lang="es-GT" sz="2800" dirty="0"/>
              <a:t> “id” </a:t>
            </a:r>
            <a:r>
              <a:rPr lang="es-GT" sz="2800" dirty="0" err="1"/>
              <a:t>metric</a:t>
            </a:r>
            <a:r>
              <a:rPr lang="es-GT" sz="2800" dirty="0"/>
              <a:t> “numero de </a:t>
            </a:r>
            <a:r>
              <a:rPr lang="es-GT" sz="2800" dirty="0" err="1"/>
              <a:t>salos</a:t>
            </a:r>
            <a:r>
              <a:rPr lang="es-GT" sz="2800" dirty="0"/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 err="1"/>
              <a:t>Redistribute</a:t>
            </a:r>
            <a:r>
              <a:rPr lang="es-GT" sz="2800" dirty="0"/>
              <a:t> </a:t>
            </a:r>
            <a:r>
              <a:rPr lang="es-GT" sz="2800" dirty="0" err="1"/>
              <a:t>eigrp</a:t>
            </a:r>
            <a:r>
              <a:rPr lang="es-GT" sz="2800" dirty="0"/>
              <a:t> “id” </a:t>
            </a:r>
            <a:r>
              <a:rPr lang="es-GT" sz="2800" dirty="0" err="1"/>
              <a:t>metric</a:t>
            </a:r>
            <a:r>
              <a:rPr lang="es-GT" sz="2800" dirty="0"/>
              <a:t> “numero de </a:t>
            </a:r>
            <a:r>
              <a:rPr lang="es-GT" sz="2800" dirty="0" err="1"/>
              <a:t>salos</a:t>
            </a:r>
            <a:r>
              <a:rPr lang="es-GT" sz="2800" dirty="0"/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 err="1"/>
              <a:t>End</a:t>
            </a:r>
            <a:endParaRPr lang="es-G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 err="1"/>
              <a:t>wr</a:t>
            </a:r>
            <a:endParaRPr lang="es-GT" sz="2800" dirty="0"/>
          </a:p>
        </p:txBody>
      </p:sp>
    </p:spTree>
    <p:extLst>
      <p:ext uri="{BB962C8B-B14F-4D97-AF65-F5344CB8AC3E}">
        <p14:creationId xmlns:p14="http://schemas.microsoft.com/office/powerpoint/2010/main" val="3175948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8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r>
              <a:rPr lang="en-US" dirty="0" err="1"/>
              <a:t>Redistribucion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OSPF – (RIP v2 &amp; EIGRP)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1DEB2624-5C39-44A9-931B-22E0EEE7B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2160589"/>
            <a:ext cx="8596668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 err="1"/>
              <a:t>Conf</a:t>
            </a:r>
            <a:r>
              <a:rPr lang="es-GT" sz="2800" dirty="0"/>
              <a:t> 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 err="1"/>
              <a:t>router</a:t>
            </a:r>
            <a:r>
              <a:rPr lang="es-GT" sz="2800" dirty="0"/>
              <a:t> </a:t>
            </a:r>
            <a:r>
              <a:rPr lang="es-GT" sz="2800" dirty="0" err="1"/>
              <a:t>ospf</a:t>
            </a:r>
            <a:r>
              <a:rPr lang="es-GT" sz="2800" dirty="0"/>
              <a:t> “id”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 err="1"/>
              <a:t>Redistribute</a:t>
            </a:r>
            <a:r>
              <a:rPr lang="es-GT" sz="2800" dirty="0"/>
              <a:t> </a:t>
            </a:r>
            <a:r>
              <a:rPr lang="es-GT" sz="2800" dirty="0" err="1"/>
              <a:t>rip</a:t>
            </a:r>
            <a:r>
              <a:rPr lang="es-GT" sz="2800" dirty="0"/>
              <a:t> </a:t>
            </a:r>
            <a:r>
              <a:rPr lang="es-GT" sz="2800" dirty="0" err="1"/>
              <a:t>subnets</a:t>
            </a:r>
            <a:endParaRPr lang="es-G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 err="1"/>
              <a:t>Redistribute</a:t>
            </a:r>
            <a:r>
              <a:rPr lang="es-GT" sz="2800" dirty="0"/>
              <a:t> </a:t>
            </a:r>
            <a:r>
              <a:rPr lang="es-GT" sz="2800" dirty="0" err="1"/>
              <a:t>eigrp</a:t>
            </a:r>
            <a:r>
              <a:rPr lang="es-GT" sz="2800" dirty="0"/>
              <a:t> “id” </a:t>
            </a:r>
            <a:r>
              <a:rPr lang="es-GT" sz="2800" dirty="0" err="1"/>
              <a:t>subnets</a:t>
            </a:r>
            <a:r>
              <a:rPr lang="es-GT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 err="1"/>
              <a:t>End</a:t>
            </a:r>
            <a:endParaRPr lang="es-G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 err="1"/>
              <a:t>wr</a:t>
            </a:r>
            <a:endParaRPr lang="es-GT" sz="2800" dirty="0"/>
          </a:p>
        </p:txBody>
      </p:sp>
    </p:spTree>
    <p:extLst>
      <p:ext uri="{BB962C8B-B14F-4D97-AF65-F5344CB8AC3E}">
        <p14:creationId xmlns:p14="http://schemas.microsoft.com/office/powerpoint/2010/main" val="2631680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8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r>
              <a:rPr lang="en-US" dirty="0" err="1"/>
              <a:t>Redistribucion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EIGRP– (RIP v2 &amp; OSPF)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1DEB2624-5C39-44A9-931B-22E0EEE7B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2160589"/>
            <a:ext cx="8596668" cy="388077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 err="1"/>
              <a:t>Conf</a:t>
            </a:r>
            <a:r>
              <a:rPr lang="es-GT" sz="2800" dirty="0"/>
              <a:t> 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 err="1"/>
              <a:t>router</a:t>
            </a:r>
            <a:r>
              <a:rPr lang="es-GT" sz="2800" dirty="0"/>
              <a:t> </a:t>
            </a:r>
            <a:r>
              <a:rPr lang="es-GT" sz="2800" dirty="0" err="1"/>
              <a:t>eigrp</a:t>
            </a:r>
            <a:r>
              <a:rPr lang="es-GT" sz="2800" dirty="0"/>
              <a:t> “id”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 err="1"/>
              <a:t>Redistribute</a:t>
            </a:r>
            <a:r>
              <a:rPr lang="es-GT" sz="2800" dirty="0"/>
              <a:t> </a:t>
            </a:r>
            <a:r>
              <a:rPr lang="es-GT" sz="2800" dirty="0" err="1"/>
              <a:t>rip</a:t>
            </a:r>
            <a:r>
              <a:rPr lang="es-GT" sz="2800" dirty="0"/>
              <a:t> </a:t>
            </a:r>
            <a:r>
              <a:rPr lang="es-GT" sz="2800" dirty="0" err="1"/>
              <a:t>metric</a:t>
            </a:r>
            <a:r>
              <a:rPr lang="es-GT" sz="2800" dirty="0"/>
              <a:t> “</a:t>
            </a:r>
            <a:r>
              <a:rPr lang="es-GT" sz="2800" dirty="0" err="1"/>
              <a:t>Bandwith</a:t>
            </a:r>
            <a:r>
              <a:rPr lang="es-GT" sz="2800" dirty="0"/>
              <a:t>” “</a:t>
            </a:r>
            <a:r>
              <a:rPr lang="es-GT" sz="2800" dirty="0" err="1"/>
              <a:t>Delay</a:t>
            </a:r>
            <a:r>
              <a:rPr lang="es-GT" sz="2800" dirty="0"/>
              <a:t>” “</a:t>
            </a:r>
            <a:r>
              <a:rPr lang="es-GT" sz="2800" dirty="0" err="1"/>
              <a:t>Reliability</a:t>
            </a:r>
            <a:r>
              <a:rPr lang="es-GT" sz="2800" dirty="0"/>
              <a:t>” “Load” “MTU”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 err="1"/>
              <a:t>Redistribute</a:t>
            </a:r>
            <a:r>
              <a:rPr lang="es-GT" sz="2800" dirty="0"/>
              <a:t> </a:t>
            </a:r>
            <a:r>
              <a:rPr lang="es-GT" sz="2800" dirty="0" err="1"/>
              <a:t>ospf</a:t>
            </a:r>
            <a:r>
              <a:rPr lang="es-GT" sz="2800" dirty="0"/>
              <a:t> “id” </a:t>
            </a:r>
            <a:r>
              <a:rPr lang="es-GT" sz="2800" dirty="0" err="1"/>
              <a:t>metric</a:t>
            </a:r>
            <a:r>
              <a:rPr lang="es-GT" sz="2800" dirty="0"/>
              <a:t> “</a:t>
            </a:r>
            <a:r>
              <a:rPr lang="es-GT" sz="2800" dirty="0" err="1"/>
              <a:t>Bandwith</a:t>
            </a:r>
            <a:r>
              <a:rPr lang="es-GT" sz="2800" dirty="0"/>
              <a:t>” “</a:t>
            </a:r>
            <a:r>
              <a:rPr lang="es-GT" sz="2800" dirty="0" err="1"/>
              <a:t>Delay</a:t>
            </a:r>
            <a:r>
              <a:rPr lang="es-GT" sz="2800" dirty="0"/>
              <a:t>” “</a:t>
            </a:r>
            <a:r>
              <a:rPr lang="es-GT" sz="2800" dirty="0" err="1"/>
              <a:t>Reliability</a:t>
            </a:r>
            <a:r>
              <a:rPr lang="es-GT" sz="2800" dirty="0"/>
              <a:t>” “Load” “MTU”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 err="1"/>
              <a:t>End</a:t>
            </a:r>
            <a:endParaRPr lang="es-G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 err="1"/>
              <a:t>wr</a:t>
            </a:r>
            <a:endParaRPr lang="es-GT" sz="2800" dirty="0"/>
          </a:p>
        </p:txBody>
      </p:sp>
    </p:spTree>
    <p:extLst>
      <p:ext uri="{BB962C8B-B14F-4D97-AF65-F5344CB8AC3E}">
        <p14:creationId xmlns:p14="http://schemas.microsoft.com/office/powerpoint/2010/main" val="1923303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8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br>
              <a:rPr lang="en-US" dirty="0"/>
            </a:br>
            <a:r>
              <a:rPr lang="en-US" dirty="0"/>
              <a:t>EIGRP– (RIP v2 &amp; OSPF)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1DEB2624-5C39-44A9-931B-22E0EEE7B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2160589"/>
            <a:ext cx="8596668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/>
              <a:t>Como se deben configurar 5 parámetros específicos utilizaremos los valores por defecto que </a:t>
            </a:r>
            <a:r>
              <a:rPr lang="es-GT" sz="2800" dirty="0" err="1"/>
              <a:t>que</a:t>
            </a:r>
            <a:r>
              <a:rPr lang="es-GT" sz="2800" dirty="0"/>
              <a:t> recomiendan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 err="1"/>
              <a:t>Redistribute</a:t>
            </a:r>
            <a:r>
              <a:rPr lang="es-GT" sz="2800" dirty="0"/>
              <a:t> </a:t>
            </a:r>
            <a:r>
              <a:rPr lang="es-GT" sz="2800" dirty="0" err="1"/>
              <a:t>rip</a:t>
            </a:r>
            <a:r>
              <a:rPr lang="es-GT" sz="2800" dirty="0"/>
              <a:t> </a:t>
            </a:r>
            <a:r>
              <a:rPr lang="es-GT" sz="2800" dirty="0" err="1"/>
              <a:t>metric</a:t>
            </a:r>
            <a:r>
              <a:rPr lang="es-GT" sz="2800" dirty="0"/>
              <a:t> 10000 100 255 1 1500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 err="1"/>
              <a:t>Redistribute</a:t>
            </a:r>
            <a:r>
              <a:rPr lang="es-GT" sz="2800" dirty="0"/>
              <a:t> </a:t>
            </a:r>
            <a:r>
              <a:rPr lang="es-GT" sz="2800" dirty="0" err="1"/>
              <a:t>ospf</a:t>
            </a:r>
            <a:r>
              <a:rPr lang="es-GT" sz="2800" dirty="0"/>
              <a:t> 10 </a:t>
            </a:r>
            <a:r>
              <a:rPr lang="es-GT" sz="2800" dirty="0" err="1"/>
              <a:t>metric</a:t>
            </a:r>
            <a:r>
              <a:rPr lang="es-GT" sz="2800" dirty="0"/>
              <a:t> 10000 100 255 1 1500</a:t>
            </a:r>
          </a:p>
        </p:txBody>
      </p:sp>
    </p:spTree>
    <p:extLst>
      <p:ext uri="{BB962C8B-B14F-4D97-AF65-F5344CB8AC3E}">
        <p14:creationId xmlns:p14="http://schemas.microsoft.com/office/powerpoint/2010/main" val="2548855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ctrTitle"/>
          </p:nvPr>
        </p:nvSpPr>
        <p:spPr>
          <a:xfrm>
            <a:off x="1507066" y="2404534"/>
            <a:ext cx="8392713" cy="164630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0000"/>
          </a:bodyPr>
          <a:lstStyle/>
          <a:p>
            <a:r>
              <a:rPr lang="en-US" dirty="0" err="1"/>
              <a:t>Evaluacion</a:t>
            </a:r>
            <a:r>
              <a:rPr lang="en-US" dirty="0"/>
              <a:t> de </a:t>
            </a:r>
            <a:r>
              <a:rPr lang="en-US" dirty="0" err="1"/>
              <a:t>rendimiento</a:t>
            </a:r>
            <a:r>
              <a:rPr lang="en-US" dirty="0"/>
              <a:t> tutor </a:t>
            </a:r>
            <a:r>
              <a:rPr lang="en-US" dirty="0" err="1"/>
              <a:t>academico</a:t>
            </a:r>
            <a:endParaRPr lang="en-US" dirty="0"/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82602796-DC10-49C7-8A5C-6F8276CF5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Evalucion</a:t>
            </a:r>
            <a:r>
              <a:rPr lang="en-US" dirty="0"/>
              <a:t> de </a:t>
            </a:r>
            <a:r>
              <a:rPr lang="en-US" dirty="0" err="1"/>
              <a:t>parte</a:t>
            </a:r>
            <a:r>
              <a:rPr lang="en-US" dirty="0"/>
              <a:t> del  DSI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767720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Isosceles Triangle 161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Isosceles Triangle 162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es-GT" dirty="0"/>
              <a:t>STP</a:t>
            </a:r>
            <a:br>
              <a:rPr lang="es-GT" dirty="0"/>
            </a:br>
            <a:r>
              <a:rPr lang="es-GT" dirty="0"/>
              <a:t>WILD CARD</a:t>
            </a:r>
          </a:p>
        </p:txBody>
      </p:sp>
      <p:sp>
        <p:nvSpPr>
          <p:cNvPr id="96" name="Google Shape;96;p15"/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spcFirstLastPara="1" lIns="91425" tIns="45700" rIns="91425" bIns="45700" anchorCtr="0"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GT" sz="2400" dirty="0"/>
              <a:t>Una mascara de </a:t>
            </a:r>
            <a:r>
              <a:rPr lang="es-GT" sz="2400" dirty="0" err="1"/>
              <a:t>wildcard</a:t>
            </a:r>
            <a:r>
              <a:rPr lang="es-GT" sz="2400" dirty="0"/>
              <a:t> es una mascara de bits que indica que partes de una dirección IP son relevantes para la ejecución de una determinada acción. En Cisco IOS, tiene varios usos por ejemplo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GT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GT" sz="2400" dirty="0"/>
              <a:t>Indicar el tamaño de una red o subred para alguno protocolos de encaminamiento, como OSTP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GT" sz="2400" dirty="0"/>
              <a:t>Indicar que direcciones IP tendrían que ser permitidas o denegadas en las listas de control de acceso(</a:t>
            </a:r>
            <a:r>
              <a:rPr lang="es-GT" sz="2400" dirty="0" err="1"/>
              <a:t>ACLs</a:t>
            </a:r>
            <a:r>
              <a:rPr lang="es-GT" sz="2400" dirty="0"/>
              <a:t>)</a:t>
            </a:r>
          </a:p>
          <a:p>
            <a:pPr>
              <a:spcBef>
                <a:spcPts val="18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4286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Preguntas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? </a:t>
            </a: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81641B-F1D5-462E-A13E-11E656266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355" y="1173655"/>
            <a:ext cx="6329318" cy="47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46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Isosceles Triangle 161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Isosceles Triangle 162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subnet and wildcard mask table</a:t>
            </a:r>
            <a:endParaRPr lang="es-G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A9E51C-AC7B-4F91-B972-408AA198D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08" y="1571840"/>
            <a:ext cx="42291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78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285750" indent="-285750">
              <a:spcBef>
                <a:spcPts val="180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OSPF</a:t>
            </a:r>
            <a:endParaRPr lang="en-US" sz="3600" dirty="0">
              <a:ea typeface="+mn-lt"/>
              <a:cs typeface="+mn-lt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285750" indent="-285750">
              <a:spcBef>
                <a:spcPts val="1800"/>
              </a:spcBef>
              <a:spcAft>
                <a:spcPts val="0"/>
              </a:spcAft>
            </a:pPr>
            <a:r>
              <a:rPr lang="en-US" sz="3600" dirty="0">
                <a:ea typeface="+mn-lt"/>
                <a:cs typeface="+mn-lt"/>
              </a:rPr>
              <a:t>Open  Shortest Path First (OSPF) es un protocol de </a:t>
            </a:r>
            <a:r>
              <a:rPr lang="en-US" sz="3600" dirty="0" err="1">
                <a:ea typeface="+mn-lt"/>
                <a:cs typeface="+mn-lt"/>
              </a:rPr>
              <a:t>direccionamiento</a:t>
            </a:r>
            <a:r>
              <a:rPr lang="en-US" sz="3600" dirty="0">
                <a:ea typeface="+mn-lt"/>
                <a:cs typeface="+mn-lt"/>
              </a:rPr>
              <a:t> de </a:t>
            </a:r>
            <a:r>
              <a:rPr lang="en-US" sz="3600" dirty="0" err="1">
                <a:ea typeface="+mn-lt"/>
                <a:cs typeface="+mn-lt"/>
              </a:rPr>
              <a:t>tipo</a:t>
            </a:r>
            <a:r>
              <a:rPr lang="en-US" sz="3600" dirty="0">
                <a:ea typeface="+mn-lt"/>
                <a:cs typeface="+mn-lt"/>
              </a:rPr>
              <a:t> enlace-</a:t>
            </a:r>
            <a:r>
              <a:rPr lang="en-US" sz="3600" dirty="0" err="1">
                <a:ea typeface="+mn-lt"/>
                <a:cs typeface="+mn-lt"/>
              </a:rPr>
              <a:t>estado</a:t>
            </a:r>
            <a:r>
              <a:rPr lang="en-US" sz="3600" dirty="0">
                <a:ea typeface="+mn-lt"/>
                <a:cs typeface="+mn-lt"/>
              </a:rPr>
              <a:t>, </a:t>
            </a:r>
            <a:r>
              <a:rPr lang="en-US" sz="3600" dirty="0" err="1">
                <a:ea typeface="+mn-lt"/>
                <a:cs typeface="+mn-lt"/>
              </a:rPr>
              <a:t>desarrollado</a:t>
            </a:r>
            <a:r>
              <a:rPr lang="en-US" sz="3600" dirty="0">
                <a:ea typeface="+mn-lt"/>
                <a:cs typeface="+mn-lt"/>
              </a:rPr>
              <a:t> para las redes IP y </a:t>
            </a:r>
            <a:r>
              <a:rPr lang="en-US" sz="3600" dirty="0" err="1">
                <a:ea typeface="+mn-lt"/>
                <a:cs typeface="+mn-lt"/>
              </a:rPr>
              <a:t>basado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en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el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algoritmo</a:t>
            </a:r>
            <a:r>
              <a:rPr lang="en-US" sz="3600" dirty="0">
                <a:ea typeface="+mn-lt"/>
                <a:cs typeface="+mn-lt"/>
              </a:rPr>
              <a:t> de </a:t>
            </a:r>
            <a:r>
              <a:rPr lang="en-US" sz="3600" dirty="0" err="1">
                <a:ea typeface="+mn-lt"/>
                <a:cs typeface="+mn-lt"/>
              </a:rPr>
              <a:t>primera</a:t>
            </a:r>
            <a:r>
              <a:rPr lang="en-US" sz="3600" dirty="0">
                <a:ea typeface="+mn-lt"/>
                <a:cs typeface="+mn-lt"/>
              </a:rPr>
              <a:t> via mas </a:t>
            </a:r>
            <a:r>
              <a:rPr lang="en-US" sz="3600" dirty="0" err="1">
                <a:ea typeface="+mn-lt"/>
                <a:cs typeface="+mn-lt"/>
              </a:rPr>
              <a:t>corta</a:t>
            </a:r>
            <a:r>
              <a:rPr lang="en-US" sz="3600" dirty="0">
                <a:ea typeface="+mn-lt"/>
                <a:cs typeface="+mn-lt"/>
              </a:rPr>
              <a:t> (SPF). OSPF es un protocol de </a:t>
            </a:r>
            <a:r>
              <a:rPr lang="en-US" sz="3600" dirty="0" err="1">
                <a:ea typeface="+mn-lt"/>
                <a:cs typeface="+mn-lt"/>
              </a:rPr>
              <a:t>pasarela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interio</a:t>
            </a:r>
            <a:r>
              <a:rPr lang="en-US" sz="3600" dirty="0">
                <a:ea typeface="+mn-lt"/>
                <a:cs typeface="+mn-lt"/>
              </a:rPr>
              <a:t> (IGP)</a:t>
            </a:r>
            <a:endParaRPr lang="es-ES" dirty="0">
              <a:ea typeface="+mn-lt"/>
              <a:cs typeface="+mn-lt"/>
            </a:endParaRPr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20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r>
              <a:rPr lang="en-US" sz="3600" dirty="0" err="1">
                <a:ea typeface="+mn-lt"/>
                <a:cs typeface="+mn-lt"/>
              </a:rPr>
              <a:t>Characteristicas</a:t>
            </a:r>
            <a:r>
              <a:rPr lang="en-US" sz="3600" dirty="0">
                <a:ea typeface="+mn-lt"/>
                <a:cs typeface="+mn-lt"/>
              </a:rPr>
              <a:t> </a:t>
            </a:r>
            <a:endParaRPr lang="en-US" dirty="0"/>
          </a:p>
        </p:txBody>
      </p:sp>
      <p:sp>
        <p:nvSpPr>
          <p:cNvPr id="88" name="Google Shape;88;p14"/>
          <p:cNvSpPr txBox="1"/>
          <p:nvPr/>
        </p:nvSpPr>
        <p:spPr>
          <a:xfrm>
            <a:off x="524310" y="1484379"/>
            <a:ext cx="8596668" cy="38807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s-GT" dirty="0">
              <a:solidFill>
                <a:schemeClr val="tx1">
                  <a:lumMod val="75000"/>
                  <a:lumOff val="25000"/>
                </a:schemeClr>
              </a:solidFill>
              <a:sym typeface="Century Gothic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E49CAD2-2EC8-42AB-AAB2-060DAE0D05A3}"/>
              </a:ext>
            </a:extLst>
          </p:cNvPr>
          <p:cNvSpPr txBox="1"/>
          <p:nvPr/>
        </p:nvSpPr>
        <p:spPr>
          <a:xfrm>
            <a:off x="758517" y="1496772"/>
            <a:ext cx="8631403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s-GT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3600" dirty="0"/>
              <a:t>Es un protocolo ampliamente utilizado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3600" dirty="0"/>
              <a:t>Es un protocolo IGP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3600" dirty="0"/>
              <a:t>La forma de aprender de los </a:t>
            </a:r>
            <a:r>
              <a:rPr lang="es-GT" sz="3600" dirty="0" err="1"/>
              <a:t>routers</a:t>
            </a:r>
            <a:r>
              <a:rPr lang="es-GT" sz="3600" dirty="0"/>
              <a:t> es con LSA(link </a:t>
            </a:r>
            <a:r>
              <a:rPr lang="es-GT" sz="3600" dirty="0" err="1"/>
              <a:t>state</a:t>
            </a:r>
            <a:r>
              <a:rPr lang="es-GT" sz="3600" dirty="0"/>
              <a:t> </a:t>
            </a:r>
            <a:r>
              <a:rPr lang="es-GT" sz="3600" dirty="0" err="1"/>
              <a:t>advertisements</a:t>
            </a:r>
            <a:r>
              <a:rPr lang="es-GT" sz="36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3600" dirty="0"/>
              <a:t>Las LSA contienen información de las </a:t>
            </a:r>
            <a:r>
              <a:rPr lang="es-GT" sz="3600" dirty="0" err="1"/>
              <a:t>sub-net</a:t>
            </a:r>
            <a:r>
              <a:rPr lang="es-GT" sz="3600" dirty="0"/>
              <a:t>, del </a:t>
            </a:r>
            <a:r>
              <a:rPr lang="es-GT" sz="3600" dirty="0" err="1"/>
              <a:t>router</a:t>
            </a:r>
            <a:r>
              <a:rPr lang="es-GT" sz="3600" dirty="0"/>
              <a:t> y otro tipo de información de la red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3600" dirty="0"/>
              <a:t>Al conseguir la información se guarda en una base de datos llamada LSDB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GT" sz="3600" dirty="0"/>
          </a:p>
        </p:txBody>
      </p:sp>
    </p:spTree>
    <p:extLst>
      <p:ext uri="{BB962C8B-B14F-4D97-AF65-F5344CB8AC3E}">
        <p14:creationId xmlns:p14="http://schemas.microsoft.com/office/powerpoint/2010/main" val="4246642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r>
              <a:rPr lang="en-US" sz="3600" dirty="0">
                <a:ea typeface="+mn-lt"/>
                <a:cs typeface="+mn-lt"/>
              </a:rPr>
              <a:t>Como </a:t>
            </a:r>
            <a:r>
              <a:rPr lang="en-US" sz="3600" dirty="0" err="1">
                <a:ea typeface="+mn-lt"/>
                <a:cs typeface="+mn-lt"/>
              </a:rPr>
              <a:t>funciona</a:t>
            </a:r>
            <a:r>
              <a:rPr lang="en-US" sz="3600" dirty="0">
                <a:ea typeface="+mn-lt"/>
                <a:cs typeface="+mn-lt"/>
              </a:rPr>
              <a:t> </a:t>
            </a:r>
            <a:endParaRPr lang="en-US" dirty="0"/>
          </a:p>
        </p:txBody>
      </p:sp>
      <p:sp>
        <p:nvSpPr>
          <p:cNvPr id="88" name="Google Shape;88;p14"/>
          <p:cNvSpPr txBox="1"/>
          <p:nvPr/>
        </p:nvSpPr>
        <p:spPr>
          <a:xfrm>
            <a:off x="524310" y="1484379"/>
            <a:ext cx="8596668" cy="38807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s-GT" dirty="0">
              <a:solidFill>
                <a:schemeClr val="tx1">
                  <a:lumMod val="75000"/>
                  <a:lumOff val="25000"/>
                </a:schemeClr>
              </a:solidFill>
              <a:sym typeface="Century Gothic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E49CAD2-2EC8-42AB-AAB2-060DAE0D05A3}"/>
              </a:ext>
            </a:extLst>
          </p:cNvPr>
          <p:cNvSpPr txBox="1"/>
          <p:nvPr/>
        </p:nvSpPr>
        <p:spPr>
          <a:xfrm>
            <a:off x="758517" y="1496772"/>
            <a:ext cx="8631403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s-GT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3600" dirty="0"/>
              <a:t>Convertirse en vecinos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3600" dirty="0"/>
              <a:t>Intercambiar información de LSDB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3600" dirty="0"/>
              <a:t>Escoger las mejores rutas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GT" sz="3600" dirty="0"/>
          </a:p>
        </p:txBody>
      </p:sp>
    </p:spTree>
    <p:extLst>
      <p:ext uri="{BB962C8B-B14F-4D97-AF65-F5344CB8AC3E}">
        <p14:creationId xmlns:p14="http://schemas.microsoft.com/office/powerpoint/2010/main" val="285644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r>
              <a:rPr lang="en-US" sz="3600" dirty="0">
                <a:ea typeface="+mn-lt"/>
                <a:cs typeface="+mn-lt"/>
              </a:rPr>
              <a:t>Como </a:t>
            </a:r>
            <a:r>
              <a:rPr lang="en-US" sz="3600" dirty="0" err="1">
                <a:ea typeface="+mn-lt"/>
                <a:cs typeface="+mn-lt"/>
              </a:rPr>
              <a:t>funciona</a:t>
            </a:r>
            <a:r>
              <a:rPr lang="en-US" sz="3600" dirty="0">
                <a:ea typeface="+mn-lt"/>
                <a:cs typeface="+mn-lt"/>
              </a:rPr>
              <a:t> </a:t>
            </a:r>
            <a:endParaRPr lang="en-US" dirty="0"/>
          </a:p>
        </p:txBody>
      </p:sp>
      <p:sp>
        <p:nvSpPr>
          <p:cNvPr id="88" name="Google Shape;88;p14"/>
          <p:cNvSpPr txBox="1"/>
          <p:nvPr/>
        </p:nvSpPr>
        <p:spPr>
          <a:xfrm>
            <a:off x="524310" y="1484379"/>
            <a:ext cx="8596668" cy="38807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s-GT" dirty="0">
              <a:solidFill>
                <a:schemeClr val="tx1">
                  <a:lumMod val="75000"/>
                  <a:lumOff val="25000"/>
                </a:schemeClr>
              </a:solidFill>
              <a:sym typeface="Century Gothic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B81111-EEDF-41C3-A279-3BFBBB989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4" y="190500"/>
            <a:ext cx="5974427" cy="65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479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0000"/>
          </a:bodyPr>
          <a:lstStyle/>
          <a:p>
            <a:r>
              <a:rPr lang="en-US" sz="3600" dirty="0" err="1">
                <a:ea typeface="+mn-lt"/>
                <a:cs typeface="+mn-lt"/>
              </a:rPr>
              <a:t>Costo</a:t>
            </a:r>
            <a:r>
              <a:rPr lang="en-US" sz="3600" dirty="0">
                <a:ea typeface="+mn-lt"/>
                <a:cs typeface="+mn-lt"/>
              </a:rPr>
              <a:t> </a:t>
            </a:r>
            <a:br>
              <a:rPr lang="en-US" sz="3600" dirty="0">
                <a:ea typeface="+mn-lt"/>
                <a:cs typeface="+mn-lt"/>
              </a:rPr>
            </a:b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ea typeface="+mn-lt"/>
                <a:cs typeface="+mn-lt"/>
              </a:rPr>
              <a:t>reference bandwidth/Interface bandwidth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ea typeface="+mn-lt"/>
                <a:cs typeface="+mn-lt"/>
              </a:rPr>
              <a:t>				</a:t>
            </a:r>
            <a:endParaRPr lang="en-US" dirty="0"/>
          </a:p>
        </p:txBody>
      </p:sp>
      <p:sp>
        <p:nvSpPr>
          <p:cNvPr id="88" name="Google Shape;88;p14"/>
          <p:cNvSpPr txBox="1"/>
          <p:nvPr/>
        </p:nvSpPr>
        <p:spPr>
          <a:xfrm>
            <a:off x="524310" y="1484379"/>
            <a:ext cx="8596668" cy="38807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s-GT" dirty="0">
              <a:solidFill>
                <a:schemeClr val="tx1">
                  <a:lumMod val="75000"/>
                  <a:lumOff val="25000"/>
                </a:schemeClr>
              </a:solidFill>
              <a:sym typeface="Century Gothic"/>
            </a:endParaRPr>
          </a:p>
        </p:txBody>
      </p:sp>
      <p:pic>
        <p:nvPicPr>
          <p:cNvPr id="3074" name="Picture 2" descr="OSPF Part II | CCNA Blog">
            <a:extLst>
              <a:ext uri="{FF2B5EF4-FFF2-40B4-BE49-F238E27FC236}">
                <a16:creationId xmlns:a16="http://schemas.microsoft.com/office/drawing/2014/main" id="{D396305E-5B0B-4A15-9B96-B9C396E81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49" y="2805179"/>
            <a:ext cx="5859374" cy="261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237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r>
              <a:rPr lang="en-US" dirty="0" err="1"/>
              <a:t>Costo</a:t>
            </a:r>
            <a:r>
              <a:rPr lang="en-US" dirty="0"/>
              <a:t> de </a:t>
            </a:r>
            <a:r>
              <a:rPr lang="en-US" dirty="0" err="1"/>
              <a:t>ruta</a:t>
            </a:r>
            <a:r>
              <a:rPr lang="en-US" dirty="0"/>
              <a:t> </a:t>
            </a:r>
          </a:p>
        </p:txBody>
      </p:sp>
      <p:sp>
        <p:nvSpPr>
          <p:cNvPr id="88" name="Google Shape;88;p14"/>
          <p:cNvSpPr txBox="1"/>
          <p:nvPr/>
        </p:nvSpPr>
        <p:spPr>
          <a:xfrm>
            <a:off x="524310" y="1484379"/>
            <a:ext cx="8596668" cy="38807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s-GT" dirty="0">
              <a:solidFill>
                <a:schemeClr val="tx1">
                  <a:lumMod val="75000"/>
                  <a:lumOff val="25000"/>
                </a:schemeClr>
              </a:solidFill>
              <a:sym typeface="Century Gothic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D028D2-C87D-44F2-B093-E193C5131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10" y="1262870"/>
            <a:ext cx="8186119" cy="465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98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1593</TotalTime>
  <Words>547</Words>
  <Application>Microsoft Office PowerPoint</Application>
  <PresentationFormat>Panorámica</PresentationFormat>
  <Paragraphs>80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Wingdings 3</vt:lpstr>
      <vt:lpstr>Arial</vt:lpstr>
      <vt:lpstr>Trebuchet MS</vt:lpstr>
      <vt:lpstr>Faceta</vt:lpstr>
      <vt:lpstr>Jhonnatan Enmanuel Orantes Garcia</vt:lpstr>
      <vt:lpstr>OSTP WILD CARD</vt:lpstr>
      <vt:lpstr>subnet and wildcard mask table</vt:lpstr>
      <vt:lpstr>OSPF</vt:lpstr>
      <vt:lpstr>Characteristicas </vt:lpstr>
      <vt:lpstr>Como funciona </vt:lpstr>
      <vt:lpstr>Como funciona </vt:lpstr>
      <vt:lpstr>Costo   reference bandwidth/Interface bandwidth     </vt:lpstr>
      <vt:lpstr>Costo de ruta </vt:lpstr>
      <vt:lpstr>Comandos OSPF </vt:lpstr>
      <vt:lpstr>EGIRP</vt:lpstr>
      <vt:lpstr>Pasos de EIGRP </vt:lpstr>
      <vt:lpstr>Pasos de EIGRP  </vt:lpstr>
      <vt:lpstr> comandos </vt:lpstr>
      <vt:lpstr>Redistribucion  RIP v2 – (OSPF &amp; EIGRP)</vt:lpstr>
      <vt:lpstr>Redistribucion  OSPF – (RIP v2 &amp; EIGRP)</vt:lpstr>
      <vt:lpstr>Redistribucion  EIGRP– (RIP v2 &amp; OSPF)</vt:lpstr>
      <vt:lpstr> EIGRP– (RIP v2 &amp; OSPF)</vt:lpstr>
      <vt:lpstr>Evaluacion de rendimiento tutor academico</vt:lpstr>
      <vt:lpstr> Preguntas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Redes de Computadoras 1</dc:title>
  <dc:creator>jho orant</dc:creator>
  <cp:lastModifiedBy>jho orant</cp:lastModifiedBy>
  <cp:revision>25</cp:revision>
  <dcterms:modified xsi:type="dcterms:W3CDTF">2022-04-30T01:02:14Z</dcterms:modified>
</cp:coreProperties>
</file>