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9"/>
  </p:notesMasterIdLst>
  <p:sldIdLst>
    <p:sldId id="256" r:id="rId2"/>
    <p:sldId id="257" r:id="rId3"/>
    <p:sldId id="300" r:id="rId4"/>
    <p:sldId id="258" r:id="rId5"/>
    <p:sldId id="301" r:id="rId6"/>
    <p:sldId id="299" r:id="rId7"/>
    <p:sldId id="273" r:id="rId8"/>
    <p:sldId id="302" r:id="rId9"/>
    <p:sldId id="303" r:id="rId10"/>
    <p:sldId id="304" r:id="rId11"/>
    <p:sldId id="305" r:id="rId12"/>
    <p:sldId id="306" r:id="rId13"/>
    <p:sldId id="307" r:id="rId14"/>
    <p:sldId id="261" r:id="rId15"/>
    <p:sldId id="308" r:id="rId16"/>
    <p:sldId id="309" r:id="rId17"/>
    <p:sldId id="292" r:id="rId18"/>
  </p:sldIdLst>
  <p:sldSz cx="12192000" cy="6858000"/>
  <p:notesSz cx="6858000" cy="9144000"/>
  <p:embeddedFontLst>
    <p:embeddedFont>
      <p:font typeface="Trebuchet MS" panose="020B0603020202020204" pitchFamily="34" charset="0"/>
      <p:regular r:id="rId20"/>
      <p:bold r:id="rId21"/>
      <p:italic r:id="rId22"/>
      <p:boldItalic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9315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575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389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254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f1e5a103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f1e5a103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f1e5a103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f1e5a103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077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f1e5a103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f1e5a103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07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f1e5a103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f1e5a103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21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329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f1e5a10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f1e5a10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f1e5a10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f1e5a10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791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f1e5a10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f1e5a10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106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f1e5a10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f1e5a10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82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47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f1e5a103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f1e5a103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346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200775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2038435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69358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866785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40280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37882129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9058719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5633631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1049848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9B482E8-6E0E-1B4F-B1FD-C69DB9E858D9}" type="datetimeFigureOut">
              <a:rPr lang="en-US" smtClean="0"/>
              <a:pPr/>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1378592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41252068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9B482E8-6E0E-1B4F-B1FD-C69DB9E858D9}" type="datetimeFigureOut">
              <a:rPr lang="en-US" smtClean="0"/>
              <a:pPr/>
              <a:t>3/18/2022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9612242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B482E8-6E0E-1B4F-B1FD-C69DB9E858D9}" type="datetimeFigureOut">
              <a:rPr lang="en-US" smtClean="0"/>
              <a:pPr/>
              <a:t>3/18/2022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16773233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482E8-6E0E-1B4F-B1FD-C69DB9E858D9}" type="datetimeFigureOut">
              <a:rPr lang="en-US" smtClean="0"/>
              <a:pPr/>
              <a:t>3/18/2022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06254732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9987539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9B482E8-6E0E-1B4F-B1FD-C69DB9E858D9}" type="datetimeFigureOut">
              <a:rPr lang="en-US" smtClean="0"/>
              <a:pPr/>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a:p>
        </p:txBody>
      </p:sp>
    </p:spTree>
    <p:extLst>
      <p:ext uri="{BB962C8B-B14F-4D97-AF65-F5344CB8AC3E}">
        <p14:creationId xmlns:p14="http://schemas.microsoft.com/office/powerpoint/2010/main" val="23670505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3/18/2022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a:p>
        </p:txBody>
      </p:sp>
    </p:spTree>
    <p:extLst>
      <p:ext uri="{BB962C8B-B14F-4D97-AF65-F5344CB8AC3E}">
        <p14:creationId xmlns:p14="http://schemas.microsoft.com/office/powerpoint/2010/main" val="23900534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0"/>
        <p:cNvGrpSpPr/>
        <p:nvPr/>
      </p:nvGrpSpPr>
      <p:grpSpPr>
        <a:xfrm>
          <a:off x="0" y="0"/>
          <a:ext cx="0" cy="0"/>
          <a:chOff x="0" y="0"/>
          <a:chExt cx="0" cy="0"/>
        </a:xfrm>
      </p:grpSpPr>
      <p:pic>
        <p:nvPicPr>
          <p:cNvPr id="119" name="Picture 118">
            <a:extLst>
              <a:ext uri="{FF2B5EF4-FFF2-40B4-BE49-F238E27FC236}">
                <a16:creationId xmlns:a16="http://schemas.microsoft.com/office/drawing/2014/main" id="{3C2F123C-FB43-42E5-8AA2-B5B527C3229E}"/>
              </a:ext>
            </a:extLst>
          </p:cNvPr>
          <p:cNvPicPr>
            <a:picLocks noChangeAspect="1"/>
          </p:cNvPicPr>
          <p:nvPr/>
        </p:nvPicPr>
        <p:blipFill rotWithShape="1">
          <a:blip r:embed="rId3"/>
          <a:srcRect l="9091" t="4726" b="4365"/>
          <a:stretch/>
        </p:blipFill>
        <p:spPr>
          <a:xfrm>
            <a:off x="1" y="10"/>
            <a:ext cx="12191999" cy="6857990"/>
          </a:xfrm>
          <a:prstGeom prst="rect">
            <a:avLst/>
          </a:prstGeom>
        </p:spPr>
      </p:pic>
      <p:sp>
        <p:nvSpPr>
          <p:cNvPr id="144" name="Isosceles Triangle 143">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Parallelogram 145">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8" name="Straight Connector 147">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2"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4"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6" name="Isosceles Triangle 155">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Google Shape;81;p13"/>
          <p:cNvSpPr txBox="1">
            <a:spLocks noGrp="1"/>
          </p:cNvSpPr>
          <p:nvPr>
            <p:ph type="ctrTitle"/>
          </p:nvPr>
        </p:nvSpPr>
        <p:spPr>
          <a:xfrm>
            <a:off x="4704200" y="1678665"/>
            <a:ext cx="4569803" cy="2369131"/>
          </a:xfrm>
        </p:spPr>
        <p:txBody>
          <a:bodyPr vert="horz" lIns="91440" tIns="45720" rIns="91440" bIns="45720" rtlCol="0">
            <a:normAutofit/>
          </a:bodyPr>
          <a:lstStyle/>
          <a:p>
            <a:pPr>
              <a:lnSpc>
                <a:spcPct val="90000"/>
              </a:lnSpc>
            </a:pPr>
            <a:r>
              <a:rPr lang="en-US" sz="5000" dirty="0" err="1"/>
              <a:t>Jhonnatan</a:t>
            </a:r>
            <a:r>
              <a:rPr lang="en-US" sz="5000" dirty="0"/>
              <a:t> </a:t>
            </a:r>
            <a:r>
              <a:rPr lang="en-US" sz="5000" dirty="0" err="1"/>
              <a:t>Enmanuel</a:t>
            </a:r>
            <a:r>
              <a:rPr lang="en-US" sz="5000" dirty="0"/>
              <a:t> </a:t>
            </a:r>
            <a:r>
              <a:rPr lang="en-US" sz="5000" dirty="0" err="1"/>
              <a:t>Orantes</a:t>
            </a:r>
            <a:r>
              <a:rPr lang="en-US" sz="5000" dirty="0"/>
              <a:t> Garcia</a:t>
            </a:r>
          </a:p>
        </p:txBody>
      </p:sp>
      <p:sp>
        <p:nvSpPr>
          <p:cNvPr id="82" name="Google Shape;82;p13"/>
          <p:cNvSpPr txBox="1">
            <a:spLocks noGrp="1"/>
          </p:cNvSpPr>
          <p:nvPr>
            <p:ph type="subTitle" idx="1"/>
          </p:nvPr>
        </p:nvSpPr>
        <p:spPr>
          <a:xfrm>
            <a:off x="4700964" y="4050832"/>
            <a:ext cx="4573037" cy="1096899"/>
          </a:xfrm>
        </p:spPr>
        <p:txBody>
          <a:bodyPr>
            <a:normAutofit/>
          </a:bodyPr>
          <a:lstStyle/>
          <a:p>
            <a:r>
              <a:rPr lang="en-US" dirty="0" err="1">
                <a:solidFill>
                  <a:schemeClr val="bg1"/>
                </a:solidFill>
              </a:rPr>
              <a:t>Laboratorio</a:t>
            </a:r>
            <a:r>
              <a:rPr lang="en-US" dirty="0">
                <a:solidFill>
                  <a:schemeClr val="bg1"/>
                </a:solidFill>
              </a:rPr>
              <a:t> Redes de </a:t>
            </a:r>
            <a:r>
              <a:rPr lang="en-US" dirty="0" err="1">
                <a:solidFill>
                  <a:schemeClr val="bg1"/>
                </a:solidFill>
              </a:rPr>
              <a:t>Computadoras</a:t>
            </a:r>
            <a:r>
              <a:rPr lang="en-US" dirty="0">
                <a:solidFill>
                  <a:schemeClr val="bg1"/>
                </a:solidFill>
              </a:rPr>
              <a:t> 1</a:t>
            </a:r>
          </a:p>
          <a:p>
            <a:pPr lvl="0"/>
            <a:r>
              <a:rPr lang="en-US" dirty="0">
                <a:solidFill>
                  <a:schemeClr val="bg1"/>
                </a:solidFill>
              </a:rPr>
              <a:t>CLASE # 9</a:t>
            </a:r>
          </a:p>
          <a:p>
            <a:pPr lvl="0"/>
            <a:endParaRPr lang="en-US" dirty="0">
              <a:solidFill>
                <a:schemeClr val="bg1"/>
              </a:solidFill>
            </a:endParaRPr>
          </a:p>
        </p:txBody>
      </p:sp>
      <p:sp>
        <p:nvSpPr>
          <p:cNvPr id="158"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Isosceles Triangle 163">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a:t>GLBP </a:t>
            </a:r>
            <a:r>
              <a:rPr lang="en-US" dirty="0" err="1"/>
              <a:t>algoritmos</a:t>
            </a:r>
            <a:r>
              <a:rPr lang="en-US" dirty="0"/>
              <a:t> </a:t>
            </a:r>
            <a:br>
              <a:rPr lang="en-US" dirty="0"/>
            </a:br>
            <a:endParaRPr lang="en-US" dirty="0"/>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1356151" y="1934178"/>
            <a:ext cx="8631403" cy="3077766"/>
          </a:xfrm>
          <a:prstGeom prst="rect">
            <a:avLst/>
          </a:prstGeom>
          <a:noFill/>
        </p:spPr>
        <p:txBody>
          <a:bodyPr wrap="square">
            <a:spAutoFit/>
          </a:bodyPr>
          <a:lstStyle/>
          <a:p>
            <a:pPr marL="457200" indent="-457200">
              <a:buFont typeface="Arial" panose="020B0604020202020204" pitchFamily="34" charset="0"/>
              <a:buChar char="•"/>
            </a:pPr>
            <a:r>
              <a:rPr lang="es-GT" sz="3600" dirty="0"/>
              <a:t>Round </a:t>
            </a:r>
            <a:r>
              <a:rPr lang="es-GT" sz="3600" dirty="0" err="1"/>
              <a:t>robin</a:t>
            </a:r>
            <a:r>
              <a:rPr lang="es-GT" sz="3600" dirty="0"/>
              <a:t> </a:t>
            </a:r>
          </a:p>
          <a:p>
            <a:pPr marL="457200" indent="-457200">
              <a:buFont typeface="Arial" panose="020B0604020202020204" pitchFamily="34" charset="0"/>
              <a:buChar char="•"/>
            </a:pPr>
            <a:r>
              <a:rPr lang="es-GT" sz="3600" dirty="0" err="1"/>
              <a:t>Weighted</a:t>
            </a:r>
            <a:endParaRPr lang="es-GT" sz="3600" dirty="0"/>
          </a:p>
          <a:p>
            <a:pPr marL="457200" indent="-457200">
              <a:buFont typeface="Arial" panose="020B0604020202020204" pitchFamily="34" charset="0"/>
              <a:buChar char="•"/>
            </a:pPr>
            <a:r>
              <a:rPr lang="es-GT" sz="3600" dirty="0"/>
              <a:t>Host </a:t>
            </a:r>
            <a:r>
              <a:rPr lang="es-GT" sz="3600" dirty="0" err="1"/>
              <a:t>dependent</a:t>
            </a:r>
            <a:r>
              <a:rPr lang="es-GT" sz="3600" dirty="0"/>
              <a:t> </a:t>
            </a:r>
          </a:p>
          <a:p>
            <a:endParaRPr lang="es-GT" sz="3600" dirty="0"/>
          </a:p>
          <a:p>
            <a:pPr marL="457200" indent="-457200">
              <a:buFont typeface="Arial" panose="020B0604020202020204" pitchFamily="34" charset="0"/>
              <a:buChar char="•"/>
            </a:pPr>
            <a:endParaRPr lang="es-GT" sz="1400" dirty="0"/>
          </a:p>
          <a:p>
            <a:pPr marL="457200" indent="-457200">
              <a:buFont typeface="Arial" panose="020B0604020202020204" pitchFamily="34" charset="0"/>
              <a:buChar char="•"/>
            </a:pPr>
            <a:endParaRPr lang="es-GT" sz="3600" dirty="0"/>
          </a:p>
        </p:txBody>
      </p:sp>
    </p:spTree>
    <p:extLst>
      <p:ext uri="{BB962C8B-B14F-4D97-AF65-F5344CB8AC3E}">
        <p14:creationId xmlns:p14="http://schemas.microsoft.com/office/powerpoint/2010/main" val="274399120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a:t>GLBP Round Robin  </a:t>
            </a:r>
            <a:br>
              <a:rPr lang="en-US" dirty="0"/>
            </a:br>
            <a:endParaRPr lang="en-US" dirty="0"/>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1356151" y="1934178"/>
            <a:ext cx="8631403" cy="5293757"/>
          </a:xfrm>
          <a:prstGeom prst="rect">
            <a:avLst/>
          </a:prstGeom>
          <a:noFill/>
        </p:spPr>
        <p:txBody>
          <a:bodyPr wrap="square">
            <a:spAutoFit/>
          </a:bodyPr>
          <a:lstStyle/>
          <a:p>
            <a:pPr marL="457200" indent="-457200">
              <a:buFont typeface="Arial" panose="020B0604020202020204" pitchFamily="34" charset="0"/>
              <a:buChar char="•"/>
            </a:pPr>
            <a:r>
              <a:rPr lang="es-GT" sz="3600" dirty="0"/>
              <a:t>Round </a:t>
            </a:r>
            <a:r>
              <a:rPr lang="es-GT" sz="3600" dirty="0" err="1"/>
              <a:t>robin</a:t>
            </a:r>
            <a:r>
              <a:rPr lang="es-GT" sz="3600" dirty="0"/>
              <a:t> </a:t>
            </a:r>
          </a:p>
          <a:p>
            <a:r>
              <a:rPr lang="es-GT" sz="3600" dirty="0"/>
              <a:t>Cada nueva petición ARP para la </a:t>
            </a:r>
            <a:r>
              <a:rPr lang="es-GT" sz="3600" dirty="0" err="1"/>
              <a:t>ip</a:t>
            </a:r>
            <a:r>
              <a:rPr lang="es-GT" sz="3600" dirty="0"/>
              <a:t> virtual recibe la siguiente MAC virtual disponible .la carga del trafico se distribuye equitativamente entre todos  los </a:t>
            </a:r>
            <a:r>
              <a:rPr lang="es-GT" sz="3600" dirty="0" err="1"/>
              <a:t>routers</a:t>
            </a:r>
            <a:r>
              <a:rPr lang="es-GT" sz="3600" dirty="0"/>
              <a:t>  del  grupo asumiendo que los clientes envían  y reciben  la misma cantidad de trafico </a:t>
            </a:r>
          </a:p>
          <a:p>
            <a:pPr marL="457200" indent="-457200">
              <a:buFont typeface="Arial" panose="020B0604020202020204" pitchFamily="34" charset="0"/>
              <a:buChar char="•"/>
            </a:pPr>
            <a:endParaRPr lang="es-GT" sz="1400" dirty="0"/>
          </a:p>
          <a:p>
            <a:pPr marL="457200" indent="-457200">
              <a:buFont typeface="Arial" panose="020B0604020202020204" pitchFamily="34" charset="0"/>
              <a:buChar char="•"/>
            </a:pPr>
            <a:endParaRPr lang="es-GT" sz="3600" dirty="0"/>
          </a:p>
        </p:txBody>
      </p:sp>
    </p:spTree>
    <p:extLst>
      <p:ext uri="{BB962C8B-B14F-4D97-AF65-F5344CB8AC3E}">
        <p14:creationId xmlns:p14="http://schemas.microsoft.com/office/powerpoint/2010/main" val="256182420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a:t>GLBP </a:t>
            </a:r>
            <a:r>
              <a:rPr lang="es-GT" sz="3600" dirty="0" err="1"/>
              <a:t>Weighted</a:t>
            </a:r>
            <a:br>
              <a:rPr lang="en-US" dirty="0"/>
            </a:br>
            <a:endParaRPr lang="en-US" dirty="0"/>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1356151" y="1934178"/>
            <a:ext cx="8631403" cy="3631763"/>
          </a:xfrm>
          <a:prstGeom prst="rect">
            <a:avLst/>
          </a:prstGeom>
          <a:noFill/>
        </p:spPr>
        <p:txBody>
          <a:bodyPr wrap="square">
            <a:spAutoFit/>
          </a:bodyPr>
          <a:lstStyle/>
          <a:p>
            <a:pPr marL="457200" indent="-457200">
              <a:buFont typeface="Arial" panose="020B0604020202020204" pitchFamily="34" charset="0"/>
              <a:buChar char="•"/>
            </a:pPr>
            <a:r>
              <a:rPr lang="es-GT" sz="3600" dirty="0" err="1"/>
              <a:t>Weighted</a:t>
            </a:r>
            <a:r>
              <a:rPr lang="es-GT" sz="3600" dirty="0"/>
              <a:t> :el valor del peso configurado en la </a:t>
            </a:r>
            <a:r>
              <a:rPr lang="es-GT" sz="3600" dirty="0" err="1"/>
              <a:t>inetrfaz</a:t>
            </a:r>
            <a:r>
              <a:rPr lang="es-GT" sz="3600" dirty="0"/>
              <a:t> será la referencia para  determinar la proporción del trafico enviado a cada </a:t>
            </a:r>
            <a:r>
              <a:rPr lang="es-GT" sz="3600" dirty="0" err="1"/>
              <a:t>avf</a:t>
            </a:r>
            <a:r>
              <a:rPr lang="es-GT" sz="3600" dirty="0"/>
              <a:t> (active </a:t>
            </a:r>
            <a:r>
              <a:rPr lang="es-GT" sz="3600" dirty="0" err="1"/>
              <a:t>virual</a:t>
            </a:r>
            <a:r>
              <a:rPr lang="es-GT" sz="3600" dirty="0"/>
              <a:t> </a:t>
            </a:r>
            <a:r>
              <a:rPr lang="es-GT" sz="3600" dirty="0" err="1"/>
              <a:t>forwarder</a:t>
            </a:r>
            <a:r>
              <a:rPr lang="es-GT" sz="3600" dirty="0"/>
              <a:t>)</a:t>
            </a:r>
          </a:p>
          <a:p>
            <a:pPr marL="457200" indent="-457200">
              <a:buFont typeface="Arial" panose="020B0604020202020204" pitchFamily="34" charset="0"/>
              <a:buChar char="•"/>
            </a:pPr>
            <a:endParaRPr lang="es-GT" sz="1400" dirty="0"/>
          </a:p>
          <a:p>
            <a:pPr marL="457200" indent="-457200">
              <a:buFont typeface="Arial" panose="020B0604020202020204" pitchFamily="34" charset="0"/>
              <a:buChar char="•"/>
            </a:pPr>
            <a:endParaRPr lang="es-GT" sz="3600" dirty="0"/>
          </a:p>
        </p:txBody>
      </p:sp>
    </p:spTree>
    <p:extLst>
      <p:ext uri="{BB962C8B-B14F-4D97-AF65-F5344CB8AC3E}">
        <p14:creationId xmlns:p14="http://schemas.microsoft.com/office/powerpoint/2010/main" val="120818924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fontScale="90000"/>
          </a:bodyPr>
          <a:lstStyle/>
          <a:p>
            <a:r>
              <a:rPr lang="en-US" dirty="0"/>
              <a:t>GLBP </a:t>
            </a:r>
            <a:r>
              <a:rPr lang="es-GT" sz="3600" dirty="0"/>
              <a:t>Host </a:t>
            </a:r>
            <a:r>
              <a:rPr lang="es-GT" sz="3600" dirty="0" err="1"/>
              <a:t>dependent</a:t>
            </a:r>
            <a:r>
              <a:rPr lang="es-GT" sz="3600" dirty="0"/>
              <a:t> </a:t>
            </a:r>
            <a:br>
              <a:rPr lang="es-GT" sz="3600" dirty="0"/>
            </a:br>
            <a:br>
              <a:rPr lang="en-US" dirty="0"/>
            </a:br>
            <a:endParaRPr lang="en-US" dirty="0"/>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1356151" y="1934178"/>
            <a:ext cx="8631403" cy="3970318"/>
          </a:xfrm>
          <a:prstGeom prst="rect">
            <a:avLst/>
          </a:prstGeom>
          <a:noFill/>
        </p:spPr>
        <p:txBody>
          <a:bodyPr wrap="square">
            <a:spAutoFit/>
          </a:bodyPr>
          <a:lstStyle/>
          <a:p>
            <a:pPr marL="457200" indent="-457200">
              <a:buFont typeface="Arial" panose="020B0604020202020204" pitchFamily="34" charset="0"/>
              <a:buChar char="•"/>
            </a:pPr>
            <a:r>
              <a:rPr lang="es-GT" sz="3600" dirty="0"/>
              <a:t>Host </a:t>
            </a:r>
            <a:r>
              <a:rPr lang="es-GT" sz="3600" dirty="0" err="1"/>
              <a:t>dependent</a:t>
            </a:r>
            <a:r>
              <a:rPr lang="es-GT" sz="3600" dirty="0"/>
              <a:t> : cada cliente </a:t>
            </a:r>
            <a:r>
              <a:rPr lang="es-GT" sz="3600" dirty="0" err="1"/>
              <a:t>envia</a:t>
            </a:r>
            <a:r>
              <a:rPr lang="es-GT" sz="3600" dirty="0"/>
              <a:t>  una petición ARP es Respondido siempre con la misma </a:t>
            </a:r>
            <a:r>
              <a:rPr lang="es-GT" sz="3600" dirty="0" err="1"/>
              <a:t>mac</a:t>
            </a:r>
            <a:r>
              <a:rPr lang="es-GT" sz="3600" dirty="0"/>
              <a:t>. Es útil para clientes que necesiten que la </a:t>
            </a:r>
            <a:r>
              <a:rPr lang="es-GT" sz="3600" dirty="0" err="1"/>
              <a:t>mac</a:t>
            </a:r>
            <a:r>
              <a:rPr lang="es-GT" sz="3600" dirty="0"/>
              <a:t> de la puerta de enlace sea siempre la misma </a:t>
            </a:r>
            <a:endParaRPr lang="es-GT" sz="1400" dirty="0"/>
          </a:p>
          <a:p>
            <a:pPr marL="457200" indent="-457200">
              <a:buFont typeface="Arial" panose="020B0604020202020204" pitchFamily="34" charset="0"/>
              <a:buChar char="•"/>
            </a:pPr>
            <a:endParaRPr lang="es-GT" sz="3600" dirty="0"/>
          </a:p>
        </p:txBody>
      </p:sp>
    </p:spTree>
    <p:extLst>
      <p:ext uri="{BB962C8B-B14F-4D97-AF65-F5344CB8AC3E}">
        <p14:creationId xmlns:p14="http://schemas.microsoft.com/office/powerpoint/2010/main" val="23148050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4"/>
        <p:cNvGrpSpPr/>
        <p:nvPr/>
      </p:nvGrpSpPr>
      <p:grpSpPr>
        <a:xfrm>
          <a:off x="0" y="0"/>
          <a:ext cx="0" cy="0"/>
          <a:chOff x="0" y="0"/>
          <a:chExt cx="0" cy="0"/>
        </a:xfrm>
      </p:grpSpPr>
      <p:grpSp>
        <p:nvGrpSpPr>
          <p:cNvPr id="120" name="Group 11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1" name="Straight Connector 12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Isosceles Triangle 12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2" name="Rectangle 13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5" name="Straight Connector 13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4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5" name="Google Shape;115;p18"/>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err="1"/>
              <a:t>Comandos</a:t>
            </a:r>
            <a:r>
              <a:rPr lang="en-US" dirty="0"/>
              <a:t> HSRP </a:t>
            </a:r>
          </a:p>
        </p:txBody>
      </p:sp>
      <p:sp>
        <p:nvSpPr>
          <p:cNvPr id="9" name="Marcador de contenido 8">
            <a:extLst>
              <a:ext uri="{FF2B5EF4-FFF2-40B4-BE49-F238E27FC236}">
                <a16:creationId xmlns:a16="http://schemas.microsoft.com/office/drawing/2014/main" id="{1DEB2624-5C39-44A9-931B-22E0EEE7B278}"/>
              </a:ext>
            </a:extLst>
          </p:cNvPr>
          <p:cNvSpPr>
            <a:spLocks noGrp="1"/>
          </p:cNvSpPr>
          <p:nvPr>
            <p:ph sz="half" idx="2"/>
          </p:nvPr>
        </p:nvSpPr>
        <p:spPr>
          <a:xfrm>
            <a:off x="677334" y="2160589"/>
            <a:ext cx="8596668" cy="3880773"/>
          </a:xfrm>
        </p:spPr>
        <p:txBody>
          <a:bodyPr vert="horz" lIns="91440" tIns="45720" rIns="91440" bIns="45720" rtlCol="0">
            <a:normAutofit fontScale="85000" lnSpcReduction="20000"/>
          </a:bodyPr>
          <a:lstStyle/>
          <a:p>
            <a:r>
              <a:rPr lang="es-GT" sz="2800" dirty="0" err="1"/>
              <a:t>Conf</a:t>
            </a:r>
            <a:r>
              <a:rPr lang="es-GT" sz="2800" dirty="0"/>
              <a:t> t </a:t>
            </a:r>
          </a:p>
          <a:p>
            <a:r>
              <a:rPr lang="en-US" sz="2800" dirty="0"/>
              <a:t>Int </a:t>
            </a:r>
            <a:r>
              <a:rPr lang="en-US" sz="2800" dirty="0" err="1"/>
              <a:t>f#</a:t>
            </a:r>
            <a:r>
              <a:rPr lang="en-US" sz="2800" dirty="0"/>
              <a:t>/#</a:t>
            </a:r>
          </a:p>
          <a:p>
            <a:r>
              <a:rPr lang="en-US" sz="2800" dirty="0"/>
              <a:t>standby #  </a:t>
            </a:r>
            <a:r>
              <a:rPr lang="en-US" sz="2800" dirty="0" err="1"/>
              <a:t>ip</a:t>
            </a:r>
            <a:r>
              <a:rPr lang="en-US" sz="2800" dirty="0"/>
              <a:t> #ip</a:t>
            </a:r>
          </a:p>
          <a:p>
            <a:r>
              <a:rPr lang="en-US" sz="2800" dirty="0"/>
              <a:t>standby # priority #</a:t>
            </a:r>
          </a:p>
          <a:p>
            <a:r>
              <a:rPr lang="en-US" sz="2800" dirty="0"/>
              <a:t>standby # preempt </a:t>
            </a:r>
          </a:p>
          <a:p>
            <a:r>
              <a:rPr lang="en-US" sz="2800" dirty="0"/>
              <a:t>End.</a:t>
            </a:r>
          </a:p>
          <a:p>
            <a:r>
              <a:rPr lang="en-US" sz="2800" dirty="0" err="1"/>
              <a:t>Sh</a:t>
            </a:r>
            <a:r>
              <a:rPr lang="en-US" sz="2800" dirty="0"/>
              <a:t> standby </a:t>
            </a:r>
          </a:p>
          <a:p>
            <a:r>
              <a:rPr lang="en-US" sz="2800" dirty="0" err="1"/>
              <a:t>Sh</a:t>
            </a:r>
            <a:r>
              <a:rPr lang="en-US" sz="2800" dirty="0"/>
              <a:t> standby </a:t>
            </a:r>
            <a:r>
              <a:rPr lang="en-US" sz="2800" dirty="0" err="1"/>
              <a:t>br</a:t>
            </a:r>
            <a:endParaRPr lang="en-US" sz="2800" dirty="0"/>
          </a:p>
          <a:p>
            <a:r>
              <a:rPr lang="en-US" sz="2800" dirty="0"/>
              <a:t>Write</a:t>
            </a:r>
          </a:p>
        </p:txBody>
      </p:sp>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4"/>
        <p:cNvGrpSpPr/>
        <p:nvPr/>
      </p:nvGrpSpPr>
      <p:grpSpPr>
        <a:xfrm>
          <a:off x="0" y="0"/>
          <a:ext cx="0" cy="0"/>
          <a:chOff x="0" y="0"/>
          <a:chExt cx="0" cy="0"/>
        </a:xfrm>
      </p:grpSpPr>
      <p:grpSp>
        <p:nvGrpSpPr>
          <p:cNvPr id="120" name="Group 11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1" name="Straight Connector 12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Isosceles Triangle 12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2" name="Rectangle 13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5" name="Straight Connector 13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4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5" name="Google Shape;115;p18"/>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err="1"/>
              <a:t>Comandos</a:t>
            </a:r>
            <a:r>
              <a:rPr lang="en-US" dirty="0"/>
              <a:t> HSRP standby </a:t>
            </a:r>
          </a:p>
        </p:txBody>
      </p:sp>
      <p:sp>
        <p:nvSpPr>
          <p:cNvPr id="9" name="Marcador de contenido 8">
            <a:extLst>
              <a:ext uri="{FF2B5EF4-FFF2-40B4-BE49-F238E27FC236}">
                <a16:creationId xmlns:a16="http://schemas.microsoft.com/office/drawing/2014/main" id="{1DEB2624-5C39-44A9-931B-22E0EEE7B278}"/>
              </a:ext>
            </a:extLst>
          </p:cNvPr>
          <p:cNvSpPr>
            <a:spLocks noGrp="1"/>
          </p:cNvSpPr>
          <p:nvPr>
            <p:ph sz="half" idx="2"/>
          </p:nvPr>
        </p:nvSpPr>
        <p:spPr>
          <a:xfrm>
            <a:off x="677334" y="2160589"/>
            <a:ext cx="8596668" cy="3880773"/>
          </a:xfrm>
        </p:spPr>
        <p:txBody>
          <a:bodyPr vert="horz" lIns="91440" tIns="45720" rIns="91440" bIns="45720" rtlCol="0">
            <a:normAutofit/>
          </a:bodyPr>
          <a:lstStyle/>
          <a:p>
            <a:r>
              <a:rPr lang="es-GT" sz="2800" dirty="0" err="1"/>
              <a:t>Conf</a:t>
            </a:r>
            <a:r>
              <a:rPr lang="es-GT" sz="2800" dirty="0"/>
              <a:t> t </a:t>
            </a:r>
          </a:p>
          <a:p>
            <a:r>
              <a:rPr lang="en-US" sz="2800" dirty="0"/>
              <a:t>Int </a:t>
            </a:r>
            <a:r>
              <a:rPr lang="en-US" sz="2800" dirty="0" err="1"/>
              <a:t>f#</a:t>
            </a:r>
            <a:r>
              <a:rPr lang="en-US" sz="2800" dirty="0"/>
              <a:t>/#</a:t>
            </a:r>
          </a:p>
          <a:p>
            <a:r>
              <a:rPr lang="en-US" sz="2800" dirty="0"/>
              <a:t>standby #  </a:t>
            </a:r>
            <a:r>
              <a:rPr lang="en-US" sz="2800" dirty="0" err="1"/>
              <a:t>ip</a:t>
            </a:r>
            <a:r>
              <a:rPr lang="en-US" sz="2800" dirty="0"/>
              <a:t> #ip</a:t>
            </a:r>
          </a:p>
          <a:p>
            <a:r>
              <a:rPr lang="en-US" sz="2800" dirty="0"/>
              <a:t>End.</a:t>
            </a:r>
          </a:p>
          <a:p>
            <a:r>
              <a:rPr lang="en-US" sz="2800" dirty="0" err="1"/>
              <a:t>Sh</a:t>
            </a:r>
            <a:r>
              <a:rPr lang="en-US" sz="2800" dirty="0"/>
              <a:t> standby </a:t>
            </a:r>
          </a:p>
          <a:p>
            <a:r>
              <a:rPr lang="en-US" sz="2800" dirty="0" err="1"/>
              <a:t>Sh</a:t>
            </a:r>
            <a:r>
              <a:rPr lang="en-US" sz="2800" dirty="0"/>
              <a:t> standby </a:t>
            </a:r>
            <a:r>
              <a:rPr lang="en-US" sz="2800" dirty="0" err="1"/>
              <a:t>br</a:t>
            </a:r>
            <a:endParaRPr lang="en-US" sz="2800" dirty="0"/>
          </a:p>
          <a:p>
            <a:r>
              <a:rPr lang="en-US" sz="2800" dirty="0"/>
              <a:t>Write</a:t>
            </a:r>
          </a:p>
        </p:txBody>
      </p:sp>
    </p:spTree>
    <p:extLst>
      <p:ext uri="{BB962C8B-B14F-4D97-AF65-F5344CB8AC3E}">
        <p14:creationId xmlns:p14="http://schemas.microsoft.com/office/powerpoint/2010/main" val="264487421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4"/>
        <p:cNvGrpSpPr/>
        <p:nvPr/>
      </p:nvGrpSpPr>
      <p:grpSpPr>
        <a:xfrm>
          <a:off x="0" y="0"/>
          <a:ext cx="0" cy="0"/>
          <a:chOff x="0" y="0"/>
          <a:chExt cx="0" cy="0"/>
        </a:xfrm>
      </p:grpSpPr>
      <p:grpSp>
        <p:nvGrpSpPr>
          <p:cNvPr id="120" name="Group 11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1" name="Straight Connector 12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0" name="Isosceles Triangle 12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32" name="Rectangle 13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5" name="Straight Connector 13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9" name="Isosceles Triangle 13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4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15" name="Google Shape;115;p18"/>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err="1"/>
              <a:t>Comandos</a:t>
            </a:r>
            <a:r>
              <a:rPr lang="en-US" dirty="0"/>
              <a:t> GLBP </a:t>
            </a:r>
          </a:p>
        </p:txBody>
      </p:sp>
      <p:sp>
        <p:nvSpPr>
          <p:cNvPr id="9" name="Marcador de contenido 8">
            <a:extLst>
              <a:ext uri="{FF2B5EF4-FFF2-40B4-BE49-F238E27FC236}">
                <a16:creationId xmlns:a16="http://schemas.microsoft.com/office/drawing/2014/main" id="{1DEB2624-5C39-44A9-931B-22E0EEE7B278}"/>
              </a:ext>
            </a:extLst>
          </p:cNvPr>
          <p:cNvSpPr>
            <a:spLocks noGrp="1"/>
          </p:cNvSpPr>
          <p:nvPr>
            <p:ph sz="half" idx="2"/>
          </p:nvPr>
        </p:nvSpPr>
        <p:spPr>
          <a:xfrm>
            <a:off x="677334" y="2160589"/>
            <a:ext cx="8596668" cy="3880773"/>
          </a:xfrm>
        </p:spPr>
        <p:txBody>
          <a:bodyPr vert="horz" lIns="91440" tIns="45720" rIns="91440" bIns="45720" rtlCol="0">
            <a:normAutofit fontScale="70000" lnSpcReduction="20000"/>
          </a:bodyPr>
          <a:lstStyle/>
          <a:p>
            <a:r>
              <a:rPr lang="es-GT" sz="2800" dirty="0" err="1"/>
              <a:t>Conf</a:t>
            </a:r>
            <a:r>
              <a:rPr lang="es-GT" sz="2800" dirty="0"/>
              <a:t> t </a:t>
            </a:r>
          </a:p>
          <a:p>
            <a:r>
              <a:rPr lang="en-US" sz="2800" dirty="0"/>
              <a:t>Int </a:t>
            </a:r>
            <a:r>
              <a:rPr lang="en-US" sz="2800" dirty="0" err="1"/>
              <a:t>f#</a:t>
            </a:r>
            <a:r>
              <a:rPr lang="en-US" sz="2800" dirty="0"/>
              <a:t>/#</a:t>
            </a:r>
          </a:p>
          <a:p>
            <a:r>
              <a:rPr lang="en-US" sz="2800" dirty="0" err="1"/>
              <a:t>glbp</a:t>
            </a:r>
            <a:r>
              <a:rPr lang="en-US" sz="2800" dirty="0"/>
              <a:t> #  </a:t>
            </a:r>
            <a:r>
              <a:rPr lang="en-US" sz="2800" dirty="0" err="1"/>
              <a:t>ip</a:t>
            </a:r>
            <a:r>
              <a:rPr lang="en-US" sz="2800" dirty="0"/>
              <a:t> #ip</a:t>
            </a:r>
          </a:p>
          <a:p>
            <a:r>
              <a:rPr lang="en-US" sz="2800" dirty="0" err="1"/>
              <a:t>glbp</a:t>
            </a:r>
            <a:r>
              <a:rPr lang="en-US" sz="2800" dirty="0"/>
              <a:t> # priority #</a:t>
            </a:r>
          </a:p>
          <a:p>
            <a:r>
              <a:rPr lang="en-US" sz="2800" dirty="0" err="1"/>
              <a:t>glbp</a:t>
            </a:r>
            <a:r>
              <a:rPr lang="en-US" sz="2800" dirty="0"/>
              <a:t> # preempt </a:t>
            </a:r>
          </a:p>
          <a:p>
            <a:r>
              <a:rPr lang="en-US" sz="2800" dirty="0" err="1"/>
              <a:t>glbp</a:t>
            </a:r>
            <a:r>
              <a:rPr lang="en-US" sz="2800" dirty="0"/>
              <a:t> # load-balancing (</a:t>
            </a:r>
            <a:r>
              <a:rPr lang="en-US" sz="2800" dirty="0" err="1"/>
              <a:t>tipo</a:t>
            </a:r>
            <a:r>
              <a:rPr lang="en-US" sz="2800" dirty="0"/>
              <a:t> de </a:t>
            </a:r>
            <a:r>
              <a:rPr lang="en-US" sz="2800" dirty="0" err="1"/>
              <a:t>balanceo</a:t>
            </a:r>
            <a:r>
              <a:rPr lang="en-US" sz="2800" dirty="0"/>
              <a:t> )</a:t>
            </a:r>
          </a:p>
          <a:p>
            <a:r>
              <a:rPr lang="en-US" sz="2800" dirty="0"/>
              <a:t>End</a:t>
            </a:r>
          </a:p>
          <a:p>
            <a:r>
              <a:rPr lang="en-US" sz="2800" dirty="0" err="1"/>
              <a:t>Sh</a:t>
            </a:r>
            <a:r>
              <a:rPr lang="en-US" sz="2800" dirty="0"/>
              <a:t> </a:t>
            </a:r>
            <a:r>
              <a:rPr lang="en-US" sz="2800" dirty="0" err="1"/>
              <a:t>glbp</a:t>
            </a:r>
            <a:r>
              <a:rPr lang="en-US" sz="2800" dirty="0"/>
              <a:t> </a:t>
            </a:r>
          </a:p>
          <a:p>
            <a:r>
              <a:rPr lang="en-US" sz="2800" dirty="0" err="1"/>
              <a:t>Sh</a:t>
            </a:r>
            <a:r>
              <a:rPr lang="en-US" sz="2800" dirty="0"/>
              <a:t> </a:t>
            </a:r>
            <a:r>
              <a:rPr lang="en-US" sz="2800"/>
              <a:t>glbp </a:t>
            </a:r>
            <a:r>
              <a:rPr lang="en-US" sz="2800" dirty="0" err="1"/>
              <a:t>br</a:t>
            </a:r>
            <a:endParaRPr lang="en-US" sz="2800" dirty="0"/>
          </a:p>
          <a:p>
            <a:r>
              <a:rPr lang="en-US" sz="2800" dirty="0"/>
              <a:t>Write</a:t>
            </a:r>
          </a:p>
        </p:txBody>
      </p:sp>
    </p:spTree>
    <p:extLst>
      <p:ext uri="{BB962C8B-B14F-4D97-AF65-F5344CB8AC3E}">
        <p14:creationId xmlns:p14="http://schemas.microsoft.com/office/powerpoint/2010/main" val="292026324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3"/>
        <p:cNvGrpSpPr/>
        <p:nvPr/>
      </p:nvGrpSpPr>
      <p:grpSpPr>
        <a:xfrm>
          <a:off x="0" y="0"/>
          <a:ext cx="0" cy="0"/>
          <a:chOff x="0" y="0"/>
          <a:chExt cx="0" cy="0"/>
        </a:xfrm>
      </p:grpSpPr>
      <p:grpSp>
        <p:nvGrpSpPr>
          <p:cNvPr id="85" name="Group 84">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6" name="Straight Connector 85">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8"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7" name="Rectangle 9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9" name="Rectangle 9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0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Google Shape;144;p22"/>
          <p:cNvSpPr txBox="1">
            <a:spLocks noGrp="1"/>
          </p:cNvSpPr>
          <p:nvPr>
            <p:ph type="title"/>
          </p:nvPr>
        </p:nvSpPr>
        <p:spPr>
          <a:xfrm>
            <a:off x="677334" y="609600"/>
            <a:ext cx="3843375" cy="5175624"/>
          </a:xfrm>
          <a:prstGeom prst="rect">
            <a:avLst/>
          </a:prstGeom>
        </p:spPr>
        <p:txBody>
          <a:bodyPr spcFirstLastPara="1" vert="horz" lIns="91440" tIns="45720" rIns="91440" bIns="45720" rtlCol="0" anchor="ctr" anchorCtr="0">
            <a:normAutofit/>
          </a:bodyPr>
          <a:lstStyle/>
          <a:p>
            <a:br>
              <a:rPr lang="en-US" dirty="0">
                <a:solidFill>
                  <a:schemeClr val="tx1">
                    <a:lumMod val="85000"/>
                    <a:lumOff val="15000"/>
                  </a:schemeClr>
                </a:solidFill>
              </a:rPr>
            </a:br>
            <a:r>
              <a:rPr lang="en-US" dirty="0" err="1">
                <a:solidFill>
                  <a:schemeClr val="tx1">
                    <a:lumMod val="85000"/>
                    <a:lumOff val="15000"/>
                  </a:schemeClr>
                </a:solidFill>
              </a:rPr>
              <a:t>Preguntas</a:t>
            </a:r>
            <a:r>
              <a:rPr lang="en-US" dirty="0">
                <a:solidFill>
                  <a:schemeClr val="tx1">
                    <a:lumMod val="85000"/>
                    <a:lumOff val="15000"/>
                  </a:schemeClr>
                </a:solidFill>
              </a:rPr>
              <a:t> ? </a:t>
            </a:r>
          </a:p>
        </p:txBody>
      </p:sp>
      <p:sp>
        <p:nvSpPr>
          <p:cNvPr id="115" name="Freeform: Shape 114">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n 3">
            <a:extLst>
              <a:ext uri="{FF2B5EF4-FFF2-40B4-BE49-F238E27FC236}">
                <a16:creationId xmlns:a16="http://schemas.microsoft.com/office/drawing/2014/main" id="{C581641B-F1D5-462E-A13E-11E656266AB7}"/>
              </a:ext>
            </a:extLst>
          </p:cNvPr>
          <p:cNvPicPr>
            <a:picLocks noChangeAspect="1"/>
          </p:cNvPicPr>
          <p:nvPr/>
        </p:nvPicPr>
        <p:blipFill>
          <a:blip r:embed="rId3"/>
          <a:stretch>
            <a:fillRect/>
          </a:stretch>
        </p:blipFill>
        <p:spPr>
          <a:xfrm>
            <a:off x="5379355" y="1173655"/>
            <a:ext cx="6329318" cy="4740879"/>
          </a:xfrm>
          <a:prstGeom prst="rect">
            <a:avLst/>
          </a:prstGeom>
        </p:spPr>
      </p:pic>
    </p:spTree>
    <p:extLst>
      <p:ext uri="{BB962C8B-B14F-4D97-AF65-F5344CB8AC3E}">
        <p14:creationId xmlns:p14="http://schemas.microsoft.com/office/powerpoint/2010/main" val="36320460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a:t>HSRP</a:t>
            </a:r>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758517" y="1496772"/>
            <a:ext cx="8631403" cy="4985980"/>
          </a:xfrm>
          <a:prstGeom prst="rect">
            <a:avLst/>
          </a:prstGeom>
          <a:noFill/>
        </p:spPr>
        <p:txBody>
          <a:bodyPr wrap="square">
            <a:spAutoFit/>
          </a:bodyPr>
          <a:lstStyle/>
          <a:p>
            <a:pPr marL="457200" indent="-457200">
              <a:buFont typeface="Arial" panose="020B0604020202020204" pitchFamily="34" charset="0"/>
              <a:buChar char="•"/>
            </a:pPr>
            <a:r>
              <a:rPr lang="es-GT" sz="3600" dirty="0"/>
              <a:t>Hot </a:t>
            </a:r>
            <a:r>
              <a:rPr lang="es-GT" sz="3600" dirty="0" err="1"/>
              <a:t>Standby</a:t>
            </a:r>
            <a:r>
              <a:rPr lang="es-GT" sz="3600" dirty="0"/>
              <a:t> </a:t>
            </a:r>
            <a:r>
              <a:rPr lang="es-GT" sz="3600" dirty="0" err="1"/>
              <a:t>Router</a:t>
            </a:r>
            <a:r>
              <a:rPr lang="es-GT" sz="3600" dirty="0"/>
              <a:t> </a:t>
            </a:r>
            <a:r>
              <a:rPr lang="es-GT" sz="3600" dirty="0" err="1"/>
              <a:t>Protocol</a:t>
            </a:r>
            <a:endParaRPr lang="es-GT" sz="3600" dirty="0"/>
          </a:p>
          <a:p>
            <a:pPr marL="457200" indent="-457200">
              <a:buFont typeface="Arial" panose="020B0604020202020204" pitchFamily="34" charset="0"/>
              <a:buChar char="•"/>
            </a:pPr>
            <a:endParaRPr lang="es-GT" sz="3600" dirty="0"/>
          </a:p>
          <a:p>
            <a:pPr marL="457200" indent="-457200">
              <a:buFont typeface="Arial" panose="020B0604020202020204" pitchFamily="34" charset="0"/>
              <a:buChar char="•"/>
            </a:pPr>
            <a:r>
              <a:rPr lang="es-GT" sz="2800" dirty="0"/>
              <a:t>Una forma de lograr un tiempo de actividad de la red cercano al 100 por ciento es usar HSRP, que proporciona redundancia de red para redes IP, asegurando que el tráfico de usuario se recupere de manera inmediata y transparente de las fallas del primer salto en los dispositivos de borde de red o circuitos de acceso.</a:t>
            </a:r>
          </a:p>
          <a:p>
            <a:pPr marL="457200" indent="-457200">
              <a:buFont typeface="Arial" panose="020B0604020202020204" pitchFamily="34" charset="0"/>
              <a:buChar char="•"/>
            </a:pPr>
            <a:endParaRPr lang="es-GT" sz="1400" dirty="0"/>
          </a:p>
          <a:p>
            <a:pPr marL="457200" indent="-457200">
              <a:buFont typeface="Arial" panose="020B0604020202020204" pitchFamily="34" charset="0"/>
              <a:buChar char="•"/>
            </a:pPr>
            <a:endParaRPr lang="es-GT" sz="3600" dirty="0"/>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a:t>HSRP</a:t>
            </a:r>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674160" y="1270000"/>
            <a:ext cx="8631403" cy="5955476"/>
          </a:xfrm>
          <a:prstGeom prst="rect">
            <a:avLst/>
          </a:prstGeom>
          <a:noFill/>
        </p:spPr>
        <p:txBody>
          <a:bodyPr wrap="square">
            <a:spAutoFit/>
          </a:bodyPr>
          <a:lstStyle/>
          <a:p>
            <a:pPr marL="457200" indent="-457200">
              <a:buFont typeface="Arial" panose="020B0604020202020204" pitchFamily="34" charset="0"/>
              <a:buChar char="•"/>
            </a:pPr>
            <a:r>
              <a:rPr lang="es-GT" sz="2800" dirty="0"/>
              <a:t>Al compartir una dirección IP y una dirección MAC (capa 2), dos o más enrutadores pueden actuar como un solo enrutador "virtual". Los miembros del grupo de enrutadores virtuales intercambian continuamente mensajes de estado. De esta manera, un enrutador puede asumir la responsabilidad de enrutamiento de otro, en caso de que deje de funcionar por razones planificadas o no planificadas. Los hosts continúan reenviando paquetes IP a una dirección IP y MAC consistente, y el cambio de dispositivos que realizan el enrutamiento es transparente.</a:t>
            </a:r>
          </a:p>
          <a:p>
            <a:pPr marL="457200" indent="-457200">
              <a:buFont typeface="Arial" panose="020B0604020202020204" pitchFamily="34" charset="0"/>
              <a:buChar char="•"/>
            </a:pPr>
            <a:endParaRPr lang="es-GT" sz="1000" dirty="0"/>
          </a:p>
          <a:p>
            <a:pPr marL="457200" indent="-457200">
              <a:buFont typeface="Arial" panose="020B0604020202020204" pitchFamily="34" charset="0"/>
              <a:buChar char="•"/>
            </a:pPr>
            <a:endParaRPr lang="es-GT" sz="3600" dirty="0"/>
          </a:p>
        </p:txBody>
      </p:sp>
    </p:spTree>
    <p:extLst>
      <p:ext uri="{BB962C8B-B14F-4D97-AF65-F5344CB8AC3E}">
        <p14:creationId xmlns:p14="http://schemas.microsoft.com/office/powerpoint/2010/main" val="3669555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4"/>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4" name="Straight Connector 15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Isosceles Triangle 15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Isosceles Triangle 16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Isosceles Triangle 16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Google Shape;95;p15"/>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s-GT" dirty="0"/>
              <a:t>HSRP </a:t>
            </a:r>
          </a:p>
        </p:txBody>
      </p:sp>
      <p:sp>
        <p:nvSpPr>
          <p:cNvPr id="96" name="Google Shape;96;p15"/>
          <p:cNvSpPr txBox="1">
            <a:spLocks noGrp="1"/>
          </p:cNvSpPr>
          <p:nvPr>
            <p:ph idx="1"/>
          </p:nvPr>
        </p:nvSpPr>
        <p:spPr>
          <a:xfrm>
            <a:off x="677334" y="2160589"/>
            <a:ext cx="8596668" cy="3880773"/>
          </a:xfrm>
          <a:prstGeom prst="rect">
            <a:avLst/>
          </a:prstGeom>
        </p:spPr>
        <p:txBody>
          <a:bodyPr spcFirstLastPara="1" lIns="91425" tIns="45700" rIns="91425" bIns="45700" anchorCtr="0">
            <a:normAutofit lnSpcReduction="10000"/>
          </a:bodyPr>
          <a:lstStyle/>
          <a:p>
            <a:pPr>
              <a:spcBef>
                <a:spcPts val="1800"/>
              </a:spcBef>
            </a:pPr>
            <a:r>
              <a:rPr lang="es-GT" sz="3200" dirty="0"/>
              <a:t>Protocolo propiedad de cisco que permite que varios </a:t>
            </a:r>
            <a:r>
              <a:rPr lang="es-GT" sz="3200" dirty="0" err="1"/>
              <a:t>router</a:t>
            </a:r>
            <a:r>
              <a:rPr lang="es-GT" sz="3200" dirty="0"/>
              <a:t> o switches multicapa aparezcan como una sola puerta de enlaces </a:t>
            </a:r>
          </a:p>
          <a:p>
            <a:pPr>
              <a:spcBef>
                <a:spcPts val="1800"/>
              </a:spcBef>
            </a:pPr>
            <a:r>
              <a:rPr lang="es-GT" sz="3200" dirty="0"/>
              <a:t>Cada uno de los </a:t>
            </a:r>
            <a:r>
              <a:rPr lang="es-GT" sz="3200" dirty="0" err="1"/>
              <a:t>router</a:t>
            </a:r>
            <a:r>
              <a:rPr lang="es-GT" sz="3200" dirty="0"/>
              <a:t> proporciona redundancia  es asignado a un grupo HSRP, un </a:t>
            </a:r>
            <a:r>
              <a:rPr lang="es-GT" sz="3200" dirty="0" err="1"/>
              <a:t>router</a:t>
            </a:r>
            <a:r>
              <a:rPr lang="es-GT" sz="3200" dirty="0"/>
              <a:t> es seleccionado </a:t>
            </a:r>
            <a:r>
              <a:rPr lang="es-GT" sz="3200" dirty="0" err="1"/>
              <a:t>com</a:t>
            </a:r>
            <a:r>
              <a:rPr lang="es-GT" sz="3200" dirty="0"/>
              <a:t> active o primario y otro como </a:t>
            </a:r>
            <a:r>
              <a:rPr lang="es-GT" sz="3200" dirty="0" err="1"/>
              <a:t>standby</a:t>
            </a:r>
            <a:r>
              <a:rPr lang="es-GT" sz="3200" dirty="0"/>
              <a:t> o secundario </a:t>
            </a:r>
          </a:p>
          <a:p>
            <a:pPr>
              <a:spcBef>
                <a:spcPts val="1800"/>
              </a:spcBef>
            </a:pPr>
            <a:endParaRPr lang="en-US" sz="2400" dirty="0"/>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4"/>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4" name="Straight Connector 15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Isosceles Triangle 15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Isosceles Triangle 16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Isosceles Triangle 16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Google Shape;95;p15"/>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s-GT" dirty="0"/>
              <a:t>HSRP </a:t>
            </a:r>
          </a:p>
        </p:txBody>
      </p:sp>
      <p:sp>
        <p:nvSpPr>
          <p:cNvPr id="96" name="Google Shape;96;p15"/>
          <p:cNvSpPr txBox="1">
            <a:spLocks noGrp="1"/>
          </p:cNvSpPr>
          <p:nvPr>
            <p:ph idx="1"/>
          </p:nvPr>
        </p:nvSpPr>
        <p:spPr>
          <a:xfrm>
            <a:off x="677334" y="2160589"/>
            <a:ext cx="8596668" cy="3880773"/>
          </a:xfrm>
          <a:prstGeom prst="rect">
            <a:avLst/>
          </a:prstGeom>
        </p:spPr>
        <p:txBody>
          <a:bodyPr spcFirstLastPara="1" lIns="91425" tIns="45700" rIns="91425" bIns="45700" anchorCtr="0">
            <a:normAutofit/>
          </a:bodyPr>
          <a:lstStyle/>
          <a:p>
            <a:pPr>
              <a:spcBef>
                <a:spcPts val="1800"/>
              </a:spcBef>
            </a:pPr>
            <a:r>
              <a:rPr lang="en-US" sz="2400" dirty="0"/>
              <a:t>El resto se </a:t>
            </a:r>
            <a:r>
              <a:rPr lang="en-US" sz="2400" dirty="0" err="1"/>
              <a:t>mantendra</a:t>
            </a:r>
            <a:r>
              <a:rPr lang="en-US" sz="2400" dirty="0"/>
              <a:t> </a:t>
            </a:r>
            <a:r>
              <a:rPr lang="en-US" sz="2400" dirty="0" err="1"/>
              <a:t>en</a:t>
            </a:r>
            <a:r>
              <a:rPr lang="en-US" sz="2400" dirty="0"/>
              <a:t> </a:t>
            </a:r>
            <a:r>
              <a:rPr lang="en-US" sz="2400" dirty="0" err="1"/>
              <a:t>estado</a:t>
            </a:r>
            <a:r>
              <a:rPr lang="en-US" sz="2400" dirty="0"/>
              <a:t> listen</a:t>
            </a:r>
          </a:p>
          <a:p>
            <a:pPr>
              <a:spcBef>
                <a:spcPts val="1800"/>
              </a:spcBef>
            </a:pPr>
            <a:r>
              <a:rPr lang="en-US" sz="2400" dirty="0"/>
              <a:t>Los routers </a:t>
            </a:r>
            <a:r>
              <a:rPr lang="en-US" sz="2400" dirty="0" err="1"/>
              <a:t>intercambian</a:t>
            </a:r>
            <a:r>
              <a:rPr lang="en-US" sz="2400" dirty="0"/>
              <a:t> </a:t>
            </a:r>
            <a:r>
              <a:rPr lang="en-US" sz="2400" dirty="0" err="1"/>
              <a:t>mensajes</a:t>
            </a:r>
            <a:r>
              <a:rPr lang="en-US" sz="2400" dirty="0"/>
              <a:t> hello para </a:t>
            </a:r>
            <a:r>
              <a:rPr lang="en-US" sz="2400" dirty="0" err="1"/>
              <a:t>comprobar</a:t>
            </a:r>
            <a:r>
              <a:rPr lang="en-US" sz="2400" dirty="0"/>
              <a:t> que la </a:t>
            </a:r>
            <a:r>
              <a:rPr lang="en-US" sz="2400" dirty="0" err="1"/>
              <a:t>coneccion</a:t>
            </a:r>
            <a:r>
              <a:rPr lang="en-US" sz="2400" dirty="0"/>
              <a:t> </a:t>
            </a:r>
            <a:r>
              <a:rPr lang="en-US" sz="2400" dirty="0" err="1"/>
              <a:t>este</a:t>
            </a:r>
            <a:r>
              <a:rPr lang="en-US" sz="2400" dirty="0"/>
              <a:t> </a:t>
            </a:r>
            <a:r>
              <a:rPr lang="en-US" sz="2400" dirty="0" err="1"/>
              <a:t>en</a:t>
            </a:r>
            <a:r>
              <a:rPr lang="en-US" sz="2400" dirty="0"/>
              <a:t> </a:t>
            </a:r>
            <a:r>
              <a:rPr lang="en-US" sz="2400" dirty="0" err="1"/>
              <a:t>orden</a:t>
            </a:r>
            <a:r>
              <a:rPr lang="en-US" sz="2400" dirty="0"/>
              <a:t> </a:t>
            </a:r>
            <a:r>
              <a:rPr lang="en-US" sz="2400" dirty="0" err="1"/>
              <a:t>estos</a:t>
            </a:r>
            <a:r>
              <a:rPr lang="en-US" sz="2400" dirty="0"/>
              <a:t> </a:t>
            </a:r>
            <a:r>
              <a:rPr lang="en-US" sz="2400" dirty="0" err="1"/>
              <a:t>mensajes</a:t>
            </a:r>
            <a:r>
              <a:rPr lang="en-US" sz="2400" dirty="0"/>
              <a:t> se </a:t>
            </a:r>
            <a:r>
              <a:rPr lang="en-US" sz="2400" dirty="0" err="1"/>
              <a:t>manda</a:t>
            </a:r>
            <a:r>
              <a:rPr lang="en-US" sz="2400" dirty="0"/>
              <a:t> de </a:t>
            </a:r>
            <a:r>
              <a:rPr lang="en-US" sz="2400" dirty="0" err="1"/>
              <a:t>manera</a:t>
            </a:r>
            <a:r>
              <a:rPr lang="en-US" sz="2400" dirty="0"/>
              <a:t> multicast </a:t>
            </a:r>
          </a:p>
          <a:p>
            <a:pPr>
              <a:spcBef>
                <a:spcPts val="1800"/>
              </a:spcBef>
            </a:pPr>
            <a:r>
              <a:rPr lang="en-US" sz="2400" dirty="0"/>
              <a:t>Los </a:t>
            </a:r>
            <a:r>
              <a:rPr lang="en-US" sz="2400" dirty="0" err="1"/>
              <a:t>grupos</a:t>
            </a:r>
            <a:r>
              <a:rPr lang="en-US" sz="2400" dirty="0"/>
              <a:t> HSRP son </a:t>
            </a:r>
            <a:r>
              <a:rPr lang="en-US" sz="2400" dirty="0" err="1"/>
              <a:t>asignados</a:t>
            </a:r>
            <a:r>
              <a:rPr lang="en-US" sz="2400" dirty="0"/>
              <a:t> </a:t>
            </a:r>
            <a:r>
              <a:rPr lang="en-US" sz="2400" dirty="0" err="1"/>
              <a:t>desde</a:t>
            </a:r>
            <a:r>
              <a:rPr lang="en-US" sz="2400" dirty="0"/>
              <a:t> </a:t>
            </a:r>
            <a:r>
              <a:rPr lang="en-US" sz="2400" dirty="0" err="1"/>
              <a:t>el</a:t>
            </a:r>
            <a:r>
              <a:rPr lang="en-US" sz="2400" dirty="0"/>
              <a:t> </a:t>
            </a:r>
            <a:r>
              <a:rPr lang="en-US" sz="2400" dirty="0" err="1"/>
              <a:t>numero</a:t>
            </a:r>
            <a:r>
              <a:rPr lang="en-US" sz="2400" dirty="0"/>
              <a:t> 0 hasta </a:t>
            </a:r>
            <a:r>
              <a:rPr lang="en-US" sz="2400" dirty="0" err="1"/>
              <a:t>el</a:t>
            </a:r>
            <a:r>
              <a:rPr lang="en-US" sz="2400" dirty="0"/>
              <a:t> 255</a:t>
            </a:r>
          </a:p>
        </p:txBody>
      </p:sp>
    </p:spTree>
    <p:extLst>
      <p:ext uri="{BB962C8B-B14F-4D97-AF65-F5344CB8AC3E}">
        <p14:creationId xmlns:p14="http://schemas.microsoft.com/office/powerpoint/2010/main" val="136428656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4"/>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4" name="Straight Connector 15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8" name="Isosceles Triangle 15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2" name="Isosceles Triangle 16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3" name="Isosceles Triangle 16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Google Shape;95;p15"/>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dirty="0" err="1"/>
              <a:t>Eleccion</a:t>
            </a:r>
            <a:r>
              <a:rPr lang="en-US" dirty="0"/>
              <a:t> del router HSRP</a:t>
            </a:r>
            <a:endParaRPr lang="es-GT" dirty="0"/>
          </a:p>
        </p:txBody>
      </p:sp>
      <p:sp>
        <p:nvSpPr>
          <p:cNvPr id="96" name="Google Shape;96;p15"/>
          <p:cNvSpPr txBox="1">
            <a:spLocks noGrp="1"/>
          </p:cNvSpPr>
          <p:nvPr>
            <p:ph idx="1"/>
          </p:nvPr>
        </p:nvSpPr>
        <p:spPr>
          <a:xfrm>
            <a:off x="677334" y="2160589"/>
            <a:ext cx="8596668" cy="3880773"/>
          </a:xfrm>
          <a:prstGeom prst="rect">
            <a:avLst/>
          </a:prstGeom>
        </p:spPr>
        <p:txBody>
          <a:bodyPr spcFirstLastPara="1" lIns="91425" tIns="45700" rIns="91425" bIns="45700" anchorCtr="0">
            <a:normAutofit/>
          </a:bodyPr>
          <a:lstStyle/>
          <a:p>
            <a:pPr>
              <a:spcBef>
                <a:spcPts val="1800"/>
              </a:spcBef>
            </a:pPr>
            <a:r>
              <a:rPr lang="es-GT" sz="2400" dirty="0"/>
              <a:t>Para escoger un </a:t>
            </a:r>
            <a:r>
              <a:rPr lang="es-GT" sz="2400" dirty="0" err="1"/>
              <a:t>router</a:t>
            </a:r>
            <a:r>
              <a:rPr lang="es-GT" sz="2400" dirty="0"/>
              <a:t>  como activo el protocolo se basa en la prioridad que va desde 0 a 255</a:t>
            </a:r>
          </a:p>
          <a:p>
            <a:pPr>
              <a:spcBef>
                <a:spcPts val="1800"/>
              </a:spcBef>
            </a:pPr>
            <a:r>
              <a:rPr lang="es-GT" sz="2400" dirty="0"/>
              <a:t>Por defecto todos los </a:t>
            </a:r>
            <a:r>
              <a:rPr lang="es-GT" sz="2400" dirty="0" err="1"/>
              <a:t>routers</a:t>
            </a:r>
            <a:r>
              <a:rPr lang="es-GT" sz="2400" dirty="0"/>
              <a:t> se encuentran configurados con una prioridad de 100 </a:t>
            </a:r>
          </a:p>
          <a:p>
            <a:pPr>
              <a:spcBef>
                <a:spcPts val="1800"/>
              </a:spcBef>
            </a:pPr>
            <a:r>
              <a:rPr lang="es-GT" sz="2400" dirty="0"/>
              <a:t>El </a:t>
            </a:r>
            <a:r>
              <a:rPr lang="es-GT" sz="2400" dirty="0" err="1"/>
              <a:t>ruter</a:t>
            </a:r>
            <a:r>
              <a:rPr lang="es-GT" sz="2400" dirty="0"/>
              <a:t> con la prioridad mas alta se convierte en el </a:t>
            </a:r>
            <a:r>
              <a:rPr lang="es-GT" sz="2400" dirty="0" err="1"/>
              <a:t>router</a:t>
            </a:r>
            <a:r>
              <a:rPr lang="es-GT" sz="2400" dirty="0"/>
              <a:t> active del grupo y en caso de que exista la misma prioridad para los </a:t>
            </a:r>
            <a:r>
              <a:rPr lang="es-GT" sz="2400" dirty="0" err="1"/>
              <a:t>routers</a:t>
            </a:r>
            <a:r>
              <a:rPr lang="es-GT" sz="2400" dirty="0"/>
              <a:t> , se convertirá en active el </a:t>
            </a:r>
            <a:r>
              <a:rPr lang="es-GT" sz="2400" dirty="0" err="1"/>
              <a:t>router</a:t>
            </a:r>
            <a:r>
              <a:rPr lang="es-GT" sz="2400" dirty="0"/>
              <a:t> con la </a:t>
            </a:r>
            <a:r>
              <a:rPr lang="es-GT" sz="2400" dirty="0" err="1"/>
              <a:t>ip</a:t>
            </a:r>
            <a:r>
              <a:rPr lang="es-GT" sz="2400" dirty="0"/>
              <a:t> mas alta configurada en la interfaz </a:t>
            </a:r>
            <a:r>
              <a:rPr lang="es-GT" sz="2400" dirty="0" err="1"/>
              <a:t>hrsp</a:t>
            </a:r>
            <a:endParaRPr lang="es-GT" sz="2400" dirty="0"/>
          </a:p>
        </p:txBody>
      </p:sp>
    </p:spTree>
    <p:extLst>
      <p:ext uri="{BB962C8B-B14F-4D97-AF65-F5344CB8AC3E}">
        <p14:creationId xmlns:p14="http://schemas.microsoft.com/office/powerpoint/2010/main" val="3776780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94"/>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5" name="Straight Connector 11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1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Isosceles Triangle 11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Isosceles Triangle 12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Isosceles Triangle 12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5" name="Google Shape;95;p15"/>
          <p:cNvSpPr txBox="1">
            <a:spLocks noGrp="1"/>
          </p:cNvSpPr>
          <p:nvPr>
            <p:ph type="title"/>
          </p:nvPr>
        </p:nvSpPr>
        <p:spPr>
          <a:xfrm>
            <a:off x="677334" y="609600"/>
            <a:ext cx="8596668" cy="1320800"/>
          </a:xfrm>
          <a:prstGeom prst="rect">
            <a:avLst/>
          </a:prstGeom>
        </p:spPr>
        <p:txBody>
          <a:bodyPr spcFirstLastPara="1" lIns="91425" tIns="45700" rIns="91425" bIns="45700" anchorCtr="0">
            <a:normAutofit/>
          </a:bodyPr>
          <a:lstStyle/>
          <a:p>
            <a:pPr marL="285750" indent="-285750">
              <a:spcBef>
                <a:spcPts val="1800"/>
              </a:spcBef>
              <a:spcAft>
                <a:spcPts val="0"/>
              </a:spcAft>
            </a:pPr>
            <a:r>
              <a:rPr lang="en-US" sz="3600" dirty="0" err="1">
                <a:ea typeface="+mn-lt"/>
                <a:cs typeface="+mn-lt"/>
              </a:rPr>
              <a:t>Estados</a:t>
            </a:r>
            <a:r>
              <a:rPr lang="en-US" sz="3600" dirty="0">
                <a:ea typeface="+mn-lt"/>
                <a:cs typeface="+mn-lt"/>
              </a:rPr>
              <a:t> HSRP</a:t>
            </a:r>
          </a:p>
        </p:txBody>
      </p:sp>
      <p:sp>
        <p:nvSpPr>
          <p:cNvPr id="96" name="Google Shape;96;p15"/>
          <p:cNvSpPr txBox="1">
            <a:spLocks noGrp="1"/>
          </p:cNvSpPr>
          <p:nvPr>
            <p:ph idx="1"/>
          </p:nvPr>
        </p:nvSpPr>
        <p:spPr>
          <a:xfrm>
            <a:off x="677334" y="2160589"/>
            <a:ext cx="8596668" cy="3880773"/>
          </a:xfrm>
          <a:prstGeom prst="rect">
            <a:avLst/>
          </a:prstGeom>
        </p:spPr>
        <p:txBody>
          <a:bodyPr spcFirstLastPara="1" lIns="91425" tIns="45700" rIns="91425" bIns="45700" anchorCtr="0">
            <a:normAutofit fontScale="92500" lnSpcReduction="20000"/>
          </a:bodyPr>
          <a:lstStyle/>
          <a:p>
            <a:pPr marL="285750" indent="-285750">
              <a:spcBef>
                <a:spcPts val="1800"/>
              </a:spcBef>
              <a:spcAft>
                <a:spcPts val="0"/>
              </a:spcAft>
            </a:pPr>
            <a:r>
              <a:rPr lang="en-US" sz="3600" dirty="0">
                <a:ea typeface="+mn-lt"/>
                <a:cs typeface="+mn-lt"/>
              </a:rPr>
              <a:t>Disable </a:t>
            </a:r>
          </a:p>
          <a:p>
            <a:pPr marL="285750" indent="-285750">
              <a:spcBef>
                <a:spcPts val="1800"/>
              </a:spcBef>
              <a:spcAft>
                <a:spcPts val="0"/>
              </a:spcAft>
            </a:pPr>
            <a:r>
              <a:rPr lang="en-US" sz="3600" dirty="0">
                <a:ea typeface="+mn-lt"/>
                <a:cs typeface="+mn-lt"/>
              </a:rPr>
              <a:t>Init </a:t>
            </a:r>
          </a:p>
          <a:p>
            <a:pPr marL="285750" indent="-285750">
              <a:spcBef>
                <a:spcPts val="1800"/>
              </a:spcBef>
              <a:spcAft>
                <a:spcPts val="0"/>
              </a:spcAft>
            </a:pPr>
            <a:r>
              <a:rPr lang="en-US" sz="3600" dirty="0">
                <a:ea typeface="+mn-lt"/>
                <a:cs typeface="+mn-lt"/>
              </a:rPr>
              <a:t>Listen </a:t>
            </a:r>
          </a:p>
          <a:p>
            <a:pPr marL="285750" indent="-285750">
              <a:spcBef>
                <a:spcPts val="1800"/>
              </a:spcBef>
              <a:spcAft>
                <a:spcPts val="0"/>
              </a:spcAft>
            </a:pPr>
            <a:r>
              <a:rPr lang="en-US" sz="3600" dirty="0">
                <a:ea typeface="+mn-lt"/>
                <a:cs typeface="+mn-lt"/>
              </a:rPr>
              <a:t>Speak </a:t>
            </a:r>
          </a:p>
          <a:p>
            <a:pPr marL="285750" indent="-285750">
              <a:spcBef>
                <a:spcPts val="1800"/>
              </a:spcBef>
              <a:spcAft>
                <a:spcPts val="0"/>
              </a:spcAft>
            </a:pPr>
            <a:r>
              <a:rPr lang="en-US" sz="3600" dirty="0">
                <a:ea typeface="+mn-lt"/>
                <a:cs typeface="+mn-lt"/>
              </a:rPr>
              <a:t>Standby </a:t>
            </a:r>
          </a:p>
          <a:p>
            <a:pPr marL="285750" indent="-285750">
              <a:spcBef>
                <a:spcPts val="1800"/>
              </a:spcBef>
              <a:spcAft>
                <a:spcPts val="0"/>
              </a:spcAft>
            </a:pPr>
            <a:r>
              <a:rPr lang="en-US" sz="3600" dirty="0">
                <a:ea typeface="+mn-lt"/>
                <a:cs typeface="+mn-lt"/>
              </a:rPr>
              <a:t>Active </a:t>
            </a:r>
            <a:endParaRPr lang="es-ES" dirty="0">
              <a:ea typeface="+mn-lt"/>
              <a:cs typeface="+mn-lt"/>
            </a:endParaRPr>
          </a:p>
          <a:p>
            <a:pPr marL="0" indent="0">
              <a:spcBef>
                <a:spcPts val="1800"/>
              </a:spcBef>
              <a:spcAft>
                <a:spcPts val="0"/>
              </a:spcAft>
              <a:buNone/>
            </a:pPr>
            <a:endParaRPr lang="en-US" dirty="0"/>
          </a:p>
          <a:p>
            <a:pPr marL="0" indent="0">
              <a:spcBef>
                <a:spcPts val="1800"/>
              </a:spcBef>
              <a:spcAft>
                <a:spcPts val="0"/>
              </a:spcAft>
              <a:buNone/>
            </a:pPr>
            <a:endParaRPr lang="en-US" dirty="0"/>
          </a:p>
        </p:txBody>
      </p:sp>
    </p:spTree>
    <p:extLst>
      <p:ext uri="{BB962C8B-B14F-4D97-AF65-F5344CB8AC3E}">
        <p14:creationId xmlns:p14="http://schemas.microsoft.com/office/powerpoint/2010/main" val="68272031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a:t>GLBP</a:t>
            </a:r>
            <a:br>
              <a:rPr lang="en-US" dirty="0"/>
            </a:br>
            <a:endParaRPr lang="en-US" dirty="0"/>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758517" y="1496772"/>
            <a:ext cx="8631403" cy="6155531"/>
          </a:xfrm>
          <a:prstGeom prst="rect">
            <a:avLst/>
          </a:prstGeom>
          <a:noFill/>
        </p:spPr>
        <p:txBody>
          <a:bodyPr wrap="square">
            <a:spAutoFit/>
          </a:bodyPr>
          <a:lstStyle/>
          <a:p>
            <a:endParaRPr lang="es-GT" sz="3600" dirty="0"/>
          </a:p>
          <a:p>
            <a:r>
              <a:rPr lang="es-GT" sz="2800" dirty="0"/>
              <a:t>Un protocolo propiedad de cisco que sirve para agregar balanceo de carga sin la necesidad que utilizar múltiples grupos en la función de redundancia  con HSRP </a:t>
            </a:r>
          </a:p>
          <a:p>
            <a:pPr marL="457200" indent="-457200">
              <a:buFont typeface="Arial" panose="020B0604020202020204" pitchFamily="34" charset="0"/>
              <a:buChar char="•"/>
            </a:pPr>
            <a:endParaRPr lang="es-GT" sz="2800" dirty="0"/>
          </a:p>
          <a:p>
            <a:r>
              <a:rPr lang="es-GT" sz="2800" dirty="0" err="1"/>
              <a:t>Multiples</a:t>
            </a:r>
            <a:r>
              <a:rPr lang="es-GT" sz="2800" dirty="0"/>
              <a:t> </a:t>
            </a:r>
            <a:r>
              <a:rPr lang="es-GT" sz="2800" dirty="0" err="1"/>
              <a:t>routers</a:t>
            </a:r>
            <a:r>
              <a:rPr lang="es-GT" sz="2800" dirty="0"/>
              <a:t> o switches son asignados a un mismo grupo  pudiendo Todos ellos participar en el </a:t>
            </a:r>
            <a:r>
              <a:rPr lang="es-GT" sz="2800" dirty="0" err="1"/>
              <a:t>envio</a:t>
            </a:r>
            <a:r>
              <a:rPr lang="es-GT" sz="2800" dirty="0"/>
              <a:t> de trafico la ventaja es que todos los host clientes no ha </a:t>
            </a:r>
            <a:r>
              <a:rPr lang="es-GT" sz="2800" dirty="0" err="1"/>
              <a:t>ha</a:t>
            </a:r>
            <a:r>
              <a:rPr lang="es-GT" sz="2800" dirty="0"/>
              <a:t> </a:t>
            </a:r>
            <a:r>
              <a:rPr lang="es-GT" sz="2800" dirty="0" err="1"/>
              <a:t>nde</a:t>
            </a:r>
            <a:r>
              <a:rPr lang="es-GT" sz="2800" dirty="0"/>
              <a:t> dividirse y apuntar a diferentes puertas de enlace , todos </a:t>
            </a:r>
            <a:r>
              <a:rPr lang="es-GT" sz="2800" dirty="0" err="1"/>
              <a:t>puden</a:t>
            </a:r>
            <a:r>
              <a:rPr lang="es-GT" sz="2800" dirty="0"/>
              <a:t> tener la misma </a:t>
            </a:r>
          </a:p>
          <a:p>
            <a:pPr marL="457200" indent="-457200">
              <a:buFont typeface="Arial" panose="020B0604020202020204" pitchFamily="34" charset="0"/>
              <a:buChar char="•"/>
            </a:pPr>
            <a:endParaRPr lang="es-GT" sz="1400" dirty="0"/>
          </a:p>
          <a:p>
            <a:pPr marL="457200" indent="-457200">
              <a:buFont typeface="Arial" panose="020B0604020202020204" pitchFamily="34" charset="0"/>
              <a:buChar char="•"/>
            </a:pPr>
            <a:endParaRPr lang="es-GT" sz="3600" dirty="0"/>
          </a:p>
        </p:txBody>
      </p:sp>
    </p:spTree>
    <p:extLst>
      <p:ext uri="{BB962C8B-B14F-4D97-AF65-F5344CB8AC3E}">
        <p14:creationId xmlns:p14="http://schemas.microsoft.com/office/powerpoint/2010/main" val="424664220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6"/>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6" name="Straight Connector 95">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104">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Google Shape;87;p14"/>
          <p:cNvSpPr txBox="1">
            <a:spLocks noGrp="1"/>
          </p:cNvSpPr>
          <p:nvPr>
            <p:ph type="title"/>
          </p:nvPr>
        </p:nvSpPr>
        <p:spPr>
          <a:xfrm>
            <a:off x="677334" y="609600"/>
            <a:ext cx="8596668" cy="1320800"/>
          </a:xfrm>
          <a:prstGeom prst="rect">
            <a:avLst/>
          </a:prstGeom>
        </p:spPr>
        <p:txBody>
          <a:bodyPr spcFirstLastPara="1" vert="horz" lIns="91440" tIns="45720" rIns="91440" bIns="45720" rtlCol="0" anchor="t" anchorCtr="0">
            <a:normAutofit/>
          </a:bodyPr>
          <a:lstStyle/>
          <a:p>
            <a:r>
              <a:rPr lang="en-US" dirty="0"/>
              <a:t>GLBP</a:t>
            </a:r>
            <a:br>
              <a:rPr lang="en-US" dirty="0"/>
            </a:br>
            <a:endParaRPr lang="en-US" dirty="0"/>
          </a:p>
        </p:txBody>
      </p:sp>
      <p:sp>
        <p:nvSpPr>
          <p:cNvPr id="88" name="Google Shape;88;p14"/>
          <p:cNvSpPr txBox="1"/>
          <p:nvPr/>
        </p:nvSpPr>
        <p:spPr>
          <a:xfrm>
            <a:off x="524310" y="1484379"/>
            <a:ext cx="8596668" cy="3880773"/>
          </a:xfrm>
          <a:prstGeom prst="rect">
            <a:avLst/>
          </a:prstGeom>
        </p:spPr>
        <p:txBody>
          <a:bodyPr spcFirstLastPara="1" vert="horz" lIns="91440" tIns="45720" rIns="91440" bIns="45720" rtlCol="0" anchorCtr="0">
            <a:normAutofit/>
          </a:bodyPr>
          <a:lstStyle/>
          <a:p>
            <a:pPr>
              <a:spcBef>
                <a:spcPts val="1000"/>
              </a:spcBef>
              <a:buClr>
                <a:schemeClr val="accent1"/>
              </a:buClr>
              <a:buSzPct val="80000"/>
              <a:buFont typeface="Wingdings 3" charset="2"/>
              <a:buChar char=""/>
            </a:pPr>
            <a:endParaRPr lang="es-GT" dirty="0">
              <a:solidFill>
                <a:schemeClr val="tx1">
                  <a:lumMod val="75000"/>
                  <a:lumOff val="25000"/>
                </a:schemeClr>
              </a:solidFill>
              <a:sym typeface="Century Gothic"/>
            </a:endParaRPr>
          </a:p>
        </p:txBody>
      </p:sp>
      <p:sp>
        <p:nvSpPr>
          <p:cNvPr id="19" name="CuadroTexto 18">
            <a:extLst>
              <a:ext uri="{FF2B5EF4-FFF2-40B4-BE49-F238E27FC236}">
                <a16:creationId xmlns:a16="http://schemas.microsoft.com/office/drawing/2014/main" id="{EE49CAD2-2EC8-42AB-AAB2-060DAE0D05A3}"/>
              </a:ext>
            </a:extLst>
          </p:cNvPr>
          <p:cNvSpPr txBox="1"/>
          <p:nvPr/>
        </p:nvSpPr>
        <p:spPr>
          <a:xfrm>
            <a:off x="758517" y="1496772"/>
            <a:ext cx="8631403" cy="3570208"/>
          </a:xfrm>
          <a:prstGeom prst="rect">
            <a:avLst/>
          </a:prstGeom>
          <a:noFill/>
        </p:spPr>
        <p:txBody>
          <a:bodyPr wrap="square">
            <a:spAutoFit/>
          </a:bodyPr>
          <a:lstStyle/>
          <a:p>
            <a:endParaRPr lang="es-GT" sz="3600" dirty="0"/>
          </a:p>
          <a:p>
            <a:r>
              <a:rPr lang="es-GT" sz="2800" dirty="0"/>
              <a:t>El balanceo de carga se lleva a cabo </a:t>
            </a:r>
            <a:r>
              <a:rPr lang="es-GT" sz="2800" dirty="0" err="1"/>
              <a:t>respondiende</a:t>
            </a:r>
            <a:r>
              <a:rPr lang="es-GT" sz="2800" dirty="0"/>
              <a:t> a los clientes con diferentes direcciones </a:t>
            </a:r>
            <a:r>
              <a:rPr lang="es-GT" sz="2800" dirty="0" err="1"/>
              <a:t>mac</a:t>
            </a:r>
            <a:r>
              <a:rPr lang="es-GT" sz="2800" dirty="0"/>
              <a:t>, de manera que todos apuntan a la misma dirección </a:t>
            </a:r>
            <a:r>
              <a:rPr lang="es-GT" sz="2800" dirty="0" err="1"/>
              <a:t>ip</a:t>
            </a:r>
            <a:r>
              <a:rPr lang="es-GT" sz="2800" dirty="0"/>
              <a:t> pero a </a:t>
            </a:r>
            <a:r>
              <a:rPr lang="es-GT" sz="2800" dirty="0" err="1"/>
              <a:t>difentes</a:t>
            </a:r>
            <a:r>
              <a:rPr lang="es-GT" sz="2800" dirty="0"/>
              <a:t> </a:t>
            </a:r>
            <a:r>
              <a:rPr lang="es-GT" sz="2800" dirty="0" err="1"/>
              <a:t>mac</a:t>
            </a:r>
            <a:r>
              <a:rPr lang="es-GT" sz="2800" dirty="0"/>
              <a:t>, repartiendo de esta </a:t>
            </a:r>
            <a:r>
              <a:rPr lang="es-GT" sz="2800" dirty="0" err="1"/>
              <a:t>manero</a:t>
            </a:r>
            <a:r>
              <a:rPr lang="es-GT" sz="2800" dirty="0"/>
              <a:t> el trafico en los diferentes </a:t>
            </a:r>
            <a:r>
              <a:rPr lang="es-GT" sz="2800" dirty="0" err="1"/>
              <a:t>routers</a:t>
            </a:r>
            <a:r>
              <a:rPr lang="es-GT" sz="2800" dirty="0"/>
              <a:t> </a:t>
            </a:r>
          </a:p>
          <a:p>
            <a:pPr marL="457200" indent="-457200">
              <a:buFont typeface="Arial" panose="020B0604020202020204" pitchFamily="34" charset="0"/>
              <a:buChar char="•"/>
            </a:pPr>
            <a:endParaRPr lang="es-GT" sz="1400" dirty="0"/>
          </a:p>
          <a:p>
            <a:pPr marL="457200" indent="-457200">
              <a:buFont typeface="Arial" panose="020B0604020202020204" pitchFamily="34" charset="0"/>
              <a:buChar char="•"/>
            </a:pPr>
            <a:endParaRPr lang="es-GT" sz="3600" dirty="0"/>
          </a:p>
        </p:txBody>
      </p:sp>
    </p:spTree>
    <p:extLst>
      <p:ext uri="{BB962C8B-B14F-4D97-AF65-F5344CB8AC3E}">
        <p14:creationId xmlns:p14="http://schemas.microsoft.com/office/powerpoint/2010/main" val="111783100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1101</TotalTime>
  <Words>675</Words>
  <Application>Microsoft Office PowerPoint</Application>
  <PresentationFormat>Panorámica</PresentationFormat>
  <Paragraphs>77</Paragraphs>
  <Slides>17</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Trebuchet MS</vt:lpstr>
      <vt:lpstr>Arial</vt:lpstr>
      <vt:lpstr>Wingdings 3</vt:lpstr>
      <vt:lpstr>Faceta</vt:lpstr>
      <vt:lpstr>Jhonnatan Enmanuel Orantes Garcia</vt:lpstr>
      <vt:lpstr>HSRP</vt:lpstr>
      <vt:lpstr>HSRP</vt:lpstr>
      <vt:lpstr>HSRP </vt:lpstr>
      <vt:lpstr>HSRP </vt:lpstr>
      <vt:lpstr>Eleccion del router HSRP</vt:lpstr>
      <vt:lpstr>Estados HSRP</vt:lpstr>
      <vt:lpstr>GLBP </vt:lpstr>
      <vt:lpstr>GLBP </vt:lpstr>
      <vt:lpstr>GLBP algoritmos  </vt:lpstr>
      <vt:lpstr>GLBP Round Robin   </vt:lpstr>
      <vt:lpstr>GLBP Weighted </vt:lpstr>
      <vt:lpstr>GLBP Host dependent   </vt:lpstr>
      <vt:lpstr>Comandos HSRP </vt:lpstr>
      <vt:lpstr>Comandos HSRP standby </vt:lpstr>
      <vt:lpstr>Comandos GLBP </vt:lpstr>
      <vt:lpstr> Preguntas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Redes de Computadoras 1</dc:title>
  <dc:creator>jho orant</dc:creator>
  <cp:lastModifiedBy>jho orant</cp:lastModifiedBy>
  <cp:revision>18</cp:revision>
  <dcterms:modified xsi:type="dcterms:W3CDTF">2022-03-18T21:25:53Z</dcterms:modified>
</cp:coreProperties>
</file>