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7" r:id="rId3"/>
    <p:sldId id="272" r:id="rId4"/>
    <p:sldId id="258" r:id="rId5"/>
    <p:sldId id="294" r:id="rId6"/>
    <p:sldId id="273" r:id="rId7"/>
    <p:sldId id="261" r:id="rId8"/>
    <p:sldId id="262" r:id="rId9"/>
    <p:sldId id="275" r:id="rId10"/>
    <p:sldId id="276" r:id="rId11"/>
    <p:sldId id="278" r:id="rId12"/>
    <p:sldId id="293" r:id="rId13"/>
    <p:sldId id="298" r:id="rId14"/>
    <p:sldId id="295" r:id="rId15"/>
    <p:sldId id="296" r:id="rId16"/>
    <p:sldId id="297" r:id="rId17"/>
    <p:sldId id="292" r:id="rId18"/>
  </p:sldIdLst>
  <p:sldSz cx="12192000" cy="6858000"/>
  <p:notesSz cx="6858000" cy="9144000"/>
  <p:embeddedFontLs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894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40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475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6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49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92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906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1e5a10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1e5a10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1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95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42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82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22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0775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38435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69358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866785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402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7882129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9058719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5633631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04984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378592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252068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612242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B482E8-6E0E-1B4F-B1FD-C69DB9E858D9}" type="datetimeFigureOut">
              <a:rPr lang="en-US" smtClean="0"/>
              <a:pPr/>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6773233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482E8-6E0E-1B4F-B1FD-C69DB9E858D9}" type="datetimeFigureOut">
              <a:rPr lang="en-US" smtClean="0"/>
              <a:pPr/>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0625473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987539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3670505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2/25/2022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23900534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pic>
        <p:nvPicPr>
          <p:cNvPr id="119" name="Picture 118">
            <a:extLst>
              <a:ext uri="{FF2B5EF4-FFF2-40B4-BE49-F238E27FC236}">
                <a16:creationId xmlns:a16="http://schemas.microsoft.com/office/drawing/2014/main" id="{3C2F123C-FB43-42E5-8AA2-B5B527C3229E}"/>
              </a:ext>
            </a:extLst>
          </p:cNvPr>
          <p:cNvPicPr>
            <a:picLocks noChangeAspect="1"/>
          </p:cNvPicPr>
          <p:nvPr/>
        </p:nvPicPr>
        <p:blipFill rotWithShape="1">
          <a:blip r:embed="rId3"/>
          <a:srcRect l="9091" t="4726" b="4365"/>
          <a:stretch/>
        </p:blipFill>
        <p:spPr>
          <a:xfrm>
            <a:off x="1" y="10"/>
            <a:ext cx="12191999" cy="6857990"/>
          </a:xfrm>
          <a:prstGeom prst="rect">
            <a:avLst/>
          </a:prstGeom>
        </p:spPr>
      </p:pic>
      <p:sp>
        <p:nvSpPr>
          <p:cNvPr id="144" name="Isosceles Triangle 14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Parallelogram 14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8" name="Straight Connector 14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Google Shape;81;p13"/>
          <p:cNvSpPr txBox="1">
            <a:spLocks noGrp="1"/>
          </p:cNvSpPr>
          <p:nvPr>
            <p:ph type="ctrTitle"/>
          </p:nvPr>
        </p:nvSpPr>
        <p:spPr>
          <a:xfrm>
            <a:off x="4704200" y="1678665"/>
            <a:ext cx="4569803" cy="2369131"/>
          </a:xfrm>
        </p:spPr>
        <p:txBody>
          <a:bodyPr vert="horz" lIns="91440" tIns="45720" rIns="91440" bIns="45720" rtlCol="0">
            <a:normAutofit/>
          </a:bodyPr>
          <a:lstStyle/>
          <a:p>
            <a:pPr>
              <a:lnSpc>
                <a:spcPct val="90000"/>
              </a:lnSpc>
            </a:pPr>
            <a:r>
              <a:rPr lang="en-US" sz="5000"/>
              <a:t>Jhonnatan Enmanuel Orantes Garcia</a:t>
            </a:r>
          </a:p>
        </p:txBody>
      </p:sp>
      <p:sp>
        <p:nvSpPr>
          <p:cNvPr id="82" name="Google Shape;82;p13"/>
          <p:cNvSpPr txBox="1">
            <a:spLocks noGrp="1"/>
          </p:cNvSpPr>
          <p:nvPr>
            <p:ph type="subTitle" idx="1"/>
          </p:nvPr>
        </p:nvSpPr>
        <p:spPr>
          <a:xfrm>
            <a:off x="4700964" y="4050832"/>
            <a:ext cx="4573037" cy="1096899"/>
          </a:xfrm>
        </p:spPr>
        <p:txBody>
          <a:bodyPr>
            <a:normAutofit/>
          </a:bodyPr>
          <a:lstStyle/>
          <a:p>
            <a:r>
              <a:rPr lang="en-US" dirty="0" err="1">
                <a:solidFill>
                  <a:schemeClr val="bg1"/>
                </a:solidFill>
              </a:rPr>
              <a:t>Laboratorio</a:t>
            </a:r>
            <a:r>
              <a:rPr lang="en-US" dirty="0">
                <a:solidFill>
                  <a:schemeClr val="bg1"/>
                </a:solidFill>
              </a:rPr>
              <a:t> Redes de </a:t>
            </a:r>
            <a:r>
              <a:rPr lang="en-US" dirty="0" err="1">
                <a:solidFill>
                  <a:schemeClr val="bg1"/>
                </a:solidFill>
              </a:rPr>
              <a:t>Computadoras</a:t>
            </a:r>
            <a:r>
              <a:rPr lang="en-US" dirty="0">
                <a:solidFill>
                  <a:schemeClr val="bg1"/>
                </a:solidFill>
              </a:rPr>
              <a:t> 1</a:t>
            </a:r>
          </a:p>
          <a:p>
            <a:pPr lvl="0"/>
            <a:r>
              <a:rPr lang="en-US" dirty="0">
                <a:solidFill>
                  <a:schemeClr val="bg1"/>
                </a:solidFill>
              </a:rPr>
              <a:t>CLASE # 6</a:t>
            </a:r>
          </a:p>
        </p:txBody>
      </p:sp>
      <p:sp>
        <p:nvSpPr>
          <p:cNvPr id="15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1" name="Straight Connector 16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16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9" name="Isosceles Triangle 16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0" name="Isosceles Triangle 16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4" name="Google Shape;124;p19"/>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a:spcBef>
                <a:spcPts val="0"/>
              </a:spcBef>
            </a:pPr>
            <a:r>
              <a:rPr lang="en-US" dirty="0"/>
              <a:t>BPDU (Bridge Protocol Data Unit)</a:t>
            </a:r>
          </a:p>
        </p:txBody>
      </p:sp>
      <p:sp>
        <p:nvSpPr>
          <p:cNvPr id="125" name="Google Shape;125;p19"/>
          <p:cNvSpPr txBox="1">
            <a:spLocks noGrp="1"/>
          </p:cNvSpPr>
          <p:nvPr>
            <p:ph idx="1"/>
          </p:nvPr>
        </p:nvSpPr>
        <p:spPr>
          <a:xfrm>
            <a:off x="677334" y="2160589"/>
            <a:ext cx="8596668" cy="3880773"/>
          </a:xfrm>
          <a:prstGeom prst="rect">
            <a:avLst/>
          </a:prstGeom>
        </p:spPr>
        <p:txBody>
          <a:bodyPr spcFirstLastPara="1" lIns="91425" tIns="45700" rIns="91425" bIns="45700" anchorCtr="0">
            <a:normAutofit fontScale="92500" lnSpcReduction="20000"/>
          </a:bodyPr>
          <a:lstStyle/>
          <a:p>
            <a:pPr marL="0" indent="0">
              <a:spcBef>
                <a:spcPts val="1800"/>
              </a:spcBef>
              <a:spcAft>
                <a:spcPts val="0"/>
              </a:spcAft>
              <a:buNone/>
            </a:pPr>
            <a:r>
              <a:rPr lang="es-GT" sz="2800" dirty="0"/>
              <a:t>• El BPDU son mensajes definidos por el STP para ser utilizados por los switches para intercambiar información entre ellos.</a:t>
            </a:r>
          </a:p>
          <a:p>
            <a:pPr marL="0" indent="0">
              <a:spcBef>
                <a:spcPts val="1800"/>
              </a:spcBef>
              <a:spcAft>
                <a:spcPts val="0"/>
              </a:spcAft>
              <a:buNone/>
            </a:pPr>
            <a:r>
              <a:rPr lang="es-GT" sz="2800" dirty="0"/>
              <a:t>• Es un paquete de información acera del STP</a:t>
            </a:r>
          </a:p>
          <a:p>
            <a:pPr marL="0" indent="0">
              <a:spcBef>
                <a:spcPts val="1800"/>
              </a:spcBef>
              <a:spcAft>
                <a:spcPts val="0"/>
              </a:spcAft>
              <a:buNone/>
            </a:pPr>
            <a:r>
              <a:rPr lang="es-GT" sz="2800" dirty="0"/>
              <a:t>• </a:t>
            </a:r>
            <a:r>
              <a:rPr lang="es-GT" sz="2800" dirty="0" err="1"/>
              <a:t>Hello</a:t>
            </a:r>
            <a:r>
              <a:rPr lang="es-GT" sz="2800" dirty="0"/>
              <a:t> BPDU es usado por Switches y Bridges para compartir información acerca de ellos mismos</a:t>
            </a:r>
          </a:p>
          <a:p>
            <a:pPr marL="0" indent="0">
              <a:spcBef>
                <a:spcPts val="1800"/>
              </a:spcBef>
              <a:spcAft>
                <a:spcPts val="0"/>
              </a:spcAft>
              <a:buNone/>
            </a:pPr>
            <a:r>
              <a:rPr lang="es-GT" sz="2800" dirty="0"/>
              <a:t>• Es utilizado para seleccionar un </a:t>
            </a:r>
            <a:r>
              <a:rPr lang="es-GT" sz="2800" dirty="0" err="1"/>
              <a:t>Root</a:t>
            </a:r>
            <a:r>
              <a:rPr lang="es-GT" sz="2800" dirty="0"/>
              <a:t> Bridge, determinar roles de puertos y estados y bloquear enlaces indeseados.</a:t>
            </a:r>
            <a:endParaRPr lang="en-US" sz="2800" dirty="0"/>
          </a:p>
        </p:txBody>
      </p:sp>
    </p:spTree>
    <p:extLst>
      <p:ext uri="{BB962C8B-B14F-4D97-AF65-F5344CB8AC3E}">
        <p14:creationId xmlns:p14="http://schemas.microsoft.com/office/powerpoint/2010/main" val="34661079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6" name="CuadroTexto 15">
            <a:extLst>
              <a:ext uri="{FF2B5EF4-FFF2-40B4-BE49-F238E27FC236}">
                <a16:creationId xmlns:a16="http://schemas.microsoft.com/office/drawing/2014/main" id="{493D7319-8776-4BD4-A84B-299248E258E4}"/>
              </a:ext>
            </a:extLst>
          </p:cNvPr>
          <p:cNvSpPr txBox="1"/>
          <p:nvPr/>
        </p:nvSpPr>
        <p:spPr>
          <a:xfrm>
            <a:off x="808265" y="2712704"/>
            <a:ext cx="7315803" cy="2308324"/>
          </a:xfrm>
          <a:prstGeom prst="rect">
            <a:avLst/>
          </a:prstGeom>
          <a:noFill/>
        </p:spPr>
        <p:txBody>
          <a:bodyPr wrap="square">
            <a:spAutoFit/>
          </a:bodyPr>
          <a:lstStyle/>
          <a:p>
            <a:r>
              <a:rPr lang="es-GT" sz="2400" dirty="0"/>
              <a:t>BID:</a:t>
            </a:r>
          </a:p>
          <a:p>
            <a:r>
              <a:rPr lang="es-GT" sz="2400" dirty="0"/>
              <a:t>• Todos los Switches conectados intercambian sus</a:t>
            </a:r>
          </a:p>
          <a:p>
            <a:r>
              <a:rPr lang="es-GT" sz="2400" dirty="0" err="1"/>
              <a:t>BIDs</a:t>
            </a:r>
            <a:r>
              <a:rPr lang="es-GT" sz="2400" dirty="0"/>
              <a:t>, y el que tenga el valor de prioridad mas</a:t>
            </a:r>
          </a:p>
          <a:p>
            <a:r>
              <a:rPr lang="es-GT" sz="2400" dirty="0"/>
              <a:t>baja será el </a:t>
            </a:r>
            <a:r>
              <a:rPr lang="es-GT" sz="2400" dirty="0" err="1"/>
              <a:t>Root</a:t>
            </a:r>
            <a:r>
              <a:rPr lang="es-GT" sz="2400" dirty="0"/>
              <a:t> Bridge.</a:t>
            </a:r>
          </a:p>
          <a:p>
            <a:r>
              <a:rPr lang="es-GT" sz="2400" dirty="0"/>
              <a:t>• Si hay un empate el que tenga la dirección</a:t>
            </a:r>
          </a:p>
          <a:p>
            <a:r>
              <a:rPr lang="es-GT" sz="2400" dirty="0"/>
              <a:t>MAC más baja será el </a:t>
            </a:r>
            <a:r>
              <a:rPr lang="es-GT" sz="2400" dirty="0" err="1"/>
              <a:t>Root</a:t>
            </a:r>
            <a:r>
              <a:rPr lang="es-GT" sz="2400" dirty="0"/>
              <a:t> Bridge</a:t>
            </a:r>
          </a:p>
        </p:txBody>
      </p:sp>
      <p:sp>
        <p:nvSpPr>
          <p:cNvPr id="3" name="CuadroTexto 2">
            <a:extLst>
              <a:ext uri="{FF2B5EF4-FFF2-40B4-BE49-F238E27FC236}">
                <a16:creationId xmlns:a16="http://schemas.microsoft.com/office/drawing/2014/main" id="{ADA4E2FB-8512-4B8D-A2A9-6D3EB7A9B608}"/>
              </a:ext>
            </a:extLst>
          </p:cNvPr>
          <p:cNvSpPr txBox="1"/>
          <p:nvPr/>
        </p:nvSpPr>
        <p:spPr>
          <a:xfrm>
            <a:off x="1601788" y="1111348"/>
            <a:ext cx="534765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err="1"/>
              <a:t>Elegir</a:t>
            </a:r>
            <a:r>
              <a:rPr lang="en-US" sz="3200" dirty="0"/>
              <a:t> switch root </a:t>
            </a:r>
            <a:endParaRPr lang="es-GT" sz="3200" dirty="0"/>
          </a:p>
        </p:txBody>
      </p:sp>
    </p:spTree>
    <p:extLst>
      <p:ext uri="{BB962C8B-B14F-4D97-AF65-F5344CB8AC3E}">
        <p14:creationId xmlns:p14="http://schemas.microsoft.com/office/powerpoint/2010/main" val="419767261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4" name="Google Shape;124;p19"/>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a:spcBef>
                <a:spcPts val="0"/>
              </a:spcBef>
            </a:pPr>
            <a:r>
              <a:rPr lang="en-US" dirty="0" err="1"/>
              <a:t>Elegir</a:t>
            </a:r>
            <a:r>
              <a:rPr lang="en-US" dirty="0"/>
              <a:t> switch root </a:t>
            </a:r>
            <a:br>
              <a:rPr lang="en-US" dirty="0"/>
            </a:br>
            <a:endParaRPr lang="en-US" dirty="0"/>
          </a:p>
        </p:txBody>
      </p:sp>
      <p:sp>
        <p:nvSpPr>
          <p:cNvPr id="21" name="CuadroTexto 20">
            <a:extLst>
              <a:ext uri="{FF2B5EF4-FFF2-40B4-BE49-F238E27FC236}">
                <a16:creationId xmlns:a16="http://schemas.microsoft.com/office/drawing/2014/main" id="{7402E1A9-370E-4577-A65C-5E8254676763}"/>
              </a:ext>
            </a:extLst>
          </p:cNvPr>
          <p:cNvSpPr txBox="1"/>
          <p:nvPr/>
        </p:nvSpPr>
        <p:spPr>
          <a:xfrm>
            <a:off x="1345354" y="1930400"/>
            <a:ext cx="6105378" cy="4893647"/>
          </a:xfrm>
          <a:prstGeom prst="rect">
            <a:avLst/>
          </a:prstGeom>
          <a:noFill/>
        </p:spPr>
        <p:txBody>
          <a:bodyPr wrap="square">
            <a:spAutoFit/>
          </a:bodyPr>
          <a:lstStyle/>
          <a:p>
            <a:r>
              <a:rPr lang="es-GT" sz="2400" dirty="0" err="1"/>
              <a:t>BPDUs</a:t>
            </a:r>
            <a:r>
              <a:rPr lang="es-GT" sz="2400" dirty="0"/>
              <a:t>:</a:t>
            </a:r>
          </a:p>
          <a:p>
            <a:r>
              <a:rPr lang="es-GT" sz="2400" dirty="0"/>
              <a:t>• Todos los switches se declaran </a:t>
            </a:r>
            <a:r>
              <a:rPr lang="es-GT" sz="2400" dirty="0" err="1"/>
              <a:t>Root</a:t>
            </a:r>
            <a:r>
              <a:rPr lang="es-GT" sz="2400" dirty="0"/>
              <a:t> Bridge.</a:t>
            </a:r>
          </a:p>
          <a:p>
            <a:r>
              <a:rPr lang="es-GT" sz="2400" dirty="0"/>
              <a:t>• </a:t>
            </a:r>
            <a:r>
              <a:rPr lang="es-GT" sz="2400" dirty="0" err="1"/>
              <a:t>Envian</a:t>
            </a:r>
            <a:r>
              <a:rPr lang="es-GT" sz="2400" dirty="0"/>
              <a:t> BPDU (</a:t>
            </a:r>
            <a:r>
              <a:rPr lang="es-GT" sz="2400" dirty="0" err="1"/>
              <a:t>hello</a:t>
            </a:r>
            <a:r>
              <a:rPr lang="es-GT" sz="2400" dirty="0"/>
              <a:t>) con sus propios BID.</a:t>
            </a:r>
          </a:p>
          <a:p>
            <a:r>
              <a:rPr lang="es-GT" sz="2400" dirty="0"/>
              <a:t>• Si el BID es mas pequeño que el propio, ese switch</a:t>
            </a:r>
          </a:p>
          <a:p>
            <a:r>
              <a:rPr lang="es-GT" sz="2400" dirty="0"/>
              <a:t>pasa a promocionarse como principal.</a:t>
            </a:r>
          </a:p>
          <a:p>
            <a:r>
              <a:rPr lang="es-GT" sz="2400" dirty="0"/>
              <a:t>• Reenvió de saludos.</a:t>
            </a:r>
          </a:p>
          <a:p>
            <a:r>
              <a:rPr lang="es-GT" sz="2400" dirty="0"/>
              <a:t>• Al final, el principal continua enviando saludos y los</a:t>
            </a:r>
          </a:p>
          <a:p>
            <a:r>
              <a:rPr lang="es-GT" sz="2400" dirty="0"/>
              <a:t>demás solo actualizan el campo BID remitente y</a:t>
            </a:r>
          </a:p>
          <a:p>
            <a:r>
              <a:rPr lang="es-GT" sz="2400" dirty="0"/>
              <a:t>reenvían el saludo.</a:t>
            </a:r>
          </a:p>
        </p:txBody>
      </p:sp>
    </p:spTree>
    <p:extLst>
      <p:ext uri="{BB962C8B-B14F-4D97-AF65-F5344CB8AC3E}">
        <p14:creationId xmlns:p14="http://schemas.microsoft.com/office/powerpoint/2010/main" val="403888556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4" name="Google Shape;124;p19"/>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r>
              <a:rPr lang="es-GT" dirty="0"/>
              <a:t>Operación STP en pocas palabras</a:t>
            </a:r>
          </a:p>
        </p:txBody>
      </p:sp>
      <p:sp>
        <p:nvSpPr>
          <p:cNvPr id="17" name="CuadroTexto 16">
            <a:extLst>
              <a:ext uri="{FF2B5EF4-FFF2-40B4-BE49-F238E27FC236}">
                <a16:creationId xmlns:a16="http://schemas.microsoft.com/office/drawing/2014/main" id="{57C598F7-EDD7-4DEB-A979-C6A5FB621BB2}"/>
              </a:ext>
            </a:extLst>
          </p:cNvPr>
          <p:cNvSpPr txBox="1"/>
          <p:nvPr/>
        </p:nvSpPr>
        <p:spPr>
          <a:xfrm>
            <a:off x="601757" y="1447086"/>
            <a:ext cx="9812540" cy="4801314"/>
          </a:xfrm>
          <a:prstGeom prst="rect">
            <a:avLst/>
          </a:prstGeom>
          <a:noFill/>
        </p:spPr>
        <p:txBody>
          <a:bodyPr wrap="square">
            <a:spAutoFit/>
          </a:bodyPr>
          <a:lstStyle/>
          <a:p>
            <a:r>
              <a:rPr lang="es-GT" dirty="0"/>
              <a:t>Todos los conmutadores del dominio STP, primero elijan un puente raíz. El puente raíz actúa como punto de referencia para todos los demás conmutadores de la red. Todos los puertos del puente raíz permanecen en el modo de reenvío.</a:t>
            </a:r>
          </a:p>
          <a:p>
            <a:endParaRPr lang="es-GT" dirty="0"/>
          </a:p>
          <a:p>
            <a:r>
              <a:rPr lang="es-GT" dirty="0"/>
              <a:t>Una vez que se elige el puente raíz, todos los conmutadores restantes seleccionan un solo puerto que tiene el costo de la ruta más corta para llegar al puente raíz y lo marcan como el puerto raíz.</a:t>
            </a:r>
          </a:p>
          <a:p>
            <a:endParaRPr lang="es-GT" dirty="0"/>
          </a:p>
          <a:p>
            <a:r>
              <a:rPr lang="es-GT" dirty="0"/>
              <a:t>Después de seleccionar el puerto raíz, los conmutadores determinan un solo puerto designado para cada conexión.</a:t>
            </a:r>
          </a:p>
          <a:p>
            <a:endParaRPr lang="es-GT" dirty="0"/>
          </a:p>
          <a:p>
            <a:r>
              <a:rPr lang="es-GT" dirty="0"/>
              <a:t>Si varios puertos están conectados con el mismo conmutador o segmento LAN, el conmutador selecciona solo un puerto que tiene el costo de ruta más bajo y lo marca como el puerto designado.</a:t>
            </a:r>
          </a:p>
          <a:p>
            <a:endParaRPr lang="es-GT" dirty="0"/>
          </a:p>
          <a:p>
            <a:r>
              <a:rPr lang="es-GT" dirty="0"/>
              <a:t>Una vez que se seleccionan el puerto raíz y los puertos designados, el conmutador bloquea todos los puertos restantes para eliminar cualquier bucle posible o existente de la red</a:t>
            </a:r>
          </a:p>
        </p:txBody>
      </p:sp>
    </p:spTree>
    <p:extLst>
      <p:ext uri="{BB962C8B-B14F-4D97-AF65-F5344CB8AC3E}">
        <p14:creationId xmlns:p14="http://schemas.microsoft.com/office/powerpoint/2010/main" val="366352604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7" name="CuadroTexto 16">
            <a:extLst>
              <a:ext uri="{FF2B5EF4-FFF2-40B4-BE49-F238E27FC236}">
                <a16:creationId xmlns:a16="http://schemas.microsoft.com/office/drawing/2014/main" id="{4CDCE22C-871E-4ADB-A6C0-384B76A5F179}"/>
              </a:ext>
            </a:extLst>
          </p:cNvPr>
          <p:cNvSpPr txBox="1"/>
          <p:nvPr/>
        </p:nvSpPr>
        <p:spPr>
          <a:xfrm>
            <a:off x="3052689" y="1862857"/>
            <a:ext cx="6105378" cy="4893647"/>
          </a:xfrm>
          <a:prstGeom prst="rect">
            <a:avLst/>
          </a:prstGeom>
          <a:noFill/>
        </p:spPr>
        <p:txBody>
          <a:bodyPr wrap="square">
            <a:spAutoFit/>
          </a:bodyPr>
          <a:lstStyle/>
          <a:p>
            <a:r>
              <a:rPr lang="es-GT" sz="2400" dirty="0"/>
              <a:t>• Todos los puertos del switch raíz deben estar en estado</a:t>
            </a:r>
          </a:p>
          <a:p>
            <a:r>
              <a:rPr lang="es-GT" sz="2400" dirty="0"/>
              <a:t>de </a:t>
            </a:r>
            <a:r>
              <a:rPr lang="es-GT" sz="2400" dirty="0" err="1"/>
              <a:t>forwarding</a:t>
            </a:r>
            <a:r>
              <a:rPr lang="es-GT" sz="2400" dirty="0"/>
              <a:t>.</a:t>
            </a:r>
          </a:p>
          <a:p>
            <a:r>
              <a:rPr lang="es-GT" sz="2400" dirty="0"/>
              <a:t>• El puerto raíz debe de estar en estado de FWD.</a:t>
            </a:r>
          </a:p>
          <a:p>
            <a:r>
              <a:rPr lang="es-GT" sz="2400" dirty="0"/>
              <a:t>• En un segmento de la red, el puerto designado debe de</a:t>
            </a:r>
          </a:p>
          <a:p>
            <a:r>
              <a:rPr lang="es-GT" sz="2400" dirty="0"/>
              <a:t>estar en FWD.</a:t>
            </a:r>
          </a:p>
          <a:p>
            <a:r>
              <a:rPr lang="es-GT" sz="2400" dirty="0"/>
              <a:t>• Los demás puertos deben de estar en estado bloqueado</a:t>
            </a:r>
          </a:p>
          <a:p>
            <a:r>
              <a:rPr lang="es-GT" sz="2400" dirty="0"/>
              <a:t>BLK excepto los que están conectados a dispositivos</a:t>
            </a:r>
          </a:p>
          <a:p>
            <a:r>
              <a:rPr lang="es-GT" sz="2400" dirty="0"/>
              <a:t>finales.</a:t>
            </a:r>
          </a:p>
        </p:txBody>
      </p:sp>
      <p:sp>
        <p:nvSpPr>
          <p:cNvPr id="4" name="Título 3">
            <a:extLst>
              <a:ext uri="{FF2B5EF4-FFF2-40B4-BE49-F238E27FC236}">
                <a16:creationId xmlns:a16="http://schemas.microsoft.com/office/drawing/2014/main" id="{6B7393C7-F31B-4E38-B2C8-B4EE8F0CB70C}"/>
              </a:ext>
            </a:extLst>
          </p:cNvPr>
          <p:cNvSpPr>
            <a:spLocks noGrp="1"/>
          </p:cNvSpPr>
          <p:nvPr>
            <p:ph type="title"/>
          </p:nvPr>
        </p:nvSpPr>
        <p:spPr/>
        <p:txBody>
          <a:bodyPr/>
          <a:lstStyle/>
          <a:p>
            <a:r>
              <a:rPr lang="es-GT" dirty="0"/>
              <a:t>Reglas de STP</a:t>
            </a:r>
          </a:p>
        </p:txBody>
      </p:sp>
    </p:spTree>
    <p:extLst>
      <p:ext uri="{BB962C8B-B14F-4D97-AF65-F5344CB8AC3E}">
        <p14:creationId xmlns:p14="http://schemas.microsoft.com/office/powerpoint/2010/main" val="18178696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ítulo 3">
            <a:extLst>
              <a:ext uri="{FF2B5EF4-FFF2-40B4-BE49-F238E27FC236}">
                <a16:creationId xmlns:a16="http://schemas.microsoft.com/office/drawing/2014/main" id="{6B7393C7-F31B-4E38-B2C8-B4EE8F0CB70C}"/>
              </a:ext>
            </a:extLst>
          </p:cNvPr>
          <p:cNvSpPr>
            <a:spLocks noGrp="1"/>
          </p:cNvSpPr>
          <p:nvPr>
            <p:ph type="title"/>
          </p:nvPr>
        </p:nvSpPr>
        <p:spPr/>
        <p:txBody>
          <a:bodyPr/>
          <a:lstStyle/>
          <a:p>
            <a:r>
              <a:rPr lang="es-GT" dirty="0"/>
              <a:t>Estado de Puertos</a:t>
            </a:r>
          </a:p>
        </p:txBody>
      </p:sp>
      <p:sp>
        <p:nvSpPr>
          <p:cNvPr id="18" name="CuadroTexto 17">
            <a:extLst>
              <a:ext uri="{FF2B5EF4-FFF2-40B4-BE49-F238E27FC236}">
                <a16:creationId xmlns:a16="http://schemas.microsoft.com/office/drawing/2014/main" id="{5B417A42-7CC7-42CB-9ABA-D2B885538CD7}"/>
              </a:ext>
            </a:extLst>
          </p:cNvPr>
          <p:cNvSpPr txBox="1"/>
          <p:nvPr/>
        </p:nvSpPr>
        <p:spPr>
          <a:xfrm>
            <a:off x="829486" y="1439607"/>
            <a:ext cx="9212740" cy="4154984"/>
          </a:xfrm>
          <a:prstGeom prst="rect">
            <a:avLst/>
          </a:prstGeom>
          <a:noFill/>
        </p:spPr>
        <p:txBody>
          <a:bodyPr wrap="square">
            <a:spAutoFit/>
          </a:bodyPr>
          <a:lstStyle/>
          <a:p>
            <a:r>
              <a:rPr lang="es-GT" sz="2400" dirty="0"/>
              <a:t>Bloqueado (</a:t>
            </a:r>
            <a:r>
              <a:rPr lang="es-GT" sz="2400" dirty="0" err="1"/>
              <a:t>Blocking</a:t>
            </a:r>
            <a:r>
              <a:rPr lang="es-GT" sz="2400" dirty="0"/>
              <a:t>). No permite el envió de paquetes.</a:t>
            </a:r>
          </a:p>
          <a:p>
            <a:r>
              <a:rPr lang="es-GT" sz="2400" dirty="0"/>
              <a:t>• Escuchando (</a:t>
            </a:r>
            <a:r>
              <a:rPr lang="es-GT" sz="2400" dirty="0" err="1"/>
              <a:t>Listening</a:t>
            </a:r>
            <a:r>
              <a:rPr lang="es-GT" sz="2400" dirty="0"/>
              <a:t>). Escucha </a:t>
            </a:r>
            <a:r>
              <a:rPr lang="es-GT" sz="2400" dirty="0" err="1"/>
              <a:t>BPDUs</a:t>
            </a:r>
            <a:r>
              <a:rPr lang="es-GT" sz="2400" dirty="0"/>
              <a:t> y examina si la ruta es de menor costo.</a:t>
            </a:r>
          </a:p>
          <a:p>
            <a:r>
              <a:rPr lang="es-GT" sz="2400" dirty="0"/>
              <a:t>• Aprendiendo (</a:t>
            </a:r>
            <a:r>
              <a:rPr lang="es-GT" sz="2400" dirty="0" err="1"/>
              <a:t>Learning</a:t>
            </a:r>
            <a:r>
              <a:rPr lang="es-GT" sz="2400" dirty="0"/>
              <a:t>). Aprende direcciones MAC y sigue</a:t>
            </a:r>
          </a:p>
          <a:p>
            <a:r>
              <a:rPr lang="es-GT" sz="2400" dirty="0"/>
              <a:t>procesando </a:t>
            </a:r>
            <a:r>
              <a:rPr lang="es-GT" sz="2400" dirty="0" err="1"/>
              <a:t>BPDUs</a:t>
            </a:r>
            <a:r>
              <a:rPr lang="es-GT" sz="2400" dirty="0"/>
              <a:t>.</a:t>
            </a:r>
          </a:p>
          <a:p>
            <a:r>
              <a:rPr lang="es-GT" sz="2400" dirty="0"/>
              <a:t>• Enviando (</a:t>
            </a:r>
            <a:r>
              <a:rPr lang="es-GT" sz="2400" dirty="0" err="1"/>
              <a:t>Forwarding</a:t>
            </a:r>
            <a:r>
              <a:rPr lang="es-GT" sz="2400" dirty="0"/>
              <a:t>). Envía y reenvía todas las tramas de datos</a:t>
            </a:r>
          </a:p>
          <a:p>
            <a:r>
              <a:rPr lang="es-GT" sz="2400" dirty="0"/>
              <a:t>que ingresan y también procesa </a:t>
            </a:r>
            <a:r>
              <a:rPr lang="es-GT" sz="2400" dirty="0" err="1"/>
              <a:t>BPDUs</a:t>
            </a:r>
            <a:r>
              <a:rPr lang="es-GT" sz="2400" dirty="0"/>
              <a:t>.</a:t>
            </a:r>
          </a:p>
          <a:p>
            <a:r>
              <a:rPr lang="es-GT" sz="2400" dirty="0"/>
              <a:t>• Desactivado. Puerto deshabilitado manualmente.</a:t>
            </a:r>
          </a:p>
          <a:p>
            <a:r>
              <a:rPr lang="es-GT" sz="2400" dirty="0"/>
              <a:t>• Quebrado (</a:t>
            </a:r>
            <a:r>
              <a:rPr lang="es-GT" sz="2400" dirty="0" err="1"/>
              <a:t>Broken</a:t>
            </a:r>
            <a:r>
              <a:rPr lang="es-GT" sz="2400" dirty="0"/>
              <a:t>). STP detecta una mala configuración que puede ser desastrosa.</a:t>
            </a:r>
          </a:p>
        </p:txBody>
      </p:sp>
    </p:spTree>
    <p:extLst>
      <p:ext uri="{BB962C8B-B14F-4D97-AF65-F5344CB8AC3E}">
        <p14:creationId xmlns:p14="http://schemas.microsoft.com/office/powerpoint/2010/main" val="106984562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ítulo 3">
            <a:extLst>
              <a:ext uri="{FF2B5EF4-FFF2-40B4-BE49-F238E27FC236}">
                <a16:creationId xmlns:a16="http://schemas.microsoft.com/office/drawing/2014/main" id="{6B7393C7-F31B-4E38-B2C8-B4EE8F0CB70C}"/>
              </a:ext>
            </a:extLst>
          </p:cNvPr>
          <p:cNvSpPr>
            <a:spLocks noGrp="1"/>
          </p:cNvSpPr>
          <p:nvPr>
            <p:ph type="title"/>
          </p:nvPr>
        </p:nvSpPr>
        <p:spPr/>
        <p:txBody>
          <a:bodyPr/>
          <a:lstStyle/>
          <a:p>
            <a:r>
              <a:rPr lang="es-GT"/>
              <a:t>Comandos -STP</a:t>
            </a:r>
            <a:endParaRPr lang="es-GT" dirty="0"/>
          </a:p>
        </p:txBody>
      </p:sp>
      <p:sp>
        <p:nvSpPr>
          <p:cNvPr id="18" name="CuadroTexto 17">
            <a:extLst>
              <a:ext uri="{FF2B5EF4-FFF2-40B4-BE49-F238E27FC236}">
                <a16:creationId xmlns:a16="http://schemas.microsoft.com/office/drawing/2014/main" id="{5B417A42-7CC7-42CB-9ABA-D2B885538CD7}"/>
              </a:ext>
            </a:extLst>
          </p:cNvPr>
          <p:cNvSpPr txBox="1"/>
          <p:nvPr/>
        </p:nvSpPr>
        <p:spPr>
          <a:xfrm>
            <a:off x="785989" y="1511281"/>
            <a:ext cx="10685180" cy="3416320"/>
          </a:xfrm>
          <a:prstGeom prst="rect">
            <a:avLst/>
          </a:prstGeom>
          <a:noFill/>
        </p:spPr>
        <p:txBody>
          <a:bodyPr wrap="square">
            <a:spAutoFit/>
          </a:bodyPr>
          <a:lstStyle/>
          <a:p>
            <a:r>
              <a:rPr lang="es-GT" sz="2400" b="1" dirty="0"/>
              <a:t>Para poner como </a:t>
            </a:r>
            <a:r>
              <a:rPr lang="es-GT" sz="2400" b="1" dirty="0" err="1"/>
              <a:t>root</a:t>
            </a:r>
            <a:r>
              <a:rPr lang="es-GT" sz="2400" b="1" dirty="0"/>
              <a:t> las vlan en el server se debe configurar el </a:t>
            </a:r>
            <a:r>
              <a:rPr lang="es-GT" sz="2400" b="1" dirty="0" err="1"/>
              <a:t>stp</a:t>
            </a:r>
            <a:endParaRPr lang="es-GT" sz="2400" b="1" dirty="0"/>
          </a:p>
          <a:p>
            <a:r>
              <a:rPr lang="es-GT" sz="2400" dirty="0"/>
              <a:t>• </a:t>
            </a:r>
            <a:r>
              <a:rPr lang="es-GT" sz="2400" dirty="0" err="1"/>
              <a:t>conf</a:t>
            </a:r>
            <a:r>
              <a:rPr lang="es-GT" sz="2400" dirty="0"/>
              <a:t> t</a:t>
            </a:r>
          </a:p>
          <a:p>
            <a:r>
              <a:rPr lang="es-GT" sz="2400" dirty="0"/>
              <a:t>• </a:t>
            </a:r>
            <a:r>
              <a:rPr lang="es-GT" sz="2400" dirty="0" err="1"/>
              <a:t>spanning-tree</a:t>
            </a:r>
            <a:r>
              <a:rPr lang="es-GT" sz="2400" dirty="0"/>
              <a:t> vlan # </a:t>
            </a:r>
            <a:r>
              <a:rPr lang="es-GT" sz="2400" dirty="0" err="1"/>
              <a:t>root</a:t>
            </a:r>
            <a:r>
              <a:rPr lang="es-GT" sz="2400" dirty="0"/>
              <a:t> </a:t>
            </a:r>
            <a:r>
              <a:rPr lang="es-GT" sz="2400" dirty="0" err="1"/>
              <a:t>primary</a:t>
            </a:r>
            <a:endParaRPr lang="es-GT" sz="2400" dirty="0"/>
          </a:p>
          <a:p>
            <a:r>
              <a:rPr lang="es-GT" sz="2400" b="1" dirty="0"/>
              <a:t>Verificar el Switch </a:t>
            </a:r>
            <a:r>
              <a:rPr lang="es-GT" sz="2400" b="1" dirty="0" err="1"/>
              <a:t>Root</a:t>
            </a:r>
            <a:r>
              <a:rPr lang="es-GT" sz="2400" dirty="0"/>
              <a:t>.</a:t>
            </a:r>
          </a:p>
          <a:p>
            <a:r>
              <a:rPr lang="es-GT" sz="2400" dirty="0"/>
              <a:t>• </a:t>
            </a:r>
            <a:r>
              <a:rPr lang="es-GT" sz="2400" dirty="0" err="1"/>
              <a:t>sh</a:t>
            </a:r>
            <a:r>
              <a:rPr lang="es-GT" sz="2400" dirty="0"/>
              <a:t> </a:t>
            </a:r>
            <a:r>
              <a:rPr lang="es-GT" sz="2400" dirty="0" err="1"/>
              <a:t>spanning-tree</a:t>
            </a:r>
            <a:r>
              <a:rPr lang="es-GT" sz="2400" dirty="0"/>
              <a:t> </a:t>
            </a:r>
            <a:r>
              <a:rPr lang="es-GT" sz="2400" dirty="0" err="1"/>
              <a:t>root</a:t>
            </a:r>
            <a:endParaRPr lang="es-GT" sz="2400" dirty="0"/>
          </a:p>
          <a:p>
            <a:r>
              <a:rPr lang="es-GT" sz="2400" b="1" dirty="0"/>
              <a:t>Verificar STP</a:t>
            </a:r>
          </a:p>
          <a:p>
            <a:r>
              <a:rPr lang="es-GT" sz="2400" dirty="0"/>
              <a:t>• show </a:t>
            </a:r>
            <a:r>
              <a:rPr lang="es-GT" sz="2400" dirty="0" err="1"/>
              <a:t>spanning-tree</a:t>
            </a:r>
            <a:r>
              <a:rPr lang="es-GT" sz="2400" dirty="0"/>
              <a:t> </a:t>
            </a:r>
            <a:r>
              <a:rPr lang="es-GT" sz="2400" dirty="0" err="1"/>
              <a:t>brief</a:t>
            </a:r>
            <a:endParaRPr lang="es-GT" sz="2400" dirty="0"/>
          </a:p>
          <a:p>
            <a:r>
              <a:rPr lang="es-GT" sz="2400" b="1" dirty="0"/>
              <a:t>Para mostrar los puertos bloqueados</a:t>
            </a:r>
          </a:p>
          <a:p>
            <a:r>
              <a:rPr lang="es-GT" sz="2400" dirty="0"/>
              <a:t>• show </a:t>
            </a:r>
            <a:r>
              <a:rPr lang="es-GT" sz="2400" dirty="0" err="1"/>
              <a:t>spanning-tree</a:t>
            </a:r>
            <a:r>
              <a:rPr lang="es-GT" sz="2400" dirty="0"/>
              <a:t> </a:t>
            </a:r>
            <a:r>
              <a:rPr lang="es-GT" sz="2400" dirty="0" err="1"/>
              <a:t>blockedports</a:t>
            </a:r>
            <a:endParaRPr lang="es-GT" sz="2400" dirty="0"/>
          </a:p>
        </p:txBody>
      </p:sp>
    </p:spTree>
    <p:extLst>
      <p:ext uri="{BB962C8B-B14F-4D97-AF65-F5344CB8AC3E}">
        <p14:creationId xmlns:p14="http://schemas.microsoft.com/office/powerpoint/2010/main" val="16000827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3"/>
        <p:cNvGrpSpPr/>
        <p:nvPr/>
      </p:nvGrpSpPr>
      <p:grpSpPr>
        <a:xfrm>
          <a:off x="0" y="0"/>
          <a:ext cx="0" cy="0"/>
          <a:chOff x="0" y="0"/>
          <a:chExt cx="0" cy="0"/>
        </a:xfrm>
      </p:grpSpPr>
      <p:grpSp>
        <p:nvGrpSpPr>
          <p:cNvPr id="85" name="Group 8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7" name="Rectangle 9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9" name="Rectangle 9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Google Shape;144;p22"/>
          <p:cNvSpPr txBox="1">
            <a:spLocks noGrp="1"/>
          </p:cNvSpPr>
          <p:nvPr>
            <p:ph type="title"/>
          </p:nvPr>
        </p:nvSpPr>
        <p:spPr>
          <a:xfrm>
            <a:off x="677334" y="609600"/>
            <a:ext cx="3843375" cy="5175624"/>
          </a:xfrm>
          <a:prstGeom prst="rect">
            <a:avLst/>
          </a:prstGeom>
        </p:spPr>
        <p:txBody>
          <a:bodyPr spcFirstLastPara="1" vert="horz" lIns="91440" tIns="45720" rIns="91440" bIns="45720" rtlCol="0" anchor="ctr" anchorCtr="0">
            <a:normAutofit/>
          </a:bodyPr>
          <a:lstStyle/>
          <a:p>
            <a:br>
              <a:rPr lang="en-US" dirty="0">
                <a:solidFill>
                  <a:schemeClr val="tx1">
                    <a:lumMod val="85000"/>
                    <a:lumOff val="15000"/>
                  </a:schemeClr>
                </a:solidFill>
              </a:rPr>
            </a:br>
            <a:r>
              <a:rPr lang="en-US" dirty="0" err="1">
                <a:solidFill>
                  <a:schemeClr val="tx1">
                    <a:lumMod val="85000"/>
                    <a:lumOff val="15000"/>
                  </a:schemeClr>
                </a:solidFill>
              </a:rPr>
              <a:t>Preguntas</a:t>
            </a:r>
            <a:r>
              <a:rPr lang="en-US" dirty="0">
                <a:solidFill>
                  <a:schemeClr val="tx1">
                    <a:lumMod val="85000"/>
                    <a:lumOff val="15000"/>
                  </a:schemeClr>
                </a:solidFill>
              </a:rPr>
              <a:t> ? </a:t>
            </a:r>
          </a:p>
        </p:txBody>
      </p:sp>
      <p:sp>
        <p:nvSpPr>
          <p:cNvPr id="115" name="Freeform: Shape 114">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C581641B-F1D5-462E-A13E-11E656266AB7}"/>
              </a:ext>
            </a:extLst>
          </p:cNvPr>
          <p:cNvPicPr>
            <a:picLocks noChangeAspect="1"/>
          </p:cNvPicPr>
          <p:nvPr/>
        </p:nvPicPr>
        <p:blipFill>
          <a:blip r:embed="rId3"/>
          <a:stretch>
            <a:fillRect/>
          </a:stretch>
        </p:blipFill>
        <p:spPr>
          <a:xfrm>
            <a:off x="5379355" y="1173655"/>
            <a:ext cx="6329318" cy="4740879"/>
          </a:xfrm>
          <a:prstGeom prst="rect">
            <a:avLst/>
          </a:prstGeom>
        </p:spPr>
      </p:pic>
    </p:spTree>
    <p:extLst>
      <p:ext uri="{BB962C8B-B14F-4D97-AF65-F5344CB8AC3E}">
        <p14:creationId xmlns:p14="http://schemas.microsoft.com/office/powerpoint/2010/main" val="36320460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SPANNING</a:t>
            </a:r>
            <a:br>
              <a:rPr lang="en-US" dirty="0"/>
            </a:br>
            <a:r>
              <a:rPr lang="en-US" dirty="0"/>
              <a:t>TREE PROTOCOL</a:t>
            </a:r>
          </a:p>
        </p:txBody>
      </p:sp>
      <p:sp>
        <p:nvSpPr>
          <p:cNvPr id="88" name="Google Shape;88;p14"/>
          <p:cNvSpPr txBox="1"/>
          <p:nvPr/>
        </p:nvSpPr>
        <p:spPr>
          <a:xfrm>
            <a:off x="677334" y="216058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998806" y="2278355"/>
            <a:ext cx="8159261" cy="3970318"/>
          </a:xfrm>
          <a:prstGeom prst="rect">
            <a:avLst/>
          </a:prstGeom>
          <a:noFill/>
        </p:spPr>
        <p:txBody>
          <a:bodyPr wrap="square">
            <a:spAutoFit/>
          </a:bodyPr>
          <a:lstStyle/>
          <a:p>
            <a:r>
              <a:rPr lang="es-GT" sz="2800" dirty="0"/>
              <a:t>Gráfico Completo</a:t>
            </a:r>
          </a:p>
          <a:p>
            <a:r>
              <a:rPr lang="es-GT" sz="2800" dirty="0"/>
              <a:t>• Es un gráfico donde cada para de </a:t>
            </a:r>
            <a:r>
              <a:rPr lang="es-GT" sz="2800" dirty="0" err="1"/>
              <a:t>vertices</a:t>
            </a:r>
            <a:r>
              <a:rPr lang="es-GT" sz="2800" dirty="0"/>
              <a:t> gráficos son</a:t>
            </a:r>
          </a:p>
          <a:p>
            <a:r>
              <a:rPr lang="es-GT" sz="2800" dirty="0"/>
              <a:t>conectados por una </a:t>
            </a:r>
            <a:r>
              <a:rPr lang="es-GT" sz="2800" dirty="0" err="1"/>
              <a:t>linea</a:t>
            </a:r>
            <a:r>
              <a:rPr lang="es-GT" sz="2800" dirty="0"/>
              <a:t>.</a:t>
            </a:r>
          </a:p>
          <a:p>
            <a:r>
              <a:rPr lang="es-GT" sz="2800" dirty="0"/>
              <a:t>• Es cuando todos los puntos son conectados por el máximo</a:t>
            </a:r>
          </a:p>
          <a:p>
            <a:r>
              <a:rPr lang="es-GT" sz="2800" dirty="0"/>
              <a:t>número de </a:t>
            </a:r>
            <a:r>
              <a:rPr lang="es-GT" sz="2800" dirty="0" err="1"/>
              <a:t>lineas</a:t>
            </a:r>
            <a:r>
              <a:rPr lang="es-GT" sz="2800" dirty="0"/>
              <a:t>. completo</a:t>
            </a:r>
          </a:p>
          <a:p>
            <a:r>
              <a:rPr lang="es-GT" sz="2800" dirty="0"/>
              <a:t>• En el campo de las redes, un gráfico es</a:t>
            </a:r>
          </a:p>
          <a:p>
            <a:r>
              <a:rPr lang="es-GT" sz="2800" dirty="0"/>
              <a:t>una red totalmente enmallada.</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737832" y="609600"/>
            <a:ext cx="8596668" cy="1320800"/>
          </a:xfrm>
          <a:prstGeom prst="rect">
            <a:avLst/>
          </a:prstGeom>
        </p:spPr>
        <p:txBody>
          <a:bodyPr spcFirstLastPara="1" vert="horz" lIns="91440" tIns="45720" rIns="91440" bIns="45720" rtlCol="0" anchor="t" anchorCtr="0">
            <a:normAutofit/>
          </a:bodyPr>
          <a:lstStyle/>
          <a:p>
            <a:r>
              <a:rPr lang="en-US" dirty="0" err="1"/>
              <a:t>Grafico</a:t>
            </a:r>
            <a:r>
              <a:rPr lang="en-US" dirty="0"/>
              <a:t> </a:t>
            </a:r>
            <a:r>
              <a:rPr lang="en-US" dirty="0" err="1"/>
              <a:t>completo</a:t>
            </a:r>
            <a:endParaRPr lang="en-US" dirty="0"/>
          </a:p>
        </p:txBody>
      </p:sp>
      <p:pic>
        <p:nvPicPr>
          <p:cNvPr id="4" name="Imagen 3">
            <a:extLst>
              <a:ext uri="{FF2B5EF4-FFF2-40B4-BE49-F238E27FC236}">
                <a16:creationId xmlns:a16="http://schemas.microsoft.com/office/drawing/2014/main" id="{AB6D7089-86CB-4C2D-9ADC-94AE54103267}"/>
              </a:ext>
            </a:extLst>
          </p:cNvPr>
          <p:cNvPicPr>
            <a:picLocks noChangeAspect="1"/>
          </p:cNvPicPr>
          <p:nvPr/>
        </p:nvPicPr>
        <p:blipFill>
          <a:blip r:embed="rId3"/>
          <a:stretch>
            <a:fillRect/>
          </a:stretch>
        </p:blipFill>
        <p:spPr>
          <a:xfrm>
            <a:off x="2538038" y="1560613"/>
            <a:ext cx="5363323" cy="4496427"/>
          </a:xfrm>
          <a:prstGeom prst="rect">
            <a:avLst/>
          </a:prstGeom>
        </p:spPr>
      </p:pic>
    </p:spTree>
    <p:extLst>
      <p:ext uri="{BB962C8B-B14F-4D97-AF65-F5344CB8AC3E}">
        <p14:creationId xmlns:p14="http://schemas.microsoft.com/office/powerpoint/2010/main" val="35473358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GT" dirty="0" err="1"/>
              <a:t>Spanning</a:t>
            </a:r>
            <a:r>
              <a:rPr lang="es-GT" dirty="0"/>
              <a:t> </a:t>
            </a:r>
            <a:r>
              <a:rPr lang="es-GT" dirty="0" err="1"/>
              <a:t>Tree</a:t>
            </a:r>
            <a:br>
              <a:rPr lang="es-GT" dirty="0"/>
            </a:br>
            <a:endParaRPr lang="es-GT" dirty="0"/>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a:bodyPr>
          <a:lstStyle/>
          <a:p>
            <a:pPr>
              <a:spcBef>
                <a:spcPts val="1800"/>
              </a:spcBef>
            </a:pPr>
            <a:endParaRPr lang="en-US" dirty="0"/>
          </a:p>
          <a:p>
            <a:pPr marL="0" indent="0">
              <a:spcBef>
                <a:spcPts val="1800"/>
              </a:spcBef>
              <a:spcAft>
                <a:spcPts val="0"/>
              </a:spcAft>
              <a:buNone/>
            </a:pPr>
            <a:r>
              <a:rPr lang="es-GT" sz="2400" dirty="0"/>
              <a:t>Un árbol de expansión (</a:t>
            </a:r>
            <a:r>
              <a:rPr lang="es-GT" sz="2400" dirty="0" err="1"/>
              <a:t>Spanning</a:t>
            </a:r>
            <a:r>
              <a:rPr lang="es-GT" sz="2400" dirty="0"/>
              <a:t> </a:t>
            </a:r>
            <a:r>
              <a:rPr lang="es-GT" sz="2400" dirty="0" err="1"/>
              <a:t>Tree</a:t>
            </a:r>
            <a:r>
              <a:rPr lang="es-GT" sz="2400" dirty="0"/>
              <a:t>)</a:t>
            </a:r>
          </a:p>
          <a:p>
            <a:pPr marL="0" indent="0">
              <a:spcBef>
                <a:spcPts val="1800"/>
              </a:spcBef>
              <a:spcAft>
                <a:spcPts val="0"/>
              </a:spcAft>
              <a:buNone/>
            </a:pPr>
            <a:r>
              <a:rPr lang="es-GT" sz="2400" dirty="0"/>
              <a:t>no conecta todas las conexiones posibles</a:t>
            </a:r>
          </a:p>
          <a:p>
            <a:pPr marL="0" indent="0">
              <a:spcBef>
                <a:spcPts val="1800"/>
              </a:spcBef>
              <a:spcAft>
                <a:spcPts val="0"/>
              </a:spcAft>
              <a:buNone/>
            </a:pPr>
            <a:r>
              <a:rPr lang="es-GT" sz="2400" dirty="0"/>
              <a:t>sino las necesarias para que todo este</a:t>
            </a:r>
          </a:p>
          <a:p>
            <a:pPr marL="0" indent="0">
              <a:spcBef>
                <a:spcPts val="1800"/>
              </a:spcBef>
              <a:spcAft>
                <a:spcPts val="0"/>
              </a:spcAft>
              <a:buNone/>
            </a:pPr>
            <a:r>
              <a:rPr lang="es-GT" sz="2400" dirty="0"/>
              <a:t>comunicado, evitando ciclos.</a:t>
            </a:r>
            <a:endParaRPr lang="en-US" sz="2400" dirty="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GT" dirty="0" err="1"/>
              <a:t>Spanning</a:t>
            </a:r>
            <a:r>
              <a:rPr lang="es-GT" dirty="0"/>
              <a:t> </a:t>
            </a:r>
            <a:r>
              <a:rPr lang="es-GT" dirty="0" err="1"/>
              <a:t>Tree</a:t>
            </a:r>
            <a:br>
              <a:rPr lang="es-GT" dirty="0"/>
            </a:br>
            <a:endParaRPr lang="es-GT" dirty="0"/>
          </a:p>
        </p:txBody>
      </p:sp>
      <p:pic>
        <p:nvPicPr>
          <p:cNvPr id="5" name="Marcador de contenido 4">
            <a:extLst>
              <a:ext uri="{FF2B5EF4-FFF2-40B4-BE49-F238E27FC236}">
                <a16:creationId xmlns:a16="http://schemas.microsoft.com/office/drawing/2014/main" id="{8D9E5CD9-4D63-49A3-9C2F-DAA43F43DDE8}"/>
              </a:ext>
            </a:extLst>
          </p:cNvPr>
          <p:cNvPicPr>
            <a:picLocks noGrp="1" noChangeAspect="1"/>
          </p:cNvPicPr>
          <p:nvPr>
            <p:ph idx="1"/>
          </p:nvPr>
        </p:nvPicPr>
        <p:blipFill>
          <a:blip r:embed="rId3"/>
          <a:stretch>
            <a:fillRect/>
          </a:stretch>
        </p:blipFill>
        <p:spPr>
          <a:xfrm>
            <a:off x="1673466" y="1547446"/>
            <a:ext cx="7648499" cy="4494579"/>
          </a:xfrm>
        </p:spPr>
      </p:pic>
    </p:spTree>
    <p:extLst>
      <p:ext uri="{BB962C8B-B14F-4D97-AF65-F5344CB8AC3E}">
        <p14:creationId xmlns:p14="http://schemas.microsoft.com/office/powerpoint/2010/main" val="25381625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5" name="Straight Connector 11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1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err="1"/>
              <a:t>Stp</a:t>
            </a:r>
            <a:r>
              <a:rPr lang="en-US" dirty="0"/>
              <a:t>	</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a:bodyPr>
          <a:lstStyle/>
          <a:p>
            <a:pPr marL="285750" indent="-285750">
              <a:spcBef>
                <a:spcPts val="1800"/>
              </a:spcBef>
              <a:spcAft>
                <a:spcPts val="0"/>
              </a:spcAft>
            </a:pPr>
            <a:r>
              <a:rPr lang="es-GT" dirty="0">
                <a:ea typeface="+mn-lt"/>
                <a:cs typeface="+mn-lt"/>
              </a:rPr>
              <a:t>Es un protocolo de la capa 2 del modelo</a:t>
            </a:r>
          </a:p>
          <a:p>
            <a:pPr marL="0" indent="0">
              <a:spcBef>
                <a:spcPts val="1800"/>
              </a:spcBef>
              <a:spcAft>
                <a:spcPts val="0"/>
              </a:spcAft>
              <a:buNone/>
            </a:pPr>
            <a:r>
              <a:rPr lang="es-GT" dirty="0">
                <a:ea typeface="+mn-lt"/>
                <a:cs typeface="+mn-lt"/>
              </a:rPr>
              <a:t>    OSI, se utiliza en bridges y Switches.</a:t>
            </a:r>
          </a:p>
          <a:p>
            <a:pPr marL="285750" indent="-285750">
              <a:spcBef>
                <a:spcPts val="1800"/>
              </a:spcBef>
              <a:spcAft>
                <a:spcPts val="0"/>
              </a:spcAft>
            </a:pPr>
            <a:r>
              <a:rPr lang="es-GT" dirty="0">
                <a:ea typeface="+mn-lt"/>
                <a:cs typeface="+mn-lt"/>
              </a:rPr>
              <a:t>Su función es construir una topología</a:t>
            </a:r>
          </a:p>
          <a:p>
            <a:pPr marL="0" indent="0">
              <a:spcBef>
                <a:spcPts val="1800"/>
              </a:spcBef>
              <a:spcAft>
                <a:spcPts val="0"/>
              </a:spcAft>
              <a:buNone/>
            </a:pPr>
            <a:r>
              <a:rPr lang="es-GT" dirty="0">
                <a:ea typeface="+mn-lt"/>
                <a:cs typeface="+mn-lt"/>
              </a:rPr>
              <a:t>    libre de ciclos lógicos.</a:t>
            </a:r>
          </a:p>
          <a:p>
            <a:pPr marL="285750" indent="-285750">
              <a:spcBef>
                <a:spcPts val="1800"/>
              </a:spcBef>
              <a:spcAft>
                <a:spcPts val="0"/>
              </a:spcAft>
            </a:pPr>
            <a:r>
              <a:rPr lang="es-GT" dirty="0">
                <a:ea typeface="+mn-lt"/>
                <a:cs typeface="+mn-lt"/>
              </a:rPr>
              <a:t> La norma del protocolo es IEEE 802.1D</a:t>
            </a:r>
            <a:endParaRPr lang="en-US" dirty="0">
              <a:ea typeface="+mn-lt"/>
              <a:cs typeface="+mn-lt"/>
            </a:endParaRPr>
          </a:p>
          <a:p>
            <a:pPr marL="0" indent="0">
              <a:spcBef>
                <a:spcPts val="1800"/>
              </a:spcBef>
              <a:spcAft>
                <a:spcPts val="0"/>
              </a:spcAft>
              <a:buNone/>
            </a:pPr>
            <a:endParaRPr lang="en-US" dirty="0">
              <a:ea typeface="+mn-lt"/>
              <a:cs typeface="+mn-lt"/>
            </a:endParaRPr>
          </a:p>
          <a:p>
            <a:pPr marL="0" indent="0">
              <a:spcBef>
                <a:spcPts val="1800"/>
              </a:spcBef>
              <a:spcAft>
                <a:spcPts val="0"/>
              </a:spcAft>
              <a:buNone/>
            </a:pPr>
            <a:endParaRPr lang="es-ES" dirty="0">
              <a:ea typeface="+mn-lt"/>
              <a:cs typeface="+mn-lt"/>
            </a:endParaRPr>
          </a:p>
          <a:p>
            <a:pPr marL="0" indent="0">
              <a:spcBef>
                <a:spcPts val="1800"/>
              </a:spcBef>
              <a:spcAft>
                <a:spcPts val="0"/>
              </a:spcAft>
              <a:buNone/>
            </a:pPr>
            <a:endParaRPr lang="en-US" dirty="0"/>
          </a:p>
          <a:p>
            <a:pPr marL="0" indent="0">
              <a:spcBef>
                <a:spcPts val="1800"/>
              </a:spcBef>
              <a:spcAft>
                <a:spcPts val="0"/>
              </a:spcAft>
              <a:buNone/>
            </a:pPr>
            <a:endParaRPr lang="en-US" dirty="0"/>
          </a:p>
        </p:txBody>
      </p:sp>
    </p:spTree>
    <p:extLst>
      <p:ext uri="{BB962C8B-B14F-4D97-AF65-F5344CB8AC3E}">
        <p14:creationId xmlns:p14="http://schemas.microsoft.com/office/powerpoint/2010/main" val="6827203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Pasos de </a:t>
            </a:r>
            <a:r>
              <a:rPr lang="en-US" dirty="0" err="1"/>
              <a:t>stp</a:t>
            </a:r>
            <a:r>
              <a:rPr lang="en-US" dirty="0"/>
              <a:t> </a:t>
            </a:r>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a:bodyPr>
          <a:lstStyle/>
          <a:p>
            <a:r>
              <a:rPr lang="es-GT" dirty="0"/>
              <a:t>Paso 1</a:t>
            </a:r>
          </a:p>
          <a:p>
            <a:pPr>
              <a:buFont typeface="Wingdings" panose="05000000000000000000" pitchFamily="2" charset="2"/>
              <a:buChar char="§"/>
            </a:pPr>
            <a:r>
              <a:rPr lang="es-GT" dirty="0"/>
              <a:t>Selecciona un switch como un "</a:t>
            </a:r>
            <a:r>
              <a:rPr lang="es-GT" dirty="0" err="1"/>
              <a:t>rootbridge</a:t>
            </a:r>
            <a:r>
              <a:rPr lang="es-GT" dirty="0"/>
              <a:t>".</a:t>
            </a:r>
          </a:p>
          <a:p>
            <a:pPr>
              <a:buFont typeface="Wingdings" panose="05000000000000000000" pitchFamily="2" charset="2"/>
              <a:buChar char="§"/>
            </a:pPr>
            <a:r>
              <a:rPr lang="es-GT" dirty="0"/>
              <a:t> </a:t>
            </a:r>
            <a:r>
              <a:rPr lang="es-GT" dirty="0" err="1"/>
              <a:t>Root</a:t>
            </a:r>
            <a:r>
              <a:rPr lang="es-GT" dirty="0"/>
              <a:t> Bridge es el punto central en la red</a:t>
            </a:r>
          </a:p>
          <a:p>
            <a:r>
              <a:rPr lang="es-GT" dirty="0"/>
              <a:t>Paso 2</a:t>
            </a:r>
          </a:p>
          <a:p>
            <a:pPr>
              <a:buFont typeface="Wingdings" panose="05000000000000000000" pitchFamily="2" charset="2"/>
              <a:buChar char="§"/>
            </a:pPr>
            <a:r>
              <a:rPr lang="es-GT" dirty="0"/>
              <a:t> Selecciona el camino mas corto de un</a:t>
            </a:r>
          </a:p>
          <a:p>
            <a:pPr>
              <a:buFont typeface="Wingdings" panose="05000000000000000000" pitchFamily="2" charset="2"/>
              <a:buChar char="§"/>
            </a:pPr>
            <a:r>
              <a:rPr lang="es-GT" dirty="0"/>
              <a:t> Switch al </a:t>
            </a:r>
            <a:r>
              <a:rPr lang="es-GT" dirty="0" err="1"/>
              <a:t>Root</a:t>
            </a:r>
            <a:r>
              <a:rPr lang="es-GT" dirty="0"/>
              <a:t> Bridge.</a:t>
            </a:r>
          </a:p>
          <a:p>
            <a:r>
              <a:rPr lang="es-GT" dirty="0"/>
              <a:t>Paso 3</a:t>
            </a:r>
          </a:p>
          <a:p>
            <a:pPr>
              <a:buFont typeface="Wingdings" panose="05000000000000000000" pitchFamily="2" charset="2"/>
              <a:buChar char="§"/>
            </a:pPr>
            <a:r>
              <a:rPr lang="es-GT" dirty="0"/>
              <a:t>Bloquea enlaces que pueden causar</a:t>
            </a:r>
          </a:p>
          <a:p>
            <a:pPr marL="0" indent="0">
              <a:buNone/>
            </a:pPr>
            <a:r>
              <a:rPr lang="es-GT" dirty="0"/>
              <a:t>     </a:t>
            </a:r>
            <a:r>
              <a:rPr lang="es-GT" dirty="0" err="1"/>
              <a:t>loops</a:t>
            </a:r>
            <a:r>
              <a:rPr lang="es-GT" dirty="0"/>
              <a:t> (ciclos) pero </a:t>
            </a:r>
            <a:r>
              <a:rPr lang="es-GT" dirty="0" err="1"/>
              <a:t>manteniendolos</a:t>
            </a:r>
            <a:r>
              <a:rPr lang="es-GT" dirty="0"/>
              <a:t> como </a:t>
            </a:r>
            <a:r>
              <a:rPr lang="es-GT" dirty="0" err="1"/>
              <a:t>backups</a:t>
            </a:r>
            <a:r>
              <a:rPr lang="es-GT" dirty="0"/>
              <a:t> (</a:t>
            </a:r>
            <a:r>
              <a:rPr lang="es-GT" dirty="0" err="1"/>
              <a:t>Resilencia</a:t>
            </a:r>
            <a:r>
              <a:rPr lang="es-GT" dirty="0"/>
              <a:t>).</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6" name="Straight Connector 15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16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Imagen 2">
            <a:extLst>
              <a:ext uri="{FF2B5EF4-FFF2-40B4-BE49-F238E27FC236}">
                <a16:creationId xmlns:a16="http://schemas.microsoft.com/office/drawing/2014/main" id="{4C72303C-86CC-4C8B-BABD-C90A2FE294C4}"/>
              </a:ext>
            </a:extLst>
          </p:cNvPr>
          <p:cNvPicPr>
            <a:picLocks noChangeAspect="1"/>
          </p:cNvPicPr>
          <p:nvPr/>
        </p:nvPicPr>
        <p:blipFill>
          <a:blip r:embed="rId3"/>
          <a:stretch>
            <a:fillRect/>
          </a:stretch>
        </p:blipFill>
        <p:spPr>
          <a:xfrm>
            <a:off x="1457455" y="647059"/>
            <a:ext cx="8687742" cy="5435296"/>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3"/>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3" name="Isosceles Triangle 14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4" name="Google Shape;124;p19"/>
          <p:cNvSpPr txBox="1">
            <a:spLocks noGrp="1"/>
          </p:cNvSpPr>
          <p:nvPr>
            <p:ph type="title"/>
          </p:nvPr>
        </p:nvSpPr>
        <p:spPr>
          <a:xfrm>
            <a:off x="673754" y="643467"/>
            <a:ext cx="4203045" cy="1375608"/>
          </a:xfrm>
          <a:prstGeom prst="rect">
            <a:avLst/>
          </a:prstGeom>
        </p:spPr>
        <p:txBody>
          <a:bodyPr spcFirstLastPara="1" lIns="91425" tIns="45700" rIns="91425" bIns="45700" anchor="ctr" anchorCtr="0">
            <a:normAutofit/>
          </a:bodyPr>
          <a:lstStyle/>
          <a:p>
            <a:pPr>
              <a:spcBef>
                <a:spcPts val="0"/>
              </a:spcBef>
            </a:pPr>
            <a:r>
              <a:rPr lang="en-US" dirty="0">
                <a:solidFill>
                  <a:schemeClr val="bg1"/>
                </a:solidFill>
              </a:rPr>
              <a:t>BDI</a:t>
            </a:r>
          </a:p>
        </p:txBody>
      </p:sp>
      <p:sp>
        <p:nvSpPr>
          <p:cNvPr id="125" name="Google Shape;125;p19"/>
          <p:cNvSpPr txBox="1">
            <a:spLocks noGrp="1"/>
          </p:cNvSpPr>
          <p:nvPr>
            <p:ph idx="1"/>
          </p:nvPr>
        </p:nvSpPr>
        <p:spPr>
          <a:xfrm>
            <a:off x="673754" y="2160590"/>
            <a:ext cx="3973943" cy="3440110"/>
          </a:xfrm>
          <a:prstGeom prst="rect">
            <a:avLst/>
          </a:prstGeom>
        </p:spPr>
        <p:txBody>
          <a:bodyPr spcFirstLastPara="1" lIns="91425" tIns="45700" rIns="91425" bIns="45700" anchorCtr="0">
            <a:normAutofit/>
          </a:bodyPr>
          <a:lstStyle/>
          <a:p>
            <a:pPr marL="0" indent="0">
              <a:spcBef>
                <a:spcPts val="1800"/>
              </a:spcBef>
              <a:spcAft>
                <a:spcPts val="0"/>
              </a:spcAft>
              <a:buNone/>
            </a:pPr>
            <a:r>
              <a:rPr lang="es-GT" dirty="0">
                <a:solidFill>
                  <a:schemeClr val="bg1"/>
                </a:solidFill>
              </a:rPr>
              <a:t>El BID es el identificador de puente, valor único</a:t>
            </a:r>
          </a:p>
          <a:p>
            <a:pPr marL="0" indent="0">
              <a:spcBef>
                <a:spcPts val="1800"/>
              </a:spcBef>
              <a:spcAft>
                <a:spcPts val="0"/>
              </a:spcAft>
              <a:buNone/>
            </a:pPr>
            <a:r>
              <a:rPr lang="es-GT" dirty="0">
                <a:solidFill>
                  <a:schemeClr val="bg1"/>
                </a:solidFill>
              </a:rPr>
              <a:t>basado en una prioridad y una dirección MAC</a:t>
            </a:r>
          </a:p>
          <a:p>
            <a:pPr marL="0" indent="0">
              <a:spcBef>
                <a:spcPts val="1800"/>
              </a:spcBef>
              <a:spcAft>
                <a:spcPts val="0"/>
              </a:spcAft>
              <a:buNone/>
            </a:pPr>
            <a:r>
              <a:rPr lang="es-GT" dirty="0">
                <a:solidFill>
                  <a:schemeClr val="bg1"/>
                </a:solidFill>
              </a:rPr>
              <a:t>universal.</a:t>
            </a:r>
            <a:endParaRPr lang="en-US" dirty="0">
              <a:solidFill>
                <a:schemeClr val="bg1"/>
              </a:solidFill>
            </a:endParaRPr>
          </a:p>
        </p:txBody>
      </p:sp>
      <p:sp>
        <p:nvSpPr>
          <p:cNvPr id="145" name="Isosceles Triangle 14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Imagen 2">
            <a:extLst>
              <a:ext uri="{FF2B5EF4-FFF2-40B4-BE49-F238E27FC236}">
                <a16:creationId xmlns:a16="http://schemas.microsoft.com/office/drawing/2014/main" id="{BB47F55B-E33E-4E97-9730-ED3F4C1FAF00}"/>
              </a:ext>
            </a:extLst>
          </p:cNvPr>
          <p:cNvPicPr>
            <a:picLocks noChangeAspect="1"/>
          </p:cNvPicPr>
          <p:nvPr/>
        </p:nvPicPr>
        <p:blipFill>
          <a:blip r:embed="rId3"/>
          <a:stretch>
            <a:fillRect/>
          </a:stretch>
        </p:blipFill>
        <p:spPr>
          <a:xfrm>
            <a:off x="5393634" y="1631852"/>
            <a:ext cx="6124612" cy="3278151"/>
          </a:xfrm>
          <a:prstGeom prst="rect">
            <a:avLst/>
          </a:prstGeom>
        </p:spPr>
      </p:pic>
    </p:spTree>
    <p:extLst>
      <p:ext uri="{BB962C8B-B14F-4D97-AF65-F5344CB8AC3E}">
        <p14:creationId xmlns:p14="http://schemas.microsoft.com/office/powerpoint/2010/main" val="235280502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759</TotalTime>
  <Words>787</Words>
  <Application>Microsoft Office PowerPoint</Application>
  <PresentationFormat>Panorámica</PresentationFormat>
  <Paragraphs>102</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Wingdings</vt:lpstr>
      <vt:lpstr>Trebuchet MS</vt:lpstr>
      <vt:lpstr>Arial</vt:lpstr>
      <vt:lpstr>Wingdings 3</vt:lpstr>
      <vt:lpstr>Faceta</vt:lpstr>
      <vt:lpstr>Jhonnatan Enmanuel Orantes Garcia</vt:lpstr>
      <vt:lpstr>SPANNING TREE PROTOCOL</vt:lpstr>
      <vt:lpstr>Grafico completo</vt:lpstr>
      <vt:lpstr>Spanning Tree </vt:lpstr>
      <vt:lpstr>Spanning Tree </vt:lpstr>
      <vt:lpstr>Stp </vt:lpstr>
      <vt:lpstr>Pasos de stp </vt:lpstr>
      <vt:lpstr>Presentación de PowerPoint</vt:lpstr>
      <vt:lpstr>BDI</vt:lpstr>
      <vt:lpstr>BPDU (Bridge Protocol Data Unit)</vt:lpstr>
      <vt:lpstr>Presentación de PowerPoint</vt:lpstr>
      <vt:lpstr>Elegir switch root  </vt:lpstr>
      <vt:lpstr>Operación STP en pocas palabras</vt:lpstr>
      <vt:lpstr>Reglas de STP</vt:lpstr>
      <vt:lpstr>Estado de Puertos</vt:lpstr>
      <vt:lpstr>Comandos -STP</vt:lpstr>
      <vt:lpstr> Preguntas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Redes de Computadoras 1</dc:title>
  <dc:creator>jho orant</dc:creator>
  <cp:lastModifiedBy>jho orant</cp:lastModifiedBy>
  <cp:revision>11</cp:revision>
  <dcterms:modified xsi:type="dcterms:W3CDTF">2022-02-25T20:58:12Z</dcterms:modified>
</cp:coreProperties>
</file>