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6"/>
  </p:notesMasterIdLst>
  <p:sldIdLst>
    <p:sldId id="256" r:id="rId2"/>
    <p:sldId id="257" r:id="rId3"/>
    <p:sldId id="272" r:id="rId4"/>
    <p:sldId id="258" r:id="rId5"/>
    <p:sldId id="273" r:id="rId6"/>
    <p:sldId id="261" r:id="rId7"/>
    <p:sldId id="262" r:id="rId8"/>
    <p:sldId id="275" r:id="rId9"/>
    <p:sldId id="276" r:id="rId10"/>
    <p:sldId id="278" r:id="rId11"/>
    <p:sldId id="279" r:id="rId12"/>
    <p:sldId id="293" r:id="rId13"/>
    <p:sldId id="294" r:id="rId14"/>
    <p:sldId id="292" r:id="rId15"/>
  </p:sldIdLst>
  <p:sldSz cx="12192000" cy="6858000"/>
  <p:notesSz cx="6858000" cy="9144000"/>
  <p:embeddedFontLst>
    <p:embeddedFont>
      <p:font typeface="Trebuchet MS" panose="020B0603020202020204" pitchFamily="34" charset="0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1e5a103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1e5a103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409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1e5a103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1e5a103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363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1e5a103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1e5a103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475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1e5a103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1e5a103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967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1e5a103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1e5a103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219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1e5a103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1e5a103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1e5a103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1e5a103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959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f1e5a10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f1e5a10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f1e5a10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f1e5a10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826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1e5a103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1e5a103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1e5a103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1e5a103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1e5a103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1e5a103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221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1e5a103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1e5a103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89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75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35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69358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85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0280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129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719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6319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848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592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068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242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33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473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539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505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5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>
            <a:extLst>
              <a:ext uri="{FF2B5EF4-FFF2-40B4-BE49-F238E27FC236}">
                <a16:creationId xmlns:a16="http://schemas.microsoft.com/office/drawing/2014/main" id="{3C2F123C-FB43-42E5-8AA2-B5B527C322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4726" b="4365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6" name="Parallelogram 145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6" name="Isosceles Triangle 155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Jhonnatan Enmanuel Orantes Garcia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Laboratorio Redes de Computadoras 1</a:t>
            </a:r>
          </a:p>
          <a:p>
            <a:pPr lvl="0"/>
            <a:r>
              <a:rPr lang="en-US">
                <a:solidFill>
                  <a:schemeClr val="bg1"/>
                </a:solidFill>
              </a:rPr>
              <a:t>CLASE # 4</a:t>
            </a:r>
          </a:p>
          <a:p>
            <a:pPr lvl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58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0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2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Isosceles Triangle 14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Modo </a:t>
            </a:r>
            <a:r>
              <a:rPr lang="en-US" dirty="0" err="1"/>
              <a:t>Acceso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Eternet</a:t>
            </a:r>
            <a:r>
              <a:rPr lang="en-US" dirty="0"/>
              <a:t> </a:t>
            </a:r>
            <a:r>
              <a:rPr lang="en-US" dirty="0" err="1"/>
              <a:t>Switchs</a:t>
            </a:r>
            <a:endParaRPr lang="en-US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285750" indent="-285750">
              <a:spcBef>
                <a:spcPts val="180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 dirty="0"/>
              <a:t>Conf t </a:t>
            </a:r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 dirty="0"/>
              <a:t>Int f #/# (</a:t>
            </a:r>
            <a:r>
              <a:rPr lang="en-US" sz="2000" dirty="0" err="1"/>
              <a:t>eje</a:t>
            </a:r>
            <a:r>
              <a:rPr lang="en-US" sz="2000" dirty="0"/>
              <a:t>. F0/0)</a:t>
            </a:r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 dirty="0"/>
              <a:t>Switchport mode access </a:t>
            </a:r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 dirty="0"/>
              <a:t>Switchport access vlan # (</a:t>
            </a:r>
            <a:r>
              <a:rPr lang="en-US" sz="2000" dirty="0" err="1"/>
              <a:t>numero</a:t>
            </a:r>
            <a:r>
              <a:rPr lang="en-US" sz="2000" dirty="0"/>
              <a:t> de la vlan )</a:t>
            </a:r>
          </a:p>
        </p:txBody>
      </p:sp>
    </p:spTree>
    <p:extLst>
      <p:ext uri="{BB962C8B-B14F-4D97-AF65-F5344CB8AC3E}">
        <p14:creationId xmlns:p14="http://schemas.microsoft.com/office/powerpoint/2010/main" val="4197672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Isosceles Triangle 14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Modo truncal </a:t>
            </a:r>
          </a:p>
        </p:txBody>
      </p:sp>
      <p:sp>
        <p:nvSpPr>
          <p:cNvPr id="125" name="Google Shape;125;p19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285750" indent="-285750">
              <a:spcBef>
                <a:spcPts val="180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r>
              <a:rPr lang="es-GT" sz="2000" dirty="0"/>
              <a:t>Es un enlace que se configura en uno o más puertos de un switch para permitir el paso del tráfico de las distintas </a:t>
            </a:r>
            <a:r>
              <a:rPr lang="es-GT" sz="2000" dirty="0" err="1"/>
              <a:t>VLANs</a:t>
            </a:r>
            <a:r>
              <a:rPr lang="es-GT" sz="2000" dirty="0"/>
              <a:t> que hemos configurado. Este enlace puede funcionar en una conexión de switch a otro switch o bien, de un switch a un </a:t>
            </a:r>
            <a:r>
              <a:rPr lang="es-GT" sz="2000" dirty="0" err="1"/>
              <a:t>router</a:t>
            </a:r>
            <a:r>
              <a:rPr lang="es-GT" sz="2000" dirty="0"/>
              <a:t>,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5707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Isosceles Triangle 14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Modo Truncal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Eternet</a:t>
            </a:r>
            <a:r>
              <a:rPr lang="en-US" dirty="0"/>
              <a:t> </a:t>
            </a:r>
            <a:r>
              <a:rPr lang="en-US" dirty="0" err="1"/>
              <a:t>Switchs</a:t>
            </a:r>
            <a:endParaRPr lang="en-US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285750" indent="-285750">
              <a:spcBef>
                <a:spcPts val="180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 dirty="0"/>
              <a:t>Conf t </a:t>
            </a:r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 dirty="0"/>
              <a:t>Int f #/# (</a:t>
            </a:r>
            <a:r>
              <a:rPr lang="en-US" sz="2000" dirty="0" err="1"/>
              <a:t>eje</a:t>
            </a:r>
            <a:r>
              <a:rPr lang="en-US" sz="2000" dirty="0"/>
              <a:t>. F0/0)</a:t>
            </a:r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 dirty="0"/>
              <a:t>Switchport mode trunk </a:t>
            </a:r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 dirty="0"/>
              <a:t>Switchport trunk allowed vlan #,# (</a:t>
            </a:r>
            <a:r>
              <a:rPr lang="en-US" sz="2000" dirty="0" err="1"/>
              <a:t>numero</a:t>
            </a:r>
            <a:r>
              <a:rPr lang="en-US" sz="2000" dirty="0"/>
              <a:t> de la vlan ),1002-1005</a:t>
            </a:r>
          </a:p>
        </p:txBody>
      </p:sp>
    </p:spTree>
    <p:extLst>
      <p:ext uri="{BB962C8B-B14F-4D97-AF65-F5344CB8AC3E}">
        <p14:creationId xmlns:p14="http://schemas.microsoft.com/office/powerpoint/2010/main" val="4038885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4933" y="784979"/>
            <a:ext cx="4203045" cy="137560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Modo Truncal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idx="1"/>
          </p:nvPr>
        </p:nvSpPr>
        <p:spPr>
          <a:xfrm>
            <a:off x="436304" y="2293145"/>
            <a:ext cx="3973943" cy="344011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Bef>
                <a:spcPts val="180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Los </a:t>
            </a:r>
            <a:r>
              <a:rPr lang="en-US" dirty="0" err="1">
                <a:solidFill>
                  <a:schemeClr val="bg1"/>
                </a:solidFill>
              </a:rPr>
              <a:t>paquetes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un Puerto trunk </a:t>
            </a:r>
            <a:r>
              <a:rPr lang="en-US" dirty="0" err="1">
                <a:solidFill>
                  <a:schemeClr val="bg1"/>
                </a:solidFill>
              </a:rPr>
              <a:t>pueden</a:t>
            </a:r>
            <a:r>
              <a:rPr lang="en-US" dirty="0">
                <a:solidFill>
                  <a:schemeClr val="bg1"/>
                </a:solidFill>
              </a:rPr>
              <a:t> o no </a:t>
            </a:r>
            <a:r>
              <a:rPr lang="en-US" dirty="0" err="1">
                <a:solidFill>
                  <a:schemeClr val="bg1"/>
                </a:solidFill>
              </a:rPr>
              <a:t>estar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tageados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spcBef>
                <a:spcPts val="180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Las vlans </a:t>
            </a:r>
            <a:r>
              <a:rPr lang="en-US" dirty="0" err="1">
                <a:solidFill>
                  <a:schemeClr val="bg1"/>
                </a:solidFill>
              </a:rPr>
              <a:t>deber</a:t>
            </a:r>
            <a:r>
              <a:rPr lang="en-US" dirty="0">
                <a:solidFill>
                  <a:schemeClr val="bg1"/>
                </a:solidFill>
              </a:rPr>
              <a:t> se der </a:t>
            </a:r>
            <a:r>
              <a:rPr lang="en-US" dirty="0" err="1">
                <a:solidFill>
                  <a:schemeClr val="bg1"/>
                </a:solidFill>
              </a:rPr>
              <a:t>configuradas</a:t>
            </a:r>
            <a:r>
              <a:rPr lang="en-US" dirty="0">
                <a:solidFill>
                  <a:schemeClr val="bg1"/>
                </a:solidFill>
              </a:rPr>
              <a:t> antes de </a:t>
            </a:r>
            <a:r>
              <a:rPr lang="en-US" dirty="0" err="1">
                <a:solidFill>
                  <a:schemeClr val="bg1"/>
                </a:solidFill>
              </a:rPr>
              <a:t>hacer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pasen</a:t>
            </a:r>
            <a:r>
              <a:rPr lang="en-US" dirty="0">
                <a:solidFill>
                  <a:schemeClr val="bg1"/>
                </a:solidFill>
              </a:rPr>
              <a:t> por 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 Puerto trunk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734FDC1-DA47-4EED-819B-C0A1ED660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274" y="2662542"/>
            <a:ext cx="7363422" cy="3331949"/>
          </a:xfrm>
          <a:prstGeom prst="rect">
            <a:avLst/>
          </a:prstGeom>
        </p:spPr>
      </p:pic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96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Preguntas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? </a:t>
            </a: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81641B-F1D5-462E-A13E-11E656266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355" y="1173655"/>
            <a:ext cx="6329318" cy="47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46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r>
              <a:rPr lang="en-US" dirty="0"/>
              <a:t>Vlans</a:t>
            </a:r>
          </a:p>
        </p:txBody>
      </p:sp>
      <p:sp>
        <p:nvSpPr>
          <p:cNvPr id="88" name="Google Shape;88;p14"/>
          <p:cNvSpPr txBox="1"/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GT" dirty="0">
                <a:solidFill>
                  <a:schemeClr val="tx1">
                    <a:lumMod val="75000"/>
                    <a:lumOff val="25000"/>
                  </a:schemeClr>
                </a:solidFill>
                <a:sym typeface="Century Gothic"/>
              </a:rPr>
              <a:t>Las VLAN (Virtual LAN), o también conocidas como redes de área local virtuales, es una tecnología de redes que nos permite crear redes lógicas independientes dentro de la misma red física.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s-GT" dirty="0">
              <a:solidFill>
                <a:schemeClr val="tx1">
                  <a:lumMod val="75000"/>
                  <a:lumOff val="25000"/>
                </a:schemeClr>
              </a:solidFill>
              <a:sym typeface="Century Gothic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s-GT" dirty="0">
              <a:solidFill>
                <a:schemeClr val="tx1">
                  <a:lumMod val="75000"/>
                  <a:lumOff val="25000"/>
                </a:schemeClr>
              </a:solidFill>
              <a:sym typeface="Century Gothic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G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objetivo de usar VLAN en un entorno doméstico o profesional, es para segmentar adecuadamente la red y usar cada subred de una forma diferente, además, al segmentar por subredes usando </a:t>
            </a:r>
            <a:r>
              <a:rPr lang="es-G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VLANs</a:t>
            </a:r>
            <a:r>
              <a:rPr lang="es-G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 puede permitir o denegar el tráfico entre las diferentes VLAN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737832" y="6096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r>
              <a:rPr lang="en-US" dirty="0" err="1"/>
              <a:t>Formato</a:t>
            </a:r>
            <a:r>
              <a:rPr lang="en-US" dirty="0"/>
              <a:t> del  Frame de la VLAN</a:t>
            </a:r>
          </a:p>
        </p:txBody>
      </p:sp>
      <p:pic>
        <p:nvPicPr>
          <p:cNvPr id="1026" name="Picture 2" descr="Virtual LAN (VLAN) - Explore networkhope.in %">
            <a:extLst>
              <a:ext uri="{FF2B5EF4-FFF2-40B4-BE49-F238E27FC236}">
                <a16:creationId xmlns:a16="http://schemas.microsoft.com/office/drawing/2014/main" id="{8999BB91-F472-459D-AC5C-E41AD6883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957" y="1405938"/>
            <a:ext cx="7252342" cy="537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335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Formato del  Frame de la VLAN	</a:t>
            </a:r>
            <a:endParaRPr lang="es-GT">
              <a:solidFill>
                <a:schemeClr val="bg1"/>
              </a:solidFill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TPID (Tag protocol identifier)</a:t>
            </a:r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TCI (Tag Control Information)</a:t>
            </a:r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PCP(Priority  Code Point)</a:t>
            </a:r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DEI(Drop Eligibility Indicator)</a:t>
            </a:r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PVID(Port Vlan ID)</a:t>
            </a:r>
          </a:p>
        </p:txBody>
      </p:sp>
      <p:pic>
        <p:nvPicPr>
          <p:cNvPr id="11" name="Picture 2" descr="Virtual LAN (VLAN) - Explore networkhope.in %">
            <a:extLst>
              <a:ext uri="{FF2B5EF4-FFF2-40B4-BE49-F238E27FC236}">
                <a16:creationId xmlns:a16="http://schemas.microsoft.com/office/drawing/2014/main" id="{F8A3119B-0DB6-46E3-A134-A2073231DB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6" t="62126" r="25099" b="697"/>
          <a:stretch/>
        </p:blipFill>
        <p:spPr bwMode="auto">
          <a:xfrm>
            <a:off x="5894362" y="2662542"/>
            <a:ext cx="5491393" cy="247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HUB	</a:t>
            </a:r>
          </a:p>
        </p:txBody>
      </p:sp>
      <p:sp>
        <p:nvSpPr>
          <p:cNvPr id="96" name="Google Shape;96;p15"/>
          <p:cNvSpPr txBox="1"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285750" indent="-285750">
              <a:spcBef>
                <a:spcPts val="1800"/>
              </a:spcBef>
              <a:spcAft>
                <a:spcPts val="0"/>
              </a:spcAft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Un hub simplemente acepta las señales electrónicas procedentes de un cierto puerto y regenera (o repite) el mismo mensaje para que salga por todos los puertos restantes.</a:t>
            </a:r>
          </a:p>
          <a:p>
            <a:pPr marL="285750" indent="-285750">
              <a:spcBef>
                <a:spcPts val="1800"/>
              </a:spcBef>
              <a:spcAft>
                <a:spcPts val="0"/>
              </a:spcAft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Aunque todos los host reciban el mensaje, solo aquel al que el mensaje está destinado lo aceptara y procesará.</a:t>
            </a:r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endParaRPr lang="es-ES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Imagen 3" descr="Diagrama&#10;&#10;Descripción generada automáticamente">
            <a:extLst>
              <a:ext uri="{FF2B5EF4-FFF2-40B4-BE49-F238E27FC236}">
                <a16:creationId xmlns:a16="http://schemas.microsoft.com/office/drawing/2014/main" id="{E1B25624-0F02-46A9-90AD-30BF868D0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011727"/>
            <a:ext cx="5143500" cy="4822031"/>
          </a:xfrm>
          <a:prstGeom prst="rect">
            <a:avLst/>
          </a:prstGeom>
        </p:spPr>
      </p:pic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2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r>
              <a:rPr lang="en-US" dirty="0" err="1"/>
              <a:t>Metodos</a:t>
            </a:r>
            <a:r>
              <a:rPr lang="en-US" dirty="0"/>
              <a:t> de </a:t>
            </a:r>
            <a:r>
              <a:rPr lang="en-US" dirty="0" err="1"/>
              <a:t>Asignacion</a:t>
            </a:r>
            <a:r>
              <a:rPr lang="en-US" dirty="0"/>
              <a:t> de una Vlan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1DEB2624-5C39-44A9-931B-22E0EEE7B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 VLAN based on the interface</a:t>
            </a:r>
          </a:p>
          <a:p>
            <a:r>
              <a:rPr lang="en-US" dirty="0"/>
              <a:t>VLAN based on MAC address</a:t>
            </a:r>
          </a:p>
          <a:p>
            <a:r>
              <a:rPr lang="en-US" dirty="0"/>
              <a:t>VLAN based on IP subnets</a:t>
            </a:r>
          </a:p>
          <a:p>
            <a:r>
              <a:rPr lang="en-US" dirty="0"/>
              <a:t> VLAN based on protocols</a:t>
            </a:r>
          </a:p>
          <a:p>
            <a:r>
              <a:rPr lang="en-US" dirty="0"/>
              <a:t>VLAN based on policy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BA24D0-65CC-47EB-9D51-91EE94C5A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24" y="2301131"/>
            <a:ext cx="5696745" cy="322942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2" name="Isosceles Triangle 14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Creacion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una Vlan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Ethernet Switch </a:t>
            </a: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5" name="Google Shape;125;p19"/>
          <p:cNvSpPr txBox="1"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</a:rPr>
              <a:t>Vlan Data base </a:t>
            </a:r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</a:rPr>
              <a:t>Vlan  #VLAN (</a:t>
            </a:r>
            <a:r>
              <a:rPr lang="en-US" sz="2400" dirty="0" err="1">
                <a:solidFill>
                  <a:srgbClr val="FFFFFF"/>
                </a:solidFill>
              </a:rPr>
              <a:t>numero</a:t>
            </a:r>
            <a:r>
              <a:rPr lang="en-US" sz="2400" dirty="0">
                <a:solidFill>
                  <a:srgbClr val="FFFFFF"/>
                </a:solidFill>
              </a:rPr>
              <a:t> de la vlan )</a:t>
            </a:r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</a:rPr>
              <a:t>Name    (</a:t>
            </a:r>
            <a:r>
              <a:rPr lang="en-US" sz="2400" dirty="0" err="1">
                <a:solidFill>
                  <a:srgbClr val="FFFFFF"/>
                </a:solidFill>
              </a:rPr>
              <a:t>nombre</a:t>
            </a:r>
            <a:r>
              <a:rPr lang="en-US" sz="2400" dirty="0">
                <a:solidFill>
                  <a:srgbClr val="FFFFFF"/>
                </a:solidFill>
              </a:rPr>
              <a:t> de la vlan)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3" name="Isosceles Triangle 20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>
                <a:solidFill>
                  <a:schemeClr val="bg1"/>
                </a:solidFill>
              </a:rPr>
              <a:t>Tipos de acceso </a:t>
            </a:r>
          </a:p>
        </p:txBody>
      </p:sp>
      <p:sp>
        <p:nvSpPr>
          <p:cNvPr id="125" name="Google Shape;125;p19"/>
          <p:cNvSpPr txBox="1"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285750" indent="-285750">
              <a:spcBef>
                <a:spcPts val="1800"/>
              </a:spcBef>
              <a:spcAft>
                <a:spcPts val="0"/>
              </a:spcAft>
            </a:pPr>
            <a:r>
              <a:rPr lang="en-US">
                <a:solidFill>
                  <a:schemeClr val="bg1"/>
                </a:solidFill>
              </a:rPr>
              <a:t>ACCESS </a:t>
            </a:r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 tipo de acceso de una vlan con un host.</a:t>
            </a:r>
          </a:p>
          <a:p>
            <a:pPr marL="285750" indent="-285750">
              <a:spcBef>
                <a:spcPts val="1800"/>
              </a:spcBef>
              <a:spcAft>
                <a:spcPts val="0"/>
              </a:spcAft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spcBef>
                <a:spcPts val="1800"/>
              </a:spcBef>
              <a:spcAft>
                <a:spcPts val="0"/>
              </a:spcAft>
            </a:pPr>
            <a:r>
              <a:rPr lang="en-US">
                <a:solidFill>
                  <a:schemeClr val="bg1"/>
                </a:solidFill>
              </a:rPr>
              <a:t>TRUNCAL </a:t>
            </a:r>
          </a:p>
          <a:p>
            <a:pPr marL="285750" indent="-285750">
              <a:spcBef>
                <a:spcPts val="1800"/>
              </a:spcBef>
              <a:spcAft>
                <a:spcPts val="0"/>
              </a:spcAft>
            </a:pPr>
            <a:r>
              <a:rPr lang="en-US">
                <a:solidFill>
                  <a:schemeClr val="bg1"/>
                </a:solidFill>
              </a:rPr>
              <a:t>Tipo de acceso de un vlan entre dos switchs</a:t>
            </a:r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2050" name="Picture 2" descr="Trunk Port vs Access Port | 10 Amazing Comparisons To Know">
            <a:extLst>
              <a:ext uri="{FF2B5EF4-FFF2-40B4-BE49-F238E27FC236}">
                <a16:creationId xmlns:a16="http://schemas.microsoft.com/office/drawing/2014/main" id="{F5AF7D49-77C0-45CD-9BF1-9A47F50C0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995421"/>
            <a:ext cx="5143500" cy="285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" name="Isosceles Triangle 20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0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4933" y="784979"/>
            <a:ext cx="4203045" cy="137560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Modo </a:t>
            </a:r>
            <a:r>
              <a:rPr lang="en-US" dirty="0" err="1">
                <a:solidFill>
                  <a:schemeClr val="bg1"/>
                </a:solidFill>
              </a:rPr>
              <a:t>acceso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idx="1"/>
          </p:nvPr>
        </p:nvSpPr>
        <p:spPr>
          <a:xfrm>
            <a:off x="436304" y="2293145"/>
            <a:ext cx="3973943" cy="344011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Bef>
                <a:spcPts val="180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Los Puerto de </a:t>
            </a:r>
            <a:r>
              <a:rPr lang="en-US" dirty="0" err="1">
                <a:solidFill>
                  <a:schemeClr val="bg1"/>
                </a:solidFill>
              </a:rPr>
              <a:t>acceso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eliminan</a:t>
            </a:r>
            <a:r>
              <a:rPr lang="en-US" dirty="0">
                <a:solidFill>
                  <a:schemeClr val="bg1"/>
                </a:solidFill>
              </a:rPr>
              <a:t> los tags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los </a:t>
            </a:r>
            <a:r>
              <a:rPr lang="en-US" dirty="0" err="1">
                <a:solidFill>
                  <a:schemeClr val="bg1"/>
                </a:solidFill>
              </a:rPr>
              <a:t>parquetes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informacion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reenvian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734FDC1-DA47-4EED-819B-C0A1ED660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274" y="2662542"/>
            <a:ext cx="7363422" cy="3331949"/>
          </a:xfrm>
          <a:prstGeom prst="rect">
            <a:avLst/>
          </a:prstGeom>
        </p:spPr>
      </p:pic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079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</TotalTime>
  <Words>431</Words>
  <Application>Microsoft Office PowerPoint</Application>
  <PresentationFormat>Panorámica</PresentationFormat>
  <Paragraphs>59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Trebuchet MS</vt:lpstr>
      <vt:lpstr>Arial</vt:lpstr>
      <vt:lpstr>Wingdings 3</vt:lpstr>
      <vt:lpstr>Faceta</vt:lpstr>
      <vt:lpstr>Jhonnatan Enmanuel Orantes Garcia</vt:lpstr>
      <vt:lpstr>Vlans</vt:lpstr>
      <vt:lpstr>Formato del  Frame de la VLAN</vt:lpstr>
      <vt:lpstr>Formato del  Frame de la VLAN </vt:lpstr>
      <vt:lpstr>HUB </vt:lpstr>
      <vt:lpstr>Metodos de Asignacion de una Vlan</vt:lpstr>
      <vt:lpstr>Creacion de una Vlan En Ethernet Switch </vt:lpstr>
      <vt:lpstr>Tipos de acceso </vt:lpstr>
      <vt:lpstr>Modo acceso  </vt:lpstr>
      <vt:lpstr>Modo Acceso en Eternet Switchs</vt:lpstr>
      <vt:lpstr>Modo truncal </vt:lpstr>
      <vt:lpstr>Modo Truncal en Eternet Switchs</vt:lpstr>
      <vt:lpstr>Modo Truncal  </vt:lpstr>
      <vt:lpstr> Preguntas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Redes de Computadoras 1</dc:title>
  <dc:creator>jho orant</dc:creator>
  <cp:lastModifiedBy>jho orant</cp:lastModifiedBy>
  <cp:revision>8</cp:revision>
  <dcterms:modified xsi:type="dcterms:W3CDTF">2022-02-11T22:17:41Z</dcterms:modified>
</cp:coreProperties>
</file>