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60" r:id="rId2"/>
    <p:sldId id="261" r:id="rId3"/>
    <p:sldId id="268" r:id="rId4"/>
    <p:sldId id="262" r:id="rId5"/>
    <p:sldId id="264" r:id="rId6"/>
    <p:sldId id="269" r:id="rId7"/>
    <p:sldId id="265" r:id="rId8"/>
    <p:sldId id="266" r:id="rId9"/>
    <p:sldId id="26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5" autoAdjust="0"/>
    <p:restoredTop sz="76021" autoAdjust="0"/>
  </p:normalViewPr>
  <p:slideViewPr>
    <p:cSldViewPr>
      <p:cViewPr>
        <p:scale>
          <a:sx n="100" d="100"/>
          <a:sy n="100" d="100"/>
        </p:scale>
        <p:origin x="-702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EE769-BE09-4609-BDA6-137490C1480C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CFA8D-A398-4662-8950-96E4AB9FF39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1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CFA8D-A398-4662-8950-96E4AB9FF39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23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Dorus</a:t>
            </a:r>
            <a:endParaRPr lang="nl-NL" dirty="0" smtClean="0"/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CFA8D-A398-4662-8950-96E4AB9FF39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2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Jona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CFA8D-A398-4662-8950-96E4AB9FF39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Dorus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Beschikbare/veel gebruikte systemen:</a:t>
            </a:r>
          </a:p>
          <a:p>
            <a:r>
              <a:rPr lang="nl-NL" dirty="0" smtClean="0"/>
              <a:t>-Naast ontwikkeling</a:t>
            </a:r>
            <a:r>
              <a:rPr lang="nl-NL" baseline="0" dirty="0" smtClean="0"/>
              <a:t> ook een onderzoek.</a:t>
            </a:r>
          </a:p>
          <a:p>
            <a:r>
              <a:rPr lang="nl-NL" baseline="0" dirty="0" smtClean="0"/>
              <a:t>-Duidelijk in beeld brengen waarin de verbeterpunten liggen om ons eigen product tot zijn recht te laten komen.</a:t>
            </a:r>
            <a:endParaRPr lang="nl-NL" dirty="0" smtClean="0"/>
          </a:p>
          <a:p>
            <a:r>
              <a:rPr lang="nl-NL" dirty="0" smtClean="0"/>
              <a:t>-Onderzoek voornamelijk naar grote fabrikanten</a:t>
            </a:r>
            <a:r>
              <a:rPr lang="nl-NL" baseline="0" dirty="0" smtClean="0"/>
              <a:t> als SMA, Mastervolt, Ever Solar, Delta.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-Bestaande monitors ondersteunen alleen eigen merk.</a:t>
            </a:r>
          </a:p>
          <a:p>
            <a:endParaRPr lang="nl-NL" baseline="0" dirty="0" smtClean="0"/>
          </a:p>
          <a:p>
            <a:r>
              <a:rPr lang="nl-NL" baseline="0" dirty="0" smtClean="0"/>
              <a:t>Behoefte vraag:</a:t>
            </a:r>
          </a:p>
          <a:p>
            <a:r>
              <a:rPr lang="nl-NL" baseline="0" dirty="0" smtClean="0"/>
              <a:t>Verbeterpunten om aan de vraag van de gebruiker te voldoen</a:t>
            </a:r>
          </a:p>
          <a:p>
            <a:pPr marL="228600" indent="-228600">
              <a:buAutoNum type="arabicPeriod"/>
            </a:pPr>
            <a:r>
              <a:rPr lang="nl-NL" baseline="0" dirty="0" smtClean="0"/>
              <a:t>Prijs verlaging</a:t>
            </a:r>
          </a:p>
          <a:p>
            <a:pPr marL="228600" indent="-228600">
              <a:buAutoNum type="arabicPeriod"/>
            </a:pPr>
            <a:r>
              <a:rPr lang="nl-NL" baseline="0" dirty="0" smtClean="0"/>
              <a:t>Monitor met een brede ondersteuning van meerdere merken</a:t>
            </a:r>
          </a:p>
          <a:p>
            <a:pPr marL="228600" indent="-228600">
              <a:buAutoNum type="arabicPeriod"/>
            </a:pPr>
            <a:r>
              <a:rPr lang="nl-NL" baseline="0" dirty="0" smtClean="0"/>
              <a:t>Uitbreidbaarheid (toevoegen van extra sensoren, lcd scherm,  zelf geschreven software-updates voor het uitlezen van andere merken omvormers moeten gemakkelijk kunnen worden toegevoegd)</a:t>
            </a:r>
          </a:p>
          <a:p>
            <a:pPr marL="228600" indent="-228600">
              <a:buAutoNum type="arabicPeriod"/>
            </a:pPr>
            <a:r>
              <a:rPr lang="nl-NL" baseline="0" dirty="0" smtClean="0"/>
              <a:t>Bluetooth en RS485 communicatie met de omvormer</a:t>
            </a:r>
          </a:p>
          <a:p>
            <a:pPr marL="228600" indent="-228600">
              <a:buAutoNum type="arabicPeriod"/>
            </a:pPr>
            <a:r>
              <a:rPr lang="nl-NL" baseline="0" dirty="0" smtClean="0"/>
              <a:t>Alle meetgegevens zijn via ethernet beschikbaar</a:t>
            </a:r>
          </a:p>
          <a:p>
            <a:pPr marL="228600" indent="-228600">
              <a:buAutoNum type="arabicPeriod"/>
            </a:pPr>
            <a:endParaRPr lang="nl-NL" baseline="0" dirty="0" smtClean="0"/>
          </a:p>
          <a:p>
            <a:pPr marL="0" indent="0">
              <a:buNone/>
            </a:pPr>
            <a:r>
              <a:rPr lang="nl-NL" baseline="0" dirty="0" smtClean="0"/>
              <a:t>Embedded systeem:</a:t>
            </a:r>
          </a:p>
          <a:p>
            <a:pPr marL="0" indent="0">
              <a:buNone/>
            </a:pPr>
            <a:r>
              <a:rPr lang="nl-NL" baseline="0" dirty="0" smtClean="0"/>
              <a:t>veel rekenkracht, energiezuinig, ethernet mogelijkheden, mogelijkheid om als webserver te gebruiken en GOEDKOOP.</a:t>
            </a:r>
          </a:p>
          <a:p>
            <a:pPr marL="0" indent="0">
              <a:buNone/>
            </a:pPr>
            <a:r>
              <a:rPr lang="nl-NL" baseline="0" dirty="0" smtClean="0"/>
              <a:t>Extra sensoren kunnen worden aangesloten en ook de mogelijkheid om de gegevens lokaal op een lcd te presenteren. Waardoor de gebruiker dus</a:t>
            </a:r>
          </a:p>
          <a:p>
            <a:pPr marL="0" indent="0">
              <a:buNone/>
            </a:pPr>
            <a:r>
              <a:rPr lang="nl-NL" baseline="0" dirty="0" smtClean="0"/>
              <a:t>Zowel lokaal op een scherm als via het web zijn eigen systeem kan monitoren.</a:t>
            </a:r>
          </a:p>
          <a:p>
            <a:pPr marL="0" indent="0">
              <a:buNone/>
            </a:pPr>
            <a:endParaRPr lang="nl-NL" baseline="0" dirty="0" smtClean="0"/>
          </a:p>
          <a:p>
            <a:pPr marL="0" indent="0">
              <a:buNone/>
            </a:pPr>
            <a:r>
              <a:rPr lang="nl-NL" baseline="0" dirty="0" smtClean="0"/>
              <a:t>De voorlopige schatting: Ons product zal rond de 60-80 euro gaan kosten.</a:t>
            </a:r>
          </a:p>
          <a:p>
            <a:pPr marL="0" indent="0">
              <a:buNone/>
            </a:pPr>
            <a:endParaRPr lang="nl-NL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CFA8D-A398-4662-8950-96E4AB9FF39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64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Jona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CFA8D-A398-4662-8950-96E4AB9FF39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29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Jona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CFA8D-A398-4662-8950-96E4AB9FF39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29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Jona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CFA8D-A398-4662-8950-96E4AB9FF3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70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Dorus</a:t>
            </a:r>
            <a:endParaRPr lang="nl-NL" dirty="0" smtClean="0"/>
          </a:p>
          <a:p>
            <a:r>
              <a:rPr lang="nl-NL" dirty="0" smtClean="0"/>
              <a:t>Voor een </a:t>
            </a:r>
            <a:r>
              <a:rPr lang="nl-NL" dirty="0" err="1" smtClean="0"/>
              <a:t>webinterface</a:t>
            </a:r>
            <a:r>
              <a:rPr lang="nl-NL" dirty="0" smtClean="0"/>
              <a:t>:</a:t>
            </a:r>
            <a:r>
              <a:rPr lang="nl-NL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keuze tussen maken van eigen webpagina of gebruiken van een bestaande webpagina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Pv output gebruiken</a:t>
            </a:r>
          </a:p>
          <a:p>
            <a:pPr marL="628650" lvl="1" indent="-171450">
              <a:buFontTx/>
              <a:buChar char="-"/>
            </a:pPr>
            <a:r>
              <a:rPr lang="nl-NL" baseline="0" dirty="0" smtClean="0"/>
              <a:t>Gegevens loggen in een .</a:t>
            </a:r>
            <a:r>
              <a:rPr lang="nl-NL" baseline="0" dirty="0" err="1" smtClean="0"/>
              <a:t>csv</a:t>
            </a:r>
            <a:r>
              <a:rPr lang="nl-NL" baseline="0" dirty="0" smtClean="0"/>
              <a:t> bestand</a:t>
            </a:r>
          </a:p>
          <a:p>
            <a:pPr marL="628650" lvl="1" indent="-171450">
              <a:buFontTx/>
              <a:buChar char="-"/>
            </a:pPr>
            <a:r>
              <a:rPr lang="nl-NL" baseline="0" dirty="0" smtClean="0"/>
              <a:t>Uploaden naar pvouput.org door middel van een .API (lijst met commando’s voor de juiste </a:t>
            </a:r>
            <a:r>
              <a:rPr lang="nl-NL" baseline="0" dirty="0" err="1" smtClean="0"/>
              <a:t>ingave</a:t>
            </a:r>
            <a:r>
              <a:rPr lang="nl-NL" baseline="0" dirty="0" smtClean="0"/>
              <a:t> van de meetgegevens)</a:t>
            </a:r>
          </a:p>
          <a:p>
            <a:pPr marL="628650" lvl="1" indent="-171450">
              <a:buFontTx/>
              <a:buChar char="-"/>
            </a:pPr>
            <a:r>
              <a:rPr lang="nl-NL" baseline="0" dirty="0" smtClean="0"/>
              <a:t>via een aantal commando’s uploaden naar de database waarna deze in te zien zijn op pvoutput.org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Webserver draaien op </a:t>
            </a:r>
            <a:r>
              <a:rPr lang="nl-NL" baseline="0" dirty="0" err="1" smtClean="0"/>
              <a:t>raspberry</a:t>
            </a:r>
            <a:r>
              <a:rPr lang="nl-NL" baseline="0" dirty="0" smtClean="0"/>
              <a:t> pi, </a:t>
            </a:r>
          </a:p>
          <a:p>
            <a:pPr marL="628650" lvl="1" indent="-171450">
              <a:buFontTx/>
              <a:buChar char="-"/>
            </a:pPr>
            <a:r>
              <a:rPr lang="nl-NL" baseline="0" dirty="0" smtClean="0"/>
              <a:t>Gegevens opslaan op de </a:t>
            </a:r>
            <a:r>
              <a:rPr lang="nl-NL" baseline="0" dirty="0" err="1" smtClean="0"/>
              <a:t>sd</a:t>
            </a:r>
            <a:r>
              <a:rPr lang="nl-NL" baseline="0" dirty="0" smtClean="0"/>
              <a:t>-kaart en aanbieden volledig uitvoeren met de </a:t>
            </a:r>
            <a:r>
              <a:rPr lang="nl-NL" baseline="0" dirty="0" err="1" smtClean="0"/>
              <a:t>rapsberry</a:t>
            </a:r>
            <a:r>
              <a:rPr lang="nl-NL" baseline="0" dirty="0" smtClean="0"/>
              <a:t> pi zelf</a:t>
            </a:r>
          </a:p>
          <a:p>
            <a:pPr marL="171450" indent="-171450">
              <a:buFontTx/>
              <a:buChar char="-"/>
            </a:pPr>
            <a:r>
              <a:rPr lang="nl-NL" baseline="0" dirty="0" smtClean="0"/>
              <a:t>Externe webserver draaien en de gegevens elders loggen en aanbieden aan de http-</a:t>
            </a:r>
            <a:r>
              <a:rPr lang="nl-NL" baseline="0" dirty="0" err="1" smtClean="0"/>
              <a:t>client</a:t>
            </a:r>
            <a:endParaRPr lang="nl-NL" baseline="0" dirty="0" smtClean="0"/>
          </a:p>
          <a:p>
            <a:pPr marL="0" indent="0">
              <a:buFontTx/>
              <a:buNone/>
            </a:pPr>
            <a:endParaRPr lang="nl-NL" baseline="0" dirty="0" smtClean="0"/>
          </a:p>
          <a:p>
            <a:r>
              <a:rPr lang="nl-NL" baseline="0" dirty="0" smtClean="0"/>
              <a:t>Voor standaard webpagina moeten alle gegevens worden gelogd in een </a:t>
            </a:r>
            <a:r>
              <a:rPr lang="nl-NL" baseline="0" dirty="0" err="1" smtClean="0"/>
              <a:t>csv</a:t>
            </a:r>
            <a:r>
              <a:rPr lang="nl-NL" baseline="0" dirty="0" smtClean="0"/>
              <a:t> bestand. Met een .API bestand kan deze data met een set met commando’s op de juiste manier te presenteren.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CFA8D-A398-4662-8950-96E4AB9FF39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21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Beide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4CFA8D-A398-4662-8950-96E4AB9FF3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4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031357"/>
            <a:ext cx="3313355" cy="12766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3315810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1"/>
            <a:ext cx="2133600" cy="563236"/>
          </a:xfrm>
        </p:spPr>
        <p:txBody>
          <a:bodyPr anchor="b"/>
          <a:lstStyle>
            <a:lvl1pPr algn="l">
              <a:defRPr sz="2400"/>
            </a:lvl1pPr>
          </a:lstStyle>
          <a:p>
            <a:fld id="{70439D58-4376-43A8-87BB-291291341CB8}" type="datetime1">
              <a:rPr lang="en-US" smtClean="0"/>
              <a:t>11/1/2012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5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4289975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7457-917F-4C21-A7D2-55D2DA8E2C87}" type="datetime1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772610"/>
            <a:ext cx="1484453" cy="3585258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772610"/>
            <a:ext cx="5423704" cy="358525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8331A-CF41-403B-BAEA-16407BF036CC}" type="datetime1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57D1-3692-497D-8431-B7FCAA53FB7E}" type="datetime1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175622"/>
            <a:ext cx="6637468" cy="1021556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0"/>
            <a:ext cx="6637467" cy="11403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3010-5525-4E7C-B900-9C9DC283B1A0}" type="datetime1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83E1-36A8-4ECA-BA27-787DB40FB47C}" type="datetime1">
              <a:rPr lang="en-US" smtClean="0"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737007"/>
            <a:ext cx="305714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1737007"/>
            <a:ext cx="3055717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395-67C4-44BF-8ED4-0A1E1D1D278D}" type="datetime1">
              <a:rPr lang="en-US" smtClean="0"/>
              <a:t>11/1/2012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E820-3056-421E-A9EA-A6BBACCBB942}" type="datetime1">
              <a:rPr lang="en-US" smtClean="0"/>
              <a:t>11/1/2012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5681E-7AAC-426C-8A73-BB036D0777B4}" type="datetime1">
              <a:rPr lang="en-US" smtClean="0"/>
              <a:t>11/1/2012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6489-0C25-4C7D-B39A-59D26CEC97CD}" type="datetime1">
              <a:rPr lang="en-US" smtClean="0"/>
              <a:t>11/1/2012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642395"/>
            <a:ext cx="3090440" cy="386305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6"/>
            <a:ext cx="3304572" cy="109736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520346"/>
            <a:ext cx="3359623" cy="41010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6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00C9-B1F4-4679-8263-F52CD6FDFC7C}" type="datetime1">
              <a:rPr lang="en-US" smtClean="0"/>
              <a:t>11/1/2012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1742739"/>
            <a:ext cx="6777317" cy="263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5E3D974-D78C-4E0C-80FF-35CDFD2F4E6A}" type="datetime1">
              <a:rPr lang="en-US" smtClean="0"/>
              <a:t>11/1/2012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743BD4E-4920-4F4F-8B98-56BE4C97A8A4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Betaalbare</a:t>
            </a:r>
            <a:br>
              <a:rPr lang="nl-NL" dirty="0" smtClean="0"/>
            </a:br>
            <a:r>
              <a:rPr lang="nl-NL" dirty="0" smtClean="0"/>
              <a:t>Solar Monitor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Solar monitor systeem voor de particulier</a:t>
            </a:r>
            <a:endParaRPr lang="en-US" dirty="0"/>
          </a:p>
        </p:txBody>
      </p:sp>
      <p:pic>
        <p:nvPicPr>
          <p:cNvPr id="1026" name="Picture 2" descr="http://schiebroek.nl/media/Producten/PV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53"/>
          <a:stretch/>
        </p:blipFill>
        <p:spPr bwMode="auto">
          <a:xfrm>
            <a:off x="4644008" y="-20538"/>
            <a:ext cx="3534173" cy="186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=Dropbox\Dropbox\P4P SEM Toolbox\project onderdelen\Eindverslag\Afbeeldingen\logo NHL\logo2.gif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079" y="3939902"/>
            <a:ext cx="92392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kstvak 4"/>
          <p:cNvSpPr txBox="1"/>
          <p:nvPr/>
        </p:nvSpPr>
        <p:spPr>
          <a:xfrm>
            <a:off x="179512" y="123478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Dorus</a:t>
            </a:r>
            <a:r>
              <a:rPr lang="nl-N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Hoogenbosch</a:t>
            </a:r>
            <a:endParaRPr lang="nl-NL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nl-N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Jonathan van Rijn</a:t>
            </a:r>
          </a:p>
          <a:p>
            <a:r>
              <a:rPr lang="nl-N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Wilco</a:t>
            </a:r>
            <a:r>
              <a:rPr lang="nl-N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Visser</a:t>
            </a:r>
            <a:endParaRPr lang="nl-N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814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059582"/>
            <a:ext cx="4275909" cy="308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Inleiding</a:t>
            </a:r>
          </a:p>
          <a:p>
            <a:r>
              <a:rPr lang="nl-NL" dirty="0" smtClean="0"/>
              <a:t>Opdrachtomschrijving</a:t>
            </a:r>
            <a:endParaRPr lang="nl-NL" dirty="0"/>
          </a:p>
          <a:p>
            <a:r>
              <a:rPr lang="nl-NL" dirty="0" smtClean="0"/>
              <a:t>Marktonderzoek</a:t>
            </a:r>
            <a:endParaRPr lang="nl-NL" dirty="0"/>
          </a:p>
          <a:p>
            <a:r>
              <a:rPr lang="nl-NL" dirty="0" smtClean="0"/>
              <a:t>Schematisch overzicht</a:t>
            </a:r>
          </a:p>
          <a:p>
            <a:r>
              <a:rPr lang="nl-NL" dirty="0" smtClean="0"/>
              <a:t>Embedded systeem</a:t>
            </a:r>
          </a:p>
          <a:p>
            <a:r>
              <a:rPr lang="nl-NL" dirty="0" err="1" smtClean="0"/>
              <a:t>Graphical</a:t>
            </a:r>
            <a:r>
              <a:rPr lang="nl-NL" dirty="0" smtClean="0"/>
              <a:t> User Interface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3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Opdrachtomschrijving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43493" y="1742739"/>
            <a:ext cx="6777317" cy="2845235"/>
          </a:xfrm>
        </p:spPr>
        <p:txBody>
          <a:bodyPr numCol="2">
            <a:normAutofit fontScale="92500" lnSpcReduction="10000"/>
          </a:bodyPr>
          <a:lstStyle/>
          <a:p>
            <a:r>
              <a:rPr lang="nl-NL" dirty="0"/>
              <a:t>Solar monitor</a:t>
            </a:r>
          </a:p>
          <a:p>
            <a:pPr lvl="1"/>
            <a:r>
              <a:rPr lang="nl-NL" dirty="0" smtClean="0"/>
              <a:t>Bluetooth/rs485</a:t>
            </a:r>
          </a:p>
          <a:p>
            <a:pPr lvl="1"/>
            <a:r>
              <a:rPr lang="nl-NL" dirty="0" smtClean="0"/>
              <a:t>SMA/</a:t>
            </a:r>
            <a:r>
              <a:rPr lang="nl-NL" dirty="0" err="1" smtClean="0"/>
              <a:t>mastervolt</a:t>
            </a:r>
            <a:endParaRPr lang="nl-NL" dirty="0" smtClean="0"/>
          </a:p>
          <a:p>
            <a:r>
              <a:rPr lang="nl-NL" dirty="0" smtClean="0"/>
              <a:t>Monitor</a:t>
            </a:r>
            <a:endParaRPr lang="nl-NL" dirty="0"/>
          </a:p>
          <a:p>
            <a:pPr lvl="1"/>
            <a:r>
              <a:rPr lang="nl-NL" dirty="0"/>
              <a:t>Spanning, stroom, vermogen, geleverd energie, </a:t>
            </a:r>
            <a:r>
              <a:rPr lang="nl-NL" dirty="0" smtClean="0"/>
              <a:t>tijd</a:t>
            </a:r>
          </a:p>
          <a:p>
            <a:pPr lvl="1"/>
            <a:r>
              <a:rPr lang="nl-NL" dirty="0"/>
              <a:t>Alarm bij uitval</a:t>
            </a:r>
          </a:p>
          <a:p>
            <a:r>
              <a:rPr lang="nl-NL" dirty="0" smtClean="0"/>
              <a:t>Budget</a:t>
            </a:r>
            <a:endParaRPr lang="nl-NL" dirty="0"/>
          </a:p>
          <a:p>
            <a:r>
              <a:rPr lang="nl-NL" dirty="0"/>
              <a:t>Onderzoek </a:t>
            </a:r>
          </a:p>
          <a:p>
            <a:pPr lvl="1"/>
            <a:r>
              <a:rPr lang="nl-NL" dirty="0"/>
              <a:t>Kostprijs</a:t>
            </a:r>
          </a:p>
          <a:p>
            <a:pPr lvl="1"/>
            <a:r>
              <a:rPr lang="nl-NL" dirty="0"/>
              <a:t>Bestaande </a:t>
            </a:r>
            <a:r>
              <a:rPr lang="nl-NL" dirty="0" smtClean="0"/>
              <a:t>producten</a:t>
            </a:r>
          </a:p>
          <a:p>
            <a:pPr lvl="1"/>
            <a:r>
              <a:rPr lang="nl-NL" dirty="0" smtClean="0"/>
              <a:t>Realisatie, aanpak</a:t>
            </a:r>
            <a:endParaRPr lang="nl-NL" dirty="0"/>
          </a:p>
          <a:p>
            <a:pPr lvl="1"/>
            <a:endParaRPr lang="nl-NL" dirty="0" smtClean="0"/>
          </a:p>
          <a:p>
            <a:pPr lvl="1"/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Marktonderzoek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Beschikbare/veelgebruikte systemen</a:t>
            </a:r>
          </a:p>
          <a:p>
            <a:r>
              <a:rPr lang="nl-NL" dirty="0" smtClean="0"/>
              <a:t>Behoefte en vraag </a:t>
            </a:r>
          </a:p>
          <a:p>
            <a:r>
              <a:rPr lang="nl-NL" dirty="0" smtClean="0"/>
              <a:t>Embedded systeem</a:t>
            </a:r>
          </a:p>
          <a:p>
            <a:r>
              <a:rPr lang="nl-NL" dirty="0" smtClean="0"/>
              <a:t>Weergave</a:t>
            </a:r>
          </a:p>
          <a:p>
            <a:r>
              <a:rPr lang="nl-NL" dirty="0" smtClean="0"/>
              <a:t>Kosten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1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JL-RECHTS 27"/>
          <p:cNvSpPr/>
          <p:nvPr/>
        </p:nvSpPr>
        <p:spPr>
          <a:xfrm rot="5400000">
            <a:off x="2168131" y="1823587"/>
            <a:ext cx="1016320" cy="149311"/>
          </a:xfrm>
          <a:prstGeom prst="rightArrow">
            <a:avLst>
              <a:gd name="adj1" fmla="val 56066"/>
              <a:gd name="adj2" fmla="val 12949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44008" y="72008"/>
            <a:ext cx="3457602" cy="411510"/>
          </a:xfrm>
        </p:spPr>
        <p:txBody>
          <a:bodyPr>
            <a:noAutofit/>
          </a:bodyPr>
          <a:lstStyle/>
          <a:p>
            <a:pPr algn="ctr"/>
            <a:r>
              <a:rPr lang="nl-NL" sz="2000" dirty="0"/>
              <a:t>Schematisch </a:t>
            </a:r>
            <a:r>
              <a:rPr lang="nl-NL" sz="2000" dirty="0" smtClean="0"/>
              <a:t>overzicht</a:t>
            </a:r>
            <a:endParaRPr lang="en-US" sz="2000" dirty="0"/>
          </a:p>
        </p:txBody>
      </p:sp>
      <p:pic>
        <p:nvPicPr>
          <p:cNvPr id="1026" name="Picture 2" descr="http://www.computeridee.nl/sites/computeridee.nl/files/redactie/raspberry_pi_draw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1272">
            <a:off x="3300328" y="2240064"/>
            <a:ext cx="2338733" cy="172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7494"/>
            <a:ext cx="1434047" cy="1752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22311"/>
            <a:ext cx="950125" cy="13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44" y="414620"/>
            <a:ext cx="731742" cy="145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62137"/>
            <a:ext cx="696342" cy="460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483" y="3362137"/>
            <a:ext cx="677466" cy="447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5356"/>
            <a:ext cx="1570877" cy="14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PIJL-RECHTS 8"/>
          <p:cNvSpPr/>
          <p:nvPr/>
        </p:nvSpPr>
        <p:spPr>
          <a:xfrm>
            <a:off x="1607803" y="1419622"/>
            <a:ext cx="869852" cy="257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JL-RECHTS 25"/>
          <p:cNvSpPr/>
          <p:nvPr/>
        </p:nvSpPr>
        <p:spPr>
          <a:xfrm rot="5400000">
            <a:off x="219338" y="2488888"/>
            <a:ext cx="1489046" cy="257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IJL-RECHTS 28"/>
          <p:cNvSpPr/>
          <p:nvPr/>
        </p:nvSpPr>
        <p:spPr>
          <a:xfrm>
            <a:off x="3037069" y="3511436"/>
            <a:ext cx="742843" cy="149311"/>
          </a:xfrm>
          <a:prstGeom prst="rightArrow">
            <a:avLst>
              <a:gd name="adj1" fmla="val 56066"/>
              <a:gd name="adj2" fmla="val 12949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JL-RECHTS 29"/>
          <p:cNvSpPr/>
          <p:nvPr/>
        </p:nvSpPr>
        <p:spPr>
          <a:xfrm rot="2105597">
            <a:off x="2782730" y="3132970"/>
            <a:ext cx="1127493" cy="144027"/>
          </a:xfrm>
          <a:prstGeom prst="rightArrow">
            <a:avLst>
              <a:gd name="adj1" fmla="val 56066"/>
              <a:gd name="adj2" fmla="val 12949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249" y="2406403"/>
            <a:ext cx="7747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528" y="2610687"/>
            <a:ext cx="512480" cy="65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PIJL-RECHTS 33"/>
          <p:cNvSpPr/>
          <p:nvPr/>
        </p:nvSpPr>
        <p:spPr>
          <a:xfrm>
            <a:off x="4948767" y="2841914"/>
            <a:ext cx="760699" cy="144027"/>
          </a:xfrm>
          <a:prstGeom prst="rightArrow">
            <a:avLst>
              <a:gd name="adj1" fmla="val 56066"/>
              <a:gd name="adj2" fmla="val 12949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IJL-RECHTS 36"/>
          <p:cNvSpPr/>
          <p:nvPr/>
        </p:nvSpPr>
        <p:spPr>
          <a:xfrm rot="16200000">
            <a:off x="4532400" y="1558800"/>
            <a:ext cx="760699" cy="144027"/>
          </a:xfrm>
          <a:prstGeom prst="rightArrow">
            <a:avLst>
              <a:gd name="adj1" fmla="val 56066"/>
              <a:gd name="adj2" fmla="val 12949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JL-RECHTS 37"/>
          <p:cNvSpPr/>
          <p:nvPr/>
        </p:nvSpPr>
        <p:spPr>
          <a:xfrm rot="2100872">
            <a:off x="4166379" y="4052904"/>
            <a:ext cx="941738" cy="132904"/>
          </a:xfrm>
          <a:prstGeom prst="rightArrow">
            <a:avLst>
              <a:gd name="adj1" fmla="val 56066"/>
              <a:gd name="adj2" fmla="val 12949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6" name="Picture 22" descr="C:\Users\Typhoon X\Downloads\1351726044_SD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16" y="351790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:\Users\Typhoon X\Downloads\1351726899_video-televisi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995" y="1390082"/>
            <a:ext cx="2774429" cy="262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media5.starkinsider.com/wordpress/wp-content/uploads/2009/03/sun-power-performance-monitor-feb-2009.pn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3" b="33518"/>
          <a:stretch/>
        </p:blipFill>
        <p:spPr bwMode="auto">
          <a:xfrm>
            <a:off x="5982824" y="2034446"/>
            <a:ext cx="2045560" cy="111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9" grpId="0" animBg="1"/>
      <p:bldP spid="26" grpId="0" animBg="1"/>
      <p:bldP spid="29" grpId="0" animBg="1"/>
      <p:bldP spid="30" grpId="0" animBg="1"/>
      <p:bldP spid="34" grpId="0" animBg="1"/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44008" y="72008"/>
            <a:ext cx="3457602" cy="411510"/>
          </a:xfrm>
        </p:spPr>
        <p:txBody>
          <a:bodyPr>
            <a:noAutofit/>
          </a:bodyPr>
          <a:lstStyle/>
          <a:p>
            <a:pPr algn="ctr"/>
            <a:r>
              <a:rPr lang="nl-NL" sz="2000" dirty="0"/>
              <a:t>Schematisch </a:t>
            </a:r>
            <a:r>
              <a:rPr lang="nl-NL" sz="2000" dirty="0" smtClean="0"/>
              <a:t>overzicht</a:t>
            </a:r>
            <a:endParaRPr lang="en-US" sz="2000" dirty="0"/>
          </a:p>
        </p:txBody>
      </p:sp>
      <p:pic>
        <p:nvPicPr>
          <p:cNvPr id="1026" name="Picture 2" descr="http://www.computeridee.nl/sites/computeridee.nl/files/redactie/raspberry_pi_draw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1272">
            <a:off x="3300328" y="2240064"/>
            <a:ext cx="2338733" cy="172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5356"/>
            <a:ext cx="1570877" cy="14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528" y="2610687"/>
            <a:ext cx="512480" cy="65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2249" y="1752640"/>
            <a:ext cx="1570877" cy="14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C:\Users\Typhoon X\Downloads\1351726279_lapto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964" y="2727830"/>
            <a:ext cx="2006057" cy="200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39378"/>
            <a:ext cx="1593025" cy="1240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6" descr="http://media5.starkinsider.com/wordpress/wp-content/uploads/2009/03/sun-power-performance-monitor-feb-2009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4" b="24294"/>
          <a:stretch/>
        </p:blipFill>
        <p:spPr bwMode="auto">
          <a:xfrm>
            <a:off x="4796494" y="2954619"/>
            <a:ext cx="1516367" cy="96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8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25385" decel="2538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3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25385" decel="2538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3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25385" decel="2538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13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Embedded systeem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Atmel, PIC, NXP microcontroller</a:t>
            </a:r>
          </a:p>
          <a:p>
            <a:r>
              <a:rPr lang="en-US" dirty="0" err="1" smtClean="0"/>
              <a:t>Freescale</a:t>
            </a:r>
            <a:r>
              <a:rPr lang="en-US" dirty="0" smtClean="0"/>
              <a:t> embedded webserver</a:t>
            </a:r>
          </a:p>
          <a:p>
            <a:r>
              <a:rPr lang="en-US" dirty="0" err="1" smtClean="0"/>
              <a:t>Rasberry</a:t>
            </a:r>
            <a:r>
              <a:rPr lang="en-US" dirty="0" smtClean="0"/>
              <a:t> </a:t>
            </a:r>
            <a:r>
              <a:rPr lang="en-US" dirty="0"/>
              <a:t>Pi</a:t>
            </a:r>
          </a:p>
          <a:p>
            <a:pPr lvl="1"/>
            <a:r>
              <a:rPr lang="nl-NL" dirty="0" smtClean="0"/>
              <a:t>Goedkoop</a:t>
            </a:r>
          </a:p>
          <a:p>
            <a:pPr lvl="1"/>
            <a:r>
              <a:rPr lang="nl-NL" dirty="0" smtClean="0"/>
              <a:t>Flexibel, veel voorbeelden</a:t>
            </a:r>
          </a:p>
          <a:p>
            <a:pPr lvl="1"/>
            <a:r>
              <a:rPr lang="nl-NL" dirty="0" smtClean="0"/>
              <a:t>Krachtig, </a:t>
            </a:r>
            <a:r>
              <a:rPr lang="nl-NL" dirty="0" err="1" smtClean="0"/>
              <a:t>multi-threaded</a:t>
            </a:r>
            <a:endParaRPr lang="nl-NL" dirty="0" smtClean="0"/>
          </a:p>
          <a:p>
            <a:pPr lvl="1"/>
            <a:r>
              <a:rPr lang="nl-NL" dirty="0" err="1" smtClean="0"/>
              <a:t>Debug</a:t>
            </a:r>
            <a:r>
              <a:rPr lang="nl-NL" dirty="0" smtClean="0"/>
              <a:t>-opties, grafisch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6" name="Picture 4" descr="http://3.bp.blogspot.com/-qUsTH-uWqkc/UCu45C0mF_I/AAAAAAAARvk/v8SDz6RSMVw/s1600/Raspberry+Pi+Deskto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1" t="-186" r="25163" b="41252"/>
          <a:stretch/>
        </p:blipFill>
        <p:spPr bwMode="auto">
          <a:xfrm>
            <a:off x="5868144" y="2571750"/>
            <a:ext cx="2943225" cy="2402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9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1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Graphical</a:t>
            </a:r>
            <a:r>
              <a:rPr lang="nl-NL" dirty="0"/>
              <a:t> User </a:t>
            </a:r>
            <a:r>
              <a:rPr lang="nl-NL" dirty="0" smtClean="0"/>
              <a:t>Interface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Web</a:t>
            </a:r>
          </a:p>
          <a:p>
            <a:pPr lvl="1"/>
            <a:r>
              <a:rPr lang="en-US" dirty="0" err="1" smtClean="0"/>
              <a:t>PVOutput</a:t>
            </a:r>
            <a:endParaRPr lang="en-US" dirty="0" smtClean="0"/>
          </a:p>
          <a:p>
            <a:pPr lvl="1"/>
            <a:r>
              <a:rPr lang="en-US" dirty="0" err="1" smtClean="0"/>
              <a:t>Webserver</a:t>
            </a:r>
            <a:r>
              <a:rPr lang="en-US" dirty="0" smtClean="0"/>
              <a:t> op </a:t>
            </a:r>
            <a:r>
              <a:rPr lang="en-US" dirty="0" err="1" smtClean="0"/>
              <a:t>Rasberry</a:t>
            </a:r>
            <a:r>
              <a:rPr lang="en-US" dirty="0" smtClean="0"/>
              <a:t> Pi</a:t>
            </a:r>
          </a:p>
          <a:p>
            <a:pPr lvl="1"/>
            <a:r>
              <a:rPr lang="en-US" dirty="0" err="1" smtClean="0"/>
              <a:t>Webserver</a:t>
            </a:r>
            <a:r>
              <a:rPr lang="en-US" dirty="0" smtClean="0"/>
              <a:t> extern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Lokaal</a:t>
            </a:r>
            <a:endParaRPr lang="en-US" dirty="0" smtClean="0"/>
          </a:p>
          <a:p>
            <a:pPr lvl="1"/>
            <a:r>
              <a:rPr lang="en-US" dirty="0" smtClean="0"/>
              <a:t>LCD </a:t>
            </a:r>
            <a:r>
              <a:rPr lang="en-US" dirty="0" err="1" smtClean="0"/>
              <a:t>scherm</a:t>
            </a:r>
            <a:endParaRPr lang="en-US" dirty="0" smtClean="0"/>
          </a:p>
          <a:p>
            <a:pPr lvl="1"/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r>
              <a:rPr lang="en-US" dirty="0" err="1" smtClean="0"/>
              <a:t>Rasberry</a:t>
            </a:r>
            <a:r>
              <a:rPr lang="en-US" dirty="0" smtClean="0"/>
              <a:t> Pi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9" name="Picture 5" descr="http://www.schueco.com/web/web/scalableImage/w377/images/2011-09/bild_iphone_ipad_gross_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139702"/>
            <a:ext cx="359092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6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Bedankt voor uw aandacht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 algn="ctr">
              <a:buNone/>
            </a:pPr>
            <a:r>
              <a:rPr lang="nl-NL" dirty="0" smtClean="0"/>
              <a:t> </a:t>
            </a:r>
          </a:p>
          <a:p>
            <a:pPr algn="ctr"/>
            <a:r>
              <a:rPr lang="nl-NL" dirty="0" smtClean="0"/>
              <a:t> </a:t>
            </a:r>
          </a:p>
          <a:p>
            <a:pPr algn="ctr"/>
            <a:endParaRPr lang="nl-NL" dirty="0"/>
          </a:p>
          <a:p>
            <a:pPr algn="ctr"/>
            <a:r>
              <a:rPr lang="nl-NL" dirty="0" smtClean="0"/>
              <a:t>Ruimte voor vragen</a:t>
            </a:r>
          </a:p>
          <a:p>
            <a:pPr algn="ctr"/>
            <a:endParaRPr lang="nl-NL" dirty="0"/>
          </a:p>
          <a:p>
            <a:pPr algn="ctr"/>
            <a:r>
              <a:rPr lang="nl-NL" dirty="0" smtClean="0"/>
              <a:t> 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3BD4E-4920-4F4F-8B98-56BE4C97A8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0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783</TotalTime>
  <Words>461</Words>
  <Application>Microsoft Office PowerPoint</Application>
  <PresentationFormat>Diavoorstelling (16:9)</PresentationFormat>
  <Paragraphs>115</Paragraphs>
  <Slides>9</Slides>
  <Notes>9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Austin</vt:lpstr>
      <vt:lpstr>Betaalbare Solar Monitor</vt:lpstr>
      <vt:lpstr>Inhoud</vt:lpstr>
      <vt:lpstr>Opdrachtomschrijving</vt:lpstr>
      <vt:lpstr>Marktonderzoek</vt:lpstr>
      <vt:lpstr>Schematisch overzicht</vt:lpstr>
      <vt:lpstr>Schematisch overzicht</vt:lpstr>
      <vt:lpstr>Embedded systeem</vt:lpstr>
      <vt:lpstr>Graphical User Interface</vt:lpstr>
      <vt:lpstr>Bedankt voor uw aandacht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Betaalbare Solar Monitor</dc:title>
  <dc:creator>Typhoon X</dc:creator>
  <cp:lastModifiedBy>Typhoon X</cp:lastModifiedBy>
  <cp:revision>48</cp:revision>
  <dcterms:created xsi:type="dcterms:W3CDTF">2012-10-30T11:34:05Z</dcterms:created>
  <dcterms:modified xsi:type="dcterms:W3CDTF">2012-11-01T09:53:54Z</dcterms:modified>
</cp:coreProperties>
</file>