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98" r:id="rId3"/>
    <p:sldId id="256" r:id="rId4"/>
    <p:sldId id="331" r:id="rId5"/>
    <p:sldId id="257" r:id="rId6"/>
    <p:sldId id="258" r:id="rId7"/>
    <p:sldId id="260" r:id="rId8"/>
    <p:sldId id="261" r:id="rId9"/>
    <p:sldId id="262" r:id="rId10"/>
    <p:sldId id="264" r:id="rId12"/>
    <p:sldId id="267" r:id="rId13"/>
    <p:sldId id="268" r:id="rId14"/>
    <p:sldId id="269" r:id="rId15"/>
    <p:sldId id="273" r:id="rId16"/>
    <p:sldId id="284" r:id="rId17"/>
    <p:sldId id="275" r:id="rId18"/>
    <p:sldId id="278" r:id="rId19"/>
    <p:sldId id="277" r:id="rId20"/>
    <p:sldId id="276" r:id="rId21"/>
    <p:sldId id="279" r:id="rId22"/>
    <p:sldId id="286" r:id="rId23"/>
    <p:sldId id="287" r:id="rId24"/>
    <p:sldId id="289" r:id="rId25"/>
    <p:sldId id="290" r:id="rId26"/>
    <p:sldId id="285" r:id="rId27"/>
    <p:sldId id="280" r:id="rId28"/>
    <p:sldId id="330" r:id="rId29"/>
    <p:sldId id="291" r:id="rId30"/>
    <p:sldId id="296" r:id="rId31"/>
    <p:sldId id="292" r:id="rId32"/>
    <p:sldId id="293" r:id="rId33"/>
    <p:sldId id="294" r:id="rId34"/>
    <p:sldId id="295" r:id="rId35"/>
    <p:sldId id="297" r:id="rId36"/>
    <p:sldId id="299" r:id="rId3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1"/>
    <a:srgbClr val="33CC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4B8AD-A683-4B32-AFBB-6AC8692CFE3B}" type="datetimeFigureOut">
              <a:rPr lang="es-CO" smtClean="0"/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0E925-5D93-46EB-93BF-69393D6C4D3F}" type="slidenum">
              <a:rPr lang="es-CO" smtClean="0"/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0E925-5D93-46EB-93BF-69393D6C4D3F}" type="slidenum">
              <a:rPr lang="es-CO" smtClean="0"/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757E65-DB7F-492B-92ED-CD3B4961B24F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E59426-D1DC-42BB-A5E9-CC10497F8A20}" type="slidenum">
              <a:rPr lang="es-CO" smtClean="0"/>
            </a:fld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7E65-DB7F-492B-92ED-CD3B4961B24F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9426-D1DC-42BB-A5E9-CC10497F8A20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7E65-DB7F-492B-92ED-CD3B4961B24F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9426-D1DC-42BB-A5E9-CC10497F8A20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7E65-DB7F-492B-92ED-CD3B4961B24F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9426-D1DC-42BB-A5E9-CC10497F8A20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7E65-DB7F-492B-92ED-CD3B4961B24F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9426-D1DC-42BB-A5E9-CC10497F8A20}" type="slidenum">
              <a:rPr lang="es-CO" smtClean="0"/>
            </a:fld>
            <a:endParaRPr lang="es-CO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7E65-DB7F-492B-92ED-CD3B4961B24F}" type="datetimeFigureOut">
              <a:rPr lang="es-CO" smtClean="0"/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9426-D1DC-42BB-A5E9-CC10497F8A20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7E65-DB7F-492B-92ED-CD3B4961B24F}" type="datetimeFigureOut">
              <a:rPr lang="es-CO" smtClean="0"/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9426-D1DC-42BB-A5E9-CC10497F8A20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7E65-DB7F-492B-92ED-CD3B4961B24F}" type="datetimeFigureOut">
              <a:rPr lang="es-CO" smtClean="0"/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9426-D1DC-42BB-A5E9-CC10497F8A20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7E65-DB7F-492B-92ED-CD3B4961B24F}" type="datetimeFigureOut">
              <a:rPr lang="es-CO" smtClean="0"/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9426-D1DC-42BB-A5E9-CC10497F8A20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7E65-DB7F-492B-92ED-CD3B4961B24F}" type="datetimeFigureOut">
              <a:rPr lang="es-CO" smtClean="0"/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9426-D1DC-42BB-A5E9-CC10497F8A20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7E65-DB7F-492B-92ED-CD3B4961B24F}" type="datetimeFigureOut">
              <a:rPr lang="es-CO" smtClean="0"/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9426-D1DC-42BB-A5E9-CC10497F8A20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15757E65-DB7F-492B-92ED-CD3B4961B24F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2EE59426-D1DC-42BB-A5E9-CC10497F8A20}" type="slidenum">
              <a:rPr lang="es-CO" smtClean="0"/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15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0998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29984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49987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69989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Estrella de 12 puntas"/>
          <p:cNvSpPr/>
          <p:nvPr/>
        </p:nvSpPr>
        <p:spPr>
          <a:xfrm>
            <a:off x="507484" y="260649"/>
            <a:ext cx="8064896" cy="5256584"/>
          </a:xfrm>
          <a:prstGeom prst="star12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object 5"/>
          <p:cNvSpPr txBox="1"/>
          <p:nvPr/>
        </p:nvSpPr>
        <p:spPr>
          <a:xfrm>
            <a:off x="1043608" y="5661248"/>
            <a:ext cx="7136765" cy="755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7265" marR="5080" indent="-2235200">
              <a:lnSpc>
                <a:spcPct val="101000"/>
              </a:lnSpc>
            </a:pPr>
            <a:r>
              <a:rPr sz="2400" b="1" spc="-25" dirty="0">
                <a:latin typeface="Calibri Light" panose="020F0302020204030204"/>
                <a:cs typeface="Calibri Light" panose="020F0302020204030204"/>
              </a:rPr>
              <a:t>Marco de </a:t>
            </a:r>
            <a:r>
              <a:rPr sz="2400" b="1" spc="-15" dirty="0">
                <a:latin typeface="Calibri Light" panose="020F0302020204030204"/>
                <a:cs typeface="Calibri Light" panose="020F0302020204030204"/>
              </a:rPr>
              <a:t>trabajo </a:t>
            </a:r>
            <a:r>
              <a:rPr sz="2400" b="1" spc="-30" dirty="0">
                <a:latin typeface="Calibri Light" panose="020F0302020204030204"/>
                <a:cs typeface="Calibri Light" panose="020F0302020204030204"/>
              </a:rPr>
              <a:t>para </a:t>
            </a:r>
            <a:r>
              <a:rPr sz="2400" b="1" spc="5" dirty="0">
                <a:latin typeface="Calibri Light" panose="020F0302020204030204"/>
                <a:cs typeface="Calibri Light" panose="020F0302020204030204"/>
              </a:rPr>
              <a:t>el </a:t>
            </a:r>
            <a:r>
              <a:rPr sz="2400" b="1" spc="-20" dirty="0">
                <a:latin typeface="Calibri Light" panose="020F0302020204030204"/>
                <a:cs typeface="Calibri Light" panose="020F0302020204030204"/>
              </a:rPr>
              <a:t>desarrollo </a:t>
            </a:r>
            <a:r>
              <a:rPr sz="2400" b="1" dirty="0">
                <a:latin typeface="Calibri Light" panose="020F0302020204030204"/>
                <a:cs typeface="Calibri Light" panose="020F0302020204030204"/>
              </a:rPr>
              <a:t>y </a:t>
            </a:r>
            <a:r>
              <a:rPr sz="2400" b="1" spc="5" dirty="0">
                <a:latin typeface="Calibri Light" panose="020F0302020204030204"/>
                <a:cs typeface="Calibri Light" panose="020F0302020204030204"/>
              </a:rPr>
              <a:t>el </a:t>
            </a:r>
            <a:r>
              <a:rPr sz="2400" b="1" spc="-20" dirty="0">
                <a:latin typeface="Calibri Light" panose="020F0302020204030204"/>
                <a:cs typeface="Calibri Light" panose="020F0302020204030204"/>
              </a:rPr>
              <a:t>mantenimiento </a:t>
            </a:r>
            <a:r>
              <a:rPr sz="2400" b="1" spc="-25" dirty="0">
                <a:latin typeface="Calibri Light" panose="020F0302020204030204"/>
                <a:cs typeface="Calibri Light" panose="020F0302020204030204"/>
              </a:rPr>
              <a:t>de  </a:t>
            </a:r>
            <a:r>
              <a:rPr sz="2400" b="1" spc="-15" dirty="0">
                <a:latin typeface="Calibri Light" panose="020F0302020204030204"/>
                <a:cs typeface="Calibri Light" panose="020F0302020204030204"/>
              </a:rPr>
              <a:t>productos</a:t>
            </a:r>
            <a:r>
              <a:rPr sz="2400" b="1" spc="-3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1" dirty="0">
                <a:latin typeface="Calibri Light" panose="020F0302020204030204"/>
                <a:cs typeface="Calibri Light" panose="020F0302020204030204"/>
              </a:rPr>
              <a:t>complejos.</a:t>
            </a:r>
            <a:endParaRPr sz="2400" b="1" dirty="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1979712" y="1690803"/>
            <a:ext cx="4896544" cy="216349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pic>
        <p:nvPicPr>
          <p:cNvPr id="3074" name="Picture 2" descr="C:\Users\GAVILA1\Pictures\images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9" t="36059" r="18032" b="15694"/>
          <a:stretch>
            <a:fillRect/>
          </a:stretch>
        </p:blipFill>
        <p:spPr bwMode="auto">
          <a:xfrm>
            <a:off x="3718326" y="3400476"/>
            <a:ext cx="2437849" cy="119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dawlys.github.io/edu-scrum/images/agile-methodology-use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31278"/>
            <a:ext cx="6866407" cy="400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691679" y="593333"/>
            <a:ext cx="6362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/>
              <a:t>Métodos </a:t>
            </a:r>
            <a:r>
              <a:rPr lang="es-CO" sz="2800" b="1" dirty="0" smtClean="0"/>
              <a:t>Ágiles</a:t>
            </a:r>
            <a:endParaRPr lang="es-CO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131840" y="772332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/>
              <a:t>Qué es </a:t>
            </a:r>
            <a:r>
              <a:rPr lang="es-CO" sz="2800" b="1" dirty="0" err="1"/>
              <a:t>Scrum</a:t>
            </a:r>
            <a:r>
              <a:rPr lang="es-CO" sz="2800" b="1" dirty="0"/>
              <a:t>?</a:t>
            </a:r>
            <a:endParaRPr lang="es-CO" sz="28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827584" y="1916832"/>
            <a:ext cx="77768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200" dirty="0" err="1"/>
              <a:t>Scrum</a:t>
            </a:r>
            <a:r>
              <a:rPr lang="es-CO" sz="2200" dirty="0"/>
              <a:t> es un marco de trabajo en el que las personas pueden hacer frente a problemas complejos  adaptables, mientras que de manera productiva y  creativa entregan productos del mayor valor posible. </a:t>
            </a:r>
            <a:endParaRPr lang="es-CO" sz="2200" dirty="0"/>
          </a:p>
          <a:p>
            <a:pPr algn="just"/>
            <a:endParaRPr lang="es-CO" sz="2200" dirty="0"/>
          </a:p>
          <a:p>
            <a:pPr algn="just"/>
            <a:r>
              <a:rPr lang="es-CO" sz="2200" dirty="0" err="1"/>
              <a:t>Scrum</a:t>
            </a:r>
            <a:r>
              <a:rPr lang="es-CO" sz="2200" dirty="0"/>
              <a:t> es:</a:t>
            </a:r>
            <a:endParaRPr lang="es-CO" sz="2200" dirty="0"/>
          </a:p>
          <a:p>
            <a:endParaRPr lang="es-CO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200" dirty="0"/>
              <a:t>Ligero</a:t>
            </a:r>
            <a:endParaRPr lang="es-CO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200" dirty="0"/>
              <a:t>Fácil de entender</a:t>
            </a:r>
            <a:endParaRPr lang="es-CO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200" dirty="0"/>
              <a:t>Difícil de dominar</a:t>
            </a:r>
            <a:endParaRPr lang="es-CO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/>
          <p:cNvSpPr txBox="1"/>
          <p:nvPr/>
        </p:nvSpPr>
        <p:spPr>
          <a:xfrm>
            <a:off x="3350084" y="33265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Qué es </a:t>
            </a:r>
            <a:r>
              <a:rPr lang="es-CO" sz="2800" b="1" dirty="0" err="1"/>
              <a:t>Scrum</a:t>
            </a:r>
            <a:r>
              <a:rPr lang="es-CO" sz="2800" b="1" dirty="0"/>
              <a:t>?</a:t>
            </a:r>
            <a:endParaRPr lang="es-CO" sz="2800" b="1" dirty="0"/>
          </a:p>
        </p:txBody>
      </p:sp>
      <p:sp>
        <p:nvSpPr>
          <p:cNvPr id="8" name="2 CuadroTexto"/>
          <p:cNvSpPr txBox="1"/>
          <p:nvPr/>
        </p:nvSpPr>
        <p:spPr>
          <a:xfrm>
            <a:off x="323528" y="858704"/>
            <a:ext cx="850138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El método Ágil más popular.</a:t>
            </a: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Puede ser aplicado a diferentes tipos de actividades, no solo a desarrollo de software.</a:t>
            </a: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Equipos enfocados al resultado, que trabajan de forma auto </a:t>
            </a:r>
            <a:r>
              <a:rPr lang="en-US" sz="2100" dirty="0" err="1"/>
              <a:t>dirigida</a:t>
            </a:r>
            <a:r>
              <a:rPr lang="en-US" sz="2100" dirty="0"/>
              <a:t>.</a:t>
            </a: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Adaptación continua a las circunstancias de la evolución del </a:t>
            </a:r>
            <a:r>
              <a:rPr lang="en-US" sz="2100" dirty="0" err="1"/>
              <a:t>proyecto</a:t>
            </a:r>
            <a:r>
              <a:rPr lang="en-US" sz="2100" dirty="0"/>
              <a:t>.</a:t>
            </a: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Centrado en las personas y basado en los valores de honestidad, apertura, esfuerzo, respeto, enfoque, confianza, empoderamiento y </a:t>
            </a:r>
            <a:r>
              <a:rPr lang="en-US" sz="2100" dirty="0" err="1"/>
              <a:t>colaboración</a:t>
            </a:r>
            <a:r>
              <a:rPr lang="en-US" sz="2100" dirty="0"/>
              <a:t>.</a:t>
            </a:r>
            <a:endParaRPr lang="en-US" sz="2100" dirty="0"/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 smtClean="0"/>
              <a:t>Puede</a:t>
            </a:r>
            <a:r>
              <a:rPr lang="en-US" sz="2100" dirty="0" smtClean="0"/>
              <a:t> </a:t>
            </a:r>
            <a:r>
              <a:rPr lang="en-US" sz="2100" dirty="0" err="1" smtClean="0"/>
              <a:t>complementarse</a:t>
            </a:r>
            <a:r>
              <a:rPr lang="en-US" sz="2100" dirty="0" smtClean="0"/>
              <a:t> y </a:t>
            </a:r>
            <a:r>
              <a:rPr lang="en-US" sz="2100" dirty="0" err="1" smtClean="0"/>
              <a:t>convivir</a:t>
            </a:r>
            <a:r>
              <a:rPr lang="en-US" sz="2100" dirty="0" smtClean="0"/>
              <a:t> con </a:t>
            </a:r>
            <a:r>
              <a:rPr lang="en-US" sz="2100" dirty="0" err="1" smtClean="0"/>
              <a:t>otras</a:t>
            </a:r>
            <a:r>
              <a:rPr lang="en-US" sz="2100" dirty="0" smtClean="0"/>
              <a:t> </a:t>
            </a:r>
            <a:r>
              <a:rPr lang="en-US" sz="2100" dirty="0" err="1" smtClean="0"/>
              <a:t>metodologías</a:t>
            </a:r>
            <a:r>
              <a:rPr lang="en-US" sz="2100" dirty="0" smtClean="0"/>
              <a:t> </a:t>
            </a:r>
            <a:r>
              <a:rPr lang="en-US" sz="2100" dirty="0" err="1" smtClean="0"/>
              <a:t>Agiles</a:t>
            </a:r>
            <a:r>
              <a:rPr lang="en-US" sz="2100" dirty="0" smtClean="0"/>
              <a:t> y no </a:t>
            </a:r>
            <a:r>
              <a:rPr lang="en-US" sz="2100" dirty="0" err="1" smtClean="0"/>
              <a:t>Agiles</a:t>
            </a:r>
            <a:r>
              <a:rPr lang="en-US" sz="2100" dirty="0" smtClean="0"/>
              <a:t>.</a:t>
            </a:r>
            <a:endParaRPr lang="en-US" sz="21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b="1" dirty="0" smtClean="0"/>
              <a:t> </a:t>
            </a:r>
            <a:r>
              <a:rPr lang="en-US" sz="2000" b="1" dirty="0"/>
              <a:t>Hoy en </a:t>
            </a:r>
            <a:r>
              <a:rPr lang="en-US" sz="2000" b="1" dirty="0" err="1"/>
              <a:t>día</a:t>
            </a:r>
            <a:r>
              <a:rPr lang="en-US" sz="2000" b="1" dirty="0"/>
              <a:t> Scrum </a:t>
            </a:r>
            <a:r>
              <a:rPr lang="en-US" sz="2000" b="1" dirty="0" err="1"/>
              <a:t>es</a:t>
            </a:r>
            <a:r>
              <a:rPr lang="en-US" sz="2000" b="1" dirty="0"/>
              <a:t> </a:t>
            </a:r>
            <a:r>
              <a:rPr lang="en-US" sz="2000" b="1" dirty="0" err="1"/>
              <a:t>usado</a:t>
            </a:r>
            <a:r>
              <a:rPr lang="en-US" sz="2000" b="1" dirty="0"/>
              <a:t> </a:t>
            </a:r>
            <a:r>
              <a:rPr lang="en-US" sz="2000" b="1" dirty="0" err="1"/>
              <a:t>por</a:t>
            </a:r>
            <a:r>
              <a:rPr lang="en-US" sz="2000" b="1" dirty="0"/>
              <a:t> </a:t>
            </a:r>
            <a:r>
              <a:rPr lang="en-US" sz="2000" b="1" dirty="0" err="1"/>
              <a:t>empresas</a:t>
            </a:r>
            <a:r>
              <a:rPr lang="en-US" sz="2000" b="1" dirty="0"/>
              <a:t> de </a:t>
            </a:r>
            <a:r>
              <a:rPr lang="en-US" sz="2000" b="1" dirty="0" err="1"/>
              <a:t>todos</a:t>
            </a:r>
            <a:r>
              <a:rPr lang="en-US" sz="2000" b="1" dirty="0"/>
              <a:t> los </a:t>
            </a:r>
            <a:r>
              <a:rPr lang="en-US" sz="2000" b="1" dirty="0" err="1"/>
              <a:t>tamaños</a:t>
            </a:r>
            <a:r>
              <a:rPr lang="en-US" sz="2000" b="1" dirty="0"/>
              <a:t> tales </a:t>
            </a:r>
            <a:r>
              <a:rPr lang="en-US" sz="2000" b="1" dirty="0" err="1"/>
              <a:t>como</a:t>
            </a:r>
            <a:r>
              <a:rPr lang="en-US" sz="2000" b="1" dirty="0"/>
              <a:t> Yahoo, Microsoft, Google, </a:t>
            </a:r>
            <a:r>
              <a:rPr lang="en-US" sz="2000" b="1" dirty="0" smtClean="0"/>
              <a:t>Motorola y Cisco</a:t>
            </a:r>
            <a:r>
              <a:rPr lang="en-US" sz="2000" b="1" dirty="0"/>
              <a:t>.</a:t>
            </a:r>
            <a:endParaRPr lang="en-US" sz="2000" b="1" dirty="0"/>
          </a:p>
          <a:p>
            <a:pPr marL="285750" indent="-285750">
              <a:buFontTx/>
              <a:buChar char="-"/>
            </a:pP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419872" y="24148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BENEFICIOS</a:t>
            </a:r>
            <a:endParaRPr lang="en-U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67544" y="893033"/>
            <a:ext cx="79928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gestionar</a:t>
            </a:r>
            <a:r>
              <a:rPr lang="en-US" sz="2000" dirty="0"/>
              <a:t> </a:t>
            </a:r>
            <a:r>
              <a:rPr lang="en-US" sz="2000" dirty="0" err="1"/>
              <a:t>las</a:t>
            </a:r>
            <a:r>
              <a:rPr lang="en-US" sz="2000" dirty="0"/>
              <a:t> </a:t>
            </a:r>
            <a:r>
              <a:rPr lang="en-US" sz="2000" dirty="0" err="1"/>
              <a:t>expectativas</a:t>
            </a:r>
            <a:r>
              <a:rPr lang="en-US" sz="2000" dirty="0"/>
              <a:t> del </a:t>
            </a:r>
            <a:r>
              <a:rPr lang="en-US" sz="2000" dirty="0" err="1"/>
              <a:t>cliente</a:t>
            </a:r>
            <a:r>
              <a:rPr lang="en-US" sz="2000" dirty="0"/>
              <a:t> de </a:t>
            </a:r>
            <a:r>
              <a:rPr lang="en-US" sz="2000" dirty="0" err="1"/>
              <a:t>manera</a:t>
            </a:r>
            <a:r>
              <a:rPr lang="en-US" sz="2000" dirty="0"/>
              <a:t> regular (</a:t>
            </a:r>
            <a:r>
              <a:rPr lang="en-US" sz="2000" dirty="0" err="1"/>
              <a:t>requisitos</a:t>
            </a:r>
            <a:r>
              <a:rPr lang="en-US" sz="2000" dirty="0"/>
              <a:t> </a:t>
            </a:r>
            <a:r>
              <a:rPr lang="en-US" sz="2000" dirty="0" err="1"/>
              <a:t>desarrollados</a:t>
            </a:r>
            <a:r>
              <a:rPr lang="en-US" sz="2000" dirty="0"/>
              <a:t>, </a:t>
            </a:r>
            <a:r>
              <a:rPr lang="en-US" sz="2000" dirty="0" err="1"/>
              <a:t>velocidad</a:t>
            </a:r>
            <a:r>
              <a:rPr lang="en-US" sz="2000" dirty="0"/>
              <a:t> de </a:t>
            </a:r>
            <a:r>
              <a:rPr lang="en-US" sz="2000" dirty="0" err="1"/>
              <a:t>desarrollo</a:t>
            </a:r>
            <a:r>
              <a:rPr lang="en-US" sz="2000" dirty="0"/>
              <a:t>, </a:t>
            </a:r>
            <a:r>
              <a:rPr lang="en-US" sz="2000" dirty="0" err="1"/>
              <a:t>calidad</a:t>
            </a:r>
            <a:r>
              <a:rPr lang="en-US" sz="2000" dirty="0"/>
              <a:t>), y 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tomar</a:t>
            </a:r>
            <a:r>
              <a:rPr lang="en-US" sz="2000" dirty="0"/>
              <a:t> </a:t>
            </a:r>
            <a:r>
              <a:rPr lang="en-US" sz="2000" dirty="0" err="1"/>
              <a:t>decisiones</a:t>
            </a:r>
            <a:r>
              <a:rPr lang="en-US" sz="2000" dirty="0"/>
              <a:t> en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iteración</a:t>
            </a:r>
            <a:r>
              <a:rPr lang="en-US" sz="2000" dirty="0"/>
              <a:t>. </a:t>
            </a:r>
            <a:r>
              <a:rPr lang="en-US" sz="2000" dirty="0" err="1"/>
              <a:t>Considera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 algn="just"/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El </a:t>
            </a:r>
            <a:r>
              <a:rPr lang="en-US" sz="2000" dirty="0" err="1"/>
              <a:t>cliente</a:t>
            </a:r>
            <a:r>
              <a:rPr lang="en-US" sz="2000" dirty="0"/>
              <a:t> no </a:t>
            </a:r>
            <a:r>
              <a:rPr lang="en-US" sz="2000" dirty="0" err="1"/>
              <a:t>sabe</a:t>
            </a:r>
            <a:r>
              <a:rPr lang="en-US" sz="2000" dirty="0"/>
              <a:t> </a:t>
            </a:r>
            <a:r>
              <a:rPr lang="en-US" sz="2000" dirty="0" err="1"/>
              <a:t>exactamente</a:t>
            </a:r>
            <a:r>
              <a:rPr lang="en-US" sz="2000" dirty="0"/>
              <a:t> 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lo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necesita</a:t>
            </a:r>
            <a:r>
              <a:rPr lang="en-US" sz="2000" dirty="0"/>
              <a:t>, lo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sabiendo</a:t>
            </a:r>
            <a:r>
              <a:rPr lang="en-US" sz="2000" dirty="0"/>
              <a:t> </a:t>
            </a:r>
            <a:r>
              <a:rPr lang="en-US" sz="2000" dirty="0" err="1"/>
              <a:t>conforme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viendo</a:t>
            </a:r>
            <a:r>
              <a:rPr lang="en-US" sz="2000" dirty="0"/>
              <a:t> </a:t>
            </a:r>
            <a:r>
              <a:rPr lang="en-US" sz="2000" dirty="0" err="1"/>
              <a:t>cuáles</a:t>
            </a:r>
            <a:r>
              <a:rPr lang="en-US" sz="2000" dirty="0"/>
              <a:t> son los </a:t>
            </a:r>
            <a:r>
              <a:rPr lang="en-US" sz="2000" dirty="0" err="1"/>
              <a:t>resultados</a:t>
            </a:r>
            <a:r>
              <a:rPr lang="en-US" sz="2000" dirty="0"/>
              <a:t> del </a:t>
            </a:r>
            <a:r>
              <a:rPr lang="en-US" sz="2000" dirty="0" err="1"/>
              <a:t>proyecto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algn="just"/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El </a:t>
            </a:r>
            <a:r>
              <a:rPr lang="en-US" sz="2000" dirty="0" err="1"/>
              <a:t>cliente</a:t>
            </a:r>
            <a:r>
              <a:rPr lang="en-US" sz="2000" dirty="0"/>
              <a:t> </a:t>
            </a:r>
            <a:r>
              <a:rPr lang="en-US" sz="2000" dirty="0" err="1"/>
              <a:t>necesita</a:t>
            </a:r>
            <a:r>
              <a:rPr lang="en-US" sz="2000" dirty="0"/>
              <a:t> </a:t>
            </a:r>
            <a:r>
              <a:rPr lang="en-US" sz="2000" dirty="0" err="1"/>
              <a:t>hacer</a:t>
            </a:r>
            <a:r>
              <a:rPr lang="en-US" sz="2000" dirty="0"/>
              <a:t> </a:t>
            </a:r>
            <a:r>
              <a:rPr lang="en-US" sz="2000" dirty="0" err="1"/>
              <a:t>cambios</a:t>
            </a:r>
            <a:r>
              <a:rPr lang="en-US" sz="2000" dirty="0"/>
              <a:t> a </a:t>
            </a:r>
            <a:r>
              <a:rPr lang="en-US" sz="2000" dirty="0" err="1"/>
              <a:t>corto</a:t>
            </a:r>
            <a:r>
              <a:rPr lang="en-US" sz="2000" dirty="0"/>
              <a:t> </a:t>
            </a:r>
            <a:r>
              <a:rPr lang="en-US" sz="2000" dirty="0" err="1"/>
              <a:t>plazo</a:t>
            </a:r>
            <a:r>
              <a:rPr lang="en-US" sz="2000" dirty="0"/>
              <a:t> (</a:t>
            </a:r>
            <a:r>
              <a:rPr lang="en-US" sz="2000" dirty="0" err="1"/>
              <a:t>nuevos</a:t>
            </a:r>
            <a:r>
              <a:rPr lang="en-US" sz="2000" dirty="0"/>
              <a:t> </a:t>
            </a:r>
            <a:r>
              <a:rPr lang="en-US" sz="2000" dirty="0" err="1"/>
              <a:t>requisitos</a:t>
            </a:r>
            <a:r>
              <a:rPr lang="en-US" sz="2000" dirty="0"/>
              <a:t> o </a:t>
            </a:r>
            <a:r>
              <a:rPr lang="en-US" sz="2000" dirty="0" err="1"/>
              <a:t>cambios</a:t>
            </a:r>
            <a:r>
              <a:rPr lang="en-US" sz="2000" dirty="0"/>
              <a:t> en los </a:t>
            </a:r>
            <a:r>
              <a:rPr lang="en-US" sz="2000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realizados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El </a:t>
            </a:r>
            <a:r>
              <a:rPr lang="en-US" sz="2000" dirty="0" err="1"/>
              <a:t>equipo</a:t>
            </a:r>
            <a:r>
              <a:rPr lang="en-US" sz="2000" dirty="0"/>
              <a:t> </a:t>
            </a:r>
            <a:r>
              <a:rPr lang="en-US" sz="2000" dirty="0" err="1"/>
              <a:t>necesita</a:t>
            </a:r>
            <a:r>
              <a:rPr lang="en-US" sz="2000" dirty="0"/>
              <a:t> saber </a:t>
            </a:r>
            <a:r>
              <a:rPr lang="en-US" sz="2000" dirty="0" err="1"/>
              <a:t>si</a:t>
            </a:r>
            <a:r>
              <a:rPr lang="en-US" sz="2000" dirty="0"/>
              <a:t> lo </a:t>
            </a:r>
            <a:r>
              <a:rPr lang="en-US" sz="2000" dirty="0" err="1"/>
              <a:t>que</a:t>
            </a:r>
            <a:r>
              <a:rPr lang="en-US" sz="2000" dirty="0"/>
              <a:t> ha </a:t>
            </a:r>
            <a:r>
              <a:rPr lang="en-US" sz="2000" dirty="0" err="1"/>
              <a:t>entendido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lo </a:t>
            </a:r>
            <a:r>
              <a:rPr lang="en-US" sz="2000" dirty="0" err="1"/>
              <a:t>que</a:t>
            </a:r>
            <a:r>
              <a:rPr lang="en-US" sz="2000" dirty="0"/>
              <a:t> el </a:t>
            </a:r>
            <a:r>
              <a:rPr lang="en-US" sz="2000" dirty="0" err="1"/>
              <a:t>cliente</a:t>
            </a:r>
            <a:r>
              <a:rPr lang="en-US" sz="2000" dirty="0"/>
              <a:t> </a:t>
            </a:r>
            <a:r>
              <a:rPr lang="en-US" sz="2000" dirty="0" err="1" smtClean="0"/>
              <a:t>espera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Al </a:t>
            </a:r>
            <a:r>
              <a:rPr lang="en-US" sz="2000" dirty="0" err="1"/>
              <a:t>finalizar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iteración</a:t>
            </a:r>
            <a:r>
              <a:rPr lang="en-US" sz="2000" dirty="0"/>
              <a:t> el </a:t>
            </a:r>
            <a:r>
              <a:rPr lang="en-US" sz="2000" dirty="0" err="1"/>
              <a:t>equipo</a:t>
            </a:r>
            <a:r>
              <a:rPr lang="en-US" sz="2000" dirty="0"/>
              <a:t>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decidir</a:t>
            </a:r>
            <a:r>
              <a:rPr lang="en-US" sz="2000" dirty="0"/>
              <a:t> </a:t>
            </a:r>
            <a:r>
              <a:rPr lang="en-US" sz="2000" dirty="0" err="1"/>
              <a:t>cómo</a:t>
            </a:r>
            <a:r>
              <a:rPr lang="en-US" sz="2000" dirty="0"/>
              <a:t> </a:t>
            </a:r>
            <a:r>
              <a:rPr lang="en-US" sz="2000" dirty="0" err="1"/>
              <a:t>mejorar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proceso</a:t>
            </a:r>
            <a:r>
              <a:rPr lang="en-US" sz="2000" dirty="0"/>
              <a:t> de </a:t>
            </a:r>
            <a:r>
              <a:rPr lang="en-US" sz="2000" dirty="0" err="1"/>
              <a:t>trabajo</a:t>
            </a:r>
            <a:r>
              <a:rPr lang="en-US" sz="2000" dirty="0"/>
              <a:t>, en </a:t>
            </a:r>
            <a:r>
              <a:rPr lang="en-US" sz="2000" dirty="0" err="1"/>
              <a:t>función</a:t>
            </a:r>
            <a:r>
              <a:rPr lang="en-US" sz="2000" dirty="0"/>
              <a:t> de la </a:t>
            </a:r>
            <a:r>
              <a:rPr lang="en-US" sz="2000" dirty="0" err="1"/>
              <a:t>experiencia</a:t>
            </a:r>
            <a:r>
              <a:rPr lang="en-US" sz="2000" dirty="0"/>
              <a:t> </a:t>
            </a:r>
            <a:r>
              <a:rPr lang="en-US" sz="2000" dirty="0" err="1"/>
              <a:t>obtenida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administrar</a:t>
            </a:r>
            <a:r>
              <a:rPr lang="en-US" sz="2000" dirty="0"/>
              <a:t> de </a:t>
            </a:r>
            <a:r>
              <a:rPr lang="en-US" sz="2000" dirty="0" err="1"/>
              <a:t>manera</a:t>
            </a:r>
            <a:r>
              <a:rPr lang="en-US" sz="2000" dirty="0"/>
              <a:t> natural los </a:t>
            </a:r>
            <a:r>
              <a:rPr lang="en-US" sz="2000" dirty="0" err="1"/>
              <a:t>cambios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van </a:t>
            </a:r>
            <a:r>
              <a:rPr lang="en-US" sz="2000" dirty="0" err="1"/>
              <a:t>apareciendo</a:t>
            </a:r>
            <a:r>
              <a:rPr lang="en-US" sz="2000" dirty="0"/>
              <a:t> </a:t>
            </a:r>
            <a:r>
              <a:rPr lang="en-US" sz="2000" dirty="0" err="1"/>
              <a:t>durante</a:t>
            </a:r>
            <a:r>
              <a:rPr lang="en-US" sz="2000" dirty="0"/>
              <a:t> el </a:t>
            </a:r>
            <a:r>
              <a:rPr lang="en-US" sz="2000" dirty="0" err="1"/>
              <a:t>proyecto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203848" y="360458"/>
            <a:ext cx="316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RESTRICCIONES</a:t>
            </a:r>
            <a:endParaRPr lang="en-U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967532" y="1268760"/>
            <a:ext cx="748883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La disponibilidad del </a:t>
            </a:r>
            <a:r>
              <a:rPr lang="en-US" sz="2200" dirty="0" err="1"/>
              <a:t>cliente</a:t>
            </a:r>
            <a:r>
              <a:rPr lang="en-US" sz="2200" dirty="0"/>
              <a:t> </a:t>
            </a:r>
            <a:r>
              <a:rPr lang="en-US" sz="2200" dirty="0" err="1"/>
              <a:t>debe</a:t>
            </a:r>
            <a:r>
              <a:rPr lang="en-US" sz="2200" dirty="0"/>
              <a:t> </a:t>
            </a:r>
            <a:r>
              <a:rPr lang="en-US" sz="2200" dirty="0" err="1"/>
              <a:t>ser</a:t>
            </a:r>
            <a:r>
              <a:rPr lang="en-US" sz="2200" dirty="0"/>
              <a:t> </a:t>
            </a:r>
            <a:r>
              <a:rPr lang="en-US" sz="2200" dirty="0" err="1"/>
              <a:t>alta</a:t>
            </a:r>
            <a:r>
              <a:rPr lang="en-US" sz="2200" dirty="0"/>
              <a:t> </a:t>
            </a:r>
            <a:r>
              <a:rPr lang="en-US" sz="2200" dirty="0" err="1"/>
              <a:t>durante</a:t>
            </a:r>
            <a:r>
              <a:rPr lang="en-US" sz="2200" dirty="0"/>
              <a:t> </a:t>
            </a:r>
            <a:r>
              <a:rPr lang="en-US" sz="2200" dirty="0" err="1"/>
              <a:t>todo</a:t>
            </a:r>
            <a:r>
              <a:rPr lang="en-US" sz="2200" dirty="0"/>
              <a:t> el </a:t>
            </a:r>
            <a:r>
              <a:rPr lang="en-US" sz="2200" dirty="0" err="1"/>
              <a:t>proyecto</a:t>
            </a:r>
            <a:r>
              <a:rPr lang="en-US" sz="2200" dirty="0"/>
              <a:t> dado </a:t>
            </a:r>
            <a:r>
              <a:rPr lang="en-US" sz="2200" dirty="0" err="1"/>
              <a:t>que</a:t>
            </a:r>
            <a:r>
              <a:rPr lang="en-US" sz="2200" dirty="0"/>
              <a:t> </a:t>
            </a:r>
            <a:r>
              <a:rPr lang="en-US" sz="2200" dirty="0" err="1"/>
              <a:t>participa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continua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La </a:t>
            </a:r>
            <a:r>
              <a:rPr lang="en-US" sz="2200" dirty="0" err="1"/>
              <a:t>relación</a:t>
            </a:r>
            <a:r>
              <a:rPr lang="en-US" sz="2200" dirty="0"/>
              <a:t> con el </a:t>
            </a:r>
            <a:r>
              <a:rPr lang="en-US" sz="2200" dirty="0" err="1"/>
              <a:t>cliente</a:t>
            </a:r>
            <a:r>
              <a:rPr lang="en-US" sz="2200" dirty="0"/>
              <a:t> ha de </a:t>
            </a:r>
            <a:r>
              <a:rPr lang="en-US" sz="2200" dirty="0" err="1"/>
              <a:t>estar</a:t>
            </a:r>
            <a:r>
              <a:rPr lang="en-US" sz="2200" dirty="0"/>
              <a:t> </a:t>
            </a:r>
            <a:r>
              <a:rPr lang="en-US" sz="2200" dirty="0" err="1"/>
              <a:t>basada</a:t>
            </a:r>
            <a:r>
              <a:rPr lang="en-US" sz="2200" dirty="0"/>
              <a:t> en los </a:t>
            </a:r>
            <a:r>
              <a:rPr lang="en-US" sz="2200" dirty="0" err="1"/>
              <a:t>principios</a:t>
            </a:r>
            <a:r>
              <a:rPr lang="en-US" sz="2200" dirty="0"/>
              <a:t> de </a:t>
            </a:r>
            <a:r>
              <a:rPr lang="en-US" sz="2200" dirty="0" err="1"/>
              <a:t>colaboración</a:t>
            </a:r>
            <a:r>
              <a:rPr lang="en-US" sz="2200" dirty="0"/>
              <a:t>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que</a:t>
            </a:r>
            <a:r>
              <a:rPr lang="en-US" sz="2200" dirty="0"/>
              <a:t> </a:t>
            </a:r>
            <a:r>
              <a:rPr lang="en-US" sz="2200" dirty="0" err="1"/>
              <a:t>tratarse</a:t>
            </a:r>
            <a:r>
              <a:rPr lang="en-US" sz="2200" dirty="0"/>
              <a:t> de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relación</a:t>
            </a:r>
            <a:r>
              <a:rPr lang="en-US" sz="2200" dirty="0"/>
              <a:t> contractual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iteración</a:t>
            </a:r>
            <a:r>
              <a:rPr lang="en-US" sz="2200" dirty="0"/>
              <a:t> </a:t>
            </a:r>
            <a:r>
              <a:rPr lang="en-US" sz="2200" dirty="0" err="1"/>
              <a:t>debe</a:t>
            </a:r>
            <a:r>
              <a:rPr lang="en-US" sz="2200" dirty="0"/>
              <a:t> </a:t>
            </a:r>
            <a:r>
              <a:rPr lang="en-US" sz="2200" dirty="0" err="1"/>
              <a:t>dar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/>
              <a:t>resultado</a:t>
            </a:r>
            <a:r>
              <a:rPr lang="en-US" sz="2200" dirty="0"/>
              <a:t> </a:t>
            </a:r>
            <a:r>
              <a:rPr lang="en-US" sz="2200" dirty="0" err="1"/>
              <a:t>requisitos</a:t>
            </a:r>
            <a:r>
              <a:rPr lang="en-US" sz="2200" dirty="0"/>
              <a:t> </a:t>
            </a:r>
            <a:r>
              <a:rPr lang="en-US" sz="2200" dirty="0" err="1"/>
              <a:t>implementados</a:t>
            </a:r>
            <a:r>
              <a:rPr lang="en-US" sz="2200" dirty="0"/>
              <a:t>,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que</a:t>
            </a:r>
            <a:r>
              <a:rPr lang="en-US" sz="2200" dirty="0"/>
              <a:t> el </a:t>
            </a:r>
            <a:r>
              <a:rPr lang="en-US" sz="2200" dirty="0" err="1"/>
              <a:t>resultado</a:t>
            </a:r>
            <a:r>
              <a:rPr lang="en-US" sz="2200" dirty="0"/>
              <a:t> sea </a:t>
            </a:r>
            <a:r>
              <a:rPr lang="en-US" sz="2200" dirty="0" err="1"/>
              <a:t>realmente</a:t>
            </a:r>
            <a:r>
              <a:rPr lang="en-US" sz="2200" dirty="0"/>
              <a:t> </a:t>
            </a:r>
            <a:r>
              <a:rPr lang="en-US" sz="2200" dirty="0" err="1"/>
              <a:t>útil</a:t>
            </a:r>
            <a:r>
              <a:rPr lang="en-US" sz="2200" dirty="0"/>
              <a:t> para el </a:t>
            </a:r>
            <a:r>
              <a:rPr lang="en-US" sz="2200" dirty="0" err="1"/>
              <a:t>cliente</a:t>
            </a:r>
            <a:r>
              <a:rPr lang="en-US" sz="2200" dirty="0"/>
              <a:t> y no </a:t>
            </a:r>
            <a:r>
              <a:rPr lang="en-US" sz="2200" dirty="0" err="1"/>
              <a:t>deje</a:t>
            </a:r>
            <a:r>
              <a:rPr lang="en-US" sz="2200" dirty="0"/>
              <a:t> </a:t>
            </a:r>
            <a:r>
              <a:rPr lang="en-US" sz="2200" dirty="0" err="1"/>
              <a:t>tareas</a:t>
            </a:r>
            <a:r>
              <a:rPr lang="en-US" sz="2200" dirty="0"/>
              <a:t> </a:t>
            </a:r>
            <a:r>
              <a:rPr lang="en-US" sz="2200" dirty="0" err="1"/>
              <a:t>pendientes</a:t>
            </a:r>
            <a:r>
              <a:rPr lang="en-US" sz="2200" dirty="0"/>
              <a:t> para </a:t>
            </a:r>
            <a:r>
              <a:rPr lang="en-US" sz="2200" dirty="0" err="1"/>
              <a:t>futuras</a:t>
            </a:r>
            <a:r>
              <a:rPr lang="en-US" sz="2200" dirty="0"/>
              <a:t> </a:t>
            </a:r>
            <a:r>
              <a:rPr lang="en-US" sz="2200" dirty="0" err="1"/>
              <a:t>iteraciones</a:t>
            </a:r>
            <a:r>
              <a:rPr lang="en-US" sz="2200" dirty="0"/>
              <a:t> o para la </a:t>
            </a:r>
            <a:r>
              <a:rPr lang="en-US" sz="2200" dirty="0" err="1"/>
              <a:t>finalización</a:t>
            </a:r>
            <a:r>
              <a:rPr lang="en-US" sz="2200" dirty="0"/>
              <a:t> del </a:t>
            </a:r>
            <a:r>
              <a:rPr lang="en-US" sz="2200" dirty="0" err="1"/>
              <a:t>proyecto</a:t>
            </a:r>
            <a:r>
              <a:rPr lang="en-US" sz="2200" dirty="0"/>
              <a:t>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99792" y="26064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Los Roles en SCRUM</a:t>
            </a:r>
            <a:endParaRPr lang="en-US" sz="28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332368" y="790888"/>
            <a:ext cx="84547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Existen</a:t>
            </a:r>
            <a:r>
              <a:rPr lang="en-US" sz="2200" dirty="0"/>
              <a:t> 3 Roles:</a:t>
            </a:r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Product Owner: </a:t>
            </a:r>
            <a:r>
              <a:rPr lang="en-US" sz="2200" dirty="0" err="1"/>
              <a:t>Gestiona</a:t>
            </a:r>
            <a:r>
              <a:rPr lang="en-US" sz="2200" dirty="0"/>
              <a:t> el </a:t>
            </a:r>
            <a:r>
              <a:rPr lang="en-US" sz="2200" dirty="0" err="1"/>
              <a:t>producto</a:t>
            </a:r>
            <a:r>
              <a:rPr lang="en-US" sz="2200" dirty="0"/>
              <a:t> y el ROI.</a:t>
            </a:r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Scrum Master: </a:t>
            </a:r>
            <a:r>
              <a:rPr lang="en-US" sz="2200" dirty="0" err="1"/>
              <a:t>Gestiona</a:t>
            </a:r>
            <a:r>
              <a:rPr lang="en-US" sz="2200" dirty="0"/>
              <a:t> el </a:t>
            </a:r>
            <a:r>
              <a:rPr lang="en-US" sz="2200" dirty="0" err="1"/>
              <a:t>proceso</a:t>
            </a:r>
            <a:r>
              <a:rPr lang="en-US" sz="2200" dirty="0"/>
              <a:t>.</a:t>
            </a:r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/>
              <a:t>Equipo</a:t>
            </a:r>
            <a:r>
              <a:rPr lang="en-US" sz="2200" dirty="0"/>
              <a:t> de Desarrollo: Se </a:t>
            </a:r>
            <a:r>
              <a:rPr lang="en-US" sz="2200" dirty="0" err="1"/>
              <a:t>gestiona</a:t>
            </a:r>
            <a:r>
              <a:rPr lang="en-US" sz="2200" dirty="0"/>
              <a:t> a </a:t>
            </a:r>
            <a:r>
              <a:rPr lang="en-US" sz="2200" dirty="0" err="1"/>
              <a:t>sí</a:t>
            </a:r>
            <a:r>
              <a:rPr lang="en-US" sz="2200" dirty="0"/>
              <a:t> </a:t>
            </a:r>
            <a:r>
              <a:rPr lang="en-US" sz="2200" dirty="0" err="1"/>
              <a:t>mismo</a:t>
            </a:r>
            <a:r>
              <a:rPr lang="en-US" sz="2200" dirty="0"/>
              <a:t> para </a:t>
            </a:r>
            <a:r>
              <a:rPr lang="en-US" sz="2200" dirty="0" err="1"/>
              <a:t>desarrollar</a:t>
            </a:r>
            <a:r>
              <a:rPr lang="en-US" sz="2200" dirty="0"/>
              <a:t> el </a:t>
            </a:r>
            <a:r>
              <a:rPr lang="en-US" sz="2200" dirty="0" err="1"/>
              <a:t>producto</a:t>
            </a:r>
            <a:r>
              <a:rPr lang="en-US" sz="2200" dirty="0"/>
              <a:t>.</a:t>
            </a:r>
            <a:endParaRPr lang="en-US" sz="2200" dirty="0"/>
          </a:p>
        </p:txBody>
      </p:sp>
      <p:graphicFrame>
        <p:nvGraphicFramePr>
          <p:cNvPr id="5" name="Tabla 5"/>
          <p:cNvGraphicFramePr>
            <a:graphicFrameLocks noGrp="1"/>
          </p:cNvGraphicFramePr>
          <p:nvPr/>
        </p:nvGraphicFramePr>
        <p:xfrm>
          <a:off x="2123728" y="2780928"/>
          <a:ext cx="4221525" cy="181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886"/>
                <a:gridCol w="2466639"/>
              </a:tblGrid>
              <a:tr h="366581">
                <a:tc>
                  <a:txBody>
                    <a:bodyPr/>
                    <a:lstStyle/>
                    <a:p>
                      <a:r>
                        <a:rPr lang="en-US" dirty="0" err="1"/>
                        <a:t>Comprometidos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Involucrados</a:t>
                      </a:r>
                      <a:endParaRPr lang="en-US" dirty="0"/>
                    </a:p>
                  </a:txBody>
                  <a:tcPr/>
                </a:tc>
              </a:tr>
              <a:tr h="1446241">
                <a:tc>
                  <a:txBody>
                    <a:bodyPr/>
                    <a:lstStyle/>
                    <a:p>
                      <a:r>
                        <a:rPr lang="en-US" sz="1600" dirty="0"/>
                        <a:t>Product Owner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Equipo</a:t>
                      </a:r>
                      <a:r>
                        <a:rPr lang="en-US" sz="1600" dirty="0"/>
                        <a:t> de </a:t>
                      </a:r>
                      <a:r>
                        <a:rPr lang="en-US" sz="1600" dirty="0" err="1"/>
                        <a:t>desarrollo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Scrum Master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Otros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interesados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(Dirección General, Dirección </a:t>
                      </a:r>
                      <a:r>
                        <a:rPr lang="en-US" sz="1600" dirty="0" err="1"/>
                        <a:t>Comercial</a:t>
                      </a:r>
                      <a:r>
                        <a:rPr lang="en-US" sz="1600" dirty="0"/>
                        <a:t>, Marketing, </a:t>
                      </a:r>
                      <a:r>
                        <a:rPr lang="en-US" sz="1600" dirty="0" err="1"/>
                        <a:t>Usuarios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Clientes</a:t>
                      </a:r>
                      <a:r>
                        <a:rPr lang="en-US" sz="1600" dirty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Imagen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724" y="4757886"/>
            <a:ext cx="1452436" cy="1695450"/>
          </a:xfrm>
          <a:prstGeom prst="rect">
            <a:avLst/>
          </a:prstGeom>
        </p:spPr>
      </p:pic>
      <p:pic>
        <p:nvPicPr>
          <p:cNvPr id="11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15" y="4593750"/>
            <a:ext cx="2716897" cy="1972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43808" y="116632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PRODUCT OWNER</a:t>
            </a:r>
            <a:endParaRPr lang="en-US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323528" y="620688"/>
            <a:ext cx="856895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Responsable de que será desarrollado y en qué orden.</a:t>
            </a: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Empoderado para ser el punto central del producto.</a:t>
            </a: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Comunica a los otros participantes la visión de lo que se espera obtener.</a:t>
            </a: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Responsable del Éxito de la solución desarrollada.</a:t>
            </a: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Responsable de que se realice el trabajo que de mayor valor de negocio (ROI).</a:t>
            </a: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Responsable de revisar el producto desarrollado.</a:t>
            </a: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Trabaja de forma colaborativa con el </a:t>
            </a:r>
            <a:r>
              <a:rPr lang="en-US" sz="2100" dirty="0" err="1"/>
              <a:t>Scrum</a:t>
            </a:r>
            <a:r>
              <a:rPr lang="en-US" sz="2100" dirty="0"/>
              <a:t> Master y el equipo de desarrollo.</a:t>
            </a: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Debe estar disponible para responder las preguntas sobre el producto, tan pronto como se presenten.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15816" y="133597"/>
            <a:ext cx="264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err="1"/>
              <a:t>Scrum</a:t>
            </a:r>
            <a:r>
              <a:rPr lang="en-US" sz="2800" b="1" dirty="0"/>
              <a:t> Master</a:t>
            </a:r>
            <a:endParaRPr lang="en-US" sz="2800" b="1" dirty="0"/>
          </a:p>
        </p:txBody>
      </p:sp>
      <p:sp>
        <p:nvSpPr>
          <p:cNvPr id="3" name="CuadroTexto 2"/>
          <p:cNvSpPr txBox="1"/>
          <p:nvPr/>
        </p:nvSpPr>
        <p:spPr>
          <a:xfrm flipH="1">
            <a:off x="1868714" y="2514600"/>
            <a:ext cx="1788886" cy="70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323528" y="764703"/>
            <a:ext cx="8568952" cy="6863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Responsable de guiar al equipo en crear y seguir su propio proceso basado en el marco de </a:t>
            </a:r>
            <a:r>
              <a:rPr lang="en-US" sz="2100" dirty="0" err="1"/>
              <a:t>Scrum</a:t>
            </a:r>
            <a:r>
              <a:rPr lang="en-US" sz="2100" dirty="0"/>
              <a:t>.</a:t>
            </a: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1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 smtClean="0"/>
              <a:t>Es </a:t>
            </a:r>
            <a:r>
              <a:rPr lang="en-US" sz="2100" dirty="0"/>
              <a:t>un facilitador que ayuda al equipo a resolver los problemas que se vayan presentando y a mejorar la aplicación de las practicas de </a:t>
            </a:r>
            <a:r>
              <a:rPr lang="en-US" sz="2100" dirty="0" err="1"/>
              <a:t>Scrum</a:t>
            </a:r>
            <a:r>
              <a:rPr lang="en-US" sz="2100" dirty="0"/>
              <a:t>.</a:t>
            </a: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Líder de procesos, ayudando al equipo a lograr un alto desempeño siguiendo el proceso </a:t>
            </a:r>
            <a:r>
              <a:rPr lang="en-US" sz="2100" dirty="0" err="1"/>
              <a:t>Scrum</a:t>
            </a:r>
            <a:r>
              <a:rPr lang="en-US" sz="2100" dirty="0"/>
              <a:t>.</a:t>
            </a: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Responsable por proteger al equipo de cualquier interferencia externa.</a:t>
            </a: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Enseñar al equipo a </a:t>
            </a:r>
            <a:r>
              <a:rPr lang="en-US" sz="2100" dirty="0" err="1"/>
              <a:t>autoadministrarse</a:t>
            </a: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Guía las reuniones de </a:t>
            </a:r>
            <a:r>
              <a:rPr lang="en-US" sz="2100" dirty="0" err="1"/>
              <a:t>Scrum</a:t>
            </a: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Es un mentor, no una autoridad jerárquica en el equipo.</a:t>
            </a: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Actúa como interface entre el equipo y la gerencia, busca apoyo de la gerencia.</a:t>
            </a: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Toma el liderazgo para remover los impedimentos del equipo.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6600" y="98152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2565400" y="448064"/>
            <a:ext cx="506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EQUIPO DE DESARROLLO</a:t>
            </a:r>
            <a:endParaRPr lang="en-US" sz="28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467544" y="1196752"/>
            <a:ext cx="79283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/>
              <a:t>Responsables por determinar cómo entregar el producto solicitado por el </a:t>
            </a:r>
            <a:r>
              <a:rPr lang="en-US" sz="2100" dirty="0" err="1"/>
              <a:t>Product</a:t>
            </a:r>
            <a:r>
              <a:rPr lang="en-US" sz="2100" dirty="0"/>
              <a:t> </a:t>
            </a:r>
            <a:r>
              <a:rPr lang="en-US" sz="2100" dirty="0" err="1"/>
              <a:t>Owner</a:t>
            </a:r>
            <a:r>
              <a:rPr lang="en-US" sz="2100" dirty="0"/>
              <a:t>.</a:t>
            </a:r>
            <a:endParaRPr lang="en-US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/>
              <a:t>Se auto organiza para determinar la mejor forma de cumplir con las metas definidas por el </a:t>
            </a:r>
            <a:r>
              <a:rPr lang="en-US" sz="2100" dirty="0" err="1"/>
              <a:t>Product</a:t>
            </a:r>
            <a:r>
              <a:rPr lang="en-US" sz="2100" dirty="0"/>
              <a:t> </a:t>
            </a:r>
            <a:r>
              <a:rPr lang="en-US" sz="2100" dirty="0" err="1"/>
              <a:t>Owner</a:t>
            </a:r>
            <a:r>
              <a:rPr lang="en-US" sz="2100" dirty="0"/>
              <a:t>.</a:t>
            </a:r>
            <a:endParaRPr lang="en-US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/>
              <a:t>Tamaño puede ser entre 3 y 9 integrantes.</a:t>
            </a:r>
            <a:endParaRPr lang="en-US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/>
              <a:t>Los miembros del equipo deben tener todas las habilidades para crear un producto funcional de alta calidad (equipo multifuncional).</a:t>
            </a:r>
            <a:endParaRPr lang="en-US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/>
              <a:t>Trabaja en equipo.</a:t>
            </a:r>
            <a:endParaRPr lang="en-US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/>
              <a:t>Comunicación constante y transparente.</a:t>
            </a:r>
            <a:endParaRPr lang="en-US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/>
              <a:t>Enfocados y comprometidos.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el talento gana juegos pero el trabajo en equipo y la inteligencia gana campeonato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8197542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1052736"/>
            <a:ext cx="3960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/>
              <a:t>Introducción a </a:t>
            </a:r>
            <a:r>
              <a:rPr lang="es-CO" dirty="0" err="1"/>
              <a:t>Scrum</a:t>
            </a:r>
            <a:endParaRPr lang="es-CO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dirty="0"/>
              <a:t>Metodologías agiles</a:t>
            </a:r>
            <a:endParaRPr lang="es-CO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dirty="0" err="1"/>
              <a:t>Scrum</a:t>
            </a:r>
            <a:endParaRPr lang="es-CO" dirty="0"/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Prácticas de </a:t>
            </a:r>
            <a:r>
              <a:rPr lang="es-CO" dirty="0" err="1"/>
              <a:t>Scrum</a:t>
            </a:r>
            <a:endParaRPr lang="es-CO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dirty="0"/>
              <a:t>Artefactos</a:t>
            </a:r>
            <a:endParaRPr lang="es-CO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dirty="0"/>
              <a:t>Roles</a:t>
            </a:r>
            <a:endParaRPr lang="es-CO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dirty="0"/>
              <a:t>Actividades</a:t>
            </a:r>
            <a:endParaRPr lang="es-CO" dirty="0"/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Conceptos </a:t>
            </a:r>
            <a:r>
              <a:rPr lang="es-CO" dirty="0"/>
              <a:t>Adicionales</a:t>
            </a:r>
            <a:endParaRPr lang="es-CO" dirty="0"/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Finalización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37248" y="47899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</a:lstStyle>
          <a:p>
            <a:r>
              <a:rPr lang="es-CO" sz="2800" b="1" dirty="0"/>
              <a:t>Artefacto  </a:t>
            </a:r>
            <a:r>
              <a:rPr lang="es-CO" sz="2800" b="1" dirty="0" smtClean="0"/>
              <a:t> </a:t>
            </a:r>
            <a:endParaRPr lang="es-CO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467544" y="1340768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err="1" smtClean="0"/>
              <a:t>Scrum</a:t>
            </a:r>
            <a:r>
              <a:rPr lang="es-CO" sz="2000" dirty="0" smtClean="0"/>
              <a:t> define solamente tres artefactos:</a:t>
            </a:r>
            <a:endParaRPr lang="es-CO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err="1" smtClean="0"/>
              <a:t>Product</a:t>
            </a:r>
            <a:r>
              <a:rPr lang="es-CO" sz="2000" dirty="0" smtClean="0"/>
              <a:t> </a:t>
            </a:r>
            <a:r>
              <a:rPr lang="es-CO" sz="2000" dirty="0" err="1" smtClean="0"/>
              <a:t>Backlog</a:t>
            </a:r>
            <a:endParaRPr lang="es-CO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/>
              <a:t>Sprint </a:t>
            </a:r>
            <a:r>
              <a:rPr lang="es-CO" sz="2000" dirty="0" err="1" smtClean="0"/>
              <a:t>Backlog</a:t>
            </a:r>
            <a:endParaRPr lang="es-CO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Incremento de producto</a:t>
            </a:r>
            <a:endParaRPr lang="es-CO" sz="2000" dirty="0"/>
          </a:p>
        </p:txBody>
      </p:sp>
      <p:pic>
        <p:nvPicPr>
          <p:cNvPr id="3074" name="Picture 2" descr="http://scrumreferencecard.com/scrumreferencecard-content/uploads/2013/03/Sprint-Planning-Meeting-outcome-es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86" y="2577189"/>
            <a:ext cx="5883138" cy="42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4.bp.blogspot.com/-ckHUAFodv8k/Uf8JwWbE_pI/AAAAAAAABEw/-3jEPyjwsU0/s1600/HistoriasIndependientes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92"/>
          <a:stretch>
            <a:fillRect/>
          </a:stretch>
        </p:blipFill>
        <p:spPr bwMode="auto">
          <a:xfrm>
            <a:off x="6300192" y="1397129"/>
            <a:ext cx="2697135" cy="228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71800" y="188640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err="1" smtClean="0"/>
              <a:t>Product</a:t>
            </a:r>
            <a:r>
              <a:rPr lang="es-CO" sz="2800" b="1" dirty="0" smtClean="0"/>
              <a:t> </a:t>
            </a:r>
            <a:r>
              <a:rPr lang="es-CO" sz="2800" b="1" dirty="0" err="1" smtClean="0"/>
              <a:t>Backlog</a:t>
            </a:r>
            <a:r>
              <a:rPr lang="es-CO" sz="2800" b="1" dirty="0" smtClean="0"/>
              <a:t> (PB)</a:t>
            </a:r>
            <a:endParaRPr lang="es-CO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51520" y="860376"/>
            <a:ext cx="842493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100" dirty="0"/>
              <a:t>Se busca hacer el trabajo más valioso primero.</a:t>
            </a:r>
            <a:endParaRPr lang="es-CO" sz="2100" dirty="0"/>
          </a:p>
          <a:p>
            <a:pPr algn="just"/>
            <a:endParaRPr lang="es-CO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100" dirty="0"/>
              <a:t>El </a:t>
            </a:r>
            <a:r>
              <a:rPr lang="es-CO" sz="2100" dirty="0" err="1"/>
              <a:t>product</a:t>
            </a:r>
            <a:r>
              <a:rPr lang="es-CO" sz="2100" dirty="0"/>
              <a:t> </a:t>
            </a:r>
            <a:r>
              <a:rPr lang="es-CO" sz="2100" dirty="0" err="1"/>
              <a:t>Owner</a:t>
            </a:r>
            <a:r>
              <a:rPr lang="es-CO" sz="2100" dirty="0"/>
              <a:t> es responsable por determinar y administrar la secuencia del trabajo.</a:t>
            </a:r>
            <a:endParaRPr lang="es-CO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100" dirty="0"/>
              <a:t>Inicialmente son las características requeridas para cumplir la visión del producto.</a:t>
            </a:r>
            <a:endParaRPr lang="es-CO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100" dirty="0"/>
              <a:t>En el desarrollo se puede alimentar con nuevas características, cambios a características existentes, corrección de defectos, mejoras técnicas.</a:t>
            </a:r>
            <a:endParaRPr lang="es-CO" sz="2100" dirty="0"/>
          </a:p>
          <a:p>
            <a:pPr algn="just"/>
            <a:endParaRPr lang="es-CO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100" dirty="0"/>
              <a:t>El </a:t>
            </a:r>
            <a:r>
              <a:rPr lang="es-CO" sz="2100" dirty="0" err="1"/>
              <a:t>Product</a:t>
            </a:r>
            <a:r>
              <a:rPr lang="es-CO" sz="2100" dirty="0"/>
              <a:t> </a:t>
            </a:r>
            <a:r>
              <a:rPr lang="es-CO" sz="2100" dirty="0" err="1"/>
              <a:t>Owner</a:t>
            </a:r>
            <a:r>
              <a:rPr lang="es-CO" sz="2100" dirty="0"/>
              <a:t> colabora con los involucrados para recolectar y definir los elementos del </a:t>
            </a:r>
            <a:r>
              <a:rPr lang="es-CO" sz="2100" dirty="0" smtClean="0"/>
              <a:t>PB.</a:t>
            </a:r>
            <a:endParaRPr lang="es-CO" sz="2100" dirty="0"/>
          </a:p>
          <a:p>
            <a:pPr algn="just"/>
            <a:endParaRPr lang="es-CO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100" dirty="0"/>
              <a:t>El </a:t>
            </a:r>
            <a:r>
              <a:rPr lang="es-CO" sz="2100" dirty="0" err="1"/>
              <a:t>Product</a:t>
            </a:r>
            <a:r>
              <a:rPr lang="es-CO" sz="2100" dirty="0"/>
              <a:t> </a:t>
            </a:r>
            <a:r>
              <a:rPr lang="es-CO" sz="2100" dirty="0" err="1"/>
              <a:t>Owner</a:t>
            </a:r>
            <a:r>
              <a:rPr lang="es-CO" sz="2100" dirty="0"/>
              <a:t> determina la prioridad de los elementos del </a:t>
            </a:r>
            <a:r>
              <a:rPr lang="es-CO" sz="2100" dirty="0" smtClean="0"/>
              <a:t>PB.</a:t>
            </a:r>
            <a:endParaRPr lang="es-CO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100" dirty="0"/>
              <a:t>El PB es un artefacto en constante evolución, se pueden adicionar, eliminar elementos o cambiar prioridades a los elementos (</a:t>
            </a:r>
            <a:r>
              <a:rPr lang="es-CO" sz="2100" dirty="0" err="1"/>
              <a:t>Refinement</a:t>
            </a:r>
            <a:r>
              <a:rPr lang="es-CO" sz="2100" dirty="0" smtClean="0"/>
              <a:t>).</a:t>
            </a:r>
            <a:endParaRPr lang="es-CO" sz="2100" dirty="0"/>
          </a:p>
          <a:p>
            <a:pPr algn="just"/>
            <a:endParaRPr lang="es-CO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75856" y="620688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Sprint </a:t>
            </a:r>
            <a:r>
              <a:rPr lang="es-CO" sz="2800" b="1" dirty="0" err="1" smtClean="0"/>
              <a:t>Backlog</a:t>
            </a:r>
            <a:endParaRPr lang="es-CO" sz="28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83568" y="2060848"/>
            <a:ext cx="79928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800" dirty="0"/>
              <a:t>Se revisa el PB y se determinan los elementos de </a:t>
            </a:r>
            <a:r>
              <a:rPr lang="es-CO" sz="2800" dirty="0" smtClean="0"/>
              <a:t>alta prioridad que puedan realmente ser incluidos en el sprint.</a:t>
            </a:r>
            <a:endParaRPr lang="es-CO" sz="2800" dirty="0" smtClean="0"/>
          </a:p>
          <a:p>
            <a:pPr algn="just"/>
            <a:endParaRPr lang="es-CO" sz="2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800" dirty="0" smtClean="0"/>
              <a:t>Se determina la “velocidad” del equipo para determinar el tiempo (esfuerzo).</a:t>
            </a:r>
            <a:endParaRPr lang="es-CO" sz="2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2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800" dirty="0" smtClean="0"/>
              <a:t>Se dividen los elementos del PB en tareas.</a:t>
            </a:r>
            <a:endParaRPr lang="es-CO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784" y="47667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/>
              <a:t>Incremento del producto </a:t>
            </a:r>
            <a:endParaRPr lang="es-CO" sz="2400" b="1" dirty="0" smtClean="0"/>
          </a:p>
          <a:p>
            <a:r>
              <a:rPr lang="es-CO" sz="2400" b="1" dirty="0" smtClean="0"/>
              <a:t>Potencialmente Entregable</a:t>
            </a:r>
            <a:endParaRPr lang="es-CO" sz="24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863588" y="2060848"/>
            <a:ext cx="7344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400" dirty="0" smtClean="0"/>
              <a:t>Una parte terminada del producto o un incremento del producto existente.</a:t>
            </a:r>
            <a:endParaRPr lang="es-CO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400" dirty="0" smtClean="0"/>
              <a:t>El equipo tiene confianza en que el producto está listo para ser liberado.</a:t>
            </a:r>
            <a:endParaRPr lang="es-CO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400" dirty="0" smtClean="0"/>
              <a:t>La liberación es una decisión de negocio.</a:t>
            </a:r>
            <a:endParaRPr lang="es-CO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40" y="731520"/>
            <a:ext cx="7621131" cy="4280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f/fd/Scrum_task_board_example.jpg/579px-Scrum_task_board_exampl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2209"/>
            <a:ext cx="7395672" cy="613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Reuniones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3759" y="1700808"/>
            <a:ext cx="82067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pPr algn="just"/>
            <a:r>
              <a:rPr sz="2100" dirty="0"/>
              <a:t>Cada Sprint debe </a:t>
            </a:r>
            <a:r>
              <a:rPr sz="2100" dirty="0" err="1"/>
              <a:t>crear</a:t>
            </a:r>
            <a:r>
              <a:rPr sz="2100" dirty="0"/>
              <a:t> </a:t>
            </a:r>
            <a:r>
              <a:rPr lang="es-CO" sz="2100" dirty="0"/>
              <a:t>algo </a:t>
            </a:r>
            <a:r>
              <a:rPr sz="2100" dirty="0"/>
              <a:t>de valor  tangible para el usuario o el </a:t>
            </a:r>
            <a:r>
              <a:rPr sz="2100" dirty="0" err="1"/>
              <a:t>cliente</a:t>
            </a:r>
            <a:r>
              <a:rPr sz="2100" dirty="0"/>
              <a:t>.</a:t>
            </a:r>
            <a:endParaRPr lang="es-CO" sz="2100" dirty="0"/>
          </a:p>
          <a:p>
            <a:pPr algn="just"/>
            <a:endParaRPr sz="2100" dirty="0"/>
          </a:p>
          <a:p>
            <a:pPr algn="just"/>
            <a:r>
              <a:rPr sz="2100" dirty="0"/>
              <a:t>Iteraciones regulares (Time Box), entre 1 –  4 </a:t>
            </a:r>
            <a:r>
              <a:rPr sz="2100" dirty="0" err="1"/>
              <a:t>semanas</a:t>
            </a:r>
            <a:r>
              <a:rPr sz="2100" dirty="0"/>
              <a:t>.</a:t>
            </a:r>
            <a:endParaRPr lang="es-CO" sz="2100" dirty="0"/>
          </a:p>
          <a:p>
            <a:pPr algn="just"/>
            <a:endParaRPr sz="2100" dirty="0"/>
          </a:p>
          <a:p>
            <a:pPr algn="just"/>
            <a:r>
              <a:rPr sz="2100" dirty="0"/>
              <a:t>Durante el Sprint no se permiten cambios  en el Sprint Backlog o en la conformación  del </a:t>
            </a:r>
            <a:r>
              <a:rPr sz="2100" dirty="0" err="1"/>
              <a:t>equipo</a:t>
            </a:r>
            <a:r>
              <a:rPr sz="2100" dirty="0"/>
              <a:t>.</a:t>
            </a:r>
            <a:endParaRPr lang="es-CO" sz="2100" dirty="0"/>
          </a:p>
          <a:p>
            <a:pPr algn="just"/>
            <a:endParaRPr sz="2100" dirty="0"/>
          </a:p>
          <a:p>
            <a:pPr algn="just"/>
            <a:r>
              <a:rPr sz="2100" dirty="0"/>
              <a:t>Se realiza una planeación al inicio de cada  Sprint y una retrospectiva al final.</a:t>
            </a:r>
            <a:endParaRPr sz="2100" dirty="0"/>
          </a:p>
        </p:txBody>
      </p:sp>
      <p:sp>
        <p:nvSpPr>
          <p:cNvPr id="4" name="CuadroTexto 3"/>
          <p:cNvSpPr txBox="1"/>
          <p:nvPr/>
        </p:nvSpPr>
        <p:spPr>
          <a:xfrm>
            <a:off x="3347864" y="62068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spc="-25" dirty="0">
                <a:latin typeface="+mj-lt"/>
                <a:ea typeface="+mj-ea"/>
                <a:cs typeface="+mj-cs"/>
              </a:rPr>
              <a:t>Sprin</a:t>
            </a:r>
            <a:r>
              <a:rPr lang="es-CO" sz="2800" b="1" dirty="0" smtClean="0"/>
              <a:t>t</a:t>
            </a:r>
            <a:endParaRPr lang="es-CO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484784"/>
            <a:ext cx="77768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pPr algn="just"/>
            <a:r>
              <a:rPr sz="2000" dirty="0"/>
              <a:t>El Product Owner define el Objetivo del Sprint</a:t>
            </a:r>
            <a:r>
              <a:rPr sz="2000" dirty="0" smtClean="0"/>
              <a:t>.</a:t>
            </a:r>
            <a:endParaRPr lang="es-CO" sz="2000" dirty="0" smtClean="0"/>
          </a:p>
          <a:p>
            <a:pPr marL="0" indent="0" algn="just">
              <a:buNone/>
            </a:pPr>
            <a:endParaRPr sz="2000" dirty="0"/>
          </a:p>
          <a:p>
            <a:pPr algn="just"/>
            <a:r>
              <a:rPr sz="2000" dirty="0"/>
              <a:t>Tomando los elementos de más alta prioridad del  Product Backlog, el equipo de desarrollo  determina los elementos que se compromete a  implementar en el Sprint.</a:t>
            </a:r>
            <a:endParaRPr sz="2000" dirty="0"/>
          </a:p>
          <a:p>
            <a:pPr algn="just"/>
            <a:endParaRPr sz="2000" dirty="0"/>
          </a:p>
          <a:p>
            <a:pPr algn="just"/>
            <a:r>
              <a:rPr sz="2000" dirty="0" smtClean="0"/>
              <a:t>Los </a:t>
            </a:r>
            <a:r>
              <a:rPr sz="2000" dirty="0"/>
              <a:t>elementos del PB seleccionados se dividen en  tareas para crear el Sprint Backlog</a:t>
            </a:r>
            <a:r>
              <a:rPr sz="2000" dirty="0" smtClean="0"/>
              <a:t>.</a:t>
            </a:r>
            <a:endParaRPr lang="es-CO" sz="2000" dirty="0" smtClean="0"/>
          </a:p>
          <a:p>
            <a:pPr algn="just"/>
            <a:endParaRPr lang="es-CO" sz="2000" dirty="0" smtClean="0"/>
          </a:p>
          <a:p>
            <a:pPr algn="just"/>
            <a:r>
              <a:rPr lang="es-CO" sz="2000" dirty="0" smtClean="0"/>
              <a:t>La planeación dura 8 horas para un sprint de un mes.</a:t>
            </a:r>
            <a:endParaRPr sz="2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059832" y="476672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spc="-25" dirty="0">
                <a:latin typeface="+mj-lt"/>
                <a:ea typeface="+mj-ea"/>
                <a:cs typeface="+mj-cs"/>
              </a:rPr>
              <a:t>Planeación del Sprint</a:t>
            </a:r>
            <a:endParaRPr lang="es-CO" sz="2800" b="1" spc="-25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467544" y="1340768"/>
            <a:ext cx="813690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pPr algn="just"/>
            <a:r>
              <a:rPr sz="2100" dirty="0"/>
              <a:t>Punto de inspección y </a:t>
            </a:r>
            <a:r>
              <a:rPr sz="2100" dirty="0" err="1"/>
              <a:t>adaptación</a:t>
            </a:r>
            <a:r>
              <a:rPr sz="2100" dirty="0"/>
              <a:t>.</a:t>
            </a:r>
            <a:endParaRPr lang="es-CO" sz="2100" dirty="0"/>
          </a:p>
          <a:p>
            <a:pPr algn="just"/>
            <a:endParaRPr sz="2100" dirty="0"/>
          </a:p>
          <a:p>
            <a:pPr algn="just"/>
            <a:r>
              <a:rPr sz="2100" dirty="0"/>
              <a:t>El equipo se reune para comunicar y entender el  </a:t>
            </a:r>
            <a:r>
              <a:rPr sz="2100" dirty="0" err="1"/>
              <a:t>estado</a:t>
            </a:r>
            <a:r>
              <a:rPr sz="2100" dirty="0"/>
              <a:t>.</a:t>
            </a:r>
            <a:endParaRPr lang="es-CO" sz="2100" dirty="0"/>
          </a:p>
          <a:p>
            <a:pPr algn="just"/>
            <a:endParaRPr sz="2100" dirty="0"/>
          </a:p>
          <a:p>
            <a:pPr algn="just"/>
            <a:r>
              <a:rPr sz="2100" dirty="0"/>
              <a:t>Esencial para conocer el progreso continuo y  evitar </a:t>
            </a:r>
            <a:r>
              <a:rPr sz="2100" dirty="0" err="1"/>
              <a:t>bloqueos</a:t>
            </a:r>
            <a:r>
              <a:rPr sz="2100" dirty="0"/>
              <a:t>.</a:t>
            </a:r>
            <a:endParaRPr lang="es-CO" sz="2100" dirty="0"/>
          </a:p>
          <a:p>
            <a:pPr algn="just"/>
            <a:endParaRPr sz="2100" dirty="0"/>
          </a:p>
          <a:p>
            <a:pPr algn="just"/>
            <a:r>
              <a:rPr sz="2100" dirty="0"/>
              <a:t>No tiene como objetivo reportar progreso al  ScrumMaster, P</a:t>
            </a:r>
            <a:r>
              <a:rPr lang="es-CO" sz="2100" dirty="0" err="1"/>
              <a:t>roduct</a:t>
            </a:r>
            <a:r>
              <a:rPr lang="es-CO" sz="2100" dirty="0"/>
              <a:t> </a:t>
            </a:r>
            <a:r>
              <a:rPr lang="es-CO" sz="2100" dirty="0" err="1"/>
              <a:t>Owner</a:t>
            </a:r>
            <a:r>
              <a:rPr sz="2100" dirty="0"/>
              <a:t>.</a:t>
            </a:r>
            <a:endParaRPr lang="es-CO" sz="2100" dirty="0"/>
          </a:p>
          <a:p>
            <a:pPr algn="just"/>
            <a:endParaRPr sz="2100" dirty="0"/>
          </a:p>
          <a:p>
            <a:pPr algn="just"/>
            <a:r>
              <a:rPr sz="2100" dirty="0"/>
              <a:t>El </a:t>
            </a:r>
            <a:r>
              <a:rPr lang="es-CO" sz="2100" dirty="0" err="1"/>
              <a:t>Product</a:t>
            </a:r>
            <a:r>
              <a:rPr lang="es-CO" sz="2100" dirty="0"/>
              <a:t> </a:t>
            </a:r>
            <a:r>
              <a:rPr lang="es-CO" sz="2100" dirty="0" err="1"/>
              <a:t>Owner</a:t>
            </a:r>
            <a:r>
              <a:rPr lang="es-CO" sz="2100" dirty="0"/>
              <a:t> </a:t>
            </a:r>
            <a:r>
              <a:rPr sz="2100" dirty="0" err="1"/>
              <a:t>puede</a:t>
            </a:r>
            <a:r>
              <a:rPr sz="2100" dirty="0"/>
              <a:t> participar pero de forma </a:t>
            </a:r>
            <a:r>
              <a:rPr sz="2100" dirty="0" err="1"/>
              <a:t>pasiva</a:t>
            </a:r>
            <a:r>
              <a:rPr sz="2100" dirty="0"/>
              <a:t>.</a:t>
            </a:r>
            <a:endParaRPr lang="es-CO" sz="2100" dirty="0"/>
          </a:p>
          <a:p>
            <a:pPr algn="just"/>
            <a:endParaRPr sz="2100" dirty="0"/>
          </a:p>
          <a:p>
            <a:pPr algn="just"/>
            <a:r>
              <a:rPr sz="2100" dirty="0"/>
              <a:t>El S</a:t>
            </a:r>
            <a:r>
              <a:rPr lang="es-CO" sz="2100" dirty="0" err="1"/>
              <a:t>crum</a:t>
            </a:r>
            <a:r>
              <a:rPr lang="es-CO" sz="2100" dirty="0"/>
              <a:t> </a:t>
            </a:r>
            <a:r>
              <a:rPr sz="2100" dirty="0"/>
              <a:t>M</a:t>
            </a:r>
            <a:r>
              <a:rPr lang="es-CO" sz="2100" dirty="0" err="1"/>
              <a:t>aster</a:t>
            </a:r>
            <a:r>
              <a:rPr sz="2100" dirty="0"/>
              <a:t> se asegura de que la reunión se lleve a cabo  y se cumpla con el tiempo, pero es  responsabilidad del E</a:t>
            </a:r>
            <a:r>
              <a:rPr lang="es-CO" sz="2100" dirty="0"/>
              <a:t>quipo de </a:t>
            </a:r>
            <a:r>
              <a:rPr sz="2100" dirty="0"/>
              <a:t>D</a:t>
            </a:r>
            <a:r>
              <a:rPr lang="es-CO" sz="2100" dirty="0" err="1"/>
              <a:t>esarrollo</a:t>
            </a:r>
            <a:r>
              <a:rPr sz="2100" dirty="0"/>
              <a:t>.</a:t>
            </a:r>
            <a:endParaRPr sz="2100" dirty="0"/>
          </a:p>
        </p:txBody>
      </p:sp>
      <p:sp>
        <p:nvSpPr>
          <p:cNvPr id="3" name="Rectángulo 2"/>
          <p:cNvSpPr/>
          <p:nvPr/>
        </p:nvSpPr>
        <p:spPr>
          <a:xfrm>
            <a:off x="3812647" y="476672"/>
            <a:ext cx="2707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2400" b="1" spc="-10" dirty="0" err="1"/>
              <a:t>Daily</a:t>
            </a:r>
            <a:r>
              <a:rPr lang="es-CO" sz="2400" b="1" spc="-10" dirty="0"/>
              <a:t> </a:t>
            </a:r>
            <a:r>
              <a:rPr lang="es-CO" sz="2400" b="1" spc="-25" dirty="0"/>
              <a:t>SCRUM </a:t>
            </a:r>
            <a:r>
              <a:rPr lang="es-CO" sz="2400" b="1" spc="-20" dirty="0"/>
              <a:t>(</a:t>
            </a:r>
            <a:r>
              <a:rPr lang="es-CO" sz="2400" b="1" spc="-20" dirty="0" err="1"/>
              <a:t>Daily</a:t>
            </a:r>
            <a:r>
              <a:rPr lang="es-CO" sz="2400" b="1" spc="-20" dirty="0"/>
              <a:t>)</a:t>
            </a:r>
            <a:endParaRPr lang="es-CO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5595" y="923290"/>
            <a:ext cx="5784215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6787" y="764704"/>
            <a:ext cx="4430425" cy="775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tabLst>
                <a:tab pos="825500" algn="l"/>
                <a:tab pos="2947035" algn="l"/>
              </a:tabLst>
            </a:pPr>
            <a:r>
              <a:rPr sz="2800" b="1" spc="-25" dirty="0">
                <a:solidFill>
                  <a:schemeClr val="tx1"/>
                </a:solidFill>
              </a:rPr>
              <a:t>Revisión del </a:t>
            </a:r>
            <a:r>
              <a:rPr sz="2800" b="1" spc="-20" dirty="0">
                <a:solidFill>
                  <a:schemeClr val="tx1"/>
                </a:solidFill>
              </a:rPr>
              <a:t>Sprint </a:t>
            </a:r>
            <a:r>
              <a:rPr sz="2800" b="1" spc="-30" dirty="0">
                <a:solidFill>
                  <a:schemeClr val="tx1"/>
                </a:solidFill>
              </a:rPr>
              <a:t>(Review) </a:t>
            </a:r>
            <a:br>
              <a:rPr lang="es-CO" sz="2800" b="1" spc="-30" dirty="0" smtClean="0"/>
            </a:br>
            <a:r>
              <a:rPr sz="2800" b="1" spc="-30" dirty="0" smtClean="0"/>
              <a:t> </a:t>
            </a:r>
            <a:endParaRPr sz="2800" b="1"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5536" y="2132856"/>
            <a:ext cx="8352928" cy="351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5080" indent="-285750" algn="just">
              <a:lnSpc>
                <a:spcPct val="110000"/>
              </a:lnSpc>
              <a:buClr>
                <a:srgbClr val="0B082E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sz="2400" dirty="0"/>
              <a:t>Demostración de las nuevas funcionalidades  desarrolladas durante el sprint.</a:t>
            </a:r>
            <a:endParaRPr sz="2400" dirty="0"/>
          </a:p>
          <a:p>
            <a:pPr marL="285750" marR="12700" indent="-285750" algn="just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sz="2400" dirty="0"/>
              <a:t>Se inspecciona lo entregado y se obtiene  retroalimentación de los asistentes para  poder adaptar el plan para próximos sprints.</a:t>
            </a:r>
            <a:endParaRPr sz="2400" dirty="0"/>
          </a:p>
          <a:p>
            <a:pPr marL="285750" marR="569595" indent="-285750" algn="just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sz="2400" dirty="0"/>
              <a:t>Deben asistir todos los involucrados  relevantes, para dar retroalimentación  valiosa.</a:t>
            </a:r>
            <a:endParaRPr sz="2400" dirty="0"/>
          </a:p>
          <a:p>
            <a:pPr marL="285750" marR="13970" indent="-285750" algn="just">
              <a:lnSpc>
                <a:spcPct val="114000"/>
              </a:lnSpc>
              <a:spcBef>
                <a:spcPts val="600"/>
              </a:spcBef>
              <a:buClr>
                <a:srgbClr val="0B082E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sz="2400" dirty="0"/>
              <a:t>El resultado es el PB revisado, que define los  elementos posibles para el siguiente sprint.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892" y="713659"/>
            <a:ext cx="7200800" cy="387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tabLst>
                <a:tab pos="825500" algn="l"/>
                <a:tab pos="2947035" algn="l"/>
              </a:tabLst>
            </a:pPr>
            <a:r>
              <a:rPr sz="2800" b="1" spc="-25" dirty="0">
                <a:solidFill>
                  <a:schemeClr val="tx1"/>
                </a:solidFill>
              </a:rPr>
              <a:t>Reunión de retrospectiva (Retrospective</a:t>
            </a:r>
            <a:r>
              <a:rPr sz="2800" b="1" spc="-25" dirty="0" smtClean="0">
                <a:solidFill>
                  <a:schemeClr val="tx1"/>
                </a:solidFill>
              </a:rPr>
              <a:t>)</a:t>
            </a:r>
            <a:endParaRPr sz="2800" b="1" spc="-25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600" y="1700808"/>
            <a:ext cx="7200800" cy="5012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770890" indent="-285750" algn="just">
              <a:lnSpc>
                <a:spcPct val="110000"/>
              </a:lnSpc>
              <a:spcBef>
                <a:spcPts val="650"/>
              </a:spcBef>
              <a:buClr>
                <a:srgbClr val="0B082E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sz="2400" dirty="0"/>
              <a:t>Se enfoca en la mejora continua del  </a:t>
            </a:r>
            <a:r>
              <a:rPr sz="2400" dirty="0" err="1"/>
              <a:t>proceso</a:t>
            </a:r>
            <a:r>
              <a:rPr sz="2400" dirty="0" smtClean="0"/>
              <a:t>.</a:t>
            </a:r>
            <a:endParaRPr lang="es-CO" sz="2400" dirty="0" smtClean="0"/>
          </a:p>
          <a:p>
            <a:pPr marL="285750" marR="770890" indent="-285750" algn="just">
              <a:lnSpc>
                <a:spcPct val="110000"/>
              </a:lnSpc>
              <a:spcBef>
                <a:spcPts val="650"/>
              </a:spcBef>
              <a:buClr>
                <a:srgbClr val="0B082E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endParaRPr sz="2400" dirty="0"/>
          </a:p>
          <a:p>
            <a:pPr marL="285750" indent="-285750" algn="just">
              <a:lnSpc>
                <a:spcPct val="110000"/>
              </a:lnSpc>
              <a:spcBef>
                <a:spcPts val="650"/>
              </a:spcBef>
              <a:buClr>
                <a:srgbClr val="0B082E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sz="2400" dirty="0"/>
              <a:t>Solo participa el equipo Scrum</a:t>
            </a:r>
            <a:r>
              <a:rPr sz="2400" dirty="0" smtClean="0"/>
              <a:t>.</a:t>
            </a:r>
            <a:endParaRPr lang="es-CO" sz="2400" dirty="0" smtClean="0"/>
          </a:p>
          <a:p>
            <a:pPr marL="285750" indent="-285750" algn="just">
              <a:lnSpc>
                <a:spcPct val="110000"/>
              </a:lnSpc>
              <a:spcBef>
                <a:spcPts val="650"/>
              </a:spcBef>
              <a:buClr>
                <a:srgbClr val="0B082E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endParaRPr sz="2400" dirty="0"/>
          </a:p>
          <a:p>
            <a:pPr marL="285750" marR="72390" indent="-285750" algn="just">
              <a:lnSpc>
                <a:spcPct val="110000"/>
              </a:lnSpc>
              <a:spcBef>
                <a:spcPts val="650"/>
              </a:spcBef>
              <a:buClr>
                <a:srgbClr val="0B082E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sz="2400" dirty="0"/>
              <a:t>Se inspecciona cuán colaborativo y  productivo es el equipo y como hacer para  </a:t>
            </a:r>
            <a:r>
              <a:rPr sz="2400" dirty="0" err="1"/>
              <a:t>mejorar</a:t>
            </a:r>
            <a:r>
              <a:rPr sz="2400" dirty="0" smtClean="0"/>
              <a:t>.</a:t>
            </a:r>
            <a:endParaRPr lang="es-CO" sz="2400" dirty="0" smtClean="0"/>
          </a:p>
          <a:p>
            <a:pPr marL="285750" marR="72390" indent="-285750" algn="just">
              <a:lnSpc>
                <a:spcPct val="110000"/>
              </a:lnSpc>
              <a:spcBef>
                <a:spcPts val="650"/>
              </a:spcBef>
              <a:buClr>
                <a:srgbClr val="0B082E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endParaRPr sz="2400" dirty="0"/>
          </a:p>
          <a:p>
            <a:pPr marL="285750" marR="5080" indent="-285750" algn="just">
              <a:lnSpc>
                <a:spcPct val="110000"/>
              </a:lnSpc>
              <a:spcBef>
                <a:spcPts val="650"/>
              </a:spcBef>
              <a:buClr>
                <a:srgbClr val="0B082E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sz="2400" dirty="0"/>
              <a:t>Al final el equipo debe haber identificado y  se debe haber comprometido con acciones  de mejora al </a:t>
            </a:r>
            <a:r>
              <a:rPr sz="2400" dirty="0" err="1"/>
              <a:t>proceso</a:t>
            </a:r>
            <a:r>
              <a:rPr sz="2400" dirty="0" smtClean="0"/>
              <a:t>.</a:t>
            </a:r>
            <a:endParaRPr lang="es-CO" sz="2400" dirty="0" smtClean="0"/>
          </a:p>
          <a:p>
            <a:pPr marL="285750" marR="5080" indent="-285750" algn="just">
              <a:lnSpc>
                <a:spcPct val="110000"/>
              </a:lnSpc>
              <a:spcBef>
                <a:spcPts val="650"/>
              </a:spcBef>
              <a:buClr>
                <a:srgbClr val="0B082E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>
            <a:spLocks noGrp="1"/>
          </p:cNvSpPr>
          <p:nvPr>
            <p:ph type="title"/>
          </p:nvPr>
        </p:nvSpPr>
        <p:spPr>
          <a:xfrm>
            <a:off x="1945907" y="692696"/>
            <a:ext cx="5468209" cy="387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tabLst>
                <a:tab pos="825500" algn="l"/>
                <a:tab pos="2947035" algn="l"/>
              </a:tabLst>
            </a:pPr>
            <a:r>
              <a:rPr sz="2800" b="1" spc="-25" dirty="0">
                <a:solidFill>
                  <a:schemeClr val="tx1"/>
                </a:solidFill>
              </a:rPr>
              <a:t>Refinamiento del PB (</a:t>
            </a:r>
            <a:r>
              <a:rPr sz="2800" b="1" spc="-25" dirty="0" smtClean="0">
                <a:solidFill>
                  <a:schemeClr val="tx1"/>
                </a:solidFill>
              </a:rPr>
              <a:t>Refinement)</a:t>
            </a:r>
            <a:endParaRPr sz="2800" b="1" spc="-25" dirty="0">
              <a:solidFill>
                <a:schemeClr val="tx1"/>
              </a:solidFill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683568" y="1888557"/>
            <a:ext cx="7992888" cy="2629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buClr>
                <a:srgbClr val="0B082E"/>
              </a:buClr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400" dirty="0"/>
              <a:t>Lo lidera el Product </a:t>
            </a:r>
            <a:r>
              <a:rPr sz="2400" dirty="0" err="1" smtClean="0"/>
              <a:t>Owne</a:t>
            </a:r>
            <a:r>
              <a:rPr lang="es-CO" sz="2400" dirty="0" smtClean="0"/>
              <a:t>r.</a:t>
            </a:r>
            <a:endParaRPr lang="es-CO" sz="2400" dirty="0" smtClean="0"/>
          </a:p>
          <a:p>
            <a:pPr marL="241300" indent="-228600" algn="just">
              <a:lnSpc>
                <a:spcPct val="100000"/>
              </a:lnSpc>
              <a:buClr>
                <a:srgbClr val="0B082E"/>
              </a:buClr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endParaRPr lang="es-CO" sz="2400" dirty="0" smtClean="0"/>
          </a:p>
          <a:p>
            <a:pPr marL="241300" marR="506095" indent="-228600" algn="just">
              <a:lnSpc>
                <a:spcPct val="113000"/>
              </a:lnSpc>
              <a:spcBef>
                <a:spcPts val="600"/>
              </a:spcBef>
              <a:buClr>
                <a:srgbClr val="0B082E"/>
              </a:buClr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400" dirty="0" err="1" smtClean="0"/>
              <a:t>Actividad</a:t>
            </a:r>
            <a:r>
              <a:rPr sz="2400" dirty="0" smtClean="0"/>
              <a:t> </a:t>
            </a:r>
            <a:r>
              <a:rPr sz="2400" dirty="0"/>
              <a:t>Colaborativa entre el equipo  SCRUM e involucrados </a:t>
            </a:r>
            <a:r>
              <a:rPr sz="2400" dirty="0" err="1"/>
              <a:t>externos</a:t>
            </a:r>
            <a:r>
              <a:rPr sz="2400" dirty="0" smtClean="0"/>
              <a:t>.</a:t>
            </a:r>
            <a:endParaRPr lang="es-CO" sz="2400" dirty="0" smtClean="0"/>
          </a:p>
          <a:p>
            <a:pPr marL="241300" marR="506095" indent="-228600" algn="just">
              <a:lnSpc>
                <a:spcPct val="113000"/>
              </a:lnSpc>
              <a:spcBef>
                <a:spcPts val="600"/>
              </a:spcBef>
              <a:buClr>
                <a:srgbClr val="0B082E"/>
              </a:buClr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endParaRPr lang="es-CO" sz="2400" dirty="0" smtClean="0"/>
          </a:p>
          <a:p>
            <a:pPr marL="241300" indent="-228600" algn="just">
              <a:lnSpc>
                <a:spcPct val="100000"/>
              </a:lnSpc>
              <a:spcBef>
                <a:spcPts val="900"/>
              </a:spcBef>
              <a:buClr>
                <a:srgbClr val="0B082E"/>
              </a:buClr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400" dirty="0" err="1" smtClean="0"/>
              <a:t>Sólo</a:t>
            </a:r>
            <a:r>
              <a:rPr sz="2400" dirty="0" smtClean="0"/>
              <a:t> </a:t>
            </a:r>
            <a:r>
              <a:rPr sz="2400" dirty="0"/>
              <a:t>el Product Owner toma las decisiones</a:t>
            </a:r>
            <a:r>
              <a:rPr sz="2000" b="0" spc="-10" dirty="0">
                <a:solidFill>
                  <a:srgbClr val="595959"/>
                </a:solidFill>
                <a:latin typeface="Calibri Light" panose="020F0302020204030204"/>
                <a:cs typeface="Calibri Light" panose="020F0302020204030204"/>
              </a:rPr>
              <a:t>.</a:t>
            </a:r>
            <a:endParaRPr sz="2000" dirty="0">
              <a:latin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907704" y="908720"/>
            <a:ext cx="532859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800" b="1" spc="-35" dirty="0">
                <a:solidFill>
                  <a:schemeClr val="tx1"/>
                </a:solidFill>
              </a:rPr>
              <a:t>Resumen </a:t>
            </a:r>
            <a:r>
              <a:rPr sz="2800" b="1" spc="-15" dirty="0">
                <a:solidFill>
                  <a:schemeClr val="tx1"/>
                </a:solidFill>
              </a:rPr>
              <a:t>eventos</a:t>
            </a:r>
            <a:r>
              <a:rPr sz="2800" b="1" spc="45" dirty="0">
                <a:solidFill>
                  <a:schemeClr val="tx1"/>
                </a:solidFill>
              </a:rPr>
              <a:t> </a:t>
            </a:r>
            <a:r>
              <a:rPr sz="2800" b="1" spc="-20" dirty="0">
                <a:solidFill>
                  <a:schemeClr val="tx1"/>
                </a:solidFill>
              </a:rPr>
              <a:t>SCRUM</a:t>
            </a:r>
            <a:endParaRPr sz="2800" b="1" spc="-20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3"/>
          <p:cNvGraphicFramePr>
            <a:graphicFrameLocks noGrp="1"/>
          </p:cNvGraphicFramePr>
          <p:nvPr/>
        </p:nvGraphicFramePr>
        <p:xfrm>
          <a:off x="899592" y="2060848"/>
          <a:ext cx="7493498" cy="3497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0836"/>
                <a:gridCol w="1625913"/>
                <a:gridCol w="1873379"/>
                <a:gridCol w="1873370"/>
              </a:tblGrid>
              <a:tr h="49964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 Light" panose="020F0302020204030204"/>
                          <a:cs typeface="Calibri Light" panose="020F0302020204030204"/>
                        </a:rPr>
                        <a:t>Evento</a:t>
                      </a:r>
                      <a:r>
                        <a:rPr sz="2000" b="1" spc="-280" dirty="0">
                          <a:solidFill>
                            <a:srgbClr val="FFFFFF"/>
                          </a:solidFill>
                          <a:latin typeface="Calibri Light" panose="020F0302020204030204"/>
                          <a:cs typeface="Calibri Light" panose="020F0302020204030204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 Light" panose="020F0302020204030204"/>
                          <a:cs typeface="Calibri Light" panose="020F0302020204030204"/>
                        </a:rPr>
                        <a:t>Scrum</a:t>
                      </a:r>
                      <a:endParaRPr sz="2000" b="1" dirty="0">
                        <a:latin typeface="Calibri Light" panose="020F0302020204030204"/>
                        <a:cs typeface="Calibri Light" panose="020F03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376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 Light" panose="020F0302020204030204"/>
                          <a:cs typeface="Calibri Light" panose="020F0302020204030204"/>
                        </a:rPr>
                        <a:t>Duración</a:t>
                      </a:r>
                      <a:endParaRPr sz="2000" b="1" dirty="0">
                        <a:latin typeface="Calibri Light" panose="020F0302020204030204"/>
                        <a:cs typeface="Calibri Light" panose="020F03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376E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49964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b="1" spc="-25" dirty="0">
                          <a:latin typeface="Calibri Light" panose="020F0302020204030204"/>
                          <a:cs typeface="Calibri Light" panose="020F0302020204030204"/>
                        </a:rPr>
                        <a:t>Sprint</a:t>
                      </a:r>
                      <a:endParaRPr sz="2000" b="1">
                        <a:latin typeface="Calibri Light" panose="020F0302020204030204"/>
                        <a:cs typeface="Calibri Light" panose="020F03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latin typeface="Calibri Light" panose="020F0302020204030204"/>
                          <a:cs typeface="Calibri Light" panose="020F0302020204030204"/>
                        </a:rPr>
                        <a:t>4</a:t>
                      </a:r>
                      <a:r>
                        <a:rPr sz="2000" b="1" spc="-45" dirty="0">
                          <a:latin typeface="Calibri Light" panose="020F0302020204030204"/>
                          <a:cs typeface="Calibri Light" panose="020F0302020204030204"/>
                        </a:rPr>
                        <a:t> </a:t>
                      </a:r>
                      <a:r>
                        <a:rPr sz="2000" b="1" spc="-20" dirty="0">
                          <a:latin typeface="Calibri Light" panose="020F0302020204030204"/>
                          <a:cs typeface="Calibri Light" panose="020F0302020204030204"/>
                        </a:rPr>
                        <a:t>Semanas</a:t>
                      </a:r>
                      <a:endParaRPr sz="2000" b="1" dirty="0">
                        <a:latin typeface="Calibri Light" panose="020F0302020204030204"/>
                        <a:cs typeface="Calibri Light" panose="020F03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latin typeface="Calibri Light" panose="020F0302020204030204"/>
                          <a:cs typeface="Calibri Light" panose="020F0302020204030204"/>
                        </a:rPr>
                        <a:t>2</a:t>
                      </a:r>
                      <a:r>
                        <a:rPr sz="2000" b="1" spc="-45" dirty="0">
                          <a:latin typeface="Calibri Light" panose="020F0302020204030204"/>
                          <a:cs typeface="Calibri Light" panose="020F0302020204030204"/>
                        </a:rPr>
                        <a:t> </a:t>
                      </a:r>
                      <a:r>
                        <a:rPr sz="2000" b="1" spc="-20" dirty="0">
                          <a:latin typeface="Calibri Light" panose="020F0302020204030204"/>
                          <a:cs typeface="Calibri Light" panose="020F0302020204030204"/>
                        </a:rPr>
                        <a:t>Semanas</a:t>
                      </a:r>
                      <a:endParaRPr sz="2000" b="1" dirty="0">
                        <a:latin typeface="Calibri Light" panose="020F0302020204030204"/>
                        <a:cs typeface="Calibri Light" panose="020F03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latin typeface="Calibri Light" panose="020F0302020204030204"/>
                          <a:cs typeface="Calibri Light" panose="020F0302020204030204"/>
                        </a:rPr>
                        <a:t>1</a:t>
                      </a:r>
                      <a:r>
                        <a:rPr sz="2000" b="1" spc="-50" dirty="0">
                          <a:latin typeface="Calibri Light" panose="020F0302020204030204"/>
                          <a:cs typeface="Calibri Light" panose="020F0302020204030204"/>
                        </a:rPr>
                        <a:t> </a:t>
                      </a:r>
                      <a:r>
                        <a:rPr sz="2000" b="1" spc="-15" dirty="0">
                          <a:latin typeface="Calibri Light" panose="020F0302020204030204"/>
                          <a:cs typeface="Calibri Light" panose="020F0302020204030204"/>
                        </a:rPr>
                        <a:t>Semana</a:t>
                      </a:r>
                      <a:endParaRPr sz="2000" b="1" dirty="0">
                        <a:latin typeface="Calibri Light" panose="020F0302020204030204"/>
                        <a:cs typeface="Calibri Light" panose="020F03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</a:tr>
              <a:tr h="49964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spc="-35" dirty="0">
                          <a:latin typeface="Calibri Light" panose="020F0302020204030204"/>
                          <a:cs typeface="Calibri Light" panose="020F0302020204030204"/>
                        </a:rPr>
                        <a:t>Planning</a:t>
                      </a:r>
                      <a:endParaRPr sz="2000" b="1">
                        <a:latin typeface="Calibri Light" panose="020F0302020204030204"/>
                        <a:cs typeface="Calibri Light" panose="020F03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dirty="0">
                          <a:latin typeface="Calibri Light" panose="020F0302020204030204"/>
                          <a:cs typeface="Calibri Light" panose="020F0302020204030204"/>
                        </a:rPr>
                        <a:t>8</a:t>
                      </a:r>
                      <a:r>
                        <a:rPr sz="2000" b="1" spc="-65" dirty="0">
                          <a:latin typeface="Calibri Light" panose="020F0302020204030204"/>
                          <a:cs typeface="Calibri Light" panose="020F0302020204030204"/>
                        </a:rPr>
                        <a:t> </a:t>
                      </a:r>
                      <a:r>
                        <a:rPr sz="2000" b="1" spc="-25" dirty="0">
                          <a:latin typeface="Calibri Light" panose="020F0302020204030204"/>
                          <a:cs typeface="Calibri Light" panose="020F0302020204030204"/>
                        </a:rPr>
                        <a:t>horas</a:t>
                      </a:r>
                      <a:endParaRPr sz="2000" b="1">
                        <a:latin typeface="Calibri Light" panose="020F0302020204030204"/>
                        <a:cs typeface="Calibri Light" panose="020F03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dirty="0">
                          <a:latin typeface="Calibri Light" panose="020F0302020204030204"/>
                          <a:cs typeface="Calibri Light" panose="020F0302020204030204"/>
                        </a:rPr>
                        <a:t>4</a:t>
                      </a:r>
                      <a:r>
                        <a:rPr sz="2000" b="1" spc="-65" dirty="0">
                          <a:latin typeface="Calibri Light" panose="020F0302020204030204"/>
                          <a:cs typeface="Calibri Light" panose="020F0302020204030204"/>
                        </a:rPr>
                        <a:t> </a:t>
                      </a:r>
                      <a:r>
                        <a:rPr sz="2000" b="1" spc="-25" dirty="0">
                          <a:latin typeface="Calibri Light" panose="020F0302020204030204"/>
                          <a:cs typeface="Calibri Light" panose="020F0302020204030204"/>
                        </a:rPr>
                        <a:t>horas</a:t>
                      </a:r>
                      <a:endParaRPr sz="2000" b="1">
                        <a:latin typeface="Calibri Light" panose="020F0302020204030204"/>
                        <a:cs typeface="Calibri Light" panose="020F03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dirty="0">
                          <a:latin typeface="Calibri Light" panose="020F0302020204030204"/>
                          <a:cs typeface="Calibri Light" panose="020F0302020204030204"/>
                        </a:rPr>
                        <a:t>2</a:t>
                      </a:r>
                      <a:r>
                        <a:rPr sz="2000" b="1" spc="-65" dirty="0">
                          <a:latin typeface="Calibri Light" panose="020F0302020204030204"/>
                          <a:cs typeface="Calibri Light" panose="020F0302020204030204"/>
                        </a:rPr>
                        <a:t> </a:t>
                      </a:r>
                      <a:r>
                        <a:rPr sz="2000" b="1" spc="-25" dirty="0">
                          <a:latin typeface="Calibri Light" panose="020F0302020204030204"/>
                          <a:cs typeface="Calibri Light" panose="020F0302020204030204"/>
                        </a:rPr>
                        <a:t>horas</a:t>
                      </a:r>
                      <a:endParaRPr sz="2000" b="1" dirty="0">
                        <a:latin typeface="Calibri Light" panose="020F0302020204030204"/>
                        <a:cs typeface="Calibri Light" panose="020F03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</a:tr>
              <a:tr h="4996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spc="-30" dirty="0">
                          <a:latin typeface="Calibri Light" panose="020F0302020204030204"/>
                          <a:cs typeface="Calibri Light" panose="020F0302020204030204"/>
                        </a:rPr>
                        <a:t>Daily</a:t>
                      </a:r>
                      <a:endParaRPr sz="2000" b="1">
                        <a:latin typeface="Calibri Light" panose="020F0302020204030204"/>
                        <a:cs typeface="Calibri Light" panose="020F03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spc="-10" dirty="0">
                          <a:latin typeface="Calibri Light" panose="020F0302020204030204"/>
                          <a:cs typeface="Calibri Light" panose="020F0302020204030204"/>
                        </a:rPr>
                        <a:t>15</a:t>
                      </a:r>
                      <a:r>
                        <a:rPr sz="2000" b="1" spc="-40" dirty="0">
                          <a:latin typeface="Calibri Light" panose="020F0302020204030204"/>
                          <a:cs typeface="Calibri Light" panose="020F0302020204030204"/>
                        </a:rPr>
                        <a:t> </a:t>
                      </a:r>
                      <a:r>
                        <a:rPr sz="2000" b="1" spc="-20" dirty="0">
                          <a:latin typeface="Calibri Light" panose="020F0302020204030204"/>
                          <a:cs typeface="Calibri Light" panose="020F0302020204030204"/>
                        </a:rPr>
                        <a:t>minutos</a:t>
                      </a:r>
                      <a:endParaRPr sz="2000" b="1" dirty="0">
                        <a:latin typeface="Calibri Light" panose="020F0302020204030204"/>
                        <a:cs typeface="Calibri Light" panose="020F03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4996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spc="5" dirty="0">
                          <a:latin typeface="Calibri Light" panose="020F0302020204030204"/>
                          <a:cs typeface="Calibri Light" panose="020F0302020204030204"/>
                        </a:rPr>
                        <a:t>Review</a:t>
                      </a:r>
                      <a:endParaRPr sz="2000" b="1">
                        <a:latin typeface="Calibri Light" panose="020F0302020204030204"/>
                        <a:cs typeface="Calibri Light" panose="020F03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dirty="0">
                          <a:latin typeface="Calibri Light" panose="020F0302020204030204"/>
                          <a:cs typeface="Calibri Light" panose="020F0302020204030204"/>
                        </a:rPr>
                        <a:t>4</a:t>
                      </a:r>
                      <a:r>
                        <a:rPr sz="2000" b="1" spc="-65" dirty="0">
                          <a:latin typeface="Calibri Light" panose="020F0302020204030204"/>
                          <a:cs typeface="Calibri Light" panose="020F0302020204030204"/>
                        </a:rPr>
                        <a:t> </a:t>
                      </a:r>
                      <a:r>
                        <a:rPr sz="2000" b="1" spc="-25" dirty="0">
                          <a:latin typeface="Calibri Light" panose="020F0302020204030204"/>
                          <a:cs typeface="Calibri Light" panose="020F0302020204030204"/>
                        </a:rPr>
                        <a:t>horas</a:t>
                      </a:r>
                      <a:endParaRPr sz="2000" b="1">
                        <a:latin typeface="Calibri Light" panose="020F0302020204030204"/>
                        <a:cs typeface="Calibri Light" panose="020F03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dirty="0">
                          <a:latin typeface="Calibri Light" panose="020F0302020204030204"/>
                          <a:cs typeface="Calibri Light" panose="020F0302020204030204"/>
                        </a:rPr>
                        <a:t>2</a:t>
                      </a:r>
                      <a:r>
                        <a:rPr sz="2000" b="1" spc="-65" dirty="0">
                          <a:latin typeface="Calibri Light" panose="020F0302020204030204"/>
                          <a:cs typeface="Calibri Light" panose="020F0302020204030204"/>
                        </a:rPr>
                        <a:t> </a:t>
                      </a:r>
                      <a:r>
                        <a:rPr sz="2000" b="1" spc="-25" dirty="0">
                          <a:latin typeface="Calibri Light" panose="020F0302020204030204"/>
                          <a:cs typeface="Calibri Light" panose="020F0302020204030204"/>
                        </a:rPr>
                        <a:t>horas</a:t>
                      </a:r>
                      <a:endParaRPr sz="2000" b="1">
                        <a:latin typeface="Calibri Light" panose="020F0302020204030204"/>
                        <a:cs typeface="Calibri Light" panose="020F03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dirty="0">
                          <a:latin typeface="Calibri Light" panose="020F0302020204030204"/>
                          <a:cs typeface="Calibri Light" panose="020F0302020204030204"/>
                        </a:rPr>
                        <a:t>1</a:t>
                      </a:r>
                      <a:r>
                        <a:rPr sz="2000" b="1" spc="-65" dirty="0">
                          <a:latin typeface="Calibri Light" panose="020F0302020204030204"/>
                          <a:cs typeface="Calibri Light" panose="020F0302020204030204"/>
                        </a:rPr>
                        <a:t> </a:t>
                      </a:r>
                      <a:r>
                        <a:rPr sz="2000" b="1" spc="-20" dirty="0">
                          <a:latin typeface="Calibri Light" panose="020F0302020204030204"/>
                          <a:cs typeface="Calibri Light" panose="020F0302020204030204"/>
                        </a:rPr>
                        <a:t>hora</a:t>
                      </a:r>
                      <a:endParaRPr sz="2000" b="1" dirty="0">
                        <a:latin typeface="Calibri Light" panose="020F0302020204030204"/>
                        <a:cs typeface="Calibri Light" panose="020F03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</a:tr>
              <a:tr h="4996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spc="5" dirty="0">
                          <a:latin typeface="Calibri Light" panose="020F0302020204030204"/>
                          <a:cs typeface="Calibri Light" panose="020F0302020204030204"/>
                        </a:rPr>
                        <a:t>Retrospectiva</a:t>
                      </a:r>
                      <a:endParaRPr sz="2000" b="1">
                        <a:latin typeface="Calibri Light" panose="020F0302020204030204"/>
                        <a:cs typeface="Calibri Light" panose="020F03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dirty="0">
                          <a:latin typeface="Calibri Light" panose="020F0302020204030204"/>
                          <a:cs typeface="Calibri Light" panose="020F0302020204030204"/>
                        </a:rPr>
                        <a:t>3</a:t>
                      </a:r>
                      <a:r>
                        <a:rPr sz="2000" b="1" spc="-65" dirty="0">
                          <a:latin typeface="Calibri Light" panose="020F0302020204030204"/>
                          <a:cs typeface="Calibri Light" panose="020F0302020204030204"/>
                        </a:rPr>
                        <a:t> </a:t>
                      </a:r>
                      <a:r>
                        <a:rPr sz="2000" b="1" spc="-25" dirty="0">
                          <a:latin typeface="Calibri Light" panose="020F0302020204030204"/>
                          <a:cs typeface="Calibri Light" panose="020F0302020204030204"/>
                        </a:rPr>
                        <a:t>horas</a:t>
                      </a:r>
                      <a:endParaRPr sz="2000" b="1" dirty="0">
                        <a:latin typeface="Calibri Light" panose="020F0302020204030204"/>
                        <a:cs typeface="Calibri Light" panose="020F03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spc="-5" dirty="0">
                          <a:latin typeface="Calibri Light" panose="020F0302020204030204"/>
                          <a:cs typeface="Calibri Light" panose="020F0302020204030204"/>
                        </a:rPr>
                        <a:t>1,5</a:t>
                      </a:r>
                      <a:r>
                        <a:rPr sz="2000" b="1" spc="-55" dirty="0">
                          <a:latin typeface="Calibri Light" panose="020F0302020204030204"/>
                          <a:cs typeface="Calibri Light" panose="020F0302020204030204"/>
                        </a:rPr>
                        <a:t> </a:t>
                      </a:r>
                      <a:r>
                        <a:rPr sz="2000" b="1" spc="-25" dirty="0">
                          <a:latin typeface="Calibri Light" panose="020F0302020204030204"/>
                          <a:cs typeface="Calibri Light" panose="020F0302020204030204"/>
                        </a:rPr>
                        <a:t>horas</a:t>
                      </a:r>
                      <a:endParaRPr sz="2000" b="1">
                        <a:latin typeface="Calibri Light" panose="020F0302020204030204"/>
                        <a:cs typeface="Calibri Light" panose="020F03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spc="-10" dirty="0">
                          <a:latin typeface="Calibri Light" panose="020F0302020204030204"/>
                          <a:cs typeface="Calibri Light" panose="020F0302020204030204"/>
                        </a:rPr>
                        <a:t>45</a:t>
                      </a:r>
                      <a:r>
                        <a:rPr sz="2000" b="1" spc="-40" dirty="0">
                          <a:latin typeface="Calibri Light" panose="020F0302020204030204"/>
                          <a:cs typeface="Calibri Light" panose="020F0302020204030204"/>
                        </a:rPr>
                        <a:t> </a:t>
                      </a:r>
                      <a:r>
                        <a:rPr sz="2000" b="1" spc="-20" dirty="0">
                          <a:latin typeface="Calibri Light" panose="020F0302020204030204"/>
                          <a:cs typeface="Calibri Light" panose="020F0302020204030204"/>
                        </a:rPr>
                        <a:t>minutos</a:t>
                      </a:r>
                      <a:endParaRPr sz="2000" b="1" dirty="0">
                        <a:latin typeface="Calibri Light" panose="020F0302020204030204"/>
                        <a:cs typeface="Calibri Light" panose="020F03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</a:tr>
              <a:tr h="4996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spc="-5" dirty="0">
                          <a:latin typeface="Calibri Light" panose="020F0302020204030204"/>
                          <a:cs typeface="Calibri Light" panose="020F0302020204030204"/>
                        </a:rPr>
                        <a:t>Refinement</a:t>
                      </a:r>
                      <a:endParaRPr sz="2000" b="1">
                        <a:latin typeface="Calibri Light" panose="020F0302020204030204"/>
                        <a:cs typeface="Calibri Light" panose="020F03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503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spc="-10" dirty="0">
                          <a:latin typeface="Calibri Light" panose="020F0302020204030204"/>
                          <a:cs typeface="Calibri Light" panose="020F0302020204030204"/>
                        </a:rPr>
                        <a:t>10 </a:t>
                      </a:r>
                      <a:r>
                        <a:rPr sz="2000" b="1" dirty="0">
                          <a:latin typeface="Calibri Light" panose="020F0302020204030204"/>
                          <a:cs typeface="Calibri Light" panose="020F0302020204030204"/>
                        </a:rPr>
                        <a:t>% </a:t>
                      </a:r>
                      <a:r>
                        <a:rPr sz="2000" b="1" spc="-20" dirty="0">
                          <a:latin typeface="Calibri Light" panose="020F0302020204030204"/>
                          <a:cs typeface="Calibri Light" panose="020F0302020204030204"/>
                        </a:rPr>
                        <a:t>de </a:t>
                      </a:r>
                      <a:r>
                        <a:rPr sz="2000" b="1" spc="-25" dirty="0">
                          <a:latin typeface="Calibri Light" panose="020F0302020204030204"/>
                          <a:cs typeface="Calibri Light" panose="020F0302020204030204"/>
                        </a:rPr>
                        <a:t>la </a:t>
                      </a:r>
                      <a:r>
                        <a:rPr sz="2000" b="1" spc="-20" dirty="0">
                          <a:latin typeface="Calibri Light" panose="020F0302020204030204"/>
                          <a:cs typeface="Calibri Light" panose="020F0302020204030204"/>
                        </a:rPr>
                        <a:t>duración </a:t>
                      </a:r>
                      <a:r>
                        <a:rPr sz="2000" b="1" spc="-10" dirty="0">
                          <a:latin typeface="Calibri Light" panose="020F0302020204030204"/>
                          <a:cs typeface="Calibri Light" panose="020F0302020204030204"/>
                        </a:rPr>
                        <a:t>del</a:t>
                      </a:r>
                      <a:r>
                        <a:rPr sz="2000" b="1" spc="135" dirty="0">
                          <a:latin typeface="Calibri Light" panose="020F0302020204030204"/>
                          <a:cs typeface="Calibri Light" panose="020F0302020204030204"/>
                        </a:rPr>
                        <a:t> </a:t>
                      </a:r>
                      <a:r>
                        <a:rPr sz="2000" b="1" spc="-25" dirty="0">
                          <a:latin typeface="Calibri Light" panose="020F0302020204030204"/>
                          <a:cs typeface="Calibri Light" panose="020F0302020204030204"/>
                        </a:rPr>
                        <a:t>sprint</a:t>
                      </a:r>
                      <a:endParaRPr sz="2000" b="1" dirty="0">
                        <a:latin typeface="Calibri Light" panose="020F0302020204030204"/>
                        <a:cs typeface="Calibri Light" panose="020F03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Estrella de 12 puntas"/>
          <p:cNvSpPr/>
          <p:nvPr/>
        </p:nvSpPr>
        <p:spPr>
          <a:xfrm>
            <a:off x="507484" y="260649"/>
            <a:ext cx="8064896" cy="5256584"/>
          </a:xfrm>
          <a:prstGeom prst="star12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FFFF"/>
              </a:solidFill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627784" y="2276872"/>
            <a:ext cx="3528392" cy="914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tabLst>
                <a:tab pos="825500" algn="l"/>
                <a:tab pos="2947035" algn="l"/>
              </a:tabLst>
            </a:pPr>
            <a:r>
              <a:rPr lang="es-CO" sz="6600" b="1" spc="-25" dirty="0" smtClean="0">
                <a:solidFill>
                  <a:srgbClr val="002060"/>
                </a:solidFill>
              </a:rPr>
              <a:t>Gracias</a:t>
            </a:r>
            <a:endParaRPr sz="6600" b="1" spc="-25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slidesharecdn.com/presentacionscrum-160510155250/95/metodologa-de-desarrollo-scrum-5-638.jpg?cb=1462895705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4" r="47094" b="13665"/>
          <a:stretch>
            <a:fillRect/>
          </a:stretch>
        </p:blipFill>
        <p:spPr bwMode="auto">
          <a:xfrm>
            <a:off x="2435309" y="870755"/>
            <a:ext cx="5009729" cy="552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505917" y="85621"/>
            <a:ext cx="5344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 smtClean="0"/>
              <a:t>Nivel de complejidad del proyecto </a:t>
            </a:r>
            <a:endParaRPr lang="es-CO" sz="2800" b="1" dirty="0"/>
          </a:p>
        </p:txBody>
      </p:sp>
      <p:sp>
        <p:nvSpPr>
          <p:cNvPr id="6" name="5 Rectángulo"/>
          <p:cNvSpPr/>
          <p:nvPr/>
        </p:nvSpPr>
        <p:spPr>
          <a:xfrm rot="16200000">
            <a:off x="1798269" y="3993240"/>
            <a:ext cx="956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b="1" dirty="0" smtClean="0"/>
              <a:t>Requisitos</a:t>
            </a:r>
            <a:endParaRPr lang="es-CO" sz="1400" b="1" dirty="0"/>
          </a:p>
        </p:txBody>
      </p:sp>
      <p:sp>
        <p:nvSpPr>
          <p:cNvPr id="7" name="6 Rectángulo"/>
          <p:cNvSpPr/>
          <p:nvPr/>
        </p:nvSpPr>
        <p:spPr>
          <a:xfrm>
            <a:off x="4206113" y="6377553"/>
            <a:ext cx="973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b="1" dirty="0" smtClean="0"/>
              <a:t>Tecnología</a:t>
            </a:r>
            <a:endParaRPr lang="es-CO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267744" y="476672"/>
            <a:ext cx="5256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b="1" dirty="0" smtClean="0"/>
              <a:t>Efectividad de la comunicación </a:t>
            </a:r>
            <a:endParaRPr lang="es-CO" sz="2800" b="1" dirty="0"/>
          </a:p>
        </p:txBody>
      </p:sp>
      <p:pic>
        <p:nvPicPr>
          <p:cNvPr id="2" name="Picture 2" descr="http://image.slidesharecdn.com/presentacionscrum-160510155250/95/metodologa-de-desarrollo-scrum-6-638.jpg?cb=1462895705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4" t="17929" r="14737" b="1314"/>
          <a:stretch>
            <a:fillRect/>
          </a:stretch>
        </p:blipFill>
        <p:spPr bwMode="auto">
          <a:xfrm>
            <a:off x="251520" y="1263571"/>
            <a:ext cx="8732420" cy="50448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redondeado 2"/>
          <p:cNvSpPr/>
          <p:nvPr/>
        </p:nvSpPr>
        <p:spPr>
          <a:xfrm>
            <a:off x="284893" y="1284404"/>
            <a:ext cx="1478795" cy="576064"/>
          </a:xfrm>
          <a:prstGeom prst="roundRect">
            <a:avLst/>
          </a:prstGeom>
          <a:solidFill>
            <a:srgbClr val="F3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Papel</a:t>
            </a:r>
            <a:br>
              <a:rPr lang="es-CO" dirty="0">
                <a:solidFill>
                  <a:schemeClr val="tx1"/>
                </a:solidFill>
              </a:rPr>
            </a:br>
            <a:r>
              <a:rPr lang="es-CO" dirty="0" smtClean="0">
                <a:solidFill>
                  <a:schemeClr val="tx1"/>
                </a:solidFill>
              </a:rPr>
              <a:t>Documentos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691680" y="1319644"/>
            <a:ext cx="1260140" cy="576064"/>
          </a:xfrm>
          <a:prstGeom prst="roundRect">
            <a:avLst/>
          </a:prstGeom>
          <a:solidFill>
            <a:srgbClr val="F3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Grabación</a:t>
            </a:r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de Audio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987824" y="1319644"/>
            <a:ext cx="1512168" cy="576064"/>
          </a:xfrm>
          <a:prstGeom prst="roundRect">
            <a:avLst/>
          </a:prstGeom>
          <a:solidFill>
            <a:srgbClr val="F3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Grabación </a:t>
            </a:r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de video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7364924" y="1299847"/>
            <a:ext cx="1527556" cy="576064"/>
          </a:xfrm>
          <a:prstGeom prst="roundRect">
            <a:avLst/>
          </a:prstGeom>
          <a:solidFill>
            <a:srgbClr val="F3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2 personas </a:t>
            </a:r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En un tablero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572000" y="1302007"/>
            <a:ext cx="1512168" cy="576064"/>
          </a:xfrm>
          <a:prstGeom prst="roundRect">
            <a:avLst/>
          </a:prstGeom>
          <a:solidFill>
            <a:srgbClr val="F3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 personas 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Por </a:t>
            </a:r>
            <a:r>
              <a:rPr lang="es-CO" dirty="0" smtClean="0">
                <a:solidFill>
                  <a:schemeClr val="tx1"/>
                </a:solidFill>
              </a:rPr>
              <a:t> e-mail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5940152" y="1301718"/>
            <a:ext cx="1512168" cy="576064"/>
          </a:xfrm>
          <a:prstGeom prst="roundRect">
            <a:avLst/>
          </a:prstGeom>
          <a:solidFill>
            <a:srgbClr val="F3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 personas 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Por teléfono</a:t>
            </a:r>
            <a:endParaRPr lang="es-CO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560" y="1441252"/>
            <a:ext cx="784887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200" dirty="0"/>
              <a:t>Estamos descubriendo formas mejores de desarrollar software tanto por nuestra propia experiencia como ayudando a terceros. A través de este trabajo hemos aprendido a valorar:</a:t>
            </a:r>
            <a:br>
              <a:rPr lang="es-CO" sz="2200" dirty="0"/>
            </a:br>
            <a:endParaRPr lang="es-CO" sz="2200" dirty="0"/>
          </a:p>
          <a:p>
            <a:pPr marL="2857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s-CO" sz="2000" b="1" dirty="0"/>
              <a:t>Individuos e interacciones</a:t>
            </a:r>
            <a:r>
              <a:rPr lang="es-CO" sz="2000" dirty="0"/>
              <a:t> sobre procesos y </a:t>
            </a:r>
            <a:r>
              <a:rPr lang="es-CO" sz="2000" dirty="0" smtClean="0"/>
              <a:t>herramientas.</a:t>
            </a:r>
            <a:endParaRPr lang="es-CO" sz="2000" dirty="0" smtClean="0"/>
          </a:p>
          <a:p>
            <a:pPr marL="2857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s-CO" sz="2000" b="1" dirty="0"/>
              <a:t>Software funcionando</a:t>
            </a:r>
            <a:r>
              <a:rPr lang="es-CO" sz="2000" dirty="0"/>
              <a:t> sobre documentación </a:t>
            </a:r>
            <a:r>
              <a:rPr lang="es-CO" sz="2000" dirty="0" smtClean="0"/>
              <a:t>extensiva.</a:t>
            </a:r>
            <a:endParaRPr lang="es-CO" sz="2000" dirty="0" smtClean="0"/>
          </a:p>
          <a:p>
            <a:pPr marL="2857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s-CO" sz="2000" b="1" dirty="0"/>
              <a:t>Colaboración con el cliente</a:t>
            </a:r>
            <a:r>
              <a:rPr lang="es-CO" sz="2000" dirty="0"/>
              <a:t> sobre negociación </a:t>
            </a:r>
            <a:r>
              <a:rPr lang="es-CO" sz="2000" dirty="0" smtClean="0"/>
              <a:t>contractual.</a:t>
            </a:r>
            <a:endParaRPr lang="es-CO" sz="2000" dirty="0" smtClean="0"/>
          </a:p>
          <a:p>
            <a:pPr marL="2857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s-CO" sz="2000" b="1" dirty="0"/>
              <a:t>Respuesta ante el cambio</a:t>
            </a:r>
            <a:r>
              <a:rPr lang="es-CO" sz="2000" dirty="0"/>
              <a:t> sobre seguir un </a:t>
            </a:r>
            <a:r>
              <a:rPr lang="es-CO" sz="2000" dirty="0" smtClean="0"/>
              <a:t>plan.</a:t>
            </a:r>
            <a:br>
              <a:rPr lang="es-CO" sz="2000" dirty="0"/>
            </a:br>
            <a:br>
              <a:rPr lang="es-CO" sz="2000" dirty="0"/>
            </a:br>
            <a:endParaRPr lang="es-CO" sz="2000" dirty="0" smtClean="0"/>
          </a:p>
          <a:p>
            <a:pPr>
              <a:buClr>
                <a:schemeClr val="tx1"/>
              </a:buClr>
              <a:buSzPct val="120000"/>
            </a:pPr>
            <a:endParaRPr lang="es-CO" sz="2000" dirty="0"/>
          </a:p>
          <a:p>
            <a:r>
              <a:rPr lang="es-CO" sz="2000" b="1" i="1" dirty="0"/>
              <a:t>Esto es, aunque valoramos los elementos de la </a:t>
            </a:r>
            <a:r>
              <a:rPr lang="es-CO" sz="2000" b="1" i="1" dirty="0" smtClean="0"/>
              <a:t>derecha, valoramos </a:t>
            </a:r>
            <a:r>
              <a:rPr lang="es-CO" sz="2000" b="1" i="1" dirty="0"/>
              <a:t>más los de la izquierda.</a:t>
            </a:r>
            <a:endParaRPr lang="es-CO" sz="2000" b="1" i="1" dirty="0"/>
          </a:p>
        </p:txBody>
      </p:sp>
      <p:sp>
        <p:nvSpPr>
          <p:cNvPr id="5" name="4 Rectángulo"/>
          <p:cNvSpPr/>
          <p:nvPr/>
        </p:nvSpPr>
        <p:spPr>
          <a:xfrm>
            <a:off x="3059832" y="692696"/>
            <a:ext cx="2438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/>
              <a:t>Manifiesto Ágil</a:t>
            </a:r>
            <a:endParaRPr lang="es-CO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entrega de valor proyectos agiles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" t="1235" r="8197" b="-1235"/>
          <a:stretch>
            <a:fillRect/>
          </a:stretch>
        </p:blipFill>
        <p:spPr bwMode="auto">
          <a:xfrm>
            <a:off x="1403648" y="1628800"/>
            <a:ext cx="6192688" cy="41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 redondeado"/>
          <p:cNvSpPr/>
          <p:nvPr/>
        </p:nvSpPr>
        <p:spPr>
          <a:xfrm>
            <a:off x="4299722" y="1402006"/>
            <a:ext cx="4592758" cy="4536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Rectángulo redondeado"/>
          <p:cNvSpPr/>
          <p:nvPr/>
        </p:nvSpPr>
        <p:spPr>
          <a:xfrm>
            <a:off x="388200" y="1402006"/>
            <a:ext cx="3568892" cy="4536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3 CuadroTexto"/>
          <p:cNvSpPr txBox="1"/>
          <p:nvPr/>
        </p:nvSpPr>
        <p:spPr>
          <a:xfrm>
            <a:off x="2172646" y="476672"/>
            <a:ext cx="4847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Relación con el cliente</a:t>
            </a:r>
            <a:endParaRPr lang="es-CO" sz="2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1398560" y="1371670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Tradicionales</a:t>
            </a:r>
            <a:endParaRPr lang="es-CO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213140" y="1403484"/>
            <a:ext cx="80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Agiles</a:t>
            </a:r>
            <a:endParaRPr lang="es-CO" b="1" dirty="0"/>
          </a:p>
        </p:txBody>
      </p:sp>
      <p:pic>
        <p:nvPicPr>
          <p:cNvPr id="6146" name="Picture 2" descr="http://elcatmandehoy.com/wp-content/uploads/2014/06/colaboracion-1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756" y="2246409"/>
            <a:ext cx="1977922" cy="137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ounae.com/img/somosmac/2011/07/letra-pequena-segur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69" y="4414176"/>
            <a:ext cx="2016224" cy="124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scrum-institute.org/images_scrum/Sprint_Burndow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881" y="2302844"/>
            <a:ext cx="1964566" cy="131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2.bp.blogspot.com/_C7rPncAgE58/TCTTkKSjzZI/AAAAAAAAAE4/qOHQVwlhDTg/s1600/discuti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43914"/>
            <a:ext cx="1981077" cy="198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jomerlisriera.files.wordpress.com/2015/02/trabajoenequip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276" y="3839159"/>
            <a:ext cx="1929171" cy="171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concepto.de/wp-content/uploads/2014/12/Objetiv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809" y="3903573"/>
            <a:ext cx="2038437" cy="164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eneficios&#10;• Permite mitigar desde el inicio los riesgos del proyecto.&#10;• Permite gestionar la complejidad del proyecto.&#10;•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425943" cy="474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172646" y="476672"/>
            <a:ext cx="4847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Relación con el cliente</a:t>
            </a:r>
            <a:endParaRPr lang="es-CO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0</TotalTime>
  <Words>8631</Words>
  <Application>WPS Presentation</Application>
  <PresentationFormat>Presentación en pantalla (4:3)</PresentationFormat>
  <Paragraphs>342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SimSun</vt:lpstr>
      <vt:lpstr>Wingdings</vt:lpstr>
      <vt:lpstr>Corbel</vt:lpstr>
      <vt:lpstr>Calibri Light</vt:lpstr>
      <vt:lpstr>Microsoft YaHei</vt:lpstr>
      <vt:lpstr/>
      <vt:lpstr>Arial Unicode MS</vt:lpstr>
      <vt:lpstr>Calibri</vt:lpstr>
      <vt:lpstr>Arial</vt:lpstr>
      <vt:lpstr>Segoe Print</vt:lpstr>
      <vt:lpstr>Base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Revisión del Sprint (Review)   </vt:lpstr>
      <vt:lpstr>Reunión de retrospectiva (Retrospective)</vt:lpstr>
      <vt:lpstr>Refinamiento del PB (Refinement)</vt:lpstr>
      <vt:lpstr>Resumen eventos SCRUM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CARLOS BOBADILLA MORENO</dc:creator>
  <cp:lastModifiedBy>jhonny.villarroel</cp:lastModifiedBy>
  <cp:revision>79</cp:revision>
  <dcterms:created xsi:type="dcterms:W3CDTF">2016-12-12T13:00:00Z</dcterms:created>
  <dcterms:modified xsi:type="dcterms:W3CDTF">2018-05-17T23:27:31Z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