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4" r:id="rId3"/>
    <p:sldId id="266" r:id="rId4"/>
    <p:sldId id="275" r:id="rId5"/>
    <p:sldId id="268" r:id="rId6"/>
    <p:sldId id="269" r:id="rId7"/>
    <p:sldId id="267" r:id="rId8"/>
    <p:sldId id="258" r:id="rId9"/>
    <p:sldId id="259" r:id="rId10"/>
    <p:sldId id="260" r:id="rId11"/>
    <p:sldId id="262" r:id="rId12"/>
    <p:sldId id="274" r:id="rId13"/>
    <p:sldId id="270" r:id="rId14"/>
    <p:sldId id="265" r:id="rId15"/>
    <p:sldId id="272" r:id="rId16"/>
    <p:sldId id="273" r:id="rId17"/>
    <p:sldId id="263" r:id="rId18"/>
    <p:sldId id="271"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02"/>
    <p:restoredTop sz="95687"/>
  </p:normalViewPr>
  <p:slideViewPr>
    <p:cSldViewPr snapToGrid="0">
      <p:cViewPr varScale="1">
        <p:scale>
          <a:sx n="90" d="100"/>
          <a:sy n="90" d="100"/>
        </p:scale>
        <p:origin x="2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13B6-130E-4143-A364-E71F1C26BB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797117-F129-6643-84A9-26F2FC659C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214AB7-410E-904B-8675-B8DD0FDB479F}"/>
              </a:ext>
            </a:extLst>
          </p:cNvPr>
          <p:cNvSpPr>
            <a:spLocks noGrp="1"/>
          </p:cNvSpPr>
          <p:nvPr>
            <p:ph type="dt" sz="half" idx="10"/>
          </p:nvPr>
        </p:nvSpPr>
        <p:spPr/>
        <p:txBody>
          <a:bodyPr/>
          <a:lstStyle/>
          <a:p>
            <a:fld id="{48A87A34-81AB-432B-8DAE-1953F412C126}" type="datetimeFigureOut">
              <a:rPr lang="en-US" smtClean="0"/>
              <a:t>3/7/23</a:t>
            </a:fld>
            <a:endParaRPr lang="en-US" dirty="0"/>
          </a:p>
        </p:txBody>
      </p:sp>
      <p:sp>
        <p:nvSpPr>
          <p:cNvPr id="5" name="Footer Placeholder 4">
            <a:extLst>
              <a:ext uri="{FF2B5EF4-FFF2-40B4-BE49-F238E27FC236}">
                <a16:creationId xmlns:a16="http://schemas.microsoft.com/office/drawing/2014/main" id="{F243C570-30BD-C04F-A94C-E64226D8FB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0E88B4-A277-4840-9578-AD13C4C9E1F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1A75-4DE6-AF4E-A9EA-BA282EF708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B6A32E-F50C-A841-B0B4-A0A9A73DCC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55554-00DA-A946-B9E4-172FE2383DE8}"/>
              </a:ext>
            </a:extLst>
          </p:cNvPr>
          <p:cNvSpPr>
            <a:spLocks noGrp="1"/>
          </p:cNvSpPr>
          <p:nvPr>
            <p:ph type="dt" sz="half" idx="10"/>
          </p:nvPr>
        </p:nvSpPr>
        <p:spPr/>
        <p:txBody>
          <a:bodyPr/>
          <a:lstStyle/>
          <a:p>
            <a:fld id="{48A87A34-81AB-432B-8DAE-1953F412C126}" type="datetimeFigureOut">
              <a:rPr lang="en-US" smtClean="0"/>
              <a:t>3/7/23</a:t>
            </a:fld>
            <a:endParaRPr lang="en-US" dirty="0"/>
          </a:p>
        </p:txBody>
      </p:sp>
      <p:sp>
        <p:nvSpPr>
          <p:cNvPr id="5" name="Footer Placeholder 4">
            <a:extLst>
              <a:ext uri="{FF2B5EF4-FFF2-40B4-BE49-F238E27FC236}">
                <a16:creationId xmlns:a16="http://schemas.microsoft.com/office/drawing/2014/main" id="{A0E3D261-62C8-BD47-A802-98B85E404A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C21C4E-83D8-FF47-ADDC-ECF317565DF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526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FE44C-52CE-AC45-B0F1-6758492AA4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3B3E94-7B75-EB45-A839-DC79D14560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DE91B-35A8-F149-BA87-15C0F55ACF37}"/>
              </a:ext>
            </a:extLst>
          </p:cNvPr>
          <p:cNvSpPr>
            <a:spLocks noGrp="1"/>
          </p:cNvSpPr>
          <p:nvPr>
            <p:ph type="dt" sz="half" idx="10"/>
          </p:nvPr>
        </p:nvSpPr>
        <p:spPr/>
        <p:txBody>
          <a:bodyPr/>
          <a:lstStyle/>
          <a:p>
            <a:fld id="{48A87A34-81AB-432B-8DAE-1953F412C126}" type="datetimeFigureOut">
              <a:rPr lang="en-US" smtClean="0"/>
              <a:t>3/7/23</a:t>
            </a:fld>
            <a:endParaRPr lang="en-US" dirty="0"/>
          </a:p>
        </p:txBody>
      </p:sp>
      <p:sp>
        <p:nvSpPr>
          <p:cNvPr id="5" name="Footer Placeholder 4">
            <a:extLst>
              <a:ext uri="{FF2B5EF4-FFF2-40B4-BE49-F238E27FC236}">
                <a16:creationId xmlns:a16="http://schemas.microsoft.com/office/drawing/2014/main" id="{60A0F7DF-B189-E144-A61F-CBCCA0475B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97E4DC-7FA8-C544-ABD5-4943B2A47C0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501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4495-B663-0942-92C1-C47E648F65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FB3B9-43ED-D24E-9F1F-1CE7BE4E35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F3D9B-3326-2C46-A040-FD8DB9587337}"/>
              </a:ext>
            </a:extLst>
          </p:cNvPr>
          <p:cNvSpPr>
            <a:spLocks noGrp="1"/>
          </p:cNvSpPr>
          <p:nvPr>
            <p:ph type="dt" sz="half" idx="10"/>
          </p:nvPr>
        </p:nvSpPr>
        <p:spPr/>
        <p:txBody>
          <a:bodyPr/>
          <a:lstStyle/>
          <a:p>
            <a:fld id="{48A87A34-81AB-432B-8DAE-1953F412C126}" type="datetimeFigureOut">
              <a:rPr lang="en-US" smtClean="0"/>
              <a:t>3/7/23</a:t>
            </a:fld>
            <a:endParaRPr lang="en-US" dirty="0"/>
          </a:p>
        </p:txBody>
      </p:sp>
      <p:sp>
        <p:nvSpPr>
          <p:cNvPr id="5" name="Footer Placeholder 4">
            <a:extLst>
              <a:ext uri="{FF2B5EF4-FFF2-40B4-BE49-F238E27FC236}">
                <a16:creationId xmlns:a16="http://schemas.microsoft.com/office/drawing/2014/main" id="{0737B138-B1AD-6144-8A59-BE19EC1DF62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603037-1FB8-A648-85C9-A02D405071C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0248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78D7B-0E7F-4D4D-89B6-0BD5F42BEB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4BF47C-8911-9849-845D-E6184E10A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FDA658-7151-1246-997B-F291ECD4DC72}"/>
              </a:ext>
            </a:extLst>
          </p:cNvPr>
          <p:cNvSpPr>
            <a:spLocks noGrp="1"/>
          </p:cNvSpPr>
          <p:nvPr>
            <p:ph type="dt" sz="half" idx="10"/>
          </p:nvPr>
        </p:nvSpPr>
        <p:spPr/>
        <p:txBody>
          <a:bodyPr/>
          <a:lstStyle/>
          <a:p>
            <a:fld id="{48A87A34-81AB-432B-8DAE-1953F412C126}" type="datetimeFigureOut">
              <a:rPr lang="en-US" smtClean="0"/>
              <a:t>3/7/23</a:t>
            </a:fld>
            <a:endParaRPr lang="en-US" dirty="0"/>
          </a:p>
        </p:txBody>
      </p:sp>
      <p:sp>
        <p:nvSpPr>
          <p:cNvPr id="5" name="Footer Placeholder 4">
            <a:extLst>
              <a:ext uri="{FF2B5EF4-FFF2-40B4-BE49-F238E27FC236}">
                <a16:creationId xmlns:a16="http://schemas.microsoft.com/office/drawing/2014/main" id="{15FFC16F-CD99-684B-8AAA-B4E79091A0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033A22-F340-7E43-9790-B82CAC4CBEB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668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AAA4-917B-7641-8545-6978143FE1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56A14A-4209-7946-B9CE-15D724C873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0EF4DC-F78C-8249-81BA-9A6EAA769C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AD9652-41F5-9B4E-A987-7FC37A3091A6}"/>
              </a:ext>
            </a:extLst>
          </p:cNvPr>
          <p:cNvSpPr>
            <a:spLocks noGrp="1"/>
          </p:cNvSpPr>
          <p:nvPr>
            <p:ph type="dt" sz="half" idx="10"/>
          </p:nvPr>
        </p:nvSpPr>
        <p:spPr/>
        <p:txBody>
          <a:bodyPr/>
          <a:lstStyle/>
          <a:p>
            <a:fld id="{48A87A34-81AB-432B-8DAE-1953F412C126}" type="datetimeFigureOut">
              <a:rPr lang="en-US" smtClean="0"/>
              <a:t>3/7/23</a:t>
            </a:fld>
            <a:endParaRPr lang="en-US" dirty="0"/>
          </a:p>
        </p:txBody>
      </p:sp>
      <p:sp>
        <p:nvSpPr>
          <p:cNvPr id="6" name="Footer Placeholder 5">
            <a:extLst>
              <a:ext uri="{FF2B5EF4-FFF2-40B4-BE49-F238E27FC236}">
                <a16:creationId xmlns:a16="http://schemas.microsoft.com/office/drawing/2014/main" id="{9D3DD409-89BB-C94C-98F5-C9612FE557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173C120-BB1F-C74D-B07C-A1B41F02ED0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730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D49B-D726-ED4D-9B9B-6294BF7A7C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BAD60F-7E20-424D-9D54-616BD6DCC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50CAE0-DA02-614A-AE85-B0E7066E05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A42D77-31B6-CD48-A915-08B1D7EE0C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FA640AC-75C8-BA49-8AB2-AEC4E2B2E8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C67B96-C3E3-2F4C-8260-04F055984806}"/>
              </a:ext>
            </a:extLst>
          </p:cNvPr>
          <p:cNvSpPr>
            <a:spLocks noGrp="1"/>
          </p:cNvSpPr>
          <p:nvPr>
            <p:ph type="dt" sz="half" idx="10"/>
          </p:nvPr>
        </p:nvSpPr>
        <p:spPr/>
        <p:txBody>
          <a:bodyPr/>
          <a:lstStyle/>
          <a:p>
            <a:fld id="{48A87A34-81AB-432B-8DAE-1953F412C126}" type="datetimeFigureOut">
              <a:rPr lang="en-US" smtClean="0"/>
              <a:t>3/7/23</a:t>
            </a:fld>
            <a:endParaRPr lang="en-US" dirty="0"/>
          </a:p>
        </p:txBody>
      </p:sp>
      <p:sp>
        <p:nvSpPr>
          <p:cNvPr id="8" name="Footer Placeholder 7">
            <a:extLst>
              <a:ext uri="{FF2B5EF4-FFF2-40B4-BE49-F238E27FC236}">
                <a16:creationId xmlns:a16="http://schemas.microsoft.com/office/drawing/2014/main" id="{103D20E6-CEF1-454B-ABE7-D7C68EE7570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AA3017-5658-DA4C-A3DA-2ADEA6C043B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549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76FC6-8BF8-4040-82D2-9527BC5D41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DAFEC8-FF3B-BF41-BE39-C7720AFD573A}"/>
              </a:ext>
            </a:extLst>
          </p:cNvPr>
          <p:cNvSpPr>
            <a:spLocks noGrp="1"/>
          </p:cNvSpPr>
          <p:nvPr>
            <p:ph type="dt" sz="half" idx="10"/>
          </p:nvPr>
        </p:nvSpPr>
        <p:spPr/>
        <p:txBody>
          <a:bodyPr/>
          <a:lstStyle/>
          <a:p>
            <a:fld id="{48A87A34-81AB-432B-8DAE-1953F412C126}" type="datetimeFigureOut">
              <a:rPr lang="en-US" smtClean="0"/>
              <a:t>3/7/23</a:t>
            </a:fld>
            <a:endParaRPr lang="en-US" dirty="0"/>
          </a:p>
        </p:txBody>
      </p:sp>
      <p:sp>
        <p:nvSpPr>
          <p:cNvPr id="4" name="Footer Placeholder 3">
            <a:extLst>
              <a:ext uri="{FF2B5EF4-FFF2-40B4-BE49-F238E27FC236}">
                <a16:creationId xmlns:a16="http://schemas.microsoft.com/office/drawing/2014/main" id="{59DAB5C4-53B8-4F4E-B035-0A302EE3377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FEFE281-A51F-8E4E-B68E-611DDE34BD1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862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43FDD6-63E9-4741-898E-5B8E851D4D49}"/>
              </a:ext>
            </a:extLst>
          </p:cNvPr>
          <p:cNvSpPr>
            <a:spLocks noGrp="1"/>
          </p:cNvSpPr>
          <p:nvPr>
            <p:ph type="dt" sz="half" idx="10"/>
          </p:nvPr>
        </p:nvSpPr>
        <p:spPr/>
        <p:txBody>
          <a:bodyPr/>
          <a:lstStyle/>
          <a:p>
            <a:fld id="{48A87A34-81AB-432B-8DAE-1953F412C126}" type="datetimeFigureOut">
              <a:rPr lang="en-US" smtClean="0"/>
              <a:t>3/7/23</a:t>
            </a:fld>
            <a:endParaRPr lang="en-US" dirty="0"/>
          </a:p>
        </p:txBody>
      </p:sp>
      <p:sp>
        <p:nvSpPr>
          <p:cNvPr id="3" name="Footer Placeholder 2">
            <a:extLst>
              <a:ext uri="{FF2B5EF4-FFF2-40B4-BE49-F238E27FC236}">
                <a16:creationId xmlns:a16="http://schemas.microsoft.com/office/drawing/2014/main" id="{90B4C535-BB34-1A49-9FE2-C8158B11200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BE656B8-B89A-5842-B7F4-0CB2DB00D8D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653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2043-EEA3-B844-8FB5-7147020600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BFB64E-90EE-EE43-A0F1-822DA4D471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73F322-B59F-3945-8B0A-4922E3AD6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FC9EE5-8465-6C4C-98F5-C84495AD6B9F}"/>
              </a:ext>
            </a:extLst>
          </p:cNvPr>
          <p:cNvSpPr>
            <a:spLocks noGrp="1"/>
          </p:cNvSpPr>
          <p:nvPr>
            <p:ph type="dt" sz="half" idx="10"/>
          </p:nvPr>
        </p:nvSpPr>
        <p:spPr/>
        <p:txBody>
          <a:bodyPr/>
          <a:lstStyle/>
          <a:p>
            <a:fld id="{48A87A34-81AB-432B-8DAE-1953F412C126}" type="datetimeFigureOut">
              <a:rPr lang="en-US" smtClean="0"/>
              <a:t>3/7/23</a:t>
            </a:fld>
            <a:endParaRPr lang="en-US" dirty="0"/>
          </a:p>
        </p:txBody>
      </p:sp>
      <p:sp>
        <p:nvSpPr>
          <p:cNvPr id="6" name="Footer Placeholder 5">
            <a:extLst>
              <a:ext uri="{FF2B5EF4-FFF2-40B4-BE49-F238E27FC236}">
                <a16:creationId xmlns:a16="http://schemas.microsoft.com/office/drawing/2014/main" id="{CD4C12F5-50DB-7143-A174-83790D6117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549B76-6CE5-E645-A540-CA371DA345A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657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E544-4E5D-F74D-AA5F-92FABBEFA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9360C9-3858-9144-AA25-24F8CEF009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ED984B-15F0-2844-A41B-757239992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17C255-F46A-1E44-8BCD-B5C645322EFA}"/>
              </a:ext>
            </a:extLst>
          </p:cNvPr>
          <p:cNvSpPr>
            <a:spLocks noGrp="1"/>
          </p:cNvSpPr>
          <p:nvPr>
            <p:ph type="dt" sz="half" idx="10"/>
          </p:nvPr>
        </p:nvSpPr>
        <p:spPr/>
        <p:txBody>
          <a:bodyPr/>
          <a:lstStyle/>
          <a:p>
            <a:fld id="{48A87A34-81AB-432B-8DAE-1953F412C126}" type="datetimeFigureOut">
              <a:rPr lang="en-US" smtClean="0"/>
              <a:t>3/7/23</a:t>
            </a:fld>
            <a:endParaRPr lang="en-US" dirty="0"/>
          </a:p>
        </p:txBody>
      </p:sp>
      <p:sp>
        <p:nvSpPr>
          <p:cNvPr id="6" name="Footer Placeholder 5">
            <a:extLst>
              <a:ext uri="{FF2B5EF4-FFF2-40B4-BE49-F238E27FC236}">
                <a16:creationId xmlns:a16="http://schemas.microsoft.com/office/drawing/2014/main" id="{FB8C801D-C32D-2E40-9EC4-3BF3214E2F2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84774D-0824-264C-BB0C-45446203EBF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992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99AD05-74EB-0C48-AB3A-AFDFEA5788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70A924-C7CF-B54A-9554-6EC7A8E67D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B962C-C4E7-2A48-BA46-9E3F993798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3/7/23</a:t>
            </a:fld>
            <a:endParaRPr lang="en-US" dirty="0"/>
          </a:p>
        </p:txBody>
      </p:sp>
      <p:sp>
        <p:nvSpPr>
          <p:cNvPr id="5" name="Footer Placeholder 4">
            <a:extLst>
              <a:ext uri="{FF2B5EF4-FFF2-40B4-BE49-F238E27FC236}">
                <a16:creationId xmlns:a16="http://schemas.microsoft.com/office/drawing/2014/main" id="{B4A4274C-9960-0041-9BE1-74B01B110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5DE35B2-4127-2640-9A5A-E1249893BB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33699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AI4I+2020+Predictive+Maintenance+Datas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DC6-2B4B-86DE-19F6-D0698BD19CA6}"/>
              </a:ext>
            </a:extLst>
          </p:cNvPr>
          <p:cNvSpPr>
            <a:spLocks noGrp="1"/>
          </p:cNvSpPr>
          <p:nvPr>
            <p:ph type="ctrTitle"/>
          </p:nvPr>
        </p:nvSpPr>
        <p:spPr>
          <a:xfrm>
            <a:off x="1414463" y="1085850"/>
            <a:ext cx="9290605" cy="3118767"/>
          </a:xfrm>
        </p:spPr>
        <p:txBody>
          <a:bodyPr>
            <a:normAutofit fontScale="90000"/>
          </a:bodyPr>
          <a:lstStyle/>
          <a:p>
            <a:pPr algn="ctr"/>
            <a:r>
              <a:rPr lang="es-ES_tradnl" b="1" dirty="0">
                <a:solidFill>
                  <a:schemeClr val="accent6"/>
                </a:solidFill>
              </a:rPr>
              <a:t>Modelo para predecir cuando habrá una falla y cuales tipos de falla tendrá la maquinaria pesada.</a:t>
            </a:r>
          </a:p>
        </p:txBody>
      </p:sp>
      <p:sp>
        <p:nvSpPr>
          <p:cNvPr id="5" name="Subtitle 4">
            <a:extLst>
              <a:ext uri="{FF2B5EF4-FFF2-40B4-BE49-F238E27FC236}">
                <a16:creationId xmlns:a16="http://schemas.microsoft.com/office/drawing/2014/main" id="{1A34A9A3-9ABE-A04E-9F2F-BCE3782E22D8}"/>
              </a:ext>
            </a:extLst>
          </p:cNvPr>
          <p:cNvSpPr>
            <a:spLocks noGrp="1"/>
          </p:cNvSpPr>
          <p:nvPr>
            <p:ph type="subTitle" idx="1"/>
          </p:nvPr>
        </p:nvSpPr>
        <p:spPr>
          <a:xfrm>
            <a:off x="1913493" y="4934815"/>
            <a:ext cx="8791575" cy="1655762"/>
          </a:xfrm>
        </p:spPr>
        <p:txBody>
          <a:bodyPr>
            <a:normAutofit/>
          </a:bodyPr>
          <a:lstStyle/>
          <a:p>
            <a:pPr algn="ctr"/>
            <a:r>
              <a:rPr lang="en-US" sz="4000" dirty="0"/>
              <a:t>Johnny D. Santana </a:t>
            </a:r>
          </a:p>
        </p:txBody>
      </p:sp>
    </p:spTree>
    <p:extLst>
      <p:ext uri="{BB962C8B-B14F-4D97-AF65-F5344CB8AC3E}">
        <p14:creationId xmlns:p14="http://schemas.microsoft.com/office/powerpoint/2010/main" val="52159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0805E6-430E-FC23-ED66-0FC75698DF4F}"/>
              </a:ext>
            </a:extLst>
          </p:cNvPr>
          <p:cNvPicPr>
            <a:picLocks noGrp="1" noChangeAspect="1"/>
          </p:cNvPicPr>
          <p:nvPr>
            <p:ph idx="1"/>
          </p:nvPr>
        </p:nvPicPr>
        <p:blipFill>
          <a:blip r:embed="rId2"/>
          <a:stretch>
            <a:fillRect/>
          </a:stretch>
        </p:blipFill>
        <p:spPr>
          <a:xfrm>
            <a:off x="2621628" y="482068"/>
            <a:ext cx="6948742" cy="5070704"/>
          </a:xfrm>
        </p:spPr>
      </p:pic>
      <p:sp>
        <p:nvSpPr>
          <p:cNvPr id="2" name="TextBox 1">
            <a:extLst>
              <a:ext uri="{FF2B5EF4-FFF2-40B4-BE49-F238E27FC236}">
                <a16:creationId xmlns:a16="http://schemas.microsoft.com/office/drawing/2014/main" id="{C31674EA-0A7A-A8E5-7198-5D365F72A536}"/>
              </a:ext>
            </a:extLst>
          </p:cNvPr>
          <p:cNvSpPr txBox="1"/>
          <p:nvPr/>
        </p:nvSpPr>
        <p:spPr>
          <a:xfrm>
            <a:off x="1464039" y="5712397"/>
            <a:ext cx="9263921" cy="738664"/>
          </a:xfrm>
          <a:prstGeom prst="rect">
            <a:avLst/>
          </a:prstGeom>
          <a:noFill/>
        </p:spPr>
        <p:txBody>
          <a:bodyPr wrap="square" rtlCol="0">
            <a:spAutoFit/>
          </a:bodyPr>
          <a:lstStyle/>
          <a:p>
            <a:pPr algn="l"/>
            <a:r>
              <a:rPr lang="es-ES_tradnl" sz="1400" b="0" i="0" dirty="0">
                <a:effectLst/>
                <a:latin typeface="Helvetica Neue" panose="02000503000000020004" pitchFamily="2" charset="0"/>
              </a:rPr>
              <a:t>En este grafico, identificamos el movimiento entre el Tool </a:t>
            </a:r>
            <a:r>
              <a:rPr lang="es-ES_tradnl" sz="1400" b="0" i="0" dirty="0" err="1">
                <a:effectLst/>
                <a:latin typeface="Helvetica Neue" panose="02000503000000020004" pitchFamily="2" charset="0"/>
              </a:rPr>
              <a:t>Wear</a:t>
            </a:r>
            <a:r>
              <a:rPr lang="es-ES_tradnl" sz="1400" b="0" i="0" dirty="0">
                <a:effectLst/>
                <a:latin typeface="Helvetica Neue" panose="02000503000000020004" pitchFamily="2" charset="0"/>
              </a:rPr>
              <a:t> y el Torque de la maquinaria, cuando existe una falla y de que tipo. La falla del encendido es la falla de mayor dispersión es decir, que cuando tiene una falla de encendido, se puede identificar por los movimientos bruscos. Cuando no existe falla, se mantiene constante.</a:t>
            </a:r>
          </a:p>
        </p:txBody>
      </p:sp>
    </p:spTree>
    <p:extLst>
      <p:ext uri="{BB962C8B-B14F-4D97-AF65-F5344CB8AC3E}">
        <p14:creationId xmlns:p14="http://schemas.microsoft.com/office/powerpoint/2010/main" val="3839753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B01E10-E80C-E849-169C-17B3920232CD}"/>
              </a:ext>
            </a:extLst>
          </p:cNvPr>
          <p:cNvPicPr>
            <a:picLocks noGrp="1" noChangeAspect="1"/>
          </p:cNvPicPr>
          <p:nvPr>
            <p:ph idx="1"/>
          </p:nvPr>
        </p:nvPicPr>
        <p:blipFill>
          <a:blip r:embed="rId2"/>
          <a:stretch>
            <a:fillRect/>
          </a:stretch>
        </p:blipFill>
        <p:spPr>
          <a:xfrm>
            <a:off x="3197610" y="515704"/>
            <a:ext cx="5796779" cy="5487618"/>
          </a:xfrm>
        </p:spPr>
      </p:pic>
      <p:sp>
        <p:nvSpPr>
          <p:cNvPr id="2" name="TextBox 1">
            <a:extLst>
              <a:ext uri="{FF2B5EF4-FFF2-40B4-BE49-F238E27FC236}">
                <a16:creationId xmlns:a16="http://schemas.microsoft.com/office/drawing/2014/main" id="{1524DF69-E1A8-440D-B1AB-A4ECD5AD187F}"/>
              </a:ext>
            </a:extLst>
          </p:cNvPr>
          <p:cNvSpPr txBox="1"/>
          <p:nvPr/>
        </p:nvSpPr>
        <p:spPr>
          <a:xfrm>
            <a:off x="1790782" y="6234546"/>
            <a:ext cx="8610434" cy="369332"/>
          </a:xfrm>
          <a:prstGeom prst="rect">
            <a:avLst/>
          </a:prstGeom>
          <a:noFill/>
        </p:spPr>
        <p:txBody>
          <a:bodyPr wrap="none" rtlCol="0">
            <a:spAutoFit/>
          </a:bodyPr>
          <a:lstStyle/>
          <a:p>
            <a:r>
              <a:rPr lang="en-DO" dirty="0"/>
              <a:t>Una data que contiene la variable target de: 0  “No fallo”  con 9661 y 1 ”Si fallo” con 339</a:t>
            </a:r>
          </a:p>
        </p:txBody>
      </p:sp>
    </p:spTree>
    <p:extLst>
      <p:ext uri="{BB962C8B-B14F-4D97-AF65-F5344CB8AC3E}">
        <p14:creationId xmlns:p14="http://schemas.microsoft.com/office/powerpoint/2010/main" val="1980939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3F33D9F-177F-6C42-3401-62805D51C89C}"/>
              </a:ext>
            </a:extLst>
          </p:cNvPr>
          <p:cNvPicPr>
            <a:picLocks noGrp="1" noChangeAspect="1"/>
          </p:cNvPicPr>
          <p:nvPr>
            <p:ph idx="1"/>
          </p:nvPr>
        </p:nvPicPr>
        <p:blipFill>
          <a:blip r:embed="rId2"/>
          <a:stretch>
            <a:fillRect/>
          </a:stretch>
        </p:blipFill>
        <p:spPr>
          <a:xfrm>
            <a:off x="3558914" y="1074532"/>
            <a:ext cx="5074172" cy="4708936"/>
          </a:xfrm>
        </p:spPr>
      </p:pic>
      <p:sp>
        <p:nvSpPr>
          <p:cNvPr id="6" name="TextBox 5">
            <a:extLst>
              <a:ext uri="{FF2B5EF4-FFF2-40B4-BE49-F238E27FC236}">
                <a16:creationId xmlns:a16="http://schemas.microsoft.com/office/drawing/2014/main" id="{F15E0700-5F55-733D-66DD-6D0B580E2567}"/>
              </a:ext>
            </a:extLst>
          </p:cNvPr>
          <p:cNvSpPr txBox="1"/>
          <p:nvPr/>
        </p:nvSpPr>
        <p:spPr>
          <a:xfrm>
            <a:off x="2185250" y="5935287"/>
            <a:ext cx="7835928" cy="369332"/>
          </a:xfrm>
          <a:prstGeom prst="rect">
            <a:avLst/>
          </a:prstGeom>
          <a:noFill/>
        </p:spPr>
        <p:txBody>
          <a:bodyPr wrap="none" rtlCol="0">
            <a:spAutoFit/>
          </a:bodyPr>
          <a:lstStyle/>
          <a:p>
            <a:r>
              <a:rPr lang="en-DO" dirty="0"/>
              <a:t>No exsite una correlacion relevante entre la variable target, de tener un fallo o no.</a:t>
            </a:r>
          </a:p>
        </p:txBody>
      </p:sp>
    </p:spTree>
    <p:extLst>
      <p:ext uri="{BB962C8B-B14F-4D97-AF65-F5344CB8AC3E}">
        <p14:creationId xmlns:p14="http://schemas.microsoft.com/office/powerpoint/2010/main" val="15538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E81565-C5E3-40DC-CA02-47D9642C0D04}"/>
              </a:ext>
            </a:extLst>
          </p:cNvPr>
          <p:cNvPicPr>
            <a:picLocks noGrp="1" noChangeAspect="1"/>
          </p:cNvPicPr>
          <p:nvPr>
            <p:ph idx="1"/>
          </p:nvPr>
        </p:nvPicPr>
        <p:blipFill>
          <a:blip r:embed="rId2"/>
          <a:stretch>
            <a:fillRect/>
          </a:stretch>
        </p:blipFill>
        <p:spPr>
          <a:xfrm>
            <a:off x="1951947" y="653444"/>
            <a:ext cx="8288106" cy="4583574"/>
          </a:xfrm>
        </p:spPr>
      </p:pic>
      <p:sp>
        <p:nvSpPr>
          <p:cNvPr id="6" name="TextBox 5">
            <a:extLst>
              <a:ext uri="{FF2B5EF4-FFF2-40B4-BE49-F238E27FC236}">
                <a16:creationId xmlns:a16="http://schemas.microsoft.com/office/drawing/2014/main" id="{D48A37ED-3D50-E505-5003-033A52F1495A}"/>
              </a:ext>
            </a:extLst>
          </p:cNvPr>
          <p:cNvSpPr txBox="1"/>
          <p:nvPr/>
        </p:nvSpPr>
        <p:spPr>
          <a:xfrm>
            <a:off x="1232648" y="5535965"/>
            <a:ext cx="9726702" cy="369332"/>
          </a:xfrm>
          <a:prstGeom prst="rect">
            <a:avLst/>
          </a:prstGeom>
          <a:noFill/>
        </p:spPr>
        <p:txBody>
          <a:bodyPr wrap="none" rtlCol="0">
            <a:spAutoFit/>
          </a:bodyPr>
          <a:lstStyle/>
          <a:p>
            <a:r>
              <a:rPr lang="en-DO" dirty="0"/>
              <a:t>Usando un compilador en un scatterplot para analizar toda la data con los datos que tienen fallos y no.</a:t>
            </a:r>
          </a:p>
        </p:txBody>
      </p:sp>
    </p:spTree>
    <p:extLst>
      <p:ext uri="{BB962C8B-B14F-4D97-AF65-F5344CB8AC3E}">
        <p14:creationId xmlns:p14="http://schemas.microsoft.com/office/powerpoint/2010/main" val="1567576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1EE2-4B8B-9BC6-312D-EF80E8E78BB0}"/>
              </a:ext>
            </a:extLst>
          </p:cNvPr>
          <p:cNvSpPr>
            <a:spLocks noGrp="1"/>
          </p:cNvSpPr>
          <p:nvPr>
            <p:ph type="title"/>
          </p:nvPr>
        </p:nvSpPr>
        <p:spPr/>
        <p:txBody>
          <a:bodyPr/>
          <a:lstStyle/>
          <a:p>
            <a:pPr algn="ctr"/>
            <a:r>
              <a:rPr lang="en-DO" b="1" dirty="0">
                <a:solidFill>
                  <a:srgbClr val="FF0000"/>
                </a:solidFill>
              </a:rPr>
              <a:t>Modelo elegido para predecir cuando existira una falla en la maquinaria</a:t>
            </a:r>
          </a:p>
        </p:txBody>
      </p:sp>
      <p:sp>
        <p:nvSpPr>
          <p:cNvPr id="3" name="Content Placeholder 2">
            <a:extLst>
              <a:ext uri="{FF2B5EF4-FFF2-40B4-BE49-F238E27FC236}">
                <a16:creationId xmlns:a16="http://schemas.microsoft.com/office/drawing/2014/main" id="{E76FBA04-B9DD-6C0A-EEDC-FE620F2EC96B}"/>
              </a:ext>
            </a:extLst>
          </p:cNvPr>
          <p:cNvSpPr>
            <a:spLocks noGrp="1"/>
          </p:cNvSpPr>
          <p:nvPr>
            <p:ph idx="1"/>
          </p:nvPr>
        </p:nvSpPr>
        <p:spPr/>
        <p:txBody>
          <a:bodyPr>
            <a:normAutofit/>
          </a:bodyPr>
          <a:lstStyle/>
          <a:p>
            <a:r>
              <a:rPr lang="es-ES_tradnl" dirty="0"/>
              <a:t>El modelo elegido es el XGBOOST, entendimos que da mejor predicción con los datos de prueba y de entrenamiento. No existe un sobreajuste.</a:t>
            </a:r>
          </a:p>
          <a:p>
            <a:r>
              <a:rPr lang="es-ES_tradnl" dirty="0"/>
              <a:t>De todos modos, probamos con </a:t>
            </a:r>
            <a:r>
              <a:rPr lang="es-ES_tradnl" dirty="0" err="1"/>
              <a:t>RandomForest</a:t>
            </a:r>
            <a:r>
              <a:rPr lang="es-ES_tradnl" dirty="0"/>
              <a:t> y Regresión Logística.</a:t>
            </a:r>
          </a:p>
          <a:p>
            <a:r>
              <a:rPr lang="es-ES_tradnl" dirty="0"/>
              <a:t>Para no sobre entrenar el modelo  dejamos las variables 'UDI','</a:t>
            </a:r>
            <a:r>
              <a:rPr lang="es-ES_tradnl" dirty="0" err="1"/>
              <a:t>Product</a:t>
            </a:r>
            <a:r>
              <a:rPr lang="es-ES_tradnl" dirty="0"/>
              <a:t> ID’ fuera de nuestras variables predictoras. </a:t>
            </a:r>
          </a:p>
          <a:p>
            <a:r>
              <a:rPr lang="es-ES_tradnl" b="1" dirty="0"/>
              <a:t>Nuestro Modelo XGBOOST nos arrojo los siguientes  los resultados. </a:t>
            </a:r>
          </a:p>
          <a:p>
            <a:r>
              <a:rPr lang="es-ES_tradnl" b="1" dirty="0"/>
              <a:t>Training </a:t>
            </a:r>
            <a:r>
              <a:rPr lang="es-ES_tradnl" b="1" dirty="0" err="1"/>
              <a:t>accuracy</a:t>
            </a:r>
            <a:r>
              <a:rPr lang="es-ES_tradnl" b="1" dirty="0"/>
              <a:t>: 1.0</a:t>
            </a:r>
          </a:p>
          <a:p>
            <a:r>
              <a:rPr lang="es-ES_tradnl" b="1" dirty="0" err="1"/>
              <a:t>Testing</a:t>
            </a:r>
            <a:r>
              <a:rPr lang="es-ES_tradnl" b="1" dirty="0"/>
              <a:t> </a:t>
            </a:r>
            <a:r>
              <a:rPr lang="es-ES_tradnl" b="1" dirty="0" err="1"/>
              <a:t>accuracy</a:t>
            </a:r>
            <a:r>
              <a:rPr lang="es-ES_tradnl" b="1" dirty="0"/>
              <a:t>: 0.9856</a:t>
            </a:r>
          </a:p>
        </p:txBody>
      </p:sp>
    </p:spTree>
    <p:extLst>
      <p:ext uri="{BB962C8B-B14F-4D97-AF65-F5344CB8AC3E}">
        <p14:creationId xmlns:p14="http://schemas.microsoft.com/office/powerpoint/2010/main" val="1788120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653A-E7F4-9D2C-70FC-9E7EC492AFC1}"/>
              </a:ext>
            </a:extLst>
          </p:cNvPr>
          <p:cNvSpPr>
            <a:spLocks noGrp="1"/>
          </p:cNvSpPr>
          <p:nvPr>
            <p:ph type="title"/>
          </p:nvPr>
        </p:nvSpPr>
        <p:spPr>
          <a:xfrm>
            <a:off x="1389406" y="306035"/>
            <a:ext cx="9083242" cy="715524"/>
          </a:xfrm>
        </p:spPr>
        <p:txBody>
          <a:bodyPr/>
          <a:lstStyle/>
          <a:p>
            <a:pPr algn="ctr"/>
            <a:r>
              <a:rPr lang="en-DO" b="1" dirty="0">
                <a:solidFill>
                  <a:srgbClr val="FF0000"/>
                </a:solidFill>
              </a:rPr>
              <a:t>Matrix de confusion</a:t>
            </a:r>
          </a:p>
        </p:txBody>
      </p:sp>
      <p:pic>
        <p:nvPicPr>
          <p:cNvPr id="13" name="Content Placeholder 12">
            <a:extLst>
              <a:ext uri="{FF2B5EF4-FFF2-40B4-BE49-F238E27FC236}">
                <a16:creationId xmlns:a16="http://schemas.microsoft.com/office/drawing/2014/main" id="{8F3D0F17-B7C1-B838-4C90-299418347823}"/>
              </a:ext>
            </a:extLst>
          </p:cNvPr>
          <p:cNvPicPr>
            <a:picLocks noGrp="1" noChangeAspect="1"/>
          </p:cNvPicPr>
          <p:nvPr>
            <p:ph idx="1"/>
          </p:nvPr>
        </p:nvPicPr>
        <p:blipFill>
          <a:blip r:embed="rId2"/>
          <a:stretch>
            <a:fillRect/>
          </a:stretch>
        </p:blipFill>
        <p:spPr>
          <a:xfrm>
            <a:off x="3229391" y="1021559"/>
            <a:ext cx="5403273" cy="4573303"/>
          </a:xfrm>
        </p:spPr>
      </p:pic>
      <p:sp>
        <p:nvSpPr>
          <p:cNvPr id="14" name="TextBox 13">
            <a:extLst>
              <a:ext uri="{FF2B5EF4-FFF2-40B4-BE49-F238E27FC236}">
                <a16:creationId xmlns:a16="http://schemas.microsoft.com/office/drawing/2014/main" id="{EA8B15BF-8A27-CDF0-AEC8-EF4A60D775D7}"/>
              </a:ext>
            </a:extLst>
          </p:cNvPr>
          <p:cNvSpPr txBox="1"/>
          <p:nvPr/>
        </p:nvSpPr>
        <p:spPr>
          <a:xfrm>
            <a:off x="814645" y="5594862"/>
            <a:ext cx="10232764" cy="923330"/>
          </a:xfrm>
          <a:prstGeom prst="rect">
            <a:avLst/>
          </a:prstGeom>
          <a:noFill/>
        </p:spPr>
        <p:txBody>
          <a:bodyPr wrap="square" rtlCol="0">
            <a:spAutoFit/>
          </a:bodyPr>
          <a:lstStyle/>
          <a:p>
            <a:pPr algn="ctr"/>
            <a:r>
              <a:rPr lang="en-DO" dirty="0"/>
              <a:t>Tenemos 2,417 como verdaderos positivos que predijo correcatmente cuando no fallara la maquinaria, 47 como </a:t>
            </a:r>
            <a:r>
              <a:rPr lang="en-DO"/>
              <a:t>verdaderos negativos</a:t>
            </a:r>
            <a:r>
              <a:rPr lang="en-US" dirty="0"/>
              <a:t> </a:t>
            </a:r>
            <a:r>
              <a:rPr lang="en-DO"/>
              <a:t>que </a:t>
            </a:r>
            <a:r>
              <a:rPr lang="en-DO" dirty="0"/>
              <a:t>mide cuando fallara la maquinaria,  asi como tambien 11 falsos positivos, que dice que hubo un fallo cuando no </a:t>
            </a:r>
            <a:r>
              <a:rPr lang="en-DO"/>
              <a:t>lo hubo</a:t>
            </a:r>
            <a:r>
              <a:rPr lang="en-US" dirty="0"/>
              <a:t> y 25 </a:t>
            </a:r>
            <a:r>
              <a:rPr lang="en-US" dirty="0" err="1"/>
              <a:t>falsos</a:t>
            </a:r>
            <a:r>
              <a:rPr lang="en-US" dirty="0"/>
              <a:t> </a:t>
            </a:r>
            <a:r>
              <a:rPr lang="en-US" dirty="0" err="1"/>
              <a:t>negativos</a:t>
            </a:r>
            <a:r>
              <a:rPr lang="en-US" dirty="0"/>
              <a:t>.</a:t>
            </a:r>
            <a:endParaRPr lang="en-DO" dirty="0"/>
          </a:p>
        </p:txBody>
      </p:sp>
    </p:spTree>
    <p:extLst>
      <p:ext uri="{BB962C8B-B14F-4D97-AF65-F5344CB8AC3E}">
        <p14:creationId xmlns:p14="http://schemas.microsoft.com/office/powerpoint/2010/main" val="2300192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7460-2103-AE18-A25D-60D419810AEB}"/>
              </a:ext>
            </a:extLst>
          </p:cNvPr>
          <p:cNvSpPr>
            <a:spLocks noGrp="1"/>
          </p:cNvSpPr>
          <p:nvPr>
            <p:ph type="title"/>
          </p:nvPr>
        </p:nvSpPr>
        <p:spPr>
          <a:xfrm>
            <a:off x="937054" y="1032390"/>
            <a:ext cx="10515600" cy="1325563"/>
          </a:xfrm>
        </p:spPr>
        <p:txBody>
          <a:bodyPr>
            <a:normAutofit/>
          </a:bodyPr>
          <a:lstStyle/>
          <a:p>
            <a:pPr algn="ctr"/>
            <a:r>
              <a:rPr lang="en-DO" sz="4800" b="1">
                <a:solidFill>
                  <a:srgbClr val="FF0000"/>
                </a:solidFill>
              </a:rPr>
              <a:t>Classification </a:t>
            </a:r>
            <a:r>
              <a:rPr lang="en-US" sz="4800" b="1" dirty="0">
                <a:solidFill>
                  <a:srgbClr val="FF0000"/>
                </a:solidFill>
              </a:rPr>
              <a:t>R</a:t>
            </a:r>
            <a:r>
              <a:rPr lang="en-DO" sz="4800" b="1">
                <a:solidFill>
                  <a:srgbClr val="FF0000"/>
                </a:solidFill>
              </a:rPr>
              <a:t>eport </a:t>
            </a:r>
            <a:endParaRPr lang="en-DO" sz="4800" b="1" dirty="0">
              <a:solidFill>
                <a:srgbClr val="FF0000"/>
              </a:solidFill>
            </a:endParaRPr>
          </a:p>
        </p:txBody>
      </p:sp>
      <p:pic>
        <p:nvPicPr>
          <p:cNvPr id="5" name="Content Placeholder 4">
            <a:extLst>
              <a:ext uri="{FF2B5EF4-FFF2-40B4-BE49-F238E27FC236}">
                <a16:creationId xmlns:a16="http://schemas.microsoft.com/office/drawing/2014/main" id="{8E4E8D91-9C47-C949-CC07-61E4830C00FC}"/>
              </a:ext>
            </a:extLst>
          </p:cNvPr>
          <p:cNvPicPr>
            <a:picLocks noGrp="1" noChangeAspect="1"/>
          </p:cNvPicPr>
          <p:nvPr>
            <p:ph idx="1"/>
          </p:nvPr>
        </p:nvPicPr>
        <p:blipFill>
          <a:blip r:embed="rId2"/>
          <a:stretch>
            <a:fillRect/>
          </a:stretch>
        </p:blipFill>
        <p:spPr>
          <a:xfrm>
            <a:off x="3079750" y="3033005"/>
            <a:ext cx="6032500" cy="2159000"/>
          </a:xfrm>
        </p:spPr>
      </p:pic>
    </p:spTree>
    <p:extLst>
      <p:ext uri="{BB962C8B-B14F-4D97-AF65-F5344CB8AC3E}">
        <p14:creationId xmlns:p14="http://schemas.microsoft.com/office/powerpoint/2010/main" val="250736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64AE-FA0F-9D6F-C0C6-48F849A13EB4}"/>
              </a:ext>
            </a:extLst>
          </p:cNvPr>
          <p:cNvSpPr>
            <a:spLocks noGrp="1"/>
          </p:cNvSpPr>
          <p:nvPr>
            <p:ph type="title"/>
          </p:nvPr>
        </p:nvSpPr>
        <p:spPr/>
        <p:txBody>
          <a:bodyPr>
            <a:normAutofit fontScale="90000"/>
          </a:bodyPr>
          <a:lstStyle/>
          <a:p>
            <a:pPr algn="ctr"/>
            <a:r>
              <a:rPr lang="en-DO" b="1" dirty="0">
                <a:solidFill>
                  <a:srgbClr val="FF0000"/>
                </a:solidFill>
              </a:rPr>
              <a:t>Redes neuronales or deep learnig para predecir que tipo de fallo puede tener la maquianria </a:t>
            </a:r>
          </a:p>
        </p:txBody>
      </p:sp>
      <p:sp>
        <p:nvSpPr>
          <p:cNvPr id="3" name="Content Placeholder 2">
            <a:extLst>
              <a:ext uri="{FF2B5EF4-FFF2-40B4-BE49-F238E27FC236}">
                <a16:creationId xmlns:a16="http://schemas.microsoft.com/office/drawing/2014/main" id="{3E8D5806-E7C8-7049-73A6-DA44D87E2B11}"/>
              </a:ext>
            </a:extLst>
          </p:cNvPr>
          <p:cNvSpPr>
            <a:spLocks noGrp="1"/>
          </p:cNvSpPr>
          <p:nvPr>
            <p:ph idx="1"/>
          </p:nvPr>
        </p:nvSpPr>
        <p:spPr>
          <a:xfrm>
            <a:off x="1141413" y="2097088"/>
            <a:ext cx="9905999" cy="3541714"/>
          </a:xfrm>
        </p:spPr>
        <p:txBody>
          <a:bodyPr/>
          <a:lstStyle/>
          <a:p>
            <a:r>
              <a:rPr lang="es-ES_tradnl" dirty="0"/>
              <a:t>Los tipos de falla a predecir son :</a:t>
            </a:r>
          </a:p>
          <a:p>
            <a:r>
              <a:rPr lang="es-ES_tradnl" dirty="0"/>
              <a:t>'No </a:t>
            </a:r>
            <a:r>
              <a:rPr lang="es-ES_tradnl" dirty="0" err="1"/>
              <a:t>Failure</a:t>
            </a:r>
            <a:r>
              <a:rPr lang="es-ES_tradnl" dirty="0"/>
              <a:t>', '</a:t>
            </a:r>
            <a:r>
              <a:rPr lang="es-ES_tradnl" dirty="0" err="1"/>
              <a:t>Heat</a:t>
            </a:r>
            <a:r>
              <a:rPr lang="es-ES_tradnl" dirty="0"/>
              <a:t> </a:t>
            </a:r>
            <a:r>
              <a:rPr lang="es-ES_tradnl" dirty="0" err="1"/>
              <a:t>Dissipation</a:t>
            </a:r>
            <a:r>
              <a:rPr lang="es-ES_tradnl" dirty="0"/>
              <a:t> </a:t>
            </a:r>
            <a:r>
              <a:rPr lang="es-ES_tradnl" dirty="0" err="1"/>
              <a:t>Failure</a:t>
            </a:r>
            <a:r>
              <a:rPr lang="es-ES_tradnl" dirty="0"/>
              <a:t>', '</a:t>
            </a:r>
            <a:r>
              <a:rPr lang="es-ES_tradnl" dirty="0" err="1"/>
              <a:t>Power</a:t>
            </a:r>
            <a:r>
              <a:rPr lang="es-ES_tradnl" dirty="0"/>
              <a:t> </a:t>
            </a:r>
            <a:r>
              <a:rPr lang="es-ES_tradnl" dirty="0" err="1"/>
              <a:t>Failure</a:t>
            </a:r>
            <a:r>
              <a:rPr lang="es-ES_tradnl" dirty="0"/>
              <a:t>','</a:t>
            </a:r>
            <a:r>
              <a:rPr lang="es-ES_tradnl" dirty="0" err="1"/>
              <a:t>Overstrain</a:t>
            </a:r>
            <a:r>
              <a:rPr lang="es-ES_tradnl" dirty="0"/>
              <a:t> </a:t>
            </a:r>
            <a:r>
              <a:rPr lang="es-ES_tradnl" dirty="0" err="1"/>
              <a:t>Failure</a:t>
            </a:r>
            <a:r>
              <a:rPr lang="es-ES_tradnl" dirty="0"/>
              <a:t>','Tool </a:t>
            </a:r>
            <a:r>
              <a:rPr lang="es-ES_tradnl" dirty="0" err="1"/>
              <a:t>Wear</a:t>
            </a:r>
            <a:r>
              <a:rPr lang="es-ES_tradnl" dirty="0"/>
              <a:t> </a:t>
            </a:r>
            <a:r>
              <a:rPr lang="es-ES_tradnl" dirty="0" err="1"/>
              <a:t>Failure</a:t>
            </a:r>
            <a:r>
              <a:rPr lang="es-ES_tradnl" dirty="0"/>
              <a:t>','</a:t>
            </a:r>
            <a:r>
              <a:rPr lang="es-ES_tradnl" dirty="0" err="1"/>
              <a:t>Random</a:t>
            </a:r>
            <a:r>
              <a:rPr lang="es-ES_tradnl" dirty="0"/>
              <a:t> </a:t>
            </a:r>
            <a:r>
              <a:rPr lang="es-ES_tradnl" dirty="0" err="1"/>
              <a:t>Failures</a:t>
            </a:r>
            <a:r>
              <a:rPr lang="es-ES_tradnl" dirty="0"/>
              <a:t>’</a:t>
            </a:r>
          </a:p>
          <a:p>
            <a:r>
              <a:rPr lang="es-ES_tradnl" dirty="0"/>
              <a:t>Los resultados arrojados por la aprendizaje profundo fueron:</a:t>
            </a:r>
          </a:p>
          <a:p>
            <a:r>
              <a:rPr lang="es-ES_tradnl" dirty="0"/>
              <a:t>Score: 0.36489421129226685 </a:t>
            </a:r>
          </a:p>
          <a:p>
            <a:r>
              <a:rPr lang="es-ES_tradnl" dirty="0" err="1"/>
              <a:t>Accuracy</a:t>
            </a:r>
            <a:r>
              <a:rPr lang="es-ES_tradnl" dirty="0"/>
              <a:t>: 0.9696000218391418</a:t>
            </a:r>
          </a:p>
        </p:txBody>
      </p:sp>
    </p:spTree>
    <p:extLst>
      <p:ext uri="{BB962C8B-B14F-4D97-AF65-F5344CB8AC3E}">
        <p14:creationId xmlns:p14="http://schemas.microsoft.com/office/powerpoint/2010/main" val="386057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2694-37DF-754C-66A7-7C5D22E121E4}"/>
              </a:ext>
            </a:extLst>
          </p:cNvPr>
          <p:cNvSpPr>
            <a:spLocks noGrp="1"/>
          </p:cNvSpPr>
          <p:nvPr>
            <p:ph type="title"/>
          </p:nvPr>
        </p:nvSpPr>
        <p:spPr>
          <a:xfrm>
            <a:off x="1141411" y="392502"/>
            <a:ext cx="9905998" cy="1018820"/>
          </a:xfrm>
        </p:spPr>
        <p:txBody>
          <a:bodyPr/>
          <a:lstStyle/>
          <a:p>
            <a:pPr algn="ctr"/>
            <a:r>
              <a:rPr lang="en-US" b="1" dirty="0">
                <a:solidFill>
                  <a:srgbClr val="FF0000"/>
                </a:solidFill>
              </a:rPr>
              <a:t>A</a:t>
            </a:r>
            <a:r>
              <a:rPr lang="en-DO" b="1">
                <a:solidFill>
                  <a:srgbClr val="FF0000"/>
                </a:solidFill>
              </a:rPr>
              <a:t>ccuracy</a:t>
            </a:r>
            <a:endParaRPr lang="en-DO" b="1" dirty="0">
              <a:solidFill>
                <a:srgbClr val="FF0000"/>
              </a:solidFill>
            </a:endParaRPr>
          </a:p>
        </p:txBody>
      </p:sp>
      <p:pic>
        <p:nvPicPr>
          <p:cNvPr id="5" name="Content Placeholder 4">
            <a:extLst>
              <a:ext uri="{FF2B5EF4-FFF2-40B4-BE49-F238E27FC236}">
                <a16:creationId xmlns:a16="http://schemas.microsoft.com/office/drawing/2014/main" id="{94B5A88C-82BE-1057-95B1-F0ECD8CD213E}"/>
              </a:ext>
            </a:extLst>
          </p:cNvPr>
          <p:cNvPicPr>
            <a:picLocks noGrp="1" noChangeAspect="1"/>
          </p:cNvPicPr>
          <p:nvPr>
            <p:ph idx="1"/>
          </p:nvPr>
        </p:nvPicPr>
        <p:blipFill>
          <a:blip r:embed="rId2"/>
          <a:stretch>
            <a:fillRect/>
          </a:stretch>
        </p:blipFill>
        <p:spPr>
          <a:xfrm>
            <a:off x="2436141" y="1571959"/>
            <a:ext cx="7316539" cy="4541910"/>
          </a:xfrm>
        </p:spPr>
      </p:pic>
    </p:spTree>
    <p:extLst>
      <p:ext uri="{BB962C8B-B14F-4D97-AF65-F5344CB8AC3E}">
        <p14:creationId xmlns:p14="http://schemas.microsoft.com/office/powerpoint/2010/main" val="3631039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D620-211A-D61B-5280-906AB7B84BD2}"/>
              </a:ext>
            </a:extLst>
          </p:cNvPr>
          <p:cNvSpPr>
            <a:spLocks noGrp="1"/>
          </p:cNvSpPr>
          <p:nvPr>
            <p:ph type="title"/>
          </p:nvPr>
        </p:nvSpPr>
        <p:spPr>
          <a:xfrm>
            <a:off x="838200" y="808037"/>
            <a:ext cx="10515600" cy="1325563"/>
          </a:xfrm>
        </p:spPr>
        <p:txBody>
          <a:bodyPr/>
          <a:lstStyle/>
          <a:p>
            <a:pPr algn="ctr"/>
            <a:r>
              <a:rPr lang="en-DO" b="1" dirty="0">
                <a:solidFill>
                  <a:srgbClr val="FF0000"/>
                </a:solidFill>
              </a:rPr>
              <a:t>Resumen General </a:t>
            </a:r>
          </a:p>
        </p:txBody>
      </p:sp>
      <p:sp>
        <p:nvSpPr>
          <p:cNvPr id="3" name="Content Placeholder 2">
            <a:extLst>
              <a:ext uri="{FF2B5EF4-FFF2-40B4-BE49-F238E27FC236}">
                <a16:creationId xmlns:a16="http://schemas.microsoft.com/office/drawing/2014/main" id="{5BEA9A61-41A9-C638-598C-1ADB8CA284C7}"/>
              </a:ext>
            </a:extLst>
          </p:cNvPr>
          <p:cNvSpPr>
            <a:spLocks noGrp="1"/>
          </p:cNvSpPr>
          <p:nvPr>
            <p:ph idx="1"/>
          </p:nvPr>
        </p:nvSpPr>
        <p:spPr>
          <a:xfrm>
            <a:off x="838200" y="2368550"/>
            <a:ext cx="10515600" cy="4351338"/>
          </a:xfrm>
        </p:spPr>
        <p:txBody>
          <a:bodyPr/>
          <a:lstStyle/>
          <a:p>
            <a:pPr marL="0" indent="0">
              <a:buNone/>
            </a:pPr>
            <a:r>
              <a:rPr lang="en-DO" dirty="0"/>
              <a:t>Entendemos que ambos modelos, permite predecir con mucha exactitud, el tipo de falla y la existencia de una falla mecanica en la maquinaria pesada. </a:t>
            </a:r>
          </a:p>
        </p:txBody>
      </p:sp>
    </p:spTree>
    <p:extLst>
      <p:ext uri="{BB962C8B-B14F-4D97-AF65-F5344CB8AC3E}">
        <p14:creationId xmlns:p14="http://schemas.microsoft.com/office/powerpoint/2010/main" val="360592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B5ED3-C93D-108E-890F-1D4D2FC100C1}"/>
              </a:ext>
            </a:extLst>
          </p:cNvPr>
          <p:cNvSpPr>
            <a:spLocks noGrp="1"/>
          </p:cNvSpPr>
          <p:nvPr>
            <p:ph idx="1"/>
          </p:nvPr>
        </p:nvSpPr>
        <p:spPr>
          <a:xfrm>
            <a:off x="516924" y="1403389"/>
            <a:ext cx="11158151" cy="5092036"/>
          </a:xfrm>
        </p:spPr>
        <p:txBody>
          <a:bodyPr/>
          <a:lstStyle/>
          <a:p>
            <a:r>
              <a:rPr lang="es-ES_tradnl" dirty="0"/>
              <a:t>En este </a:t>
            </a:r>
            <a:r>
              <a:rPr lang="es-ES_tradnl" dirty="0" err="1"/>
              <a:t>dataset</a:t>
            </a:r>
            <a:r>
              <a:rPr lang="es-ES_tradnl" dirty="0"/>
              <a:t> sobre el mantenimiento de una maquinaria, busca predecir cuando si la maquinaria tendrá un fallo o no y que tipo de falla tendría, basados en datos históricos. Analizamos profundamente como se correlacionan dichos datos y cual modelo puede ayudar a predecir estos eventos. </a:t>
            </a:r>
          </a:p>
          <a:p>
            <a:r>
              <a:rPr lang="es-ES_tradnl" dirty="0"/>
              <a:t>Nuestro interés es poder en vida real, identificar como predecir un problema de una maquinaria.</a:t>
            </a:r>
          </a:p>
          <a:p>
            <a:r>
              <a:rPr lang="en-DO" dirty="0"/>
              <a:t>La data proviene de: </a:t>
            </a:r>
            <a:r>
              <a:rPr lang="en-US" b="0" i="0" u="none" strike="noStrike" dirty="0">
                <a:solidFill>
                  <a:srgbClr val="202124"/>
                </a:solidFill>
                <a:effectLst/>
                <a:latin typeface="Inter"/>
                <a:hlinkClick r:id="rId2"/>
              </a:rPr>
              <a:t>https://archive.ics.uci.edu/ml/datasets/AI4I+2020+Predictive+Maintenance+Dataset</a:t>
            </a:r>
            <a:endParaRPr lang="en-DO" dirty="0"/>
          </a:p>
          <a:p>
            <a:endParaRPr lang="en-DO" dirty="0"/>
          </a:p>
        </p:txBody>
      </p:sp>
      <p:sp>
        <p:nvSpPr>
          <p:cNvPr id="2" name="TextBox 1">
            <a:extLst>
              <a:ext uri="{FF2B5EF4-FFF2-40B4-BE49-F238E27FC236}">
                <a16:creationId xmlns:a16="http://schemas.microsoft.com/office/drawing/2014/main" id="{BFB96C63-B81A-16E7-0766-A758507B55AA}"/>
              </a:ext>
            </a:extLst>
          </p:cNvPr>
          <p:cNvSpPr txBox="1"/>
          <p:nvPr/>
        </p:nvSpPr>
        <p:spPr>
          <a:xfrm>
            <a:off x="4259310" y="485775"/>
            <a:ext cx="3673378" cy="646331"/>
          </a:xfrm>
          <a:prstGeom prst="rect">
            <a:avLst/>
          </a:prstGeom>
          <a:noFill/>
        </p:spPr>
        <p:txBody>
          <a:bodyPr wrap="none" rtlCol="0">
            <a:spAutoFit/>
          </a:bodyPr>
          <a:lstStyle/>
          <a:p>
            <a:pPr algn="ctr"/>
            <a:r>
              <a:rPr lang="en-DO" sz="3600" b="1" dirty="0">
                <a:solidFill>
                  <a:srgbClr val="FF0000"/>
                </a:solidFill>
                <a:latin typeface="+mj-lt"/>
              </a:rPr>
              <a:t>Resumen Data Set</a:t>
            </a:r>
          </a:p>
        </p:txBody>
      </p:sp>
    </p:spTree>
    <p:extLst>
      <p:ext uri="{BB962C8B-B14F-4D97-AF65-F5344CB8AC3E}">
        <p14:creationId xmlns:p14="http://schemas.microsoft.com/office/powerpoint/2010/main" val="1030139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DB44-1ED3-7B75-AAA8-38081CF035ED}"/>
              </a:ext>
            </a:extLst>
          </p:cNvPr>
          <p:cNvSpPr>
            <a:spLocks noGrp="1"/>
          </p:cNvSpPr>
          <p:nvPr>
            <p:ph type="title"/>
          </p:nvPr>
        </p:nvSpPr>
        <p:spPr>
          <a:xfrm>
            <a:off x="838200" y="3108325"/>
            <a:ext cx="10515600" cy="1325563"/>
          </a:xfrm>
        </p:spPr>
        <p:txBody>
          <a:bodyPr>
            <a:normAutofit/>
          </a:bodyPr>
          <a:lstStyle/>
          <a:p>
            <a:pPr algn="ctr"/>
            <a:r>
              <a:rPr lang="en-DO" sz="7200" b="1" dirty="0">
                <a:solidFill>
                  <a:srgbClr val="FFC000"/>
                </a:solidFill>
              </a:rPr>
              <a:t>Muchas Gracias!!!</a:t>
            </a:r>
          </a:p>
        </p:txBody>
      </p:sp>
    </p:spTree>
    <p:extLst>
      <p:ext uri="{BB962C8B-B14F-4D97-AF65-F5344CB8AC3E}">
        <p14:creationId xmlns:p14="http://schemas.microsoft.com/office/powerpoint/2010/main" val="43531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8CA2-942D-CE35-7207-C1C3857C992C}"/>
              </a:ext>
            </a:extLst>
          </p:cNvPr>
          <p:cNvSpPr>
            <a:spLocks noGrp="1"/>
          </p:cNvSpPr>
          <p:nvPr>
            <p:ph type="title"/>
          </p:nvPr>
        </p:nvSpPr>
        <p:spPr>
          <a:xfrm>
            <a:off x="1141412" y="433166"/>
            <a:ext cx="9905998" cy="1478570"/>
          </a:xfrm>
        </p:spPr>
        <p:txBody>
          <a:bodyPr/>
          <a:lstStyle/>
          <a:p>
            <a:pPr algn="ctr"/>
            <a:r>
              <a:rPr lang="en-DO" b="1" dirty="0">
                <a:solidFill>
                  <a:srgbClr val="FF0000"/>
                </a:solidFill>
              </a:rPr>
              <a:t>Contenido del dataset</a:t>
            </a:r>
          </a:p>
        </p:txBody>
      </p:sp>
      <p:sp>
        <p:nvSpPr>
          <p:cNvPr id="3" name="Content Placeholder 2">
            <a:extLst>
              <a:ext uri="{FF2B5EF4-FFF2-40B4-BE49-F238E27FC236}">
                <a16:creationId xmlns:a16="http://schemas.microsoft.com/office/drawing/2014/main" id="{4CE2C956-55DA-D97D-8305-423AEF1CEBA0}"/>
              </a:ext>
            </a:extLst>
          </p:cNvPr>
          <p:cNvSpPr>
            <a:spLocks noGrp="1"/>
          </p:cNvSpPr>
          <p:nvPr>
            <p:ph idx="1"/>
          </p:nvPr>
        </p:nvSpPr>
        <p:spPr>
          <a:xfrm>
            <a:off x="1141411" y="1817000"/>
            <a:ext cx="9905999" cy="4226264"/>
          </a:xfrm>
        </p:spPr>
        <p:txBody>
          <a:bodyPr>
            <a:normAutofit/>
          </a:bodyPr>
          <a:lstStyle/>
          <a:p>
            <a:r>
              <a:rPr lang="en-DO" sz="2000" dirty="0">
                <a:latin typeface="Calibri" panose="020F0502020204030204" pitchFamily="34" charset="0"/>
                <a:cs typeface="Calibri" panose="020F0502020204030204" pitchFamily="34" charset="0"/>
              </a:rPr>
              <a:t>No contiene ningun dato faltante.</a:t>
            </a:r>
          </a:p>
          <a:p>
            <a:r>
              <a:rPr lang="en-DO" sz="2000" dirty="0">
                <a:latin typeface="Calibri" panose="020F0502020204030204" pitchFamily="34" charset="0"/>
                <a:cs typeface="Calibri" panose="020F0502020204030204" pitchFamily="34" charset="0"/>
              </a:rPr>
              <a:t>No contiene datos duplicados.</a:t>
            </a:r>
          </a:p>
          <a:p>
            <a:r>
              <a:rPr lang="en-DO" sz="2000" dirty="0">
                <a:latin typeface="Calibri" panose="020F0502020204030204" pitchFamily="34" charset="0"/>
                <a:cs typeface="Calibri" panose="020F0502020204030204" pitchFamily="34" charset="0"/>
              </a:rPr>
              <a:t>Este dataset cuenta con 10,000 filas y 10 columnas.</a:t>
            </a:r>
          </a:p>
          <a:p>
            <a:r>
              <a:rPr lang="en-DO" sz="2000" dirty="0">
                <a:latin typeface="Calibri" panose="020F0502020204030204" pitchFamily="34" charset="0"/>
                <a:cs typeface="Calibri" panose="020F0502020204030204" pitchFamily="34" charset="0"/>
              </a:rPr>
              <a:t>La 4 variables son numericos, objetos o categoricas son 3 y de tipo flotante son 3.</a:t>
            </a:r>
          </a:p>
          <a:p>
            <a:r>
              <a:rPr lang="es-ES_tradnl" sz="2000" dirty="0">
                <a:latin typeface="Calibri" panose="020F0502020204030204" pitchFamily="34" charset="0"/>
                <a:cs typeface="Calibri" panose="020F0502020204030204" pitchFamily="34" charset="0"/>
              </a:rPr>
              <a:t>Solo modificamos los nombres de los datos con un </a:t>
            </a:r>
            <a:r>
              <a:rPr lang="es-ES_tradnl" sz="2000" dirty="0" err="1">
                <a:latin typeface="Calibri" panose="020F0502020204030204" pitchFamily="34" charset="0"/>
                <a:cs typeface="Calibri" panose="020F0502020204030204" pitchFamily="34" charset="0"/>
              </a:rPr>
              <a:t>rename</a:t>
            </a:r>
            <a:r>
              <a:rPr lang="es-ES_tradnl" sz="2000" dirty="0">
                <a:latin typeface="Calibri" panose="020F0502020204030204" pitchFamily="34" charset="0"/>
                <a:cs typeface="Calibri" panose="020F0502020204030204" pitchFamily="34" charset="0"/>
              </a:rPr>
              <a:t> p</a:t>
            </a:r>
            <a:r>
              <a:rPr lang="es-ES_tradnl" sz="2000" b="0" i="0" dirty="0">
                <a:effectLst/>
                <a:latin typeface="Calibri" panose="020F0502020204030204" pitchFamily="34" charset="0"/>
                <a:cs typeface="Calibri" panose="020F0502020204030204" pitchFamily="34" charset="0"/>
              </a:rPr>
              <a:t>ara hacerlo mas entendible  convertimos los valores de la columna “</a:t>
            </a:r>
            <a:r>
              <a:rPr lang="es-ES_tradnl" sz="2000" b="0" i="0" dirty="0" err="1">
                <a:effectLst/>
                <a:latin typeface="Calibri" panose="020F0502020204030204" pitchFamily="34" charset="0"/>
                <a:cs typeface="Calibri" panose="020F0502020204030204" pitchFamily="34" charset="0"/>
              </a:rPr>
              <a:t>Type</a:t>
            </a:r>
            <a:r>
              <a:rPr lang="es-ES_tradnl" sz="2000" b="0" i="0" dirty="0">
                <a:effectLst/>
                <a:latin typeface="Calibri" panose="020F0502020204030204" pitchFamily="34" charset="0"/>
                <a:cs typeface="Calibri" panose="020F0502020204030204" pitchFamily="34" charset="0"/>
              </a:rPr>
              <a:t>” que se refiere al tipo de maquinaria, de L a Low, M a Medium y High </a:t>
            </a:r>
            <a:r>
              <a:rPr lang="es-ES_tradnl" sz="2000" b="0" i="0" dirty="0" err="1">
                <a:effectLst/>
                <a:latin typeface="Calibri" panose="020F0502020204030204" pitchFamily="34" charset="0"/>
                <a:cs typeface="Calibri" panose="020F0502020204030204" pitchFamily="34" charset="0"/>
              </a:rPr>
              <a:t>Quality</a:t>
            </a:r>
            <a:r>
              <a:rPr lang="es-ES_tradnl" sz="2000" b="0" i="0" dirty="0">
                <a:effectLst/>
                <a:latin typeface="Calibri" panose="020F0502020204030204" pitchFamily="34" charset="0"/>
                <a:cs typeface="Calibri" panose="020F0502020204030204" pitchFamily="34" charset="0"/>
              </a:rPr>
              <a:t>.</a:t>
            </a:r>
          </a:p>
          <a:p>
            <a:r>
              <a:rPr lang="en-DO" sz="2000" dirty="0">
                <a:latin typeface="Calibri" panose="020F0502020204030204" pitchFamily="34" charset="0"/>
                <a:cs typeface="Calibri" panose="020F0502020204030204" pitchFamily="34" charset="0"/>
              </a:rPr>
              <a:t>Este dataset contiene dos variable objetivos, que son target que dice cuando existe un fallo o no. Seguido, de la variable del tipo de fallo. </a:t>
            </a:r>
          </a:p>
          <a:p>
            <a:endParaRPr lang="en-DO" dirty="0"/>
          </a:p>
        </p:txBody>
      </p:sp>
    </p:spTree>
    <p:extLst>
      <p:ext uri="{BB962C8B-B14F-4D97-AF65-F5344CB8AC3E}">
        <p14:creationId xmlns:p14="http://schemas.microsoft.com/office/powerpoint/2010/main" val="406341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9652-62D6-7F49-BF51-C61C2EBE1454}"/>
              </a:ext>
            </a:extLst>
          </p:cNvPr>
          <p:cNvSpPr>
            <a:spLocks noGrp="1"/>
          </p:cNvSpPr>
          <p:nvPr>
            <p:ph type="title"/>
          </p:nvPr>
        </p:nvSpPr>
        <p:spPr/>
        <p:txBody>
          <a:bodyPr/>
          <a:lstStyle/>
          <a:p>
            <a:pPr algn="ctr"/>
            <a:r>
              <a:rPr lang="es-ES_tradnl" b="1" dirty="0">
                <a:solidFill>
                  <a:srgbClr val="FF0000"/>
                </a:solidFill>
              </a:rPr>
              <a:t>No existe desbalance en la data o datos atípicos</a:t>
            </a:r>
          </a:p>
        </p:txBody>
      </p:sp>
      <p:pic>
        <p:nvPicPr>
          <p:cNvPr id="5" name="Content Placeholder 4">
            <a:extLst>
              <a:ext uri="{FF2B5EF4-FFF2-40B4-BE49-F238E27FC236}">
                <a16:creationId xmlns:a16="http://schemas.microsoft.com/office/drawing/2014/main" id="{F5F1FF9D-EFCF-8F4B-9B75-461A2EFB955C}"/>
              </a:ext>
            </a:extLst>
          </p:cNvPr>
          <p:cNvPicPr>
            <a:picLocks noGrp="1" noChangeAspect="1"/>
          </p:cNvPicPr>
          <p:nvPr>
            <p:ph idx="1"/>
          </p:nvPr>
        </p:nvPicPr>
        <p:blipFill>
          <a:blip r:embed="rId2"/>
          <a:stretch>
            <a:fillRect/>
          </a:stretch>
        </p:blipFill>
        <p:spPr>
          <a:xfrm>
            <a:off x="838200" y="2484741"/>
            <a:ext cx="10515600" cy="3033105"/>
          </a:xfrm>
        </p:spPr>
      </p:pic>
    </p:spTree>
    <p:extLst>
      <p:ext uri="{BB962C8B-B14F-4D97-AF65-F5344CB8AC3E}">
        <p14:creationId xmlns:p14="http://schemas.microsoft.com/office/powerpoint/2010/main" val="289049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F359-E78C-8364-CDA0-41213E2A4D28}"/>
              </a:ext>
            </a:extLst>
          </p:cNvPr>
          <p:cNvSpPr>
            <a:spLocks noGrp="1"/>
          </p:cNvSpPr>
          <p:nvPr>
            <p:ph type="title"/>
          </p:nvPr>
        </p:nvSpPr>
        <p:spPr>
          <a:xfrm>
            <a:off x="1341622" y="183803"/>
            <a:ext cx="9905998" cy="730597"/>
          </a:xfrm>
        </p:spPr>
        <p:txBody>
          <a:bodyPr/>
          <a:lstStyle/>
          <a:p>
            <a:pPr algn="ctr"/>
            <a:r>
              <a:rPr lang="es-ES_tradnl" b="1" dirty="0">
                <a:solidFill>
                  <a:srgbClr val="FF0000"/>
                </a:solidFill>
              </a:rPr>
              <a:t>Diccionario</a:t>
            </a:r>
          </a:p>
        </p:txBody>
      </p:sp>
      <p:sp>
        <p:nvSpPr>
          <p:cNvPr id="3" name="Content Placeholder 2">
            <a:extLst>
              <a:ext uri="{FF2B5EF4-FFF2-40B4-BE49-F238E27FC236}">
                <a16:creationId xmlns:a16="http://schemas.microsoft.com/office/drawing/2014/main" id="{A9FDA5DE-F7F8-CFC2-F63A-F47E4F96ABBB}"/>
              </a:ext>
            </a:extLst>
          </p:cNvPr>
          <p:cNvSpPr>
            <a:spLocks noGrp="1"/>
          </p:cNvSpPr>
          <p:nvPr>
            <p:ph idx="1"/>
          </p:nvPr>
        </p:nvSpPr>
        <p:spPr>
          <a:xfrm>
            <a:off x="1144589" y="914400"/>
            <a:ext cx="10103031" cy="5396459"/>
          </a:xfrm>
        </p:spPr>
        <p:txBody>
          <a:bodyPr>
            <a:normAutofit fontScale="92500" lnSpcReduction="10000"/>
          </a:bodyPr>
          <a:lstStyle/>
          <a:p>
            <a:r>
              <a:rPr lang="en-DO" sz="1800" b="1" kern="100" dirty="0">
                <a:effectLst/>
                <a:latin typeface="Calibri" panose="020F0502020204030204" pitchFamily="34" charset="0"/>
                <a:ea typeface="Calibri" panose="020F0502020204030204" pitchFamily="34" charset="0"/>
                <a:cs typeface="Times New Roman" panose="02020603050405020304" pitchFamily="18" charset="0"/>
              </a:rPr>
              <a:t>ID del Producto:</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Consta de una letra L, M o H para baja (50 % de todos los productos), media (30 %) y alta (20 %) como variantes de calidad del producto y un número de serie específico de la variante temperatura del aire [K]: generado usando un proceso de caminata aleatoria luego se normalizó a una desviación estándar de 2 K alrededor de 300 K.</a:t>
            </a:r>
          </a:p>
          <a:p>
            <a:r>
              <a:rPr lang="en-DO" sz="1800" b="1" kern="100" dirty="0">
                <a:effectLst/>
                <a:latin typeface="Calibri" panose="020F0502020204030204" pitchFamily="34" charset="0"/>
                <a:ea typeface="Calibri" panose="020F0502020204030204" pitchFamily="34" charset="0"/>
                <a:cs typeface="Times New Roman" panose="02020603050405020304" pitchFamily="18" charset="0"/>
              </a:rPr>
              <a:t>Temperatura de proceso [K]:</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Generado usando un proceso de paseo aleatorio normalizado a una desviación estándar de 1 K, sumado a la temperatura del aire más 10 </a:t>
            </a:r>
          </a:p>
          <a:p>
            <a:r>
              <a:rPr lang="en-DO" sz="1800" b="1" kern="100" dirty="0">
                <a:effectLst/>
                <a:latin typeface="Calibri" panose="020F0502020204030204" pitchFamily="34" charset="0"/>
                <a:ea typeface="Calibri" panose="020F0502020204030204" pitchFamily="34" charset="0"/>
                <a:cs typeface="Times New Roman" panose="02020603050405020304" pitchFamily="18" charset="0"/>
              </a:rPr>
              <a:t>Velocidad de rotación [rpm]:</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Calculado a partir de una potencia de 2860 W, superpuesto con un par de ruido distribuido normalmente [Nm]: los valores de par se distribuyen normalmente alrededor de 40 Nm con un Ïƒ = 10 Nm y sin valores negativos. desgaste de herramienta [min]: Las variantes de calidad H/M/L añaden 5/3/2 minutos de desgaste de herramienta a la herramienta utilizada en el proceso. y una etiqueta de "fallo de la máquina" que indica si la máquina ha fallado en este punto de datos en particular para cualquiera de los siguientes modos de falla.</a:t>
            </a:r>
          </a:p>
          <a:p>
            <a:r>
              <a:rPr lang="en-DO" sz="1800" b="1" kern="100" dirty="0">
                <a:effectLst/>
                <a:latin typeface="Calibri" panose="020F0502020204030204" pitchFamily="34" charset="0"/>
                <a:ea typeface="Calibri" panose="020F0502020204030204" pitchFamily="34" charset="0"/>
                <a:cs typeface="Times New Roman" panose="02020603050405020304" pitchFamily="18" charset="0"/>
              </a:rPr>
              <a:t>La falla de la máquina consta de cinco modos de falla independientes, falla por desgaste de la herramienta (TWF):</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La herramienta se reemplazará si falla en un tiempo de uso de la herramienta seleccionado al azar entre 200 y 240 minutos (120 veces en nuestro conjunto de datos). En este momento, la herramienta se reemplaza 69 veces y falla 51 veces (asignadas aleatoriamente).</a:t>
            </a:r>
          </a:p>
        </p:txBody>
      </p:sp>
    </p:spTree>
    <p:extLst>
      <p:ext uri="{BB962C8B-B14F-4D97-AF65-F5344CB8AC3E}">
        <p14:creationId xmlns:p14="http://schemas.microsoft.com/office/powerpoint/2010/main" val="264924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56B51-C068-C967-433B-9A3BE29234E2}"/>
              </a:ext>
            </a:extLst>
          </p:cNvPr>
          <p:cNvSpPr>
            <a:spLocks noGrp="1"/>
          </p:cNvSpPr>
          <p:nvPr>
            <p:ph idx="1"/>
          </p:nvPr>
        </p:nvSpPr>
        <p:spPr>
          <a:xfrm>
            <a:off x="1143000" y="525618"/>
            <a:ext cx="9905999" cy="5830212"/>
          </a:xfrm>
        </p:spPr>
        <p:txBody>
          <a:bodyPr>
            <a:normAutofit/>
          </a:bodyPr>
          <a:lstStyle/>
          <a:p>
            <a:r>
              <a:rPr lang="en-DO" sz="1800" b="1" kern="100" dirty="0">
                <a:effectLst/>
                <a:latin typeface="Calibri" panose="020F0502020204030204" pitchFamily="34" charset="0"/>
                <a:ea typeface="Calibri" panose="020F0502020204030204" pitchFamily="34" charset="0"/>
                <a:cs typeface="Times New Roman" panose="02020603050405020304" pitchFamily="18" charset="0"/>
              </a:rPr>
              <a:t>Fallo de alimentación (PWF):</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El producto del par y la velocidad de rotación (en rad/s) es igual a la potencia requerida para el proceso.</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Si esta potencia está por debajo de 3500 W o por encima de 9000 W, el proceso falla, que es el caso 95 veces en nuestro conjunto de datos.</a:t>
            </a:r>
          </a:p>
          <a:p>
            <a:r>
              <a:rPr lang="en-DO" sz="1800" b="1" kern="100" dirty="0">
                <a:effectLst/>
                <a:latin typeface="Calibri" panose="020F0502020204030204" pitchFamily="34" charset="0"/>
                <a:ea typeface="Calibri" panose="020F0502020204030204" pitchFamily="34" charset="0"/>
                <a:cs typeface="Times New Roman" panose="02020603050405020304" pitchFamily="18" charset="0"/>
              </a:rPr>
              <a:t>Fallo por sobreesfuerzo (OSF):</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Si el producto del desgaste de la herramienta y el par supera los 11 000 minNm para la variante de producto L (12 000 M, 13 000 H), el proceso falla debido a una sobreesfuerzo. Esto es cierto para 98 puntos de datos.</a:t>
            </a:r>
          </a:p>
          <a:p>
            <a:r>
              <a:rPr lang="en-DO" sz="1800" b="1" kern="100" dirty="0">
                <a:effectLst/>
                <a:latin typeface="Calibri" panose="020F0502020204030204" pitchFamily="34" charset="0"/>
                <a:ea typeface="Calibri" panose="020F0502020204030204" pitchFamily="34" charset="0"/>
                <a:cs typeface="Times New Roman" panose="02020603050405020304" pitchFamily="18" charset="0"/>
              </a:rPr>
              <a:t>Fallos aleatorios (RNF):</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Cada proceso tiene una probabilidad del 0,1 % de fallar independientemente de sus parámetros de proceso. Este es el caso de solo 5 puntos de datos, menos de lo que cabría esperar para 10 000 puntos de datos en nuestro conjunto de datos.</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Si al menos uno de los modos de falla anteriores es verdadero, el proceso falla y la etiqueta de "falla de la máquina" se establece en 1.</a:t>
            </a:r>
          </a:p>
          <a:p>
            <a:endParaRPr lang="en-D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DO" dirty="0"/>
          </a:p>
        </p:txBody>
      </p:sp>
    </p:spTree>
    <p:extLst>
      <p:ext uri="{BB962C8B-B14F-4D97-AF65-F5344CB8AC3E}">
        <p14:creationId xmlns:p14="http://schemas.microsoft.com/office/powerpoint/2010/main" val="6752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081E-344F-1716-DBB0-E9B3B24939C1}"/>
              </a:ext>
            </a:extLst>
          </p:cNvPr>
          <p:cNvSpPr>
            <a:spLocks noGrp="1"/>
          </p:cNvSpPr>
          <p:nvPr>
            <p:ph type="title"/>
          </p:nvPr>
        </p:nvSpPr>
        <p:spPr>
          <a:xfrm>
            <a:off x="1143001" y="2689715"/>
            <a:ext cx="9905998" cy="1478570"/>
          </a:xfrm>
        </p:spPr>
        <p:txBody>
          <a:bodyPr>
            <a:normAutofit/>
          </a:bodyPr>
          <a:lstStyle/>
          <a:p>
            <a:pPr algn="ctr"/>
            <a:r>
              <a:rPr lang="es-ES_tradnl" sz="5400" b="1" dirty="0">
                <a:solidFill>
                  <a:srgbClr val="FF0000"/>
                </a:solidFill>
              </a:rPr>
              <a:t>Análisis de la data</a:t>
            </a:r>
          </a:p>
        </p:txBody>
      </p:sp>
    </p:spTree>
    <p:extLst>
      <p:ext uri="{BB962C8B-B14F-4D97-AF65-F5344CB8AC3E}">
        <p14:creationId xmlns:p14="http://schemas.microsoft.com/office/powerpoint/2010/main" val="246692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A10E9A-9715-4093-A1AA-91DFAB76680D}"/>
              </a:ext>
            </a:extLst>
          </p:cNvPr>
          <p:cNvPicPr>
            <a:picLocks noGrp="1" noChangeAspect="1"/>
          </p:cNvPicPr>
          <p:nvPr>
            <p:ph idx="1"/>
          </p:nvPr>
        </p:nvPicPr>
        <p:blipFill>
          <a:blip r:embed="rId2"/>
          <a:stretch>
            <a:fillRect/>
          </a:stretch>
        </p:blipFill>
        <p:spPr>
          <a:xfrm>
            <a:off x="3452199" y="1073613"/>
            <a:ext cx="5287602" cy="4710773"/>
          </a:xfrm>
        </p:spPr>
      </p:pic>
      <p:sp>
        <p:nvSpPr>
          <p:cNvPr id="2" name="TextBox 1">
            <a:extLst>
              <a:ext uri="{FF2B5EF4-FFF2-40B4-BE49-F238E27FC236}">
                <a16:creationId xmlns:a16="http://schemas.microsoft.com/office/drawing/2014/main" id="{C42EC861-364F-18BC-FDB0-82BAD5C6FA0C}"/>
              </a:ext>
            </a:extLst>
          </p:cNvPr>
          <p:cNvSpPr txBox="1"/>
          <p:nvPr/>
        </p:nvSpPr>
        <p:spPr>
          <a:xfrm>
            <a:off x="1263148" y="488838"/>
            <a:ext cx="9651360" cy="584775"/>
          </a:xfrm>
          <a:prstGeom prst="rect">
            <a:avLst/>
          </a:prstGeom>
          <a:noFill/>
        </p:spPr>
        <p:txBody>
          <a:bodyPr wrap="none" rtlCol="0">
            <a:spAutoFit/>
          </a:bodyPr>
          <a:lstStyle/>
          <a:p>
            <a:pPr algn="ctr"/>
            <a:r>
              <a:rPr lang="en-DO" sz="3200" b="1">
                <a:solidFill>
                  <a:srgbClr val="FF0000"/>
                </a:solidFill>
              </a:rPr>
              <a:t>Tipo De Falla, Cuando Exista Una Falla En La Maquinaria</a:t>
            </a:r>
            <a:endParaRPr lang="en-DO" sz="3200" b="1" dirty="0">
              <a:solidFill>
                <a:srgbClr val="FF0000"/>
              </a:solidFill>
            </a:endParaRPr>
          </a:p>
        </p:txBody>
      </p:sp>
      <p:sp>
        <p:nvSpPr>
          <p:cNvPr id="3" name="TextBox 2">
            <a:extLst>
              <a:ext uri="{FF2B5EF4-FFF2-40B4-BE49-F238E27FC236}">
                <a16:creationId xmlns:a16="http://schemas.microsoft.com/office/drawing/2014/main" id="{F3CE5938-62CE-B410-08A9-C2FBB1777457}"/>
              </a:ext>
            </a:extLst>
          </p:cNvPr>
          <p:cNvSpPr txBox="1"/>
          <p:nvPr/>
        </p:nvSpPr>
        <p:spPr>
          <a:xfrm>
            <a:off x="1755110" y="6024943"/>
            <a:ext cx="8667437" cy="646331"/>
          </a:xfrm>
          <a:prstGeom prst="rect">
            <a:avLst/>
          </a:prstGeom>
          <a:noFill/>
        </p:spPr>
        <p:txBody>
          <a:bodyPr wrap="none" rtlCol="0">
            <a:spAutoFit/>
          </a:bodyPr>
          <a:lstStyle/>
          <a:p>
            <a:pPr algn="ctr"/>
            <a:r>
              <a:rPr lang="es-ES_tradnl" dirty="0"/>
              <a:t>Basado en un filtro, de cuando ya existe una falla. Cual es la mas común ? En este caso es la</a:t>
            </a:r>
          </a:p>
          <a:p>
            <a:pPr algn="ctr"/>
            <a:r>
              <a:rPr lang="es-ES_tradnl" dirty="0"/>
              <a:t>disipación de calor, seguido por la falla de encendido.</a:t>
            </a:r>
          </a:p>
        </p:txBody>
      </p:sp>
    </p:spTree>
    <p:extLst>
      <p:ext uri="{BB962C8B-B14F-4D97-AF65-F5344CB8AC3E}">
        <p14:creationId xmlns:p14="http://schemas.microsoft.com/office/powerpoint/2010/main" val="267672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96F9F8-BBB8-6F0A-8456-2F258449064E}"/>
              </a:ext>
            </a:extLst>
          </p:cNvPr>
          <p:cNvPicPr>
            <a:picLocks noGrp="1" noChangeAspect="1"/>
          </p:cNvPicPr>
          <p:nvPr>
            <p:ph idx="1"/>
          </p:nvPr>
        </p:nvPicPr>
        <p:blipFill>
          <a:blip r:embed="rId2"/>
          <a:stretch>
            <a:fillRect/>
          </a:stretch>
        </p:blipFill>
        <p:spPr>
          <a:xfrm>
            <a:off x="514815" y="666513"/>
            <a:ext cx="5581186" cy="4454128"/>
          </a:xfrm>
        </p:spPr>
      </p:pic>
      <p:pic>
        <p:nvPicPr>
          <p:cNvPr id="3" name="Picture 2">
            <a:extLst>
              <a:ext uri="{FF2B5EF4-FFF2-40B4-BE49-F238E27FC236}">
                <a16:creationId xmlns:a16="http://schemas.microsoft.com/office/drawing/2014/main" id="{EC661A11-AE1D-3E73-A27E-06BE7FF6062E}"/>
              </a:ext>
            </a:extLst>
          </p:cNvPr>
          <p:cNvPicPr>
            <a:picLocks noChangeAspect="1"/>
          </p:cNvPicPr>
          <p:nvPr/>
        </p:nvPicPr>
        <p:blipFill>
          <a:blip r:embed="rId3"/>
          <a:stretch>
            <a:fillRect/>
          </a:stretch>
        </p:blipFill>
        <p:spPr>
          <a:xfrm>
            <a:off x="6665600" y="666513"/>
            <a:ext cx="4629833" cy="4454128"/>
          </a:xfrm>
          <a:prstGeom prst="rect">
            <a:avLst/>
          </a:prstGeom>
        </p:spPr>
      </p:pic>
      <p:sp>
        <p:nvSpPr>
          <p:cNvPr id="4" name="TextBox 3">
            <a:extLst>
              <a:ext uri="{FF2B5EF4-FFF2-40B4-BE49-F238E27FC236}">
                <a16:creationId xmlns:a16="http://schemas.microsoft.com/office/drawing/2014/main" id="{D062FB45-94B1-A611-809F-384962AE7789}"/>
              </a:ext>
            </a:extLst>
          </p:cNvPr>
          <p:cNvSpPr txBox="1"/>
          <p:nvPr/>
        </p:nvSpPr>
        <p:spPr>
          <a:xfrm>
            <a:off x="1285102" y="5480009"/>
            <a:ext cx="9885405" cy="923330"/>
          </a:xfrm>
          <a:prstGeom prst="rect">
            <a:avLst/>
          </a:prstGeom>
          <a:noFill/>
        </p:spPr>
        <p:txBody>
          <a:bodyPr wrap="square" rtlCol="0">
            <a:spAutoFit/>
          </a:bodyPr>
          <a:lstStyle/>
          <a:p>
            <a:pPr algn="ctr"/>
            <a:r>
              <a:rPr lang="es-ES_tradnl" dirty="0"/>
              <a:t>Consta de una letra Low, Medium o High para baja (50 % de todos los productos), media (30 %) y alta (20 %) como variantes de calidad del producto o maquinaria, en este caso vemos que por la cantidad de producto la calidad baja tiende mas a fallar. </a:t>
            </a:r>
          </a:p>
        </p:txBody>
      </p:sp>
    </p:spTree>
    <p:extLst>
      <p:ext uri="{BB962C8B-B14F-4D97-AF65-F5344CB8AC3E}">
        <p14:creationId xmlns:p14="http://schemas.microsoft.com/office/powerpoint/2010/main" val="2094830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1894</TotalTime>
  <Words>1191</Words>
  <Application>Microsoft Macintosh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Helvetica Neue</vt:lpstr>
      <vt:lpstr>Inter</vt:lpstr>
      <vt:lpstr>Office Theme</vt:lpstr>
      <vt:lpstr>Modelo para predecir cuando habrá una falla y cuales tipos de falla tendrá la maquinaria pesada.</vt:lpstr>
      <vt:lpstr>PowerPoint Presentation</vt:lpstr>
      <vt:lpstr>Contenido del dataset</vt:lpstr>
      <vt:lpstr>No existe desbalance en la data o datos atípicos</vt:lpstr>
      <vt:lpstr>Diccionario</vt:lpstr>
      <vt:lpstr>PowerPoint Presentation</vt:lpstr>
      <vt:lpstr>Análisis de la data</vt:lpstr>
      <vt:lpstr>PowerPoint Presentation</vt:lpstr>
      <vt:lpstr>PowerPoint Presentation</vt:lpstr>
      <vt:lpstr>PowerPoint Presentation</vt:lpstr>
      <vt:lpstr>PowerPoint Presentation</vt:lpstr>
      <vt:lpstr>PowerPoint Presentation</vt:lpstr>
      <vt:lpstr>PowerPoint Presentation</vt:lpstr>
      <vt:lpstr>Modelo elegido para predecir cuando existira una falla en la maquinaria</vt:lpstr>
      <vt:lpstr>Matrix de confusion</vt:lpstr>
      <vt:lpstr>Classification Report </vt:lpstr>
      <vt:lpstr>Redes neuronales or deep learnig para predecir que tipo de fallo puede tener la maquianria </vt:lpstr>
      <vt:lpstr>Accuracy</vt:lpstr>
      <vt:lpstr>Resumen General </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Johnny D. Santana Segura</dc:creator>
  <cp:lastModifiedBy>Johnny D. Santana Segura</cp:lastModifiedBy>
  <cp:revision>27</cp:revision>
  <dcterms:created xsi:type="dcterms:W3CDTF">2023-01-29T01:05:33Z</dcterms:created>
  <dcterms:modified xsi:type="dcterms:W3CDTF">2023-03-07T16:16:01Z</dcterms:modified>
</cp:coreProperties>
</file>