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2"/>
  </p:notesMasterIdLst>
  <p:sldIdLst>
    <p:sldId id="269" r:id="rId2"/>
    <p:sldId id="258" r:id="rId3"/>
    <p:sldId id="259" r:id="rId4"/>
    <p:sldId id="263" r:id="rId5"/>
    <p:sldId id="261" r:id="rId6"/>
    <p:sldId id="270" r:id="rId7"/>
    <p:sldId id="271" r:id="rId8"/>
    <p:sldId id="265" r:id="rId9"/>
    <p:sldId id="266" r:id="rId10"/>
    <p:sldId id="267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Nunito" pitchFamily="2" charset="77"/>
      <p:regular r:id="rId17"/>
      <p:bold r:id="rId18"/>
      <p:italic r:id="rId19"/>
      <p:boldItalic r:id="rId20"/>
    </p:embeddedFont>
    <p:embeddedFont>
      <p:font typeface="Proxima Nova" panose="02000506030000020004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EAC278-2BD7-4BB9-A1A8-80E2349B1A00}">
  <a:tblStyle styleId="{36EAC278-2BD7-4BB9-A1A8-80E2349B1A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73"/>
    <p:restoredTop sz="93617"/>
  </p:normalViewPr>
  <p:slideViewPr>
    <p:cSldViewPr snapToGrid="0">
      <p:cViewPr>
        <p:scale>
          <a:sx n="154" d="100"/>
          <a:sy n="154" d="100"/>
        </p:scale>
        <p:origin x="144" y="-19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33203d3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33203d3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460afe42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460afe42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33203d36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33203d36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33203d36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33203d36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33203d36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33203d36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757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33203d36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33203d36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6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3203d36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3203d36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3203d36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3203d36b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33203d36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33203d36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706329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7111270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3536795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0836813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6329917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3516943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3228728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6618657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55526683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bg>
      <p:bgPr>
        <a:solidFill>
          <a:srgbClr val="4B22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98075" y="1637250"/>
            <a:ext cx="5865000" cy="18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298075" y="1262075"/>
            <a:ext cx="4552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875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>
  <p:cSld name="Título">
    <p:bg>
      <p:bgPr>
        <a:solidFill>
          <a:srgbClr val="FCFCFC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280850" y="112950"/>
            <a:ext cx="59670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B22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388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54775132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Portada 1">
    <p:bg>
      <p:bgPr>
        <a:solidFill>
          <a:srgbClr val="4B22F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298075" y="1637250"/>
            <a:ext cx="5865000" cy="18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1"/>
          </p:nvPr>
        </p:nvSpPr>
        <p:spPr>
          <a:xfrm>
            <a:off x="298075" y="1262075"/>
            <a:ext cx="4552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7197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3 Grises ">
  <p:cSld name="Sección 3 Grises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98075" y="183700"/>
            <a:ext cx="5457000" cy="13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4400"/>
              <a:buNone/>
              <a:defRPr sz="4400">
                <a:solidFill>
                  <a:srgbClr val="4B2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483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560752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7865070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7989343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0308178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08761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48099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4928180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623750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9D24-13C9-4060-9EE9-5D390133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500" y="1674926"/>
            <a:ext cx="5865000" cy="1869000"/>
          </a:xfrm>
        </p:spPr>
        <p:txBody>
          <a:bodyPr/>
          <a:lstStyle/>
          <a:p>
            <a:pPr algn="ctr"/>
            <a:r>
              <a:rPr lang="en-DO" dirty="0"/>
              <a:t>Analisis de ventas de un supermercado</a:t>
            </a:r>
          </a:p>
        </p:txBody>
      </p:sp>
    </p:spTree>
    <p:extLst>
      <p:ext uri="{BB962C8B-B14F-4D97-AF65-F5344CB8AC3E}">
        <p14:creationId xmlns:p14="http://schemas.microsoft.com/office/powerpoint/2010/main" val="32522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633975" y="527375"/>
            <a:ext cx="67437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4B22F4"/>
                </a:solidFill>
              </a:rPr>
              <a:t>Resultados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693349" y="1191986"/>
            <a:ext cx="7699537" cy="3102428"/>
          </a:xfrm>
          <a:prstGeom prst="rect">
            <a:avLst/>
          </a:prstGeom>
          <a:noFill/>
          <a:ln w="9525" cap="flat" cmpd="sng">
            <a:solidFill>
              <a:srgbClr val="DA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_tradnl" sz="1400" b="1" i="0" dirty="0">
                <a:solidFill>
                  <a:srgbClr val="000000"/>
                </a:solidFill>
                <a:effectLst/>
                <a:latin typeface="inherit"/>
              </a:rPr>
              <a:t>Análisis Final</a:t>
            </a:r>
          </a:p>
          <a:p>
            <a:pPr algn="l"/>
            <a:endParaRPr lang="es-ES_tradnl" sz="1000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rtl="0"/>
            <a:r>
              <a:rPr lang="es-ES_tradnl" sz="1000" b="1" i="0" dirty="0">
                <a:solidFill>
                  <a:srgbClr val="000000"/>
                </a:solidFill>
                <a:effectLst/>
                <a:latin typeface="inherit"/>
              </a:rPr>
              <a:t>En este caso podemos identificar que nuestro modelo de </a:t>
            </a:r>
            <a:r>
              <a:rPr lang="es-ES_tradnl" sz="1000" b="1" i="0" dirty="0" err="1">
                <a:solidFill>
                  <a:srgbClr val="000000"/>
                </a:solidFill>
                <a:effectLst/>
                <a:latin typeface="inherit"/>
              </a:rPr>
              <a:t>regresion</a:t>
            </a:r>
            <a:r>
              <a:rPr lang="es-ES_tradnl" sz="1000" b="1" i="0" dirty="0">
                <a:solidFill>
                  <a:srgbClr val="000000"/>
                </a:solidFill>
                <a:effectLst/>
                <a:latin typeface="inherit"/>
              </a:rPr>
              <a:t> lineal, es el modelo que mejor predice, las ventas.</a:t>
            </a:r>
          </a:p>
          <a:p>
            <a:pPr algn="l" rtl="0"/>
            <a:r>
              <a:rPr lang="es-ES_tradnl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 mas rápido y sencillo y da resultados con menor fallos que los </a:t>
            </a:r>
            <a:r>
              <a:rPr lang="es-ES_tradnl" sz="1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demas</a:t>
            </a:r>
            <a:r>
              <a:rPr lang="es-ES_tradnl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algn="l" rtl="0"/>
            <a:r>
              <a:rPr lang="es-ES_tradnl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En nuestro modelo de regresión lineal:</a:t>
            </a:r>
          </a:p>
          <a:p>
            <a:pPr algn="l" rtl="0"/>
            <a:r>
              <a:rPr lang="es-ES_tradnl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El valor R^2 en nuestro conjunto de entrenamiento es 0.56077 , y el valor R^2 en nuestro conjunto de prueba es 0.56976</a:t>
            </a:r>
          </a:p>
          <a:p>
            <a:pPr algn="l" rtl="0"/>
            <a:r>
              <a:rPr lang="es-ES_tradnl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En este caso, nuestras puntuaciones de entrenamiento y prueba fueron similares, lo que significa que nuestro modelo no estaba "</a:t>
            </a:r>
            <a:r>
              <a:rPr lang="es-ES_tradnl" sz="1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sobreajustado</a:t>
            </a:r>
            <a:r>
              <a:rPr lang="es-ES_tradnl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".</a:t>
            </a:r>
          </a:p>
          <a:p>
            <a:pPr algn="l" rtl="0"/>
            <a:r>
              <a:rPr lang="es-ES_tradnl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El </a:t>
            </a:r>
            <a:r>
              <a:rPr lang="es-ES_tradnl" sz="1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sobreajustado</a:t>
            </a:r>
            <a:r>
              <a:rPr lang="es-ES_tradnl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ocurre cuando nuestro modelo funciona en nuestros datos de entrenamiento, pero falla en hacer buenas predicciones en los datos de prueba ocultos.</a:t>
            </a:r>
          </a:p>
          <a:p>
            <a:pPr algn="l" rtl="0"/>
            <a:endParaRPr lang="es-ES_tradnl" sz="10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 rtl="0"/>
            <a:r>
              <a:rPr lang="es-ES_tradnl" sz="1000" b="1" i="0" dirty="0">
                <a:solidFill>
                  <a:srgbClr val="000000"/>
                </a:solidFill>
                <a:effectLst/>
                <a:latin typeface="inherit"/>
              </a:rPr>
              <a:t>También el </a:t>
            </a:r>
            <a:r>
              <a:rPr lang="es-ES_tradnl" sz="1000" b="1" i="0" dirty="0" err="1">
                <a:solidFill>
                  <a:srgbClr val="000000"/>
                </a:solidFill>
                <a:effectLst/>
                <a:latin typeface="inherit"/>
              </a:rPr>
              <a:t>rmse</a:t>
            </a:r>
            <a:r>
              <a:rPr lang="es-ES_tradnl" sz="1000" b="1" i="0" dirty="0">
                <a:solidFill>
                  <a:srgbClr val="000000"/>
                </a:solidFill>
                <a:effectLst/>
                <a:latin typeface="inherit"/>
              </a:rPr>
              <a:t> fue mas bajo que en las otras pruebas: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s-ES_tradnl" sz="1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rmse_train</a:t>
            </a:r>
            <a:r>
              <a:rPr lang="es-ES_tradnl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= 1140.114762099568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s-ES_tradnl" sz="10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rmse_test</a:t>
            </a:r>
            <a:r>
              <a:rPr lang="es-ES_tradnl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= 1094.1192942740606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s-ES_tradnl" sz="10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 rtl="0"/>
            <a:r>
              <a:rPr lang="es-ES_tradnl" sz="1000" b="1" i="0" dirty="0">
                <a:solidFill>
                  <a:srgbClr val="000000"/>
                </a:solidFill>
                <a:effectLst/>
                <a:latin typeface="inherit"/>
              </a:rPr>
              <a:t>El MAPE fue un poco alto.</a:t>
            </a:r>
          </a:p>
          <a:p>
            <a:pPr algn="l" rtl="0"/>
            <a:r>
              <a:rPr lang="es-ES_tradnl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MAPE = 1.04 MAPE_ = 1.05</a:t>
            </a:r>
          </a:p>
          <a:p>
            <a:pPr algn="l" rtl="0"/>
            <a:r>
              <a:rPr lang="es-ES_tradnl" sz="1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 decil que el modelo se puede equivocar un 100%, lo cual no es bueno.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2126035" y="1637250"/>
            <a:ext cx="4891929" cy="18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Avance 1: datos deL negocio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/>
        </p:nvSpPr>
        <p:spPr>
          <a:xfrm>
            <a:off x="672123" y="256350"/>
            <a:ext cx="2087099" cy="58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4B22F4"/>
                </a:solidFill>
              </a:rPr>
              <a:t>El Negocio</a:t>
            </a:r>
            <a:endParaRPr b="1" dirty="0">
              <a:solidFill>
                <a:srgbClr val="4B22F4"/>
              </a:solidFill>
            </a:endParaRPr>
          </a:p>
        </p:txBody>
      </p:sp>
      <p:sp>
        <p:nvSpPr>
          <p:cNvPr id="102" name="Google Shape;102;p24"/>
          <p:cNvSpPr txBox="1"/>
          <p:nvPr/>
        </p:nvSpPr>
        <p:spPr>
          <a:xfrm>
            <a:off x="2998127" y="244163"/>
            <a:ext cx="2941551" cy="5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4B22F4"/>
                </a:solidFill>
              </a:rPr>
              <a:t>Problemas a solucionar</a:t>
            </a:r>
            <a:endParaRPr b="1" dirty="0">
              <a:solidFill>
                <a:srgbClr val="4B22F4"/>
              </a:solidFill>
            </a:endParaRPr>
          </a:p>
        </p:txBody>
      </p:sp>
      <p:sp>
        <p:nvSpPr>
          <p:cNvPr id="103" name="Google Shape;103;p24"/>
          <p:cNvSpPr txBox="1"/>
          <p:nvPr/>
        </p:nvSpPr>
        <p:spPr>
          <a:xfrm>
            <a:off x="517427" y="2486550"/>
            <a:ext cx="2480700" cy="58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4B22F4"/>
                </a:solidFill>
              </a:rPr>
              <a:t>¿Qué datos tengo?</a:t>
            </a:r>
            <a:endParaRPr b="1" dirty="0">
              <a:solidFill>
                <a:srgbClr val="4B22F4"/>
              </a:solidFill>
            </a:endParaRPr>
          </a:p>
        </p:txBody>
      </p:sp>
      <p:sp>
        <p:nvSpPr>
          <p:cNvPr id="104" name="Google Shape;104;p24"/>
          <p:cNvSpPr txBox="1"/>
          <p:nvPr/>
        </p:nvSpPr>
        <p:spPr>
          <a:xfrm>
            <a:off x="3140324" y="2491425"/>
            <a:ext cx="2657161" cy="64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4B22F4"/>
                </a:solidFill>
              </a:rPr>
              <a:t>¿Qué datos contiene?</a:t>
            </a:r>
            <a:endParaRPr b="1" dirty="0">
              <a:solidFill>
                <a:srgbClr val="4B22F4"/>
              </a:solidFill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672125" y="844725"/>
            <a:ext cx="2261094" cy="1646700"/>
          </a:xfrm>
          <a:prstGeom prst="rect">
            <a:avLst/>
          </a:prstGeom>
          <a:noFill/>
          <a:ln w="9525" cap="flat" cmpd="sng">
            <a:solidFill>
              <a:srgbClr val="DA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Este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DataSet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contiene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los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datos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historicos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diferentes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supermercados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24"/>
          <p:cNvSpPr txBox="1"/>
          <p:nvPr/>
        </p:nvSpPr>
        <p:spPr>
          <a:xfrm>
            <a:off x="3363686" y="839850"/>
            <a:ext cx="2575992" cy="1646700"/>
          </a:xfrm>
          <a:prstGeom prst="rect">
            <a:avLst/>
          </a:prstGeom>
          <a:noFill/>
          <a:ln w="9525" cap="flat" cmpd="sng">
            <a:solidFill>
              <a:srgbClr val="DA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Identificar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el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modelo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mas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atinado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pueda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predecir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las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ventas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identificar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patrones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en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los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datos</a:t>
            </a: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672125" y="3183651"/>
            <a:ext cx="2261094" cy="1752000"/>
          </a:xfrm>
          <a:prstGeom prst="rect">
            <a:avLst/>
          </a:prstGeom>
          <a:noFill/>
          <a:ln w="9525" cap="flat" cmpd="sng">
            <a:solidFill>
              <a:srgbClr val="DA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Sales Prediction</a:t>
            </a:r>
            <a:endParaRPr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24"/>
          <p:cNvSpPr txBox="1"/>
          <p:nvPr/>
        </p:nvSpPr>
        <p:spPr>
          <a:xfrm>
            <a:off x="3355101" y="3147337"/>
            <a:ext cx="2433798" cy="1752000"/>
          </a:xfrm>
          <a:prstGeom prst="rect">
            <a:avLst/>
          </a:prstGeom>
          <a:noFill/>
          <a:ln w="9525" cap="flat" cmpd="sng">
            <a:solidFill>
              <a:srgbClr val="DA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bg1"/>
                </a:solidFill>
              </a:rPr>
              <a:t>Item_Identifier</a:t>
            </a:r>
            <a:r>
              <a:rPr lang="en-US" sz="1100" dirty="0">
                <a:solidFill>
                  <a:schemeClr val="bg1"/>
                </a:solidFill>
              </a:rPr>
              <a:t>', '</a:t>
            </a:r>
            <a:r>
              <a:rPr lang="en-US" sz="1100" dirty="0" err="1">
                <a:solidFill>
                  <a:schemeClr val="bg1"/>
                </a:solidFill>
              </a:rPr>
              <a:t>Item_Weight</a:t>
            </a:r>
            <a:r>
              <a:rPr lang="en-US" sz="1100" dirty="0">
                <a:solidFill>
                  <a:schemeClr val="bg1"/>
                </a:solidFill>
              </a:rPr>
              <a:t>', '</a:t>
            </a:r>
            <a:r>
              <a:rPr lang="en-US" sz="1100" dirty="0" err="1">
                <a:solidFill>
                  <a:schemeClr val="bg1"/>
                </a:solidFill>
              </a:rPr>
              <a:t>Item_Fat_Content</a:t>
            </a:r>
            <a:r>
              <a:rPr lang="en-US" sz="1100" dirty="0">
                <a:solidFill>
                  <a:schemeClr val="bg1"/>
                </a:solidFill>
              </a:rPr>
              <a:t>', '</a:t>
            </a:r>
            <a:r>
              <a:rPr lang="en-US" sz="1100" dirty="0" err="1">
                <a:solidFill>
                  <a:schemeClr val="bg1"/>
                </a:solidFill>
              </a:rPr>
              <a:t>Item_Visibility</a:t>
            </a:r>
            <a:r>
              <a:rPr lang="en-US" sz="1100" dirty="0">
                <a:solidFill>
                  <a:schemeClr val="bg1"/>
                </a:solidFill>
              </a:rPr>
              <a:t>', '</a:t>
            </a:r>
            <a:r>
              <a:rPr lang="en-US" sz="1100" dirty="0" err="1">
                <a:solidFill>
                  <a:schemeClr val="bg1"/>
                </a:solidFill>
              </a:rPr>
              <a:t>Item_Type</a:t>
            </a:r>
            <a:r>
              <a:rPr lang="en-US" sz="1100" dirty="0">
                <a:solidFill>
                  <a:schemeClr val="bg1"/>
                </a:solidFill>
              </a:rPr>
              <a:t>', '</a:t>
            </a:r>
            <a:r>
              <a:rPr lang="en-US" sz="1100" dirty="0" err="1">
                <a:solidFill>
                  <a:schemeClr val="bg1"/>
                </a:solidFill>
              </a:rPr>
              <a:t>Item_MRP</a:t>
            </a:r>
            <a:r>
              <a:rPr lang="en-US" sz="1100" dirty="0">
                <a:solidFill>
                  <a:schemeClr val="bg1"/>
                </a:solidFill>
              </a:rPr>
              <a:t>', '</a:t>
            </a:r>
            <a:r>
              <a:rPr lang="en-US" sz="1100" dirty="0" err="1">
                <a:solidFill>
                  <a:schemeClr val="bg1"/>
                </a:solidFill>
              </a:rPr>
              <a:t>Outlet_Identifier</a:t>
            </a:r>
            <a:r>
              <a:rPr lang="en-US" sz="1100" dirty="0">
                <a:solidFill>
                  <a:schemeClr val="bg1"/>
                </a:solidFill>
              </a:rPr>
              <a:t>', '</a:t>
            </a:r>
            <a:r>
              <a:rPr lang="en-US" sz="1100" dirty="0" err="1">
                <a:solidFill>
                  <a:schemeClr val="bg1"/>
                </a:solidFill>
              </a:rPr>
              <a:t>Outlet_Establishment_Year</a:t>
            </a:r>
            <a:r>
              <a:rPr lang="en-US" sz="1100" dirty="0">
                <a:solidFill>
                  <a:schemeClr val="bg1"/>
                </a:solidFill>
              </a:rPr>
              <a:t>', '</a:t>
            </a:r>
            <a:r>
              <a:rPr lang="en-US" sz="1100" dirty="0" err="1">
                <a:solidFill>
                  <a:schemeClr val="bg1"/>
                </a:solidFill>
              </a:rPr>
              <a:t>Outlet_Size</a:t>
            </a:r>
            <a:r>
              <a:rPr lang="en-US" sz="1100" dirty="0">
                <a:solidFill>
                  <a:schemeClr val="bg1"/>
                </a:solidFill>
              </a:rPr>
              <a:t>', '</a:t>
            </a:r>
            <a:r>
              <a:rPr lang="en-US" sz="1100" dirty="0" err="1">
                <a:solidFill>
                  <a:schemeClr val="bg1"/>
                </a:solidFill>
              </a:rPr>
              <a:t>Outlet_Location_Type</a:t>
            </a:r>
            <a:r>
              <a:rPr lang="en-US" sz="1100" dirty="0">
                <a:solidFill>
                  <a:schemeClr val="bg1"/>
                </a:solidFill>
              </a:rPr>
              <a:t>', '</a:t>
            </a:r>
            <a:r>
              <a:rPr lang="en-US" sz="1100" dirty="0" err="1">
                <a:solidFill>
                  <a:schemeClr val="bg1"/>
                </a:solidFill>
              </a:rPr>
              <a:t>Outlet_Type</a:t>
            </a:r>
            <a:r>
              <a:rPr lang="en-US" sz="1100" dirty="0">
                <a:solidFill>
                  <a:schemeClr val="bg1"/>
                </a:solidFill>
              </a:rPr>
              <a:t>', '</a:t>
            </a:r>
            <a:r>
              <a:rPr lang="en-US" sz="1100" dirty="0" err="1">
                <a:solidFill>
                  <a:schemeClr val="bg1"/>
                </a:solidFill>
              </a:rPr>
              <a:t>Item_Outlet_Sales</a:t>
            </a:r>
            <a:r>
              <a:rPr lang="en-US" sz="1100" dirty="0">
                <a:solidFill>
                  <a:schemeClr val="bg1"/>
                </a:solidFill>
              </a:rPr>
              <a:t>'</a:t>
            </a:r>
            <a:endParaRPr lang="en-DO" sz="1100"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1773730" y="1637250"/>
            <a:ext cx="5596539" cy="18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Avance 2: visualizaciones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/>
        </p:nvSpPr>
        <p:spPr>
          <a:xfrm>
            <a:off x="590040" y="671302"/>
            <a:ext cx="3981960" cy="386984"/>
          </a:xfrm>
          <a:prstGeom prst="rect">
            <a:avLst/>
          </a:prstGeom>
          <a:noFill/>
          <a:ln w="9525" cap="flat" cmpd="sng">
            <a:solidFill>
              <a:srgbClr val="DA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="1" dirty="0">
                <a:solidFill>
                  <a:srgbClr val="00B0F0"/>
                </a:solidFill>
                <a:latin typeface="Nunito"/>
                <a:ea typeface="Nunito"/>
                <a:cs typeface="Nunito"/>
                <a:sym typeface="Nunito"/>
              </a:rPr>
              <a:t>Productos vendidos por categoría !</a:t>
            </a:r>
          </a:p>
        </p:txBody>
      </p:sp>
      <p:sp>
        <p:nvSpPr>
          <p:cNvPr id="119" name="Google Shape;119;p26"/>
          <p:cNvSpPr txBox="1"/>
          <p:nvPr/>
        </p:nvSpPr>
        <p:spPr>
          <a:xfrm>
            <a:off x="4678815" y="995959"/>
            <a:ext cx="3981960" cy="3366179"/>
          </a:xfrm>
          <a:prstGeom prst="rect">
            <a:avLst/>
          </a:prstGeom>
          <a:noFill/>
          <a:ln w="9525" cap="flat" cmpd="sng">
            <a:solidFill>
              <a:srgbClr val="DA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En este grafico podemos ver los productos mas comprados, por categorías. Los categoría de productos mas comprados son los vegetales, seguido por los snacks. La categoría menos adquirida son los pescados y mariscos.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F666A-C2FF-7680-E11A-6093909C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7" y="1160851"/>
            <a:ext cx="3485213" cy="34852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/>
        </p:nvSpPr>
        <p:spPr>
          <a:xfrm>
            <a:off x="637202" y="556535"/>
            <a:ext cx="3289800" cy="439424"/>
          </a:xfrm>
          <a:prstGeom prst="rect">
            <a:avLst/>
          </a:prstGeom>
          <a:noFill/>
          <a:ln w="9525" cap="flat" cmpd="sng">
            <a:solidFill>
              <a:srgbClr val="DA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Tipos</a:t>
            </a:r>
            <a:r>
              <a:rPr lang="en-US" sz="1000" b="1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000" b="1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Supermercados</a:t>
            </a:r>
            <a:r>
              <a:rPr lang="en-US" sz="1000" b="1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000" b="1"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4637252" y="1307806"/>
            <a:ext cx="3981960" cy="2918842"/>
          </a:xfrm>
          <a:prstGeom prst="rect">
            <a:avLst/>
          </a:prstGeom>
          <a:noFill/>
          <a:ln w="9525" cap="flat" cmpd="sng">
            <a:solidFill>
              <a:srgbClr val="DA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El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tipo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supermercado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mas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frecuentado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es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el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supermercado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Tipo 1 y lo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cual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sobrepasa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todos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los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demas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tipos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supermercados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Luego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va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los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Grocery Store o Tienda de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Conveniencia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000"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9D358-94D5-3744-E2FC-17369546B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22" y="776247"/>
            <a:ext cx="3981960" cy="39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/>
        </p:nvSpPr>
        <p:spPr>
          <a:xfrm>
            <a:off x="888975" y="902877"/>
            <a:ext cx="3433644" cy="460410"/>
          </a:xfrm>
          <a:prstGeom prst="rect">
            <a:avLst/>
          </a:prstGeom>
          <a:noFill/>
          <a:ln w="9525" cap="flat" cmpd="sng">
            <a:solidFill>
              <a:srgbClr val="DA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Correlacion</a:t>
            </a:r>
            <a:r>
              <a:rPr lang="en-US" sz="1000" b="1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con las Ventas </a:t>
            </a:r>
            <a:r>
              <a:rPr lang="en-US" sz="1000" b="1" dirty="0">
                <a:latin typeface="Nunito"/>
                <a:ea typeface="Nunito"/>
                <a:cs typeface="Nunito"/>
                <a:sym typeface="Nunito"/>
              </a:rPr>
              <a:t>C</a:t>
            </a:r>
            <a:endParaRPr sz="10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4659569" y="1133082"/>
            <a:ext cx="3981960" cy="2466769"/>
          </a:xfrm>
          <a:prstGeom prst="rect">
            <a:avLst/>
          </a:prstGeom>
          <a:noFill/>
          <a:ln w="9525" cap="flat" cmpd="sng">
            <a:solidFill>
              <a:srgbClr val="DA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Item_MRP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es la variable que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tiene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una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correlacion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mas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alta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positivamente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con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el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numero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000" dirty="0" err="1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ventas</a:t>
            </a:r>
            <a:r>
              <a:rPr lang="en-US" sz="1000" dirty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, con un 0.58. </a:t>
            </a:r>
            <a:endParaRPr sz="1000"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8E5C2B-42E5-0279-F6C8-14673DCF8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0" y="1481453"/>
            <a:ext cx="3894393" cy="36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4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xfrm>
            <a:off x="1852200" y="1637250"/>
            <a:ext cx="5439600" cy="18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Avance 4: ELEccion del modelo de clasificación o regresión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31"/>
          <p:cNvGraphicFramePr/>
          <p:nvPr>
            <p:extLst>
              <p:ext uri="{D42A27DB-BD31-4B8C-83A1-F6EECF244321}">
                <p14:modId xmlns:p14="http://schemas.microsoft.com/office/powerpoint/2010/main" val="4256576951"/>
              </p:ext>
            </p:extLst>
          </p:nvPr>
        </p:nvGraphicFramePr>
        <p:xfrm>
          <a:off x="549225" y="980399"/>
          <a:ext cx="4914875" cy="639225"/>
        </p:xfrm>
        <a:graphic>
          <a:graphicData uri="http://schemas.openxmlformats.org/drawingml/2006/table">
            <a:tbl>
              <a:tblPr>
                <a:noFill/>
                <a:tableStyleId>{36EAC278-2BD7-4BB9-A1A8-80E2349B1A00}</a:tableStyleId>
              </a:tblPr>
              <a:tblGrid>
                <a:gridCol w="49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000" noProof="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Porque vamos a predecir ventas lo cual es un valor numérico. Nuestro modelo será de Regresión.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3CAD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3CAD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3CAD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3CAD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" name="Google Shape;146;p31"/>
          <p:cNvSpPr txBox="1"/>
          <p:nvPr/>
        </p:nvSpPr>
        <p:spPr>
          <a:xfrm>
            <a:off x="473025" y="554050"/>
            <a:ext cx="2004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Clase de modelos:</a:t>
            </a:r>
            <a:endParaRPr sz="12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473025" y="1768537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Variables a predecir:</a:t>
            </a:r>
            <a:endParaRPr sz="12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73025" y="3218300"/>
            <a:ext cx="23727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Modelos implementados:</a:t>
            </a:r>
            <a:endParaRPr sz="1200" b="1" dirty="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49" name="Google Shape;149;p31"/>
          <p:cNvGraphicFramePr/>
          <p:nvPr>
            <p:extLst>
              <p:ext uri="{D42A27DB-BD31-4B8C-83A1-F6EECF244321}">
                <p14:modId xmlns:p14="http://schemas.microsoft.com/office/powerpoint/2010/main" val="1044746757"/>
              </p:ext>
            </p:extLst>
          </p:nvPr>
        </p:nvGraphicFramePr>
        <p:xfrm>
          <a:off x="549225" y="2369261"/>
          <a:ext cx="4914875" cy="639225"/>
        </p:xfrm>
        <a:graphic>
          <a:graphicData uri="http://schemas.openxmlformats.org/drawingml/2006/table">
            <a:tbl>
              <a:tblPr>
                <a:noFill/>
                <a:tableStyleId>{36EAC278-2BD7-4BB9-A1A8-80E2349B1A00}</a:tableStyleId>
              </a:tblPr>
              <a:tblGrid>
                <a:gridCol w="49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Item_Outlet_Sales</a:t>
                      </a:r>
                      <a:r>
                        <a:rPr lang="en-US" sz="10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 o Ventas</a:t>
                      </a:r>
                      <a:endParaRPr sz="10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3CAD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3CAD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3CAD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3CAD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" name="Google Shape;150;p31"/>
          <p:cNvGraphicFramePr/>
          <p:nvPr>
            <p:extLst>
              <p:ext uri="{D42A27DB-BD31-4B8C-83A1-F6EECF244321}">
                <p14:modId xmlns:p14="http://schemas.microsoft.com/office/powerpoint/2010/main" val="416088598"/>
              </p:ext>
            </p:extLst>
          </p:nvPr>
        </p:nvGraphicFramePr>
        <p:xfrm>
          <a:off x="549225" y="3712712"/>
          <a:ext cx="4914875" cy="639225"/>
        </p:xfrm>
        <a:graphic>
          <a:graphicData uri="http://schemas.openxmlformats.org/drawingml/2006/table">
            <a:tbl>
              <a:tblPr>
                <a:noFill/>
                <a:tableStyleId>{36EAC278-2BD7-4BB9-A1A8-80E2349B1A00}</a:tableStyleId>
              </a:tblPr>
              <a:tblGrid>
                <a:gridCol w="49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25"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Regresion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Lineal, Random Forest, Decision Tree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Regresor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.</a:t>
                      </a:r>
                      <a:endParaRPr sz="1000" dirty="0">
                        <a:solidFill>
                          <a:schemeClr val="bg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3CAD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3CAD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3CAD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3CAD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{0B017748-67AB-B74E-9FC6-E8870528916F}tf10001063</Template>
  <TotalTime>5075</TotalTime>
  <Words>454</Words>
  <Application>Microsoft Macintosh PowerPoint</Application>
  <PresentationFormat>On-screen Show (16:9)</PresentationFormat>
  <Paragraphs>41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Proxima Nova</vt:lpstr>
      <vt:lpstr>Century Gothic</vt:lpstr>
      <vt:lpstr>Arial</vt:lpstr>
      <vt:lpstr>Nunito</vt:lpstr>
      <vt:lpstr>inherit</vt:lpstr>
      <vt:lpstr>Helvetica Neue</vt:lpstr>
      <vt:lpstr>Mesh</vt:lpstr>
      <vt:lpstr>Analisis de ventas de un supermercado</vt:lpstr>
      <vt:lpstr>Avance 1: datos deL negocio</vt:lpstr>
      <vt:lpstr>PowerPoint Presentation</vt:lpstr>
      <vt:lpstr>Avance 2: visualizaciones</vt:lpstr>
      <vt:lpstr>PowerPoint Presentation</vt:lpstr>
      <vt:lpstr>PowerPoint Presentation</vt:lpstr>
      <vt:lpstr>PowerPoint Presentation</vt:lpstr>
      <vt:lpstr>Avance 4: ELEccion del modelo de clasificación o regresión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Johnny D. Santana Segura</cp:lastModifiedBy>
  <cp:revision>6</cp:revision>
  <dcterms:modified xsi:type="dcterms:W3CDTF">2023-01-17T22:57:34Z</dcterms:modified>
</cp:coreProperties>
</file>