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p:scale>
          <a:sx n="100" d="100"/>
          <a:sy n="100" d="100"/>
        </p:scale>
        <p:origin x="72"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6/3/2025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22338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6/3/2025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7846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6/3/2025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6477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6/3/2025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4609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6/3/2025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7935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6/3/2025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05147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6/3/2025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551557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6/3/2025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75590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6/3/2025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801648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6/3/2025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81149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6/3/2025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087228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6/3/2025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241974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03909E0-709B-A754-0FFB-6D5D0A819AE8}"/>
              </a:ext>
            </a:extLst>
          </p:cNvPr>
          <p:cNvSpPr>
            <a:spLocks noGrp="1"/>
          </p:cNvSpPr>
          <p:nvPr>
            <p:ph type="ctrTitle"/>
          </p:nvPr>
        </p:nvSpPr>
        <p:spPr>
          <a:xfrm>
            <a:off x="7537528" y="1032764"/>
            <a:ext cx="4308672" cy="3224045"/>
          </a:xfrm>
        </p:spPr>
        <p:txBody>
          <a:bodyPr anchor="b">
            <a:noAutofit/>
          </a:bodyPr>
          <a:lstStyle/>
          <a:p>
            <a:r>
              <a:rPr lang="es-ES" sz="3600" dirty="0"/>
              <a:t>Prueba Técnica proceso de selección Banco de Bogotá - Científico Datos Senior</a:t>
            </a:r>
            <a:endParaRPr lang="es-CO" sz="3600" dirty="0"/>
          </a:p>
        </p:txBody>
      </p:sp>
      <p:sp>
        <p:nvSpPr>
          <p:cNvPr id="3" name="Subtítulo 2">
            <a:extLst>
              <a:ext uri="{FF2B5EF4-FFF2-40B4-BE49-F238E27FC236}">
                <a16:creationId xmlns:a16="http://schemas.microsoft.com/office/drawing/2014/main" id="{4D61BB80-7E1C-1C90-0C7C-BF248AC5D9D0}"/>
              </a:ext>
            </a:extLst>
          </p:cNvPr>
          <p:cNvSpPr>
            <a:spLocks noGrp="1"/>
          </p:cNvSpPr>
          <p:nvPr>
            <p:ph type="subTitle" idx="1"/>
          </p:nvPr>
        </p:nvSpPr>
        <p:spPr>
          <a:xfrm>
            <a:off x="7535756" y="5046281"/>
            <a:ext cx="4308672" cy="1172408"/>
          </a:xfrm>
        </p:spPr>
        <p:txBody>
          <a:bodyPr anchor="t">
            <a:normAutofit/>
          </a:bodyPr>
          <a:lstStyle/>
          <a:p>
            <a:r>
              <a:rPr lang="es-CO" dirty="0" err="1"/>
              <a:t>Jhon</a:t>
            </a:r>
            <a:r>
              <a:rPr lang="es-CO" dirty="0"/>
              <a:t> Alexander Parra Jiménez</a:t>
            </a:r>
          </a:p>
        </p:txBody>
      </p:sp>
      <p:pic>
        <p:nvPicPr>
          <p:cNvPr id="4" name="Picture 3">
            <a:extLst>
              <a:ext uri="{FF2B5EF4-FFF2-40B4-BE49-F238E27FC236}">
                <a16:creationId xmlns:a16="http://schemas.microsoft.com/office/drawing/2014/main" id="{B6CB600E-E5DC-0047-0592-415A40268328}"/>
              </a:ext>
            </a:extLst>
          </p:cNvPr>
          <p:cNvPicPr>
            <a:picLocks noChangeAspect="1"/>
          </p:cNvPicPr>
          <p:nvPr/>
        </p:nvPicPr>
        <p:blipFill>
          <a:blip r:embed="rId2"/>
          <a:srcRect l="21469" r="27997"/>
          <a:stretch>
            <a:fillRect/>
          </a:stretch>
        </p:blipFill>
        <p:spPr>
          <a:xfrm>
            <a:off x="20" y="10"/>
            <a:ext cx="6931132" cy="6857990"/>
          </a:xfrm>
          <a:prstGeom prst="rect">
            <a:avLst/>
          </a:prstGeom>
        </p:spPr>
      </p:pic>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6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02B03-F18F-6016-B6AF-195560DB6960}"/>
              </a:ext>
            </a:extLst>
          </p:cNvPr>
          <p:cNvSpPr>
            <a:spLocks noGrp="1"/>
          </p:cNvSpPr>
          <p:nvPr>
            <p:ph type="title"/>
          </p:nvPr>
        </p:nvSpPr>
        <p:spPr>
          <a:xfrm>
            <a:off x="640080" y="109728"/>
            <a:ext cx="10890929" cy="1097280"/>
          </a:xfrm>
        </p:spPr>
        <p:txBody>
          <a:bodyPr>
            <a:normAutofit/>
          </a:bodyPr>
          <a:lstStyle/>
          <a:p>
            <a:r>
              <a:rPr lang="es-CO" dirty="0"/>
              <a:t>Problema y solución planteada</a:t>
            </a:r>
          </a:p>
        </p:txBody>
      </p:sp>
      <p:sp>
        <p:nvSpPr>
          <p:cNvPr id="3" name="Marcador de contenido 2">
            <a:extLst>
              <a:ext uri="{FF2B5EF4-FFF2-40B4-BE49-F238E27FC236}">
                <a16:creationId xmlns:a16="http://schemas.microsoft.com/office/drawing/2014/main" id="{B9FFE241-B27F-A904-C422-3D4E2C89982E}"/>
              </a:ext>
            </a:extLst>
          </p:cNvPr>
          <p:cNvSpPr>
            <a:spLocks noGrp="1"/>
          </p:cNvSpPr>
          <p:nvPr>
            <p:ph idx="1"/>
          </p:nvPr>
        </p:nvSpPr>
        <p:spPr>
          <a:xfrm>
            <a:off x="640080" y="1569308"/>
            <a:ext cx="10890928" cy="2801524"/>
          </a:xfrm>
        </p:spPr>
        <p:txBody>
          <a:bodyPr/>
          <a:lstStyle/>
          <a:p>
            <a:r>
              <a:rPr lang="es-ES" b="1" dirty="0"/>
              <a:t>Problema: </a:t>
            </a:r>
            <a:r>
              <a:rPr lang="es-ES" dirty="0"/>
              <a:t>Se necesita crear un agente de RL que permita la calibración de un modelo de ML para predecir los salarios de las personas con base en ciertas características. El modelo solo puede usar información hasta del año que procese en ese instante de tiempo.</a:t>
            </a:r>
          </a:p>
          <a:p>
            <a:r>
              <a:rPr lang="es-ES" b="1" dirty="0"/>
              <a:t>Solución planteada: </a:t>
            </a:r>
            <a:r>
              <a:rPr lang="es-ES" dirty="0"/>
              <a:t>Se espera un agente que tome una serie de decisiones de qué modelo entrenar en cada año de información. Cada acción representa una configuración distinta de 4 modelos y el agente debe aprender a través del sistema de recompensas, cual configuración de modelo utilizar a fin de minimizar la métrica de error cada año.</a:t>
            </a:r>
          </a:p>
        </p:txBody>
      </p:sp>
      <p:pic>
        <p:nvPicPr>
          <p:cNvPr id="5" name="Gráfico 4" descr="Robot con relleno sólido">
            <a:extLst>
              <a:ext uri="{FF2B5EF4-FFF2-40B4-BE49-F238E27FC236}">
                <a16:creationId xmlns:a16="http://schemas.microsoft.com/office/drawing/2014/main" id="{CFC15037-2DAC-4D0F-27C5-ED9C12E74D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6536" y="4782312"/>
            <a:ext cx="1527048" cy="1527048"/>
          </a:xfrm>
          <a:prstGeom prst="rect">
            <a:avLst/>
          </a:prstGeom>
        </p:spPr>
      </p:pic>
      <p:sp>
        <p:nvSpPr>
          <p:cNvPr id="6" name="Rectángulo: esquinas redondeadas 5">
            <a:extLst>
              <a:ext uri="{FF2B5EF4-FFF2-40B4-BE49-F238E27FC236}">
                <a16:creationId xmlns:a16="http://schemas.microsoft.com/office/drawing/2014/main" id="{E1C39686-022E-CA5B-3009-E6FE93C7BBC7}"/>
              </a:ext>
            </a:extLst>
          </p:cNvPr>
          <p:cNvSpPr/>
          <p:nvPr/>
        </p:nvSpPr>
        <p:spPr>
          <a:xfrm>
            <a:off x="1042416" y="4842860"/>
            <a:ext cx="1728216" cy="30175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Modelo 1</a:t>
            </a:r>
          </a:p>
        </p:txBody>
      </p:sp>
      <p:sp>
        <p:nvSpPr>
          <p:cNvPr id="7" name="Rectángulo: esquinas redondeadas 6">
            <a:extLst>
              <a:ext uri="{FF2B5EF4-FFF2-40B4-BE49-F238E27FC236}">
                <a16:creationId xmlns:a16="http://schemas.microsoft.com/office/drawing/2014/main" id="{62EE57CC-6A61-8C38-A00A-E79829E98EA5}"/>
              </a:ext>
            </a:extLst>
          </p:cNvPr>
          <p:cNvSpPr/>
          <p:nvPr/>
        </p:nvSpPr>
        <p:spPr>
          <a:xfrm>
            <a:off x="1042416" y="5199064"/>
            <a:ext cx="1728216" cy="30175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s-CO" dirty="0">
                <a:solidFill>
                  <a:schemeClr val="tx1"/>
                </a:solidFill>
              </a:rPr>
              <a:t>Modelo 2</a:t>
            </a:r>
          </a:p>
        </p:txBody>
      </p:sp>
      <p:sp>
        <p:nvSpPr>
          <p:cNvPr id="8" name="Rectángulo: esquinas redondeadas 7">
            <a:extLst>
              <a:ext uri="{FF2B5EF4-FFF2-40B4-BE49-F238E27FC236}">
                <a16:creationId xmlns:a16="http://schemas.microsoft.com/office/drawing/2014/main" id="{AE6E7905-6EA1-9BFB-C9CF-453BE6E51970}"/>
              </a:ext>
            </a:extLst>
          </p:cNvPr>
          <p:cNvSpPr/>
          <p:nvPr/>
        </p:nvSpPr>
        <p:spPr>
          <a:xfrm>
            <a:off x="1042416" y="5555268"/>
            <a:ext cx="1728216" cy="30175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s-CO" dirty="0">
                <a:solidFill>
                  <a:schemeClr val="tx1"/>
                </a:solidFill>
              </a:rPr>
              <a:t>Modelo 3</a:t>
            </a:r>
          </a:p>
        </p:txBody>
      </p:sp>
      <p:sp>
        <p:nvSpPr>
          <p:cNvPr id="9" name="Rectángulo: esquinas redondeadas 8">
            <a:extLst>
              <a:ext uri="{FF2B5EF4-FFF2-40B4-BE49-F238E27FC236}">
                <a16:creationId xmlns:a16="http://schemas.microsoft.com/office/drawing/2014/main" id="{B133FFC8-66B8-6EA7-0E4D-9345AB4E84C3}"/>
              </a:ext>
            </a:extLst>
          </p:cNvPr>
          <p:cNvSpPr/>
          <p:nvPr/>
        </p:nvSpPr>
        <p:spPr>
          <a:xfrm>
            <a:off x="1042416" y="5917568"/>
            <a:ext cx="1728216" cy="30175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Modelo 4</a:t>
            </a:r>
          </a:p>
        </p:txBody>
      </p:sp>
      <p:cxnSp>
        <p:nvCxnSpPr>
          <p:cNvPr id="11" name="Conector recto de flecha 10">
            <a:extLst>
              <a:ext uri="{FF2B5EF4-FFF2-40B4-BE49-F238E27FC236}">
                <a16:creationId xmlns:a16="http://schemas.microsoft.com/office/drawing/2014/main" id="{AA618F1F-CDC3-9A64-0916-20C36DCA17A4}"/>
              </a:ext>
            </a:extLst>
          </p:cNvPr>
          <p:cNvCxnSpPr>
            <a:stCxn id="6" idx="3"/>
          </p:cNvCxnSpPr>
          <p:nvPr/>
        </p:nvCxnSpPr>
        <p:spPr>
          <a:xfrm>
            <a:off x="2770632" y="4993736"/>
            <a:ext cx="755904" cy="56153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Conector recto de flecha 12">
            <a:extLst>
              <a:ext uri="{FF2B5EF4-FFF2-40B4-BE49-F238E27FC236}">
                <a16:creationId xmlns:a16="http://schemas.microsoft.com/office/drawing/2014/main" id="{E8CDCF44-F185-3EC9-3FB4-7A53AF14A1FD}"/>
              </a:ext>
            </a:extLst>
          </p:cNvPr>
          <p:cNvCxnSpPr>
            <a:stCxn id="7" idx="3"/>
          </p:cNvCxnSpPr>
          <p:nvPr/>
        </p:nvCxnSpPr>
        <p:spPr>
          <a:xfrm>
            <a:off x="2770632" y="5349940"/>
            <a:ext cx="755904" cy="20532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Conector recto de flecha 14">
            <a:extLst>
              <a:ext uri="{FF2B5EF4-FFF2-40B4-BE49-F238E27FC236}">
                <a16:creationId xmlns:a16="http://schemas.microsoft.com/office/drawing/2014/main" id="{6C22247C-B97B-93F8-0780-A80A9E8C380E}"/>
              </a:ext>
            </a:extLst>
          </p:cNvPr>
          <p:cNvCxnSpPr>
            <a:stCxn id="8" idx="3"/>
          </p:cNvCxnSpPr>
          <p:nvPr/>
        </p:nvCxnSpPr>
        <p:spPr>
          <a:xfrm flipV="1">
            <a:off x="2770632" y="5555268"/>
            <a:ext cx="755904" cy="1508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7" name="Conector recto de flecha 16">
            <a:extLst>
              <a:ext uri="{FF2B5EF4-FFF2-40B4-BE49-F238E27FC236}">
                <a16:creationId xmlns:a16="http://schemas.microsoft.com/office/drawing/2014/main" id="{8BB9C4AC-0AAE-9528-E31C-279C51C0BC01}"/>
              </a:ext>
            </a:extLst>
          </p:cNvPr>
          <p:cNvCxnSpPr>
            <a:stCxn id="9" idx="3"/>
          </p:cNvCxnSpPr>
          <p:nvPr/>
        </p:nvCxnSpPr>
        <p:spPr>
          <a:xfrm flipV="1">
            <a:off x="2770632" y="5555268"/>
            <a:ext cx="755904" cy="51317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8" name="Rectángulo: esquinas redondeadas 17">
            <a:extLst>
              <a:ext uri="{FF2B5EF4-FFF2-40B4-BE49-F238E27FC236}">
                <a16:creationId xmlns:a16="http://schemas.microsoft.com/office/drawing/2014/main" id="{341BEC04-864F-7967-8B24-540ABC4EDB65}"/>
              </a:ext>
            </a:extLst>
          </p:cNvPr>
          <p:cNvSpPr/>
          <p:nvPr/>
        </p:nvSpPr>
        <p:spPr>
          <a:xfrm>
            <a:off x="5315713"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2020</a:t>
            </a:r>
          </a:p>
        </p:txBody>
      </p:sp>
      <p:sp>
        <p:nvSpPr>
          <p:cNvPr id="19" name="Rectángulo: esquinas redondeadas 18">
            <a:extLst>
              <a:ext uri="{FF2B5EF4-FFF2-40B4-BE49-F238E27FC236}">
                <a16:creationId xmlns:a16="http://schemas.microsoft.com/office/drawing/2014/main" id="{A4E322D9-B2BD-449B-0706-97CD677C9042}"/>
              </a:ext>
            </a:extLst>
          </p:cNvPr>
          <p:cNvSpPr/>
          <p:nvPr/>
        </p:nvSpPr>
        <p:spPr>
          <a:xfrm>
            <a:off x="6811520"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2021</a:t>
            </a:r>
          </a:p>
        </p:txBody>
      </p:sp>
      <p:sp>
        <p:nvSpPr>
          <p:cNvPr id="20" name="Rectángulo: esquinas redondeadas 19">
            <a:extLst>
              <a:ext uri="{FF2B5EF4-FFF2-40B4-BE49-F238E27FC236}">
                <a16:creationId xmlns:a16="http://schemas.microsoft.com/office/drawing/2014/main" id="{244B4756-F3A4-046F-B6A7-E292AF17186B}"/>
              </a:ext>
            </a:extLst>
          </p:cNvPr>
          <p:cNvSpPr/>
          <p:nvPr/>
        </p:nvSpPr>
        <p:spPr>
          <a:xfrm>
            <a:off x="8305802"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2022</a:t>
            </a:r>
          </a:p>
        </p:txBody>
      </p:sp>
      <p:sp>
        <p:nvSpPr>
          <p:cNvPr id="21" name="Rectángulo: esquinas redondeadas 20">
            <a:extLst>
              <a:ext uri="{FF2B5EF4-FFF2-40B4-BE49-F238E27FC236}">
                <a16:creationId xmlns:a16="http://schemas.microsoft.com/office/drawing/2014/main" id="{57E3ECD9-9998-5DB5-3357-3E894F577434}"/>
              </a:ext>
            </a:extLst>
          </p:cNvPr>
          <p:cNvSpPr/>
          <p:nvPr/>
        </p:nvSpPr>
        <p:spPr>
          <a:xfrm>
            <a:off x="9790178" y="4482846"/>
            <a:ext cx="105460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2023</a:t>
            </a:r>
          </a:p>
        </p:txBody>
      </p:sp>
      <p:sp>
        <p:nvSpPr>
          <p:cNvPr id="26" name="Rectángulo: esquinas redondeadas 25">
            <a:extLst>
              <a:ext uri="{FF2B5EF4-FFF2-40B4-BE49-F238E27FC236}">
                <a16:creationId xmlns:a16="http://schemas.microsoft.com/office/drawing/2014/main" id="{73CC2392-1AFE-B313-6635-EBF49564E85C}"/>
              </a:ext>
            </a:extLst>
          </p:cNvPr>
          <p:cNvSpPr/>
          <p:nvPr/>
        </p:nvSpPr>
        <p:spPr>
          <a:xfrm>
            <a:off x="5315713" y="5293614"/>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27" name="Rectángulo: esquinas redondeadas 26">
            <a:extLst>
              <a:ext uri="{FF2B5EF4-FFF2-40B4-BE49-F238E27FC236}">
                <a16:creationId xmlns:a16="http://schemas.microsoft.com/office/drawing/2014/main" id="{6E854FA2-F4E0-59EF-4B61-57BE19AF75F4}"/>
              </a:ext>
            </a:extLst>
          </p:cNvPr>
          <p:cNvSpPr/>
          <p:nvPr/>
        </p:nvSpPr>
        <p:spPr>
          <a:xfrm>
            <a:off x="5315713" y="4943846"/>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28" name="Rectángulo: esquinas redondeadas 27">
            <a:extLst>
              <a:ext uri="{FF2B5EF4-FFF2-40B4-BE49-F238E27FC236}">
                <a16:creationId xmlns:a16="http://schemas.microsoft.com/office/drawing/2014/main" id="{C59931C5-B33F-C584-B131-44915CBC5A1F}"/>
              </a:ext>
            </a:extLst>
          </p:cNvPr>
          <p:cNvSpPr/>
          <p:nvPr/>
        </p:nvSpPr>
        <p:spPr>
          <a:xfrm>
            <a:off x="5315713" y="5643794"/>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29" name="Rectángulo: esquinas redondeadas 28">
            <a:extLst>
              <a:ext uri="{FF2B5EF4-FFF2-40B4-BE49-F238E27FC236}">
                <a16:creationId xmlns:a16="http://schemas.microsoft.com/office/drawing/2014/main" id="{67E80B1B-8D38-475F-A320-4A5CAEB2497D}"/>
              </a:ext>
            </a:extLst>
          </p:cNvPr>
          <p:cNvSpPr/>
          <p:nvPr/>
        </p:nvSpPr>
        <p:spPr>
          <a:xfrm>
            <a:off x="5315713" y="6016340"/>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0" name="Rectángulo: esquinas redondeadas 29">
            <a:extLst>
              <a:ext uri="{FF2B5EF4-FFF2-40B4-BE49-F238E27FC236}">
                <a16:creationId xmlns:a16="http://schemas.microsoft.com/office/drawing/2014/main" id="{40E302AE-579A-5F4A-ECA0-39214F531F38}"/>
              </a:ext>
            </a:extLst>
          </p:cNvPr>
          <p:cNvSpPr/>
          <p:nvPr/>
        </p:nvSpPr>
        <p:spPr>
          <a:xfrm>
            <a:off x="6811520" y="4943846"/>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1" name="Rectángulo: esquinas redondeadas 30">
            <a:extLst>
              <a:ext uri="{FF2B5EF4-FFF2-40B4-BE49-F238E27FC236}">
                <a16:creationId xmlns:a16="http://schemas.microsoft.com/office/drawing/2014/main" id="{CB4CA134-8721-96A2-931F-F5EAE4C1178E}"/>
              </a:ext>
            </a:extLst>
          </p:cNvPr>
          <p:cNvSpPr/>
          <p:nvPr/>
        </p:nvSpPr>
        <p:spPr>
          <a:xfrm>
            <a:off x="6811520" y="5293614"/>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32" name="Rectángulo: esquinas redondeadas 31">
            <a:extLst>
              <a:ext uri="{FF2B5EF4-FFF2-40B4-BE49-F238E27FC236}">
                <a16:creationId xmlns:a16="http://schemas.microsoft.com/office/drawing/2014/main" id="{BDE917FA-7DE3-782F-2B53-6D8016A1B30F}"/>
              </a:ext>
            </a:extLst>
          </p:cNvPr>
          <p:cNvSpPr/>
          <p:nvPr/>
        </p:nvSpPr>
        <p:spPr>
          <a:xfrm>
            <a:off x="6811520" y="6016340"/>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33" name="Rectángulo: esquinas redondeadas 32">
            <a:extLst>
              <a:ext uri="{FF2B5EF4-FFF2-40B4-BE49-F238E27FC236}">
                <a16:creationId xmlns:a16="http://schemas.microsoft.com/office/drawing/2014/main" id="{BAC3B929-DF36-F119-1C8F-6E32C60DF517}"/>
              </a:ext>
            </a:extLst>
          </p:cNvPr>
          <p:cNvSpPr/>
          <p:nvPr/>
        </p:nvSpPr>
        <p:spPr>
          <a:xfrm>
            <a:off x="6811520" y="5643794"/>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4" name="Rectángulo: esquinas redondeadas 33">
            <a:extLst>
              <a:ext uri="{FF2B5EF4-FFF2-40B4-BE49-F238E27FC236}">
                <a16:creationId xmlns:a16="http://schemas.microsoft.com/office/drawing/2014/main" id="{1B138FC7-50D5-9FDA-735C-2536561A1262}"/>
              </a:ext>
            </a:extLst>
          </p:cNvPr>
          <p:cNvSpPr/>
          <p:nvPr/>
        </p:nvSpPr>
        <p:spPr>
          <a:xfrm>
            <a:off x="8305802" y="6016340"/>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5" name="Rectángulo: esquinas redondeadas 34">
            <a:extLst>
              <a:ext uri="{FF2B5EF4-FFF2-40B4-BE49-F238E27FC236}">
                <a16:creationId xmlns:a16="http://schemas.microsoft.com/office/drawing/2014/main" id="{0C1B0F16-C56A-EAF4-3F82-B6AC07F254FD}"/>
              </a:ext>
            </a:extLst>
          </p:cNvPr>
          <p:cNvSpPr/>
          <p:nvPr/>
        </p:nvSpPr>
        <p:spPr>
          <a:xfrm>
            <a:off x="8305802" y="5293614"/>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36" name="Rectángulo: esquinas redondeadas 35">
            <a:extLst>
              <a:ext uri="{FF2B5EF4-FFF2-40B4-BE49-F238E27FC236}">
                <a16:creationId xmlns:a16="http://schemas.microsoft.com/office/drawing/2014/main" id="{24A74755-9DCA-7D9A-709D-172784ABF185}"/>
              </a:ext>
            </a:extLst>
          </p:cNvPr>
          <p:cNvSpPr/>
          <p:nvPr/>
        </p:nvSpPr>
        <p:spPr>
          <a:xfrm>
            <a:off x="8305802" y="5643794"/>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37" name="Rectángulo: esquinas redondeadas 36">
            <a:extLst>
              <a:ext uri="{FF2B5EF4-FFF2-40B4-BE49-F238E27FC236}">
                <a16:creationId xmlns:a16="http://schemas.microsoft.com/office/drawing/2014/main" id="{B85B0BAC-89F4-59B1-64C1-C9BB86479FE0}"/>
              </a:ext>
            </a:extLst>
          </p:cNvPr>
          <p:cNvSpPr/>
          <p:nvPr/>
        </p:nvSpPr>
        <p:spPr>
          <a:xfrm>
            <a:off x="8305802" y="4943846"/>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8" name="Rectángulo: esquinas redondeadas 37">
            <a:extLst>
              <a:ext uri="{FF2B5EF4-FFF2-40B4-BE49-F238E27FC236}">
                <a16:creationId xmlns:a16="http://schemas.microsoft.com/office/drawing/2014/main" id="{07B85FC1-28B6-1697-FE3E-CBB014779877}"/>
              </a:ext>
            </a:extLst>
          </p:cNvPr>
          <p:cNvSpPr/>
          <p:nvPr/>
        </p:nvSpPr>
        <p:spPr>
          <a:xfrm>
            <a:off x="9790178" y="5293614"/>
            <a:ext cx="1054606" cy="211712"/>
          </a:xfrm>
          <a:prstGeom prst="roundRect">
            <a:avLst/>
          </a:prstGeom>
          <a:solidFill>
            <a:schemeClr val="accent4">
              <a:lumMod val="40000"/>
              <a:lumOff val="60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39" name="Rectángulo: esquinas redondeadas 38">
            <a:extLst>
              <a:ext uri="{FF2B5EF4-FFF2-40B4-BE49-F238E27FC236}">
                <a16:creationId xmlns:a16="http://schemas.microsoft.com/office/drawing/2014/main" id="{341EFB2B-D834-F0FF-43D0-7E292304EA64}"/>
              </a:ext>
            </a:extLst>
          </p:cNvPr>
          <p:cNvSpPr/>
          <p:nvPr/>
        </p:nvSpPr>
        <p:spPr>
          <a:xfrm>
            <a:off x="9790178" y="5643794"/>
            <a:ext cx="1054606" cy="211712"/>
          </a:xfrm>
          <a:prstGeom prst="roundRect">
            <a:avLst/>
          </a:prstGeom>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dirty="0">
              <a:solidFill>
                <a:schemeClr val="tx1"/>
              </a:solidFill>
            </a:endParaRPr>
          </a:p>
        </p:txBody>
      </p:sp>
      <p:sp>
        <p:nvSpPr>
          <p:cNvPr id="40" name="Rectángulo: esquinas redondeadas 39">
            <a:extLst>
              <a:ext uri="{FF2B5EF4-FFF2-40B4-BE49-F238E27FC236}">
                <a16:creationId xmlns:a16="http://schemas.microsoft.com/office/drawing/2014/main" id="{7418EA8A-B9A4-8410-E42D-8FC1A3D92327}"/>
              </a:ext>
            </a:extLst>
          </p:cNvPr>
          <p:cNvSpPr/>
          <p:nvPr/>
        </p:nvSpPr>
        <p:spPr>
          <a:xfrm>
            <a:off x="9790178" y="4943846"/>
            <a:ext cx="1054606" cy="211712"/>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41" name="Rectángulo: esquinas redondeadas 40">
            <a:extLst>
              <a:ext uri="{FF2B5EF4-FFF2-40B4-BE49-F238E27FC236}">
                <a16:creationId xmlns:a16="http://schemas.microsoft.com/office/drawing/2014/main" id="{6CD424AA-9774-1431-4BFE-7E915328999C}"/>
              </a:ext>
            </a:extLst>
          </p:cNvPr>
          <p:cNvSpPr/>
          <p:nvPr/>
        </p:nvSpPr>
        <p:spPr>
          <a:xfrm>
            <a:off x="9790178" y="6016340"/>
            <a:ext cx="1054606" cy="211712"/>
          </a:xfrm>
          <a:prstGeom prst="round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solidFill>
                <a:schemeClr val="tx1"/>
              </a:solidFill>
            </a:endParaRPr>
          </a:p>
        </p:txBody>
      </p:sp>
      <p:sp>
        <p:nvSpPr>
          <p:cNvPr id="42" name="Rectángulo: esquinas redondeadas 41">
            <a:extLst>
              <a:ext uri="{FF2B5EF4-FFF2-40B4-BE49-F238E27FC236}">
                <a16:creationId xmlns:a16="http://schemas.microsoft.com/office/drawing/2014/main" id="{B8C61EB8-BF43-807A-9721-9014AB1FD6D6}"/>
              </a:ext>
            </a:extLst>
          </p:cNvPr>
          <p:cNvSpPr/>
          <p:nvPr/>
        </p:nvSpPr>
        <p:spPr>
          <a:xfrm>
            <a:off x="11149584" y="4887262"/>
            <a:ext cx="908304" cy="301752"/>
          </a:xfrm>
          <a:prstGeom prst="roundRect">
            <a:avLst/>
          </a:prstGeom>
          <a:solidFill>
            <a:schemeClr val="bg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tx1"/>
                </a:solidFill>
              </a:rPr>
              <a:t>Mejor desempeño</a:t>
            </a:r>
          </a:p>
        </p:txBody>
      </p:sp>
      <p:sp>
        <p:nvSpPr>
          <p:cNvPr id="43" name="Rectángulo: esquinas redondeadas 42">
            <a:extLst>
              <a:ext uri="{FF2B5EF4-FFF2-40B4-BE49-F238E27FC236}">
                <a16:creationId xmlns:a16="http://schemas.microsoft.com/office/drawing/2014/main" id="{B17D3269-FC40-44BF-49F3-FF52C0D25C44}"/>
              </a:ext>
            </a:extLst>
          </p:cNvPr>
          <p:cNvSpPr/>
          <p:nvPr/>
        </p:nvSpPr>
        <p:spPr>
          <a:xfrm>
            <a:off x="11149584" y="5962176"/>
            <a:ext cx="908304" cy="301752"/>
          </a:xfrm>
          <a:prstGeom prst="roundRect">
            <a:avLst/>
          </a:prstGeom>
          <a:solidFill>
            <a:schemeClr val="bg1"/>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050" dirty="0">
                <a:solidFill>
                  <a:schemeClr val="tx1"/>
                </a:solidFill>
              </a:rPr>
              <a:t>Peor desempeño</a:t>
            </a:r>
          </a:p>
        </p:txBody>
      </p:sp>
      <p:sp>
        <p:nvSpPr>
          <p:cNvPr id="44" name="Rectángulo 43">
            <a:extLst>
              <a:ext uri="{FF2B5EF4-FFF2-40B4-BE49-F238E27FC236}">
                <a16:creationId xmlns:a16="http://schemas.microsoft.com/office/drawing/2014/main" id="{200FF215-A509-7EC8-D7CD-089585EBDEF9}"/>
              </a:ext>
            </a:extLst>
          </p:cNvPr>
          <p:cNvSpPr/>
          <p:nvPr/>
        </p:nvSpPr>
        <p:spPr>
          <a:xfrm>
            <a:off x="5254752" y="4887262"/>
            <a:ext cx="5672328" cy="308816"/>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5" name="Rectángulo 44">
            <a:extLst>
              <a:ext uri="{FF2B5EF4-FFF2-40B4-BE49-F238E27FC236}">
                <a16:creationId xmlns:a16="http://schemas.microsoft.com/office/drawing/2014/main" id="{01B6EE19-2D76-F5FE-8DAD-45808083D59F}"/>
              </a:ext>
            </a:extLst>
          </p:cNvPr>
          <p:cNvSpPr/>
          <p:nvPr/>
        </p:nvSpPr>
        <p:spPr>
          <a:xfrm>
            <a:off x="5315713" y="6470250"/>
            <a:ext cx="533400" cy="211712"/>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6" name="Rectángulo: esquinas redondeadas 45">
            <a:extLst>
              <a:ext uri="{FF2B5EF4-FFF2-40B4-BE49-F238E27FC236}">
                <a16:creationId xmlns:a16="http://schemas.microsoft.com/office/drawing/2014/main" id="{EC1869C3-9035-9FF5-4DA8-BD57C6D3DDB9}"/>
              </a:ext>
            </a:extLst>
          </p:cNvPr>
          <p:cNvSpPr/>
          <p:nvPr/>
        </p:nvSpPr>
        <p:spPr>
          <a:xfrm>
            <a:off x="5911808" y="6425230"/>
            <a:ext cx="493297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Política óptima que debe seleccionar el agente</a:t>
            </a:r>
          </a:p>
        </p:txBody>
      </p:sp>
      <p:sp>
        <p:nvSpPr>
          <p:cNvPr id="47" name="Rectángulo: esquinas redondeadas 46">
            <a:extLst>
              <a:ext uri="{FF2B5EF4-FFF2-40B4-BE49-F238E27FC236}">
                <a16:creationId xmlns:a16="http://schemas.microsoft.com/office/drawing/2014/main" id="{8AE07C33-BDD7-75E2-76DE-5532BF441ACE}"/>
              </a:ext>
            </a:extLst>
          </p:cNvPr>
          <p:cNvSpPr/>
          <p:nvPr/>
        </p:nvSpPr>
        <p:spPr>
          <a:xfrm>
            <a:off x="3692652" y="4455970"/>
            <a:ext cx="119481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Agente</a:t>
            </a:r>
          </a:p>
        </p:txBody>
      </p:sp>
      <p:sp>
        <p:nvSpPr>
          <p:cNvPr id="48" name="Rectángulo: esquinas redondeadas 47">
            <a:extLst>
              <a:ext uri="{FF2B5EF4-FFF2-40B4-BE49-F238E27FC236}">
                <a16:creationId xmlns:a16="http://schemas.microsoft.com/office/drawing/2014/main" id="{D06488CD-6A3C-D4A7-0D98-9BD03D0A1A76}"/>
              </a:ext>
            </a:extLst>
          </p:cNvPr>
          <p:cNvSpPr/>
          <p:nvPr/>
        </p:nvSpPr>
        <p:spPr>
          <a:xfrm>
            <a:off x="1309116" y="4425284"/>
            <a:ext cx="1194816"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Acciones</a:t>
            </a:r>
          </a:p>
        </p:txBody>
      </p:sp>
    </p:spTree>
    <p:extLst>
      <p:ext uri="{BB962C8B-B14F-4D97-AF65-F5344CB8AC3E}">
        <p14:creationId xmlns:p14="http://schemas.microsoft.com/office/powerpoint/2010/main" val="148099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F8D02-3A3A-9CD9-E5AD-9BEB48F78D8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9F561A-75D7-E1F9-27BE-3EAD6CBD227F}"/>
              </a:ext>
            </a:extLst>
          </p:cNvPr>
          <p:cNvSpPr>
            <a:spLocks noGrp="1"/>
          </p:cNvSpPr>
          <p:nvPr>
            <p:ph type="title"/>
          </p:nvPr>
        </p:nvSpPr>
        <p:spPr>
          <a:xfrm>
            <a:off x="640080" y="109728"/>
            <a:ext cx="10890929" cy="1097280"/>
          </a:xfrm>
        </p:spPr>
        <p:txBody>
          <a:bodyPr>
            <a:normAutofit/>
          </a:bodyPr>
          <a:lstStyle/>
          <a:p>
            <a:r>
              <a:rPr lang="es-ES" dirty="0"/>
              <a:t>Exploración del conjunto de datos</a:t>
            </a:r>
            <a:endParaRPr lang="es-CO" dirty="0"/>
          </a:p>
        </p:txBody>
      </p:sp>
      <p:sp>
        <p:nvSpPr>
          <p:cNvPr id="9" name="Rectángulo 8">
            <a:extLst>
              <a:ext uri="{FF2B5EF4-FFF2-40B4-BE49-F238E27FC236}">
                <a16:creationId xmlns:a16="http://schemas.microsoft.com/office/drawing/2014/main" id="{73D1669A-5356-23EA-F77A-211500357B32}"/>
              </a:ext>
            </a:extLst>
          </p:cNvPr>
          <p:cNvSpPr/>
          <p:nvPr/>
        </p:nvSpPr>
        <p:spPr>
          <a:xfrm>
            <a:off x="832104" y="1207008"/>
            <a:ext cx="2002536" cy="6871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dirty="0"/>
              <a:t>7887</a:t>
            </a:r>
            <a:endParaRPr lang="es-CO" dirty="0"/>
          </a:p>
          <a:p>
            <a:pPr algn="ctr"/>
            <a:r>
              <a:rPr lang="es-CO" sz="1600" dirty="0"/>
              <a:t>registros</a:t>
            </a:r>
            <a:endParaRPr lang="es-CO" dirty="0"/>
          </a:p>
        </p:txBody>
      </p:sp>
      <p:sp>
        <p:nvSpPr>
          <p:cNvPr id="10" name="Rectángulo 9">
            <a:extLst>
              <a:ext uri="{FF2B5EF4-FFF2-40B4-BE49-F238E27FC236}">
                <a16:creationId xmlns:a16="http://schemas.microsoft.com/office/drawing/2014/main" id="{D7DECFF7-DA34-3439-A718-891B401405C0}"/>
              </a:ext>
            </a:extLst>
          </p:cNvPr>
          <p:cNvSpPr/>
          <p:nvPr/>
        </p:nvSpPr>
        <p:spPr>
          <a:xfrm>
            <a:off x="6306587" y="1207008"/>
            <a:ext cx="2002536" cy="687106"/>
          </a:xfrm>
          <a:prstGeom prst="rect">
            <a:avLst/>
          </a:prstGeom>
          <a:solidFill>
            <a:schemeClr val="accent4"/>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dirty="0"/>
              <a:t>9</a:t>
            </a:r>
            <a:endParaRPr lang="es-CO" dirty="0"/>
          </a:p>
          <a:p>
            <a:pPr algn="ctr"/>
            <a:r>
              <a:rPr lang="es-CO" sz="1600" dirty="0"/>
              <a:t>variables</a:t>
            </a:r>
            <a:endParaRPr lang="es-CO" dirty="0"/>
          </a:p>
        </p:txBody>
      </p:sp>
      <p:sp>
        <p:nvSpPr>
          <p:cNvPr id="12" name="Rectángulo 11">
            <a:extLst>
              <a:ext uri="{FF2B5EF4-FFF2-40B4-BE49-F238E27FC236}">
                <a16:creationId xmlns:a16="http://schemas.microsoft.com/office/drawing/2014/main" id="{2C36455B-450D-9585-F62A-1C65E3B2370F}"/>
              </a:ext>
            </a:extLst>
          </p:cNvPr>
          <p:cNvSpPr/>
          <p:nvPr/>
        </p:nvSpPr>
        <p:spPr>
          <a:xfrm>
            <a:off x="9043829" y="1207008"/>
            <a:ext cx="2002536" cy="687106"/>
          </a:xfrm>
          <a:prstGeom prst="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s-CO" sz="3200" dirty="0"/>
              <a:t>6</a:t>
            </a:r>
            <a:endParaRPr lang="es-CO" dirty="0"/>
          </a:p>
          <a:p>
            <a:pPr algn="ctr"/>
            <a:r>
              <a:rPr lang="es-CO" sz="1600" dirty="0"/>
              <a:t>Variables categóricas</a:t>
            </a:r>
          </a:p>
        </p:txBody>
      </p:sp>
      <p:sp>
        <p:nvSpPr>
          <p:cNvPr id="13" name="Rectángulo 12">
            <a:extLst>
              <a:ext uri="{FF2B5EF4-FFF2-40B4-BE49-F238E27FC236}">
                <a16:creationId xmlns:a16="http://schemas.microsoft.com/office/drawing/2014/main" id="{5AFEF575-930E-7400-DBD3-C7223EC26540}"/>
              </a:ext>
            </a:extLst>
          </p:cNvPr>
          <p:cNvSpPr/>
          <p:nvPr/>
        </p:nvSpPr>
        <p:spPr>
          <a:xfrm>
            <a:off x="3569345" y="1207008"/>
            <a:ext cx="2002536" cy="687106"/>
          </a:xfrm>
          <a:prstGeom prst="rect">
            <a:avLst/>
          </a:prstGeom>
          <a:solidFill>
            <a:schemeClr val="accent1">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3200" dirty="0"/>
              <a:t>Sin</a:t>
            </a:r>
            <a:endParaRPr lang="es-CO" dirty="0"/>
          </a:p>
          <a:p>
            <a:pPr algn="ctr"/>
            <a:r>
              <a:rPr lang="es-CO" sz="1600" dirty="0"/>
              <a:t>Valores nulos</a:t>
            </a:r>
            <a:endParaRPr lang="es-CO" dirty="0"/>
          </a:p>
        </p:txBody>
      </p:sp>
      <p:pic>
        <p:nvPicPr>
          <p:cNvPr id="17" name="Marcador de contenido 16" descr="Gráfico, Histograma&#10;&#10;El contenido generado por IA puede ser incorrecto.">
            <a:extLst>
              <a:ext uri="{FF2B5EF4-FFF2-40B4-BE49-F238E27FC236}">
                <a16:creationId xmlns:a16="http://schemas.microsoft.com/office/drawing/2014/main" id="{B6C45D49-2935-EE17-C6D7-CE33AE8646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943" y="2173653"/>
            <a:ext cx="3917177" cy="2494407"/>
          </a:xfrm>
        </p:spPr>
      </p:pic>
      <p:pic>
        <p:nvPicPr>
          <p:cNvPr id="19" name="Imagen 18" descr="Gráfico, Gráfico de cajas y bigotes&#10;&#10;El contenido generado por IA puede ser incorrecto.">
            <a:extLst>
              <a:ext uri="{FF2B5EF4-FFF2-40B4-BE49-F238E27FC236}">
                <a16:creationId xmlns:a16="http://schemas.microsoft.com/office/drawing/2014/main" id="{0B883D4A-DE74-8190-3E0E-515BF0540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7280" y="2173654"/>
            <a:ext cx="5026864" cy="2494407"/>
          </a:xfrm>
          <a:prstGeom prst="rect">
            <a:avLst/>
          </a:prstGeom>
        </p:spPr>
      </p:pic>
      <p:sp>
        <p:nvSpPr>
          <p:cNvPr id="20" name="Marcador de contenido 2">
            <a:extLst>
              <a:ext uri="{FF2B5EF4-FFF2-40B4-BE49-F238E27FC236}">
                <a16:creationId xmlns:a16="http://schemas.microsoft.com/office/drawing/2014/main" id="{D0FA3BD2-2C6C-6414-9203-3EF6A1502F43}"/>
              </a:ext>
            </a:extLst>
          </p:cNvPr>
          <p:cNvSpPr txBox="1">
            <a:spLocks/>
          </p:cNvSpPr>
          <p:nvPr/>
        </p:nvSpPr>
        <p:spPr>
          <a:xfrm>
            <a:off x="640080" y="2325392"/>
            <a:ext cx="1841863" cy="219092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Salarios: </a:t>
            </a:r>
            <a:r>
              <a:rPr lang="es-ES" dirty="0"/>
              <a:t>no presenta un sesgo importante en su distribución y el salario crece año a año. No requiere transformación de escala.</a:t>
            </a:r>
          </a:p>
        </p:txBody>
      </p:sp>
      <p:sp>
        <p:nvSpPr>
          <p:cNvPr id="21" name="Marcador de contenido 2">
            <a:extLst>
              <a:ext uri="{FF2B5EF4-FFF2-40B4-BE49-F238E27FC236}">
                <a16:creationId xmlns:a16="http://schemas.microsoft.com/office/drawing/2014/main" id="{57F936EC-4103-3F0D-56A6-DF8BDFCB52C9}"/>
              </a:ext>
            </a:extLst>
          </p:cNvPr>
          <p:cNvSpPr txBox="1">
            <a:spLocks/>
          </p:cNvSpPr>
          <p:nvPr/>
        </p:nvSpPr>
        <p:spPr>
          <a:xfrm>
            <a:off x="640080" y="5495609"/>
            <a:ext cx="1841863" cy="54179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Categóricas</a:t>
            </a:r>
            <a:endParaRPr lang="es-ES" dirty="0"/>
          </a:p>
        </p:txBody>
      </p:sp>
      <p:sp>
        <p:nvSpPr>
          <p:cNvPr id="22" name="Rectángulo 21">
            <a:extLst>
              <a:ext uri="{FF2B5EF4-FFF2-40B4-BE49-F238E27FC236}">
                <a16:creationId xmlns:a16="http://schemas.microsoft.com/office/drawing/2014/main" id="{6E2EAE13-A41C-8618-596B-B9B960B73C73}"/>
              </a:ext>
            </a:extLst>
          </p:cNvPr>
          <p:cNvSpPr/>
          <p:nvPr/>
        </p:nvSpPr>
        <p:spPr>
          <a:xfrm>
            <a:off x="2834640" y="5224768"/>
            <a:ext cx="2002536" cy="687106"/>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FF0000"/>
                </a:solidFill>
              </a:rPr>
              <a:t>Tipo de empleo</a:t>
            </a:r>
            <a:r>
              <a:rPr lang="es-CO" sz="1500" b="1" dirty="0">
                <a:solidFill>
                  <a:schemeClr val="tx1"/>
                </a:solidFill>
              </a:rPr>
              <a:t> </a:t>
            </a:r>
            <a:r>
              <a:rPr lang="es-CO" sz="1500" dirty="0">
                <a:solidFill>
                  <a:schemeClr val="tx1"/>
                </a:solidFill>
              </a:rPr>
              <a:t>tiene el 99% de sus datos en una sola categoría</a:t>
            </a:r>
          </a:p>
        </p:txBody>
      </p:sp>
      <p:sp>
        <p:nvSpPr>
          <p:cNvPr id="23" name="Rectángulo 22">
            <a:extLst>
              <a:ext uri="{FF2B5EF4-FFF2-40B4-BE49-F238E27FC236}">
                <a16:creationId xmlns:a16="http://schemas.microsoft.com/office/drawing/2014/main" id="{512D226A-E731-4AFB-21B5-0E23FE674814}"/>
              </a:ext>
            </a:extLst>
          </p:cNvPr>
          <p:cNvSpPr/>
          <p:nvPr/>
        </p:nvSpPr>
        <p:spPr>
          <a:xfrm>
            <a:off x="2834640" y="5986518"/>
            <a:ext cx="2002536" cy="687106"/>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FF0000"/>
                </a:solidFill>
              </a:rPr>
              <a:t>País empresa</a:t>
            </a:r>
            <a:r>
              <a:rPr lang="es-CO" sz="1500" b="1" dirty="0">
                <a:solidFill>
                  <a:schemeClr val="tx1"/>
                </a:solidFill>
              </a:rPr>
              <a:t> y </a:t>
            </a:r>
            <a:r>
              <a:rPr lang="es-CO" sz="1500" b="1" dirty="0">
                <a:solidFill>
                  <a:srgbClr val="00B050"/>
                </a:solidFill>
              </a:rPr>
              <a:t>país trabajador</a:t>
            </a:r>
            <a:r>
              <a:rPr lang="es-CO" sz="1500" b="1" dirty="0">
                <a:solidFill>
                  <a:schemeClr val="tx1"/>
                </a:solidFill>
              </a:rPr>
              <a:t> coincide en el 98.6%</a:t>
            </a:r>
            <a:endParaRPr lang="es-CO" sz="1500" dirty="0">
              <a:solidFill>
                <a:schemeClr val="tx1"/>
              </a:solidFill>
            </a:endParaRPr>
          </a:p>
        </p:txBody>
      </p:sp>
      <p:sp>
        <p:nvSpPr>
          <p:cNvPr id="24" name="Rectángulo 23">
            <a:extLst>
              <a:ext uri="{FF2B5EF4-FFF2-40B4-BE49-F238E27FC236}">
                <a16:creationId xmlns:a16="http://schemas.microsoft.com/office/drawing/2014/main" id="{A3889315-FF23-0A1C-8DB1-6D8BA05C0508}"/>
              </a:ext>
            </a:extLst>
          </p:cNvPr>
          <p:cNvSpPr/>
          <p:nvPr/>
        </p:nvSpPr>
        <p:spPr>
          <a:xfrm>
            <a:off x="2726591" y="4857782"/>
            <a:ext cx="2218633" cy="252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FF0000"/>
                </a:solidFill>
              </a:rPr>
              <a:t>Se eliminan variables</a:t>
            </a:r>
            <a:endParaRPr lang="es-CO" sz="1500" dirty="0">
              <a:solidFill>
                <a:schemeClr val="tx1"/>
              </a:solidFill>
            </a:endParaRPr>
          </a:p>
        </p:txBody>
      </p:sp>
      <p:sp>
        <p:nvSpPr>
          <p:cNvPr id="25" name="Rectángulo 24">
            <a:extLst>
              <a:ext uri="{FF2B5EF4-FFF2-40B4-BE49-F238E27FC236}">
                <a16:creationId xmlns:a16="http://schemas.microsoft.com/office/drawing/2014/main" id="{B54F9F40-391C-4CE6-6DC2-6B80EFD6D5CF}"/>
              </a:ext>
            </a:extLst>
          </p:cNvPr>
          <p:cNvSpPr/>
          <p:nvPr/>
        </p:nvSpPr>
        <p:spPr>
          <a:xfrm>
            <a:off x="5648395" y="4862507"/>
            <a:ext cx="5801225" cy="252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rgbClr val="00B050"/>
                </a:solidFill>
              </a:rPr>
              <a:t>Ingeniería de características</a:t>
            </a:r>
            <a:endParaRPr lang="es-CO" sz="1500" dirty="0">
              <a:solidFill>
                <a:srgbClr val="00B050"/>
              </a:solidFill>
            </a:endParaRPr>
          </a:p>
        </p:txBody>
      </p:sp>
      <p:sp>
        <p:nvSpPr>
          <p:cNvPr id="26" name="Rectángulo 25">
            <a:extLst>
              <a:ext uri="{FF2B5EF4-FFF2-40B4-BE49-F238E27FC236}">
                <a16:creationId xmlns:a16="http://schemas.microsoft.com/office/drawing/2014/main" id="{E8D8E033-69BC-CFDA-1E34-712E7CC7D8F9}"/>
              </a:ext>
            </a:extLst>
          </p:cNvPr>
          <p:cNvSpPr/>
          <p:nvPr/>
        </p:nvSpPr>
        <p:spPr>
          <a:xfrm>
            <a:off x="5648396" y="5224959"/>
            <a:ext cx="2002536" cy="1420612"/>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chemeClr val="tx1"/>
                </a:solidFill>
              </a:rPr>
              <a:t>Las variables</a:t>
            </a:r>
            <a:r>
              <a:rPr lang="es-CO" sz="1500" b="1" dirty="0">
                <a:solidFill>
                  <a:srgbClr val="FF0000"/>
                </a:solidFill>
              </a:rPr>
              <a:t> </a:t>
            </a:r>
            <a:r>
              <a:rPr lang="es-CO" sz="1500" b="1" dirty="0">
                <a:solidFill>
                  <a:srgbClr val="00B050"/>
                </a:solidFill>
              </a:rPr>
              <a:t>país trabajador</a:t>
            </a:r>
            <a:r>
              <a:rPr lang="es-CO" sz="1500" b="1" dirty="0">
                <a:solidFill>
                  <a:srgbClr val="FF0000"/>
                </a:solidFill>
              </a:rPr>
              <a:t> </a:t>
            </a:r>
            <a:r>
              <a:rPr lang="es-CO" sz="1500" b="1" dirty="0">
                <a:solidFill>
                  <a:schemeClr val="tx1"/>
                </a:solidFill>
              </a:rPr>
              <a:t>y</a:t>
            </a:r>
            <a:r>
              <a:rPr lang="es-CO" sz="1500" b="1" dirty="0">
                <a:solidFill>
                  <a:srgbClr val="FF0000"/>
                </a:solidFill>
              </a:rPr>
              <a:t> </a:t>
            </a:r>
            <a:r>
              <a:rPr lang="es-CO" sz="1500" b="1" dirty="0">
                <a:solidFill>
                  <a:srgbClr val="00B050"/>
                </a:solidFill>
              </a:rPr>
              <a:t>título del rol </a:t>
            </a:r>
            <a:r>
              <a:rPr lang="es-CO" sz="1500" b="1" dirty="0">
                <a:solidFill>
                  <a:schemeClr val="tx1"/>
                </a:solidFill>
              </a:rPr>
              <a:t>cuentan con más de 80 categorías.</a:t>
            </a:r>
            <a:endParaRPr lang="es-CO" sz="1500" dirty="0">
              <a:solidFill>
                <a:srgbClr val="00B050"/>
              </a:solidFill>
            </a:endParaRPr>
          </a:p>
        </p:txBody>
      </p:sp>
      <p:pic>
        <p:nvPicPr>
          <p:cNvPr id="1026" name="Picture 2" descr="Here's OpenAI's new logo | The Verge">
            <a:extLst>
              <a:ext uri="{FF2B5EF4-FFF2-40B4-BE49-F238E27FC236}">
                <a16:creationId xmlns:a16="http://schemas.microsoft.com/office/drawing/2014/main" id="{895EA2D9-2FCE-9B2D-5B49-CF4E1302B1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755" t="6911" r="19862" b="12546"/>
          <a:stretch/>
        </p:blipFill>
        <p:spPr bwMode="auto">
          <a:xfrm>
            <a:off x="10251042" y="5366033"/>
            <a:ext cx="1198578" cy="1091682"/>
          </a:xfrm>
          <a:prstGeom prst="rect">
            <a:avLst/>
          </a:prstGeom>
          <a:noFill/>
          <a:extLst>
            <a:ext uri="{909E8E84-426E-40DD-AFC4-6F175D3DCCD1}">
              <a14:hiddenFill xmlns:a14="http://schemas.microsoft.com/office/drawing/2010/main">
                <a:solidFill>
                  <a:srgbClr val="FFFFFF"/>
                </a:solidFill>
              </a14:hiddenFill>
            </a:ext>
          </a:extLst>
        </p:spPr>
      </p:pic>
      <p:sp>
        <p:nvSpPr>
          <p:cNvPr id="27" name="Rectángulo 26">
            <a:extLst>
              <a:ext uri="{FF2B5EF4-FFF2-40B4-BE49-F238E27FC236}">
                <a16:creationId xmlns:a16="http://schemas.microsoft.com/office/drawing/2014/main" id="{6BAEFFD8-5A9B-FEDC-7D2E-BAE4D0BD3698}"/>
              </a:ext>
            </a:extLst>
          </p:cNvPr>
          <p:cNvSpPr/>
          <p:nvPr/>
        </p:nvSpPr>
        <p:spPr>
          <a:xfrm>
            <a:off x="7850123" y="5224959"/>
            <a:ext cx="2002536" cy="1420612"/>
          </a:xfrm>
          <a:prstGeom prst="rect">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1500" b="1" dirty="0">
                <a:solidFill>
                  <a:schemeClr val="tx1"/>
                </a:solidFill>
              </a:rPr>
              <a:t>Por ello se agrupan las categorías de cada variable usando GPT-4, para evitar una alta dimensionalidad</a:t>
            </a:r>
            <a:endParaRPr lang="es-CO" sz="1500" dirty="0">
              <a:solidFill>
                <a:srgbClr val="00B050"/>
              </a:solidFill>
            </a:endParaRPr>
          </a:p>
        </p:txBody>
      </p:sp>
    </p:spTree>
    <p:extLst>
      <p:ext uri="{BB962C8B-B14F-4D97-AF65-F5344CB8AC3E}">
        <p14:creationId xmlns:p14="http://schemas.microsoft.com/office/powerpoint/2010/main" val="2355633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F9040-5E71-096A-68E1-65D39E1DC9C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4CD1F9F-E9AC-7138-7A14-A823D66368DE}"/>
              </a:ext>
            </a:extLst>
          </p:cNvPr>
          <p:cNvSpPr>
            <a:spLocks noGrp="1"/>
          </p:cNvSpPr>
          <p:nvPr>
            <p:ph type="title"/>
          </p:nvPr>
        </p:nvSpPr>
        <p:spPr>
          <a:xfrm>
            <a:off x="640080" y="109728"/>
            <a:ext cx="10890929" cy="1097280"/>
          </a:xfrm>
        </p:spPr>
        <p:txBody>
          <a:bodyPr>
            <a:normAutofit/>
          </a:bodyPr>
          <a:lstStyle/>
          <a:p>
            <a:r>
              <a:rPr lang="es-CO" dirty="0"/>
              <a:t>Desarrollo del agente</a:t>
            </a:r>
          </a:p>
        </p:txBody>
      </p:sp>
      <p:pic>
        <p:nvPicPr>
          <p:cNvPr id="6" name="Marcador de contenido 5" descr="Un dibujo de una persona&#10;&#10;El contenido generado por IA puede ser incorrecto.">
            <a:extLst>
              <a:ext uri="{FF2B5EF4-FFF2-40B4-BE49-F238E27FC236}">
                <a16:creationId xmlns:a16="http://schemas.microsoft.com/office/drawing/2014/main" id="{6DD6B05E-6DD9-0BD9-9604-D2E3705F01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3593" y="2621119"/>
            <a:ext cx="1092467" cy="994842"/>
          </a:xfrm>
        </p:spPr>
      </p:pic>
      <p:sp>
        <p:nvSpPr>
          <p:cNvPr id="4" name="AutoShape 2" descr="Gymnasium Documentation">
            <a:extLst>
              <a:ext uri="{FF2B5EF4-FFF2-40B4-BE49-F238E27FC236}">
                <a16:creationId xmlns:a16="http://schemas.microsoft.com/office/drawing/2014/main" id="{E341B7DC-B328-7E0B-127E-466D69A5396B}"/>
              </a:ext>
            </a:extLst>
          </p:cNvPr>
          <p:cNvSpPr>
            <a:spLocks noChangeAspect="1" noChangeArrowheads="1"/>
          </p:cNvSpPr>
          <p:nvPr/>
        </p:nvSpPr>
        <p:spPr bwMode="auto">
          <a:xfrm>
            <a:off x="5943599" y="3276599"/>
            <a:ext cx="1931437" cy="19314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7" name="Marcador de contenido 2">
            <a:extLst>
              <a:ext uri="{FF2B5EF4-FFF2-40B4-BE49-F238E27FC236}">
                <a16:creationId xmlns:a16="http://schemas.microsoft.com/office/drawing/2014/main" id="{FEA10F06-BC24-C62D-23D4-3AE2B7DB8DB7}"/>
              </a:ext>
            </a:extLst>
          </p:cNvPr>
          <p:cNvSpPr txBox="1">
            <a:spLocks/>
          </p:cNvSpPr>
          <p:nvPr/>
        </p:nvSpPr>
        <p:spPr>
          <a:xfrm>
            <a:off x="2772076" y="2740671"/>
            <a:ext cx="8904812" cy="7557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Para el desarrollo del agente de RL se utilizó </a:t>
            </a:r>
            <a:r>
              <a:rPr lang="es-ES" b="1" dirty="0" err="1"/>
              <a:t>Gymnasium</a:t>
            </a:r>
            <a:r>
              <a:rPr lang="es-ES" b="1" dirty="0"/>
              <a:t> como librería para crear un ambiente personalizado.</a:t>
            </a:r>
            <a:endParaRPr lang="es-ES" dirty="0"/>
          </a:p>
        </p:txBody>
      </p:sp>
      <p:pic>
        <p:nvPicPr>
          <p:cNvPr id="9" name="Imagen 8" descr="Una caricatura de un mapa&#10;&#10;El contenido generado por IA puede ser incorrecto.">
            <a:extLst>
              <a:ext uri="{FF2B5EF4-FFF2-40B4-BE49-F238E27FC236}">
                <a16:creationId xmlns:a16="http://schemas.microsoft.com/office/drawing/2014/main" id="{DD2BEB75-CFAC-A4B1-E862-205FB6343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468" y="1272813"/>
            <a:ext cx="1722716" cy="1219360"/>
          </a:xfrm>
          <a:prstGeom prst="rect">
            <a:avLst/>
          </a:prstGeom>
        </p:spPr>
      </p:pic>
      <p:sp>
        <p:nvSpPr>
          <p:cNvPr id="10" name="Marcador de contenido 2">
            <a:extLst>
              <a:ext uri="{FF2B5EF4-FFF2-40B4-BE49-F238E27FC236}">
                <a16:creationId xmlns:a16="http://schemas.microsoft.com/office/drawing/2014/main" id="{961F25F0-3EA6-6F11-E90F-4921FBBD71E2}"/>
              </a:ext>
            </a:extLst>
          </p:cNvPr>
          <p:cNvSpPr txBox="1">
            <a:spLocks/>
          </p:cNvSpPr>
          <p:nvPr/>
        </p:nvSpPr>
        <p:spPr>
          <a:xfrm>
            <a:off x="2772076" y="1504624"/>
            <a:ext cx="8904812" cy="7557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b="1" dirty="0"/>
              <a:t>El agente fue realizado utilizando </a:t>
            </a:r>
            <a:r>
              <a:rPr lang="es-ES" b="1" dirty="0">
                <a:solidFill>
                  <a:schemeClr val="accent1"/>
                </a:solidFill>
              </a:rPr>
              <a:t>DQN (Deep Q-</a:t>
            </a:r>
            <a:r>
              <a:rPr lang="es-ES" b="1" dirty="0" err="1">
                <a:solidFill>
                  <a:schemeClr val="accent1"/>
                </a:solidFill>
              </a:rPr>
              <a:t>Learning</a:t>
            </a:r>
            <a:r>
              <a:rPr lang="es-ES" b="1" dirty="0">
                <a:solidFill>
                  <a:schemeClr val="accent1"/>
                </a:solidFill>
              </a:rPr>
              <a:t>)</a:t>
            </a:r>
            <a:r>
              <a:rPr lang="es-ES" b="1" dirty="0"/>
              <a:t>, por su velocidad y su capacidad de aprender sobre múltiples acciones.</a:t>
            </a:r>
            <a:endParaRPr lang="es-ES" dirty="0">
              <a:solidFill>
                <a:schemeClr val="accent1"/>
              </a:solidFill>
            </a:endParaRPr>
          </a:p>
        </p:txBody>
      </p:sp>
      <p:sp>
        <p:nvSpPr>
          <p:cNvPr id="14" name="Rectángulo 13">
            <a:extLst>
              <a:ext uri="{FF2B5EF4-FFF2-40B4-BE49-F238E27FC236}">
                <a16:creationId xmlns:a16="http://schemas.microsoft.com/office/drawing/2014/main" id="{5DFBD7D8-4A0C-64F2-5CCE-C452D90FA9F4}"/>
              </a:ext>
            </a:extLst>
          </p:cNvPr>
          <p:cNvSpPr/>
          <p:nvPr/>
        </p:nvSpPr>
        <p:spPr>
          <a:xfrm>
            <a:off x="4993808" y="3970237"/>
            <a:ext cx="5801225" cy="2520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Ambiente personalizado</a:t>
            </a:r>
            <a:endParaRPr lang="es-CO" sz="2400" dirty="0">
              <a:solidFill>
                <a:schemeClr val="accent1"/>
              </a:solidFill>
            </a:endParaRPr>
          </a:p>
        </p:txBody>
      </p:sp>
      <p:grpSp>
        <p:nvGrpSpPr>
          <p:cNvPr id="59" name="Grupo 58">
            <a:extLst>
              <a:ext uri="{FF2B5EF4-FFF2-40B4-BE49-F238E27FC236}">
                <a16:creationId xmlns:a16="http://schemas.microsoft.com/office/drawing/2014/main" id="{FB9C81D4-02C6-D86E-EE7D-48F83B3D07F1}"/>
              </a:ext>
            </a:extLst>
          </p:cNvPr>
          <p:cNvGrpSpPr/>
          <p:nvPr/>
        </p:nvGrpSpPr>
        <p:grpSpPr>
          <a:xfrm>
            <a:off x="1154486" y="3970237"/>
            <a:ext cx="10731952" cy="2403131"/>
            <a:chOff x="592890" y="3970237"/>
            <a:chExt cx="11493573" cy="2403131"/>
          </a:xfrm>
        </p:grpSpPr>
        <p:sp>
          <p:nvSpPr>
            <p:cNvPr id="11" name="Rectángulo: esquinas redondeadas 10">
              <a:extLst>
                <a:ext uri="{FF2B5EF4-FFF2-40B4-BE49-F238E27FC236}">
                  <a16:creationId xmlns:a16="http://schemas.microsoft.com/office/drawing/2014/main" id="{8373A003-C4D9-510C-4E76-253ECE414F4F}"/>
                </a:ext>
              </a:extLst>
            </p:cNvPr>
            <p:cNvSpPr/>
            <p:nvPr/>
          </p:nvSpPr>
          <p:spPr>
            <a:xfrm>
              <a:off x="3535823" y="4365828"/>
              <a:ext cx="8550640" cy="2007540"/>
            </a:xfrm>
            <a:prstGeom prst="roundRect">
              <a:avLst/>
            </a:prstGeom>
            <a:noFill/>
            <a:ln w="28575">
              <a:solidFill>
                <a:schemeClr val="tx2">
                  <a:lumMod val="50000"/>
                  <a:lumOff val="50000"/>
                </a:schemeClr>
              </a:solidFill>
              <a:prstDash val="lg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6" name="Rectángulo: esquinas redondeadas 15">
              <a:extLst>
                <a:ext uri="{FF2B5EF4-FFF2-40B4-BE49-F238E27FC236}">
                  <a16:creationId xmlns:a16="http://schemas.microsoft.com/office/drawing/2014/main" id="{AA47320E-76F6-6CDB-BB5A-5FC35C4C2B3D}"/>
                </a:ext>
              </a:extLst>
            </p:cNvPr>
            <p:cNvSpPr/>
            <p:nvPr/>
          </p:nvSpPr>
          <p:spPr>
            <a:xfrm>
              <a:off x="3764450" y="4651748"/>
              <a:ext cx="1728216" cy="556288"/>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Paso</a:t>
              </a:r>
            </a:p>
            <a:p>
              <a:pPr algn="ctr"/>
              <a:r>
                <a:rPr lang="es-CO" sz="1100" dirty="0">
                  <a:solidFill>
                    <a:schemeClr val="tx1"/>
                  </a:solidFill>
                </a:rPr>
                <a:t>Año de información</a:t>
              </a:r>
            </a:p>
          </p:txBody>
        </p:sp>
        <p:sp>
          <p:nvSpPr>
            <p:cNvPr id="18" name="Rectángulo: esquinas redondeadas 17">
              <a:extLst>
                <a:ext uri="{FF2B5EF4-FFF2-40B4-BE49-F238E27FC236}">
                  <a16:creationId xmlns:a16="http://schemas.microsoft.com/office/drawing/2014/main" id="{CF9B61A4-41C4-4AB0-714E-D73CBA5645A1}"/>
                </a:ext>
              </a:extLst>
            </p:cNvPr>
            <p:cNvSpPr/>
            <p:nvPr/>
          </p:nvSpPr>
          <p:spPr>
            <a:xfrm>
              <a:off x="3769428" y="5464630"/>
              <a:ext cx="1728216" cy="683561"/>
            </a:xfrm>
            <a:prstGeom prst="roundRect">
              <a:avLst/>
            </a:prstGeom>
            <a:noFill/>
            <a:ln w="28575">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dirty="0">
                  <a:solidFill>
                    <a:schemeClr val="tx1"/>
                  </a:solidFill>
                </a:rPr>
                <a:t>Observación</a:t>
              </a:r>
            </a:p>
            <a:p>
              <a:pPr algn="ctr"/>
              <a:r>
                <a:rPr lang="es-CO" sz="1100" dirty="0">
                  <a:solidFill>
                    <a:schemeClr val="tx1"/>
                  </a:solidFill>
                </a:rPr>
                <a:t>Distribución salario y registros</a:t>
              </a:r>
            </a:p>
          </p:txBody>
        </p:sp>
        <p:cxnSp>
          <p:nvCxnSpPr>
            <p:cNvPr id="20" name="Conector recto de flecha 19">
              <a:extLst>
                <a:ext uri="{FF2B5EF4-FFF2-40B4-BE49-F238E27FC236}">
                  <a16:creationId xmlns:a16="http://schemas.microsoft.com/office/drawing/2014/main" id="{E389E1F5-305D-2290-004E-60E2FD95BBD1}"/>
                </a:ext>
              </a:extLst>
            </p:cNvPr>
            <p:cNvCxnSpPr>
              <a:cxnSpLocks/>
              <a:stCxn id="16" idx="2"/>
              <a:endCxn id="18" idx="0"/>
            </p:cNvCxnSpPr>
            <p:nvPr/>
          </p:nvCxnSpPr>
          <p:spPr>
            <a:xfrm>
              <a:off x="4628558" y="5208036"/>
              <a:ext cx="4978" cy="256594"/>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23" name="Gráfico 22" descr="Robot con relleno sólido">
              <a:extLst>
                <a:ext uri="{FF2B5EF4-FFF2-40B4-BE49-F238E27FC236}">
                  <a16:creationId xmlns:a16="http://schemas.microsoft.com/office/drawing/2014/main" id="{016E4C4B-20F9-87EC-747E-43B41C6749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5662" y="4695031"/>
              <a:ext cx="1527048" cy="1527048"/>
            </a:xfrm>
            <a:prstGeom prst="rect">
              <a:avLst/>
            </a:prstGeom>
          </p:spPr>
        </p:pic>
        <p:sp>
          <p:nvSpPr>
            <p:cNvPr id="24" name="Rectángulo: esquinas redondeadas 23">
              <a:extLst>
                <a:ext uri="{FF2B5EF4-FFF2-40B4-BE49-F238E27FC236}">
                  <a16:creationId xmlns:a16="http://schemas.microsoft.com/office/drawing/2014/main" id="{5B26333F-91E6-C96B-5341-CD5BE4343650}"/>
                </a:ext>
              </a:extLst>
            </p:cNvPr>
            <p:cNvSpPr/>
            <p:nvPr/>
          </p:nvSpPr>
          <p:spPr>
            <a:xfrm>
              <a:off x="592890" y="3970237"/>
              <a:ext cx="1505543" cy="301752"/>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sz="2400" b="1" dirty="0">
                  <a:solidFill>
                    <a:schemeClr val="accent1"/>
                  </a:solidFill>
                </a:rPr>
                <a:t>Agente</a:t>
              </a:r>
            </a:p>
          </p:txBody>
        </p:sp>
        <p:cxnSp>
          <p:nvCxnSpPr>
            <p:cNvPr id="26" name="Conector: angular 25">
              <a:extLst>
                <a:ext uri="{FF2B5EF4-FFF2-40B4-BE49-F238E27FC236}">
                  <a16:creationId xmlns:a16="http://schemas.microsoft.com/office/drawing/2014/main" id="{89B8125F-FC82-FD8C-78C2-F9C4CDC6F741}"/>
                </a:ext>
              </a:extLst>
            </p:cNvPr>
            <p:cNvCxnSpPr>
              <a:cxnSpLocks/>
              <a:stCxn id="18" idx="1"/>
            </p:cNvCxnSpPr>
            <p:nvPr/>
          </p:nvCxnSpPr>
          <p:spPr>
            <a:xfrm rot="10800000">
              <a:off x="2641185" y="5493957"/>
              <a:ext cx="1128244" cy="312455"/>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517B63E3-A546-430E-2616-8FE95CED1999}"/>
                </a:ext>
              </a:extLst>
            </p:cNvPr>
            <p:cNvCxnSpPr>
              <a:stCxn id="17" idx="3"/>
              <a:endCxn id="15" idx="1"/>
            </p:cNvCxnSpPr>
            <p:nvPr/>
          </p:nvCxnSpPr>
          <p:spPr>
            <a:xfrm>
              <a:off x="8498165" y="5352660"/>
              <a:ext cx="896719"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42" name="Conector: angular 41">
              <a:extLst>
                <a:ext uri="{FF2B5EF4-FFF2-40B4-BE49-F238E27FC236}">
                  <a16:creationId xmlns:a16="http://schemas.microsoft.com/office/drawing/2014/main" id="{0A8BBA5C-211D-8C28-91DC-15EED6DA72FA}"/>
                </a:ext>
              </a:extLst>
            </p:cNvPr>
            <p:cNvCxnSpPr>
              <a:stCxn id="15" idx="0"/>
              <a:endCxn id="16" idx="3"/>
            </p:cNvCxnSpPr>
            <p:nvPr/>
          </p:nvCxnSpPr>
          <p:spPr>
            <a:xfrm rot="16200000" flipV="1">
              <a:off x="8022322" y="2400236"/>
              <a:ext cx="144624" cy="5203935"/>
            </a:xfrm>
            <a:prstGeom prst="bentConnector2">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51" name="Conector: angular 50">
              <a:extLst>
                <a:ext uri="{FF2B5EF4-FFF2-40B4-BE49-F238E27FC236}">
                  <a16:creationId xmlns:a16="http://schemas.microsoft.com/office/drawing/2014/main" id="{196007B3-95A4-70C2-F1EA-453BA3CE1683}"/>
                </a:ext>
              </a:extLst>
            </p:cNvPr>
            <p:cNvCxnSpPr>
              <a:cxnSpLocks/>
              <a:endCxn id="17" idx="1"/>
            </p:cNvCxnSpPr>
            <p:nvPr/>
          </p:nvCxnSpPr>
          <p:spPr>
            <a:xfrm flipV="1">
              <a:off x="2109186" y="5352660"/>
              <a:ext cx="4660763" cy="869419"/>
            </a:xfrm>
            <a:prstGeom prst="bentConnector3">
              <a:avLst>
                <a:gd name="adj1" fmla="val 8433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Rectángulo: esquinas redondeadas 53">
              <a:extLst>
                <a:ext uri="{FF2B5EF4-FFF2-40B4-BE49-F238E27FC236}">
                  <a16:creationId xmlns:a16="http://schemas.microsoft.com/office/drawing/2014/main" id="{DA74E2CA-57C3-1DBC-AD40-A880D156DA71}"/>
                </a:ext>
              </a:extLst>
            </p:cNvPr>
            <p:cNvSpPr/>
            <p:nvPr/>
          </p:nvSpPr>
          <p:spPr>
            <a:xfrm>
              <a:off x="6769949" y="5630004"/>
              <a:ext cx="1728216" cy="556288"/>
            </a:xfrm>
            <a:prstGeom prst="roundRect">
              <a:avLst/>
            </a:prstGeom>
            <a:noFill/>
            <a:ln w="19050">
              <a:solidFill>
                <a:schemeClr val="accent5">
                  <a:lumMod val="40000"/>
                  <a:lumOff val="6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s-CO" b="1">
                  <a:solidFill>
                    <a:schemeClr val="dk1"/>
                  </a:solidFill>
                </a:rPr>
                <a:t>208</a:t>
              </a:r>
              <a:endParaRPr lang="es-CO" b="1" dirty="0">
                <a:solidFill>
                  <a:schemeClr val="dk1"/>
                </a:solidFill>
              </a:endParaRPr>
            </a:p>
            <a:p>
              <a:pPr algn="ctr"/>
              <a:r>
                <a:rPr lang="es-CO" sz="1100" b="1" dirty="0">
                  <a:solidFill>
                    <a:schemeClr val="dk1"/>
                  </a:solidFill>
                </a:rPr>
                <a:t>Acciones posibles</a:t>
              </a:r>
            </a:p>
          </p:txBody>
        </p:sp>
        <p:sp>
          <p:nvSpPr>
            <p:cNvPr id="17" name="Rectángulo: esquinas redondeadas 16">
              <a:extLst>
                <a:ext uri="{FF2B5EF4-FFF2-40B4-BE49-F238E27FC236}">
                  <a16:creationId xmlns:a16="http://schemas.microsoft.com/office/drawing/2014/main" id="{7185E900-8FC0-EC1A-FA9D-17CBA933876B}"/>
                </a:ext>
              </a:extLst>
            </p:cNvPr>
            <p:cNvSpPr/>
            <p:nvPr/>
          </p:nvSpPr>
          <p:spPr>
            <a:xfrm>
              <a:off x="6769949" y="5074516"/>
              <a:ext cx="1728216" cy="556288"/>
            </a:xfrm>
            <a:prstGeom prst="roundRect">
              <a:avLst/>
            </a:prstGeom>
            <a:noFill/>
            <a:ln w="28575">
              <a:solidFill>
                <a:schemeClr val="accent5"/>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s-CO" b="1" dirty="0">
                  <a:solidFill>
                    <a:schemeClr val="dk1"/>
                  </a:solidFill>
                </a:rPr>
                <a:t>Acción</a:t>
              </a:r>
            </a:p>
            <a:p>
              <a:pPr algn="ctr"/>
              <a:r>
                <a:rPr lang="es-CO" sz="1100" b="1" dirty="0">
                  <a:solidFill>
                    <a:schemeClr val="dk1"/>
                  </a:solidFill>
                </a:rPr>
                <a:t>Modelo a entrenar</a:t>
              </a:r>
            </a:p>
          </p:txBody>
        </p:sp>
        <p:sp>
          <p:nvSpPr>
            <p:cNvPr id="55" name="Rectángulo: esquinas redondeadas 54">
              <a:extLst>
                <a:ext uri="{FF2B5EF4-FFF2-40B4-BE49-F238E27FC236}">
                  <a16:creationId xmlns:a16="http://schemas.microsoft.com/office/drawing/2014/main" id="{E7ED328F-D1B5-5B6A-2787-9023E6FF0448}"/>
                </a:ext>
              </a:extLst>
            </p:cNvPr>
            <p:cNvSpPr/>
            <p:nvPr/>
          </p:nvSpPr>
          <p:spPr>
            <a:xfrm>
              <a:off x="9394883" y="5630004"/>
              <a:ext cx="2603433" cy="556288"/>
            </a:xfrm>
            <a:prstGeom prst="roundRect">
              <a:avLst/>
            </a:prstGeom>
            <a:noFill/>
            <a:ln w="19050">
              <a:solidFill>
                <a:schemeClr val="accent5">
                  <a:lumMod val="40000"/>
                  <a:lumOff val="60000"/>
                </a:schemeClr>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s-CO" sz="1100" b="1" dirty="0">
                  <a:solidFill>
                    <a:schemeClr val="dk1"/>
                  </a:solidFill>
                </a:rPr>
                <a:t>Permite prestar mayor atención a errores más grandes</a:t>
              </a:r>
            </a:p>
          </p:txBody>
        </p:sp>
        <p:sp>
          <p:nvSpPr>
            <p:cNvPr id="15" name="Rectángulo: esquinas redondeadas 14">
              <a:extLst>
                <a:ext uri="{FF2B5EF4-FFF2-40B4-BE49-F238E27FC236}">
                  <a16:creationId xmlns:a16="http://schemas.microsoft.com/office/drawing/2014/main" id="{B817A758-D6D2-0020-1E01-12CD6CDAB2EF}"/>
                </a:ext>
              </a:extLst>
            </p:cNvPr>
            <p:cNvSpPr/>
            <p:nvPr/>
          </p:nvSpPr>
          <p:spPr>
            <a:xfrm>
              <a:off x="9394884" y="5074516"/>
              <a:ext cx="2603434" cy="556288"/>
            </a:xfrm>
            <a:prstGeom prst="roundRect">
              <a:avLst/>
            </a:prstGeom>
            <a:noFill/>
            <a:ln w="28575">
              <a:solidFill>
                <a:schemeClr val="accent5"/>
              </a:solidFill>
              <a:prstDash val="solid"/>
            </a:ln>
          </p:spPr>
          <p:style>
            <a:lnRef idx="2">
              <a:schemeClr val="accent6"/>
            </a:lnRef>
            <a:fillRef idx="1">
              <a:schemeClr val="lt1"/>
            </a:fillRef>
            <a:effectRef idx="0">
              <a:schemeClr val="accent6"/>
            </a:effectRef>
            <a:fontRef idx="minor">
              <a:schemeClr val="dk1"/>
            </a:fontRef>
          </p:style>
          <p:txBody>
            <a:bodyPr rtlCol="0" anchor="ctr"/>
            <a:lstStyle/>
            <a:p>
              <a:pPr algn="ctr"/>
              <a:r>
                <a:rPr lang="es-CO" b="1" dirty="0"/>
                <a:t>Recompensa: -RMSE</a:t>
              </a:r>
            </a:p>
            <a:p>
              <a:pPr algn="ctr"/>
              <a:r>
                <a:rPr lang="es-CO" sz="1100" b="1" dirty="0"/>
                <a:t>Se busca maximizar la recompensa</a:t>
              </a:r>
            </a:p>
          </p:txBody>
        </p:sp>
      </p:grpSp>
      <p:sp>
        <p:nvSpPr>
          <p:cNvPr id="60" name="Rectángulo: esquinas redondeadas 59">
            <a:extLst>
              <a:ext uri="{FF2B5EF4-FFF2-40B4-BE49-F238E27FC236}">
                <a16:creationId xmlns:a16="http://schemas.microsoft.com/office/drawing/2014/main" id="{A4692DE7-2EE8-9294-D646-40E80A481EC7}"/>
              </a:ext>
            </a:extLst>
          </p:cNvPr>
          <p:cNvSpPr/>
          <p:nvPr/>
        </p:nvSpPr>
        <p:spPr>
          <a:xfrm>
            <a:off x="347638" y="4648697"/>
            <a:ext cx="1613696" cy="1573381"/>
          </a:xfrm>
          <a:prstGeom prst="round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CO" b="1" dirty="0">
                <a:solidFill>
                  <a:schemeClr val="tx1"/>
                </a:solidFill>
              </a:rPr>
              <a:t>2000</a:t>
            </a:r>
          </a:p>
          <a:p>
            <a:pPr algn="ctr"/>
            <a:r>
              <a:rPr lang="es-CO" sz="1100" dirty="0">
                <a:solidFill>
                  <a:schemeClr val="tx1"/>
                </a:solidFill>
              </a:rPr>
              <a:t>Iteraciones de entrenamiento de la red neuronal del agente, para que aprenda a identificar la política óptima</a:t>
            </a:r>
          </a:p>
        </p:txBody>
      </p:sp>
    </p:spTree>
    <p:extLst>
      <p:ext uri="{BB962C8B-B14F-4D97-AF65-F5344CB8AC3E}">
        <p14:creationId xmlns:p14="http://schemas.microsoft.com/office/powerpoint/2010/main" val="219952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B0C4-D04F-DEC5-B803-8BCCADD9A5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E05DFB-E8D2-5775-4439-0952E0157FCD}"/>
              </a:ext>
            </a:extLst>
          </p:cNvPr>
          <p:cNvSpPr>
            <a:spLocks noGrp="1"/>
          </p:cNvSpPr>
          <p:nvPr>
            <p:ph type="title"/>
          </p:nvPr>
        </p:nvSpPr>
        <p:spPr>
          <a:xfrm>
            <a:off x="640080" y="109728"/>
            <a:ext cx="10890929" cy="1097280"/>
          </a:xfrm>
        </p:spPr>
        <p:txBody>
          <a:bodyPr>
            <a:normAutofit/>
          </a:bodyPr>
          <a:lstStyle/>
          <a:p>
            <a:r>
              <a:rPr lang="es-CO" dirty="0"/>
              <a:t>Resultados del agente</a:t>
            </a:r>
          </a:p>
        </p:txBody>
      </p:sp>
      <p:sp>
        <p:nvSpPr>
          <p:cNvPr id="3" name="Marcador de contenido 2">
            <a:extLst>
              <a:ext uri="{FF2B5EF4-FFF2-40B4-BE49-F238E27FC236}">
                <a16:creationId xmlns:a16="http://schemas.microsoft.com/office/drawing/2014/main" id="{685FF760-68E0-FE9E-275B-323F8D7E0F85}"/>
              </a:ext>
            </a:extLst>
          </p:cNvPr>
          <p:cNvSpPr>
            <a:spLocks noGrp="1"/>
          </p:cNvSpPr>
          <p:nvPr>
            <p:ph idx="1"/>
          </p:nvPr>
        </p:nvSpPr>
        <p:spPr>
          <a:xfrm>
            <a:off x="640080" y="1569308"/>
            <a:ext cx="10890928" cy="4630324"/>
          </a:xfrm>
        </p:spPr>
        <p:txBody>
          <a:bodyPr/>
          <a:lstStyle/>
          <a:p>
            <a:endParaRPr lang="es-CO" dirty="0"/>
          </a:p>
        </p:txBody>
      </p:sp>
    </p:spTree>
    <p:extLst>
      <p:ext uri="{BB962C8B-B14F-4D97-AF65-F5344CB8AC3E}">
        <p14:creationId xmlns:p14="http://schemas.microsoft.com/office/powerpoint/2010/main" val="3025544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76053-5E67-4EC1-6F26-49B477E0CA1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B0AEA6-4BBB-C21E-595E-B97793F908D0}"/>
              </a:ext>
            </a:extLst>
          </p:cNvPr>
          <p:cNvSpPr>
            <a:spLocks noGrp="1"/>
          </p:cNvSpPr>
          <p:nvPr>
            <p:ph type="title"/>
          </p:nvPr>
        </p:nvSpPr>
        <p:spPr>
          <a:xfrm>
            <a:off x="640080" y="109728"/>
            <a:ext cx="10890929" cy="1097280"/>
          </a:xfrm>
        </p:spPr>
        <p:txBody>
          <a:bodyPr>
            <a:normAutofit/>
          </a:bodyPr>
          <a:lstStyle/>
          <a:p>
            <a:r>
              <a:rPr lang="es-CO" dirty="0"/>
              <a:t>Aprendizajes finales</a:t>
            </a:r>
          </a:p>
        </p:txBody>
      </p:sp>
      <p:sp>
        <p:nvSpPr>
          <p:cNvPr id="3" name="Marcador de contenido 2">
            <a:extLst>
              <a:ext uri="{FF2B5EF4-FFF2-40B4-BE49-F238E27FC236}">
                <a16:creationId xmlns:a16="http://schemas.microsoft.com/office/drawing/2014/main" id="{85C37938-9DDD-F39B-941D-313CB9C0807B}"/>
              </a:ext>
            </a:extLst>
          </p:cNvPr>
          <p:cNvSpPr>
            <a:spLocks noGrp="1"/>
          </p:cNvSpPr>
          <p:nvPr>
            <p:ph idx="1"/>
          </p:nvPr>
        </p:nvSpPr>
        <p:spPr>
          <a:xfrm>
            <a:off x="640080" y="1569308"/>
            <a:ext cx="10890928" cy="4630324"/>
          </a:xfrm>
        </p:spPr>
        <p:txBody>
          <a:bodyPr/>
          <a:lstStyle/>
          <a:p>
            <a:endParaRPr lang="es-CO" dirty="0"/>
          </a:p>
        </p:txBody>
      </p:sp>
    </p:spTree>
    <p:extLst>
      <p:ext uri="{BB962C8B-B14F-4D97-AF65-F5344CB8AC3E}">
        <p14:creationId xmlns:p14="http://schemas.microsoft.com/office/powerpoint/2010/main" val="4005693738"/>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165</TotalTime>
  <Words>358</Words>
  <Application>Microsoft Office PowerPoint</Application>
  <PresentationFormat>Panorámica</PresentationFormat>
  <Paragraphs>55</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Grandview Display</vt:lpstr>
      <vt:lpstr>DashVTI</vt:lpstr>
      <vt:lpstr>Prueba Técnica proceso de selección Banco de Bogotá - Científico Datos Senior</vt:lpstr>
      <vt:lpstr>Problema y solución planteada</vt:lpstr>
      <vt:lpstr>Exploración del conjunto de datos</vt:lpstr>
      <vt:lpstr>Desarrollo del agente</vt:lpstr>
      <vt:lpstr>Resultados del agente</vt:lpstr>
      <vt:lpstr>Aprendizajes finales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Nancy Dayan Botero Cofles</dc:creator>
  <cp:lastModifiedBy>Nancy Dayan Botero Cofles</cp:lastModifiedBy>
  <cp:revision>5</cp:revision>
  <dcterms:created xsi:type="dcterms:W3CDTF">2025-06-03T19:59:24Z</dcterms:created>
  <dcterms:modified xsi:type="dcterms:W3CDTF">2025-06-03T22:44:24Z</dcterms:modified>
</cp:coreProperties>
</file>