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>
        <p:scale>
          <a:sx n="60" d="100"/>
          <a:sy n="60" d="100"/>
        </p:scale>
        <p:origin x="4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0DF1-4D9F-4EFE-BE3B-E8B4C308389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E52E-BEE0-4D7A-875F-68D58EE712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2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0DF1-4D9F-4EFE-BE3B-E8B4C308389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E52E-BEE0-4D7A-875F-68D58EE712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9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0DF1-4D9F-4EFE-BE3B-E8B4C308389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E52E-BEE0-4D7A-875F-68D58EE71262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733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0DF1-4D9F-4EFE-BE3B-E8B4C308389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E52E-BEE0-4D7A-875F-68D58EE712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5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0DF1-4D9F-4EFE-BE3B-E8B4C308389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E52E-BEE0-4D7A-875F-68D58EE71262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8106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0DF1-4D9F-4EFE-BE3B-E8B4C308389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E52E-BEE0-4D7A-875F-68D58EE712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44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0DF1-4D9F-4EFE-BE3B-E8B4C308389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E52E-BEE0-4D7A-875F-68D58EE712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99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0DF1-4D9F-4EFE-BE3B-E8B4C308389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E52E-BEE0-4D7A-875F-68D58EE712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2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0DF1-4D9F-4EFE-BE3B-E8B4C308389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E52E-BEE0-4D7A-875F-68D58EE712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3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0DF1-4D9F-4EFE-BE3B-E8B4C308389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E52E-BEE0-4D7A-875F-68D58EE712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6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0DF1-4D9F-4EFE-BE3B-E8B4C308389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E52E-BEE0-4D7A-875F-68D58EE712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7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0DF1-4D9F-4EFE-BE3B-E8B4C308389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E52E-BEE0-4D7A-875F-68D58EE712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1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0DF1-4D9F-4EFE-BE3B-E8B4C308389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E52E-BEE0-4D7A-875F-68D58EE712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8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0DF1-4D9F-4EFE-BE3B-E8B4C308389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E52E-BEE0-4D7A-875F-68D58EE712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0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0DF1-4D9F-4EFE-BE3B-E8B4C308389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E52E-BEE0-4D7A-875F-68D58EE712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0DF1-4D9F-4EFE-BE3B-E8B4C308389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E52E-BEE0-4D7A-875F-68D58EE712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80DF1-4D9F-4EFE-BE3B-E8B4C308389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26E52E-BEE0-4D7A-875F-68D58EE712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5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223" y="640080"/>
            <a:ext cx="7980780" cy="3410756"/>
          </a:xfrm>
        </p:spPr>
        <p:txBody>
          <a:bodyPr/>
          <a:lstStyle/>
          <a:p>
            <a:r>
              <a:rPr lang="es-MX" dirty="0" smtClean="0"/>
              <a:t>COMPENSADORES EN ADELANDO/ATRASO</a:t>
            </a:r>
            <a:br>
              <a:rPr lang="es-MX" dirty="0" smtClean="0"/>
            </a:br>
            <a:r>
              <a:rPr lang="es-MX" dirty="0" smtClean="0"/>
              <a:t>CONTROLADORES PID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ING. JOSE CONSUEGRA</a:t>
            </a:r>
          </a:p>
          <a:p>
            <a:r>
              <a:rPr lang="es-MX" dirty="0" smtClean="0"/>
              <a:t>ING. ADOLFO DUARTE</a:t>
            </a:r>
            <a:endParaRPr lang="es-MX" dirty="0"/>
          </a:p>
          <a:p>
            <a:r>
              <a:rPr lang="es-MX" dirty="0" smtClean="0"/>
              <a:t>JHON ALEXANDER PARRA PAYARES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8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561473"/>
            <a:ext cx="8596668" cy="1320800"/>
          </a:xfrm>
        </p:spPr>
        <p:txBody>
          <a:bodyPr/>
          <a:lstStyle/>
          <a:p>
            <a:r>
              <a:rPr lang="es-MX" dirty="0" smtClean="0"/>
              <a:t>COMPENSADORES EN ADELANTO</a:t>
            </a:r>
            <a:br>
              <a:rPr lang="es-MX" dirty="0" smtClean="0"/>
            </a:br>
            <a:r>
              <a:rPr lang="es-MX" dirty="0" smtClean="0"/>
              <a:t>EJERCICIO#1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Para el sistema </a:t>
            </a:r>
            <a:r>
              <a:rPr lang="es-MX" b="1" dirty="0"/>
              <a:t>Gs=(s+4)/((s*(s^2+(3*s)+2)))  </a:t>
            </a:r>
            <a:endParaRPr lang="es-MX" b="1" dirty="0" smtClean="0"/>
          </a:p>
          <a:p>
            <a:pPr marL="0" indent="0">
              <a:buNone/>
            </a:pPr>
            <a:r>
              <a:rPr lang="es-MX" dirty="0" smtClean="0"/>
              <a:t>diseñar </a:t>
            </a:r>
            <a:r>
              <a:rPr lang="es-MX" dirty="0"/>
              <a:t>un compensador para que el sistema tenga un </a:t>
            </a:r>
            <a:r>
              <a:rPr lang="es-MX" b="1" dirty="0" err="1"/>
              <a:t>Mp</a:t>
            </a:r>
            <a:r>
              <a:rPr lang="es-MX" b="1" dirty="0"/>
              <a:t>&lt;20% y un </a:t>
            </a:r>
            <a:r>
              <a:rPr lang="es-MX" b="1" dirty="0" err="1" smtClean="0"/>
              <a:t>ts</a:t>
            </a:r>
            <a:r>
              <a:rPr lang="es-MX" b="1" dirty="0" smtClean="0"/>
              <a:t>&lt;5s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070536"/>
            <a:ext cx="1457528" cy="74305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50232" y="4100975"/>
            <a:ext cx="82777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Analisisamos</a:t>
            </a:r>
            <a:r>
              <a:rPr lang="es-MX" dirty="0" smtClean="0"/>
              <a:t>  el sistema en LO y LC para determinar que tipo de compensador debemos aplicar</a:t>
            </a:r>
          </a:p>
          <a:p>
            <a:r>
              <a:rPr lang="es-MX" dirty="0"/>
              <a:t>Parámetros en LC</a:t>
            </a:r>
            <a:endParaRPr lang="en-US" dirty="0"/>
          </a:p>
          <a:p>
            <a:r>
              <a:rPr lang="en-US" dirty="0" smtClean="0"/>
              <a:t>     </a:t>
            </a:r>
            <a:r>
              <a:rPr lang="en-US" dirty="0" err="1" smtClean="0"/>
              <a:t>Ts</a:t>
            </a:r>
            <a:r>
              <a:rPr lang="en-US" dirty="0" smtClean="0"/>
              <a:t>(2.00)=13.3632</a:t>
            </a:r>
          </a:p>
          <a:p>
            <a:r>
              <a:rPr lang="en-US" dirty="0" smtClean="0"/>
              <a:t>     </a:t>
            </a:r>
            <a:r>
              <a:rPr lang="en-US" dirty="0" err="1"/>
              <a:t>Tr</a:t>
            </a:r>
            <a:r>
              <a:rPr lang="en-US" dirty="0"/>
              <a:t>=1.0404</a:t>
            </a:r>
          </a:p>
          <a:p>
            <a:r>
              <a:rPr lang="en-US" dirty="0"/>
              <a:t>     </a:t>
            </a:r>
            <a:r>
              <a:rPr lang="en-US" dirty="0" err="1"/>
              <a:t>Mp</a:t>
            </a:r>
            <a:r>
              <a:rPr lang="en-US" dirty="0"/>
              <a:t>=45.4823</a:t>
            </a:r>
          </a:p>
          <a:p>
            <a:r>
              <a:rPr lang="en-US" dirty="0"/>
              <a:t>     </a:t>
            </a:r>
            <a:r>
              <a:rPr lang="en-US" dirty="0" err="1" smtClean="0"/>
              <a:t>Tp</a:t>
            </a:r>
            <a:r>
              <a:rPr lang="en-US" dirty="0" smtClean="0"/>
              <a:t>=2.6776</a:t>
            </a:r>
          </a:p>
          <a:p>
            <a:r>
              <a:rPr lang="en-US" dirty="0" smtClean="0"/>
              <a:t>     Tao=2.9051</a:t>
            </a:r>
          </a:p>
          <a:p>
            <a:r>
              <a:rPr lang="en-US" dirty="0" smtClean="0"/>
              <a:t>     </a:t>
            </a:r>
            <a:r>
              <a:rPr lang="es-MX" dirty="0" err="1" smtClean="0"/>
              <a:t>ValorF</a:t>
            </a:r>
            <a:r>
              <a:rPr lang="es-MX" dirty="0" smtClean="0"/>
              <a:t>=1.0000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862" y="3089153"/>
            <a:ext cx="1124107" cy="7906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1476" y="3089153"/>
            <a:ext cx="2353003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7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545432"/>
            <a:ext cx="5049698" cy="6079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Con ayuda de la herramienta computacional </a:t>
            </a:r>
            <a:r>
              <a:rPr lang="es-MX" dirty="0"/>
              <a:t>se aplica el método de bisectriz para calcular el controlador y obtenernos el siguiente resultado </a:t>
            </a:r>
            <a:endParaRPr lang="en-US" dirty="0"/>
          </a:p>
          <a:p>
            <a:pPr marL="0" indent="0">
              <a:buNone/>
            </a:pPr>
            <a:r>
              <a:rPr lang="es-MX" dirty="0"/>
              <a:t>C=2.4382*(s+1.022)/ (s+2.882)</a:t>
            </a:r>
            <a:endParaRPr lang="en-US" dirty="0"/>
          </a:p>
          <a:p>
            <a:pPr marL="0" indent="0">
              <a:buNone/>
            </a:pPr>
            <a:r>
              <a:rPr lang="en-US" sz="1400" dirty="0"/>
              <a:t>%% </a:t>
            </a:r>
            <a:r>
              <a:rPr lang="en-US" sz="1400" dirty="0" err="1"/>
              <a:t>Calcular</a:t>
            </a:r>
            <a:r>
              <a:rPr lang="en-US" sz="1400" dirty="0"/>
              <a:t> </a:t>
            </a:r>
            <a:r>
              <a:rPr lang="en-US" sz="1400" dirty="0" err="1"/>
              <a:t>polos</a:t>
            </a:r>
            <a:r>
              <a:rPr lang="en-US" sz="1400" dirty="0"/>
              <a:t> </a:t>
            </a:r>
            <a:r>
              <a:rPr lang="en-US" sz="1400" dirty="0" err="1"/>
              <a:t>deseados</a:t>
            </a:r>
            <a:r>
              <a:rPr lang="en-US" sz="1400" dirty="0"/>
              <a:t> y </a:t>
            </a:r>
            <a:r>
              <a:rPr lang="en-US" sz="1400" dirty="0" err="1"/>
              <a:t>posicion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clc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close all</a:t>
            </a:r>
          </a:p>
          <a:p>
            <a:pPr marL="0" indent="0">
              <a:buNone/>
            </a:pPr>
            <a:r>
              <a:rPr lang="en-US" sz="1400" dirty="0" err="1"/>
              <a:t>Mp</a:t>
            </a:r>
            <a:r>
              <a:rPr lang="en-US" sz="1400" dirty="0"/>
              <a:t>=0.2; </a:t>
            </a:r>
            <a:r>
              <a:rPr lang="en-US" sz="1400" dirty="0" err="1"/>
              <a:t>Ts</a:t>
            </a:r>
            <a:r>
              <a:rPr lang="en-US" sz="1400" dirty="0"/>
              <a:t>=5; %</a:t>
            </a:r>
            <a:r>
              <a:rPr lang="en-US" sz="1400" dirty="0" err="1"/>
              <a:t>Aqui</a:t>
            </a:r>
            <a:r>
              <a:rPr lang="en-US" sz="1400" dirty="0"/>
              <a:t> </a:t>
            </a:r>
            <a:r>
              <a:rPr lang="en-US" sz="1400" dirty="0" err="1"/>
              <a:t>definimos</a:t>
            </a:r>
            <a:r>
              <a:rPr lang="en-US" sz="1400" dirty="0"/>
              <a:t> el </a:t>
            </a:r>
            <a:r>
              <a:rPr lang="en-US" sz="1400" dirty="0" err="1"/>
              <a:t>maximo</a:t>
            </a:r>
            <a:r>
              <a:rPr lang="en-US" sz="1400" dirty="0"/>
              <a:t> </a:t>
            </a:r>
            <a:r>
              <a:rPr lang="en-US" sz="1400" dirty="0" err="1"/>
              <a:t>pico</a:t>
            </a:r>
            <a:r>
              <a:rPr lang="en-US" sz="1400" dirty="0"/>
              <a:t> y </a:t>
            </a:r>
            <a:r>
              <a:rPr lang="en-US" sz="1400" dirty="0" err="1"/>
              <a:t>tiempo</a:t>
            </a:r>
            <a:r>
              <a:rPr lang="en-US" sz="1400" dirty="0"/>
              <a:t> de </a:t>
            </a:r>
            <a:r>
              <a:rPr lang="en-US" sz="1400" dirty="0" err="1"/>
              <a:t>establecimiento</a:t>
            </a:r>
            <a:r>
              <a:rPr lang="en-US" sz="1400" dirty="0"/>
              <a:t> </a:t>
            </a:r>
            <a:r>
              <a:rPr lang="en-US" sz="1400" dirty="0" err="1"/>
              <a:t>deseado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Sigma=-log(</a:t>
            </a:r>
            <a:r>
              <a:rPr lang="en-US" sz="1400" dirty="0" err="1"/>
              <a:t>ProcentajeCriterioTs</a:t>
            </a:r>
            <a:r>
              <a:rPr lang="en-US" sz="1400" dirty="0"/>
              <a:t>)/</a:t>
            </a:r>
            <a:r>
              <a:rPr lang="en-US" sz="1400" dirty="0" err="1"/>
              <a:t>Ts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Zeta=-log(</a:t>
            </a:r>
            <a:r>
              <a:rPr lang="en-US" sz="1400" dirty="0" err="1"/>
              <a:t>Mp</a:t>
            </a:r>
            <a:r>
              <a:rPr lang="en-US" sz="1400" dirty="0"/>
              <a:t>)/(</a:t>
            </a:r>
            <a:r>
              <a:rPr lang="en-US" sz="1400" dirty="0" err="1"/>
              <a:t>sqrt</a:t>
            </a:r>
            <a:r>
              <a:rPr lang="en-US" sz="1400" dirty="0"/>
              <a:t>(log(</a:t>
            </a:r>
            <a:r>
              <a:rPr lang="en-US" sz="1400" dirty="0" err="1"/>
              <a:t>Mp</a:t>
            </a:r>
            <a:r>
              <a:rPr lang="en-US" sz="1400" dirty="0"/>
              <a:t>)^2+pi^2))</a:t>
            </a:r>
          </a:p>
          <a:p>
            <a:pPr marL="0" indent="0">
              <a:buNone/>
            </a:pPr>
            <a:r>
              <a:rPr lang="en-US" sz="1400" dirty="0" err="1"/>
              <a:t>Wn</a:t>
            </a:r>
            <a:r>
              <a:rPr lang="en-US" sz="1400" dirty="0"/>
              <a:t>=Sigma/Zeta</a:t>
            </a:r>
          </a:p>
          <a:p>
            <a:pPr marL="0" indent="0">
              <a:buNone/>
            </a:pPr>
            <a:r>
              <a:rPr lang="en-US" sz="1400" dirty="0" err="1"/>
              <a:t>Wd</a:t>
            </a:r>
            <a:r>
              <a:rPr lang="en-US" sz="1400" dirty="0"/>
              <a:t>=</a:t>
            </a:r>
            <a:r>
              <a:rPr lang="en-US" sz="1400" dirty="0" err="1"/>
              <a:t>Wn</a:t>
            </a:r>
            <a:r>
              <a:rPr lang="en-US" sz="1400" dirty="0"/>
              <a:t>*</a:t>
            </a:r>
            <a:r>
              <a:rPr lang="en-US" sz="1400" dirty="0" err="1"/>
              <a:t>sqrt</a:t>
            </a:r>
            <a:r>
              <a:rPr lang="en-US" sz="1400" dirty="0"/>
              <a:t>(1-Zeta^2)</a:t>
            </a:r>
          </a:p>
          <a:p>
            <a:pPr marL="0" indent="0">
              <a:buNone/>
            </a:pPr>
            <a:r>
              <a:rPr lang="en-US" sz="1400" dirty="0"/>
              <a:t>% </a:t>
            </a:r>
            <a:r>
              <a:rPr lang="en-US" sz="1400" dirty="0" err="1"/>
              <a:t>rlocus</a:t>
            </a:r>
            <a:r>
              <a:rPr lang="en-US" sz="1400" dirty="0"/>
              <a:t>(</a:t>
            </a:r>
            <a:r>
              <a:rPr lang="en-US" sz="1400" dirty="0" err="1"/>
              <a:t>Gs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% </a:t>
            </a:r>
            <a:r>
              <a:rPr lang="en-US" sz="1400" dirty="0" err="1"/>
              <a:t>sgrid</a:t>
            </a:r>
            <a:r>
              <a:rPr lang="en-US" sz="1400" dirty="0"/>
              <a:t>(Zeta,0</a:t>
            </a:r>
            <a:r>
              <a:rPr lang="en-US" sz="1400" dirty="0" smtClean="0"/>
              <a:t>)                            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[C]=</a:t>
            </a:r>
            <a:r>
              <a:rPr lang="en-US" sz="1400" dirty="0" err="1"/>
              <a:t>LeadLagLGR</a:t>
            </a:r>
            <a:r>
              <a:rPr lang="en-US" sz="1400" dirty="0"/>
              <a:t>(Gs,Sigma,Wd,0,0,0,2)%</a:t>
            </a:r>
            <a:r>
              <a:rPr lang="en-US" sz="1400" dirty="0" err="1"/>
              <a:t>calculamos</a:t>
            </a:r>
            <a:r>
              <a:rPr lang="en-US" sz="1400" dirty="0"/>
              <a:t> </a:t>
            </a:r>
            <a:r>
              <a:rPr lang="en-US" sz="1400" dirty="0" err="1"/>
              <a:t>nuestro</a:t>
            </a:r>
            <a:r>
              <a:rPr lang="en-US" sz="1400" dirty="0"/>
              <a:t> </a:t>
            </a:r>
            <a:r>
              <a:rPr lang="en-US" sz="1400" dirty="0" err="1"/>
              <a:t>compensador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736" y="4263867"/>
            <a:ext cx="1448002" cy="10574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224337" y="545432"/>
            <a:ext cx="532597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Volvemos a evaluar nuestro sistema , ahora con el compensador aplicado y tenemos que</a:t>
            </a:r>
          </a:p>
          <a:p>
            <a:r>
              <a:rPr lang="es-MX" dirty="0" err="1"/>
              <a:t>Parametros</a:t>
            </a:r>
            <a:r>
              <a:rPr lang="es-MX" dirty="0"/>
              <a:t> LC</a:t>
            </a:r>
            <a:endParaRPr lang="en-US" dirty="0"/>
          </a:p>
          <a:p>
            <a:r>
              <a:rPr lang="es-MX" dirty="0" smtClean="0"/>
              <a:t>     </a:t>
            </a:r>
            <a:r>
              <a:rPr lang="es-MX" dirty="0" err="1" smtClean="0"/>
              <a:t>Ts</a:t>
            </a:r>
            <a:r>
              <a:rPr lang="es-MX" dirty="0" smtClean="0"/>
              <a:t>(2.00)=4.8918  </a:t>
            </a:r>
            <a:endParaRPr lang="en-US" dirty="0" smtClean="0"/>
          </a:p>
          <a:p>
            <a:r>
              <a:rPr lang="es-MX" dirty="0" smtClean="0"/>
              <a:t>     </a:t>
            </a:r>
            <a:r>
              <a:rPr lang="es-MX" dirty="0" err="1"/>
              <a:t>Tr</a:t>
            </a:r>
            <a:r>
              <a:rPr lang="es-MX" dirty="0"/>
              <a:t>=0.9429</a:t>
            </a:r>
            <a:endParaRPr lang="en-US" dirty="0"/>
          </a:p>
          <a:p>
            <a:r>
              <a:rPr lang="es-MX" dirty="0"/>
              <a:t>     </a:t>
            </a:r>
            <a:r>
              <a:rPr lang="es-MX" dirty="0" err="1"/>
              <a:t>Mp</a:t>
            </a:r>
            <a:r>
              <a:rPr lang="es-MX" dirty="0"/>
              <a:t>=19.1907</a:t>
            </a:r>
            <a:endParaRPr lang="en-US" dirty="0"/>
          </a:p>
          <a:p>
            <a:r>
              <a:rPr lang="es-MX" dirty="0"/>
              <a:t>     </a:t>
            </a:r>
            <a:r>
              <a:rPr lang="en-US" dirty="0" err="1" smtClean="0"/>
              <a:t>Tp</a:t>
            </a:r>
            <a:r>
              <a:rPr lang="en-US" dirty="0" smtClean="0"/>
              <a:t>=2.1189 </a:t>
            </a:r>
            <a:r>
              <a:rPr lang="en-US" dirty="0"/>
              <a:t> Tao=1.0634</a:t>
            </a:r>
          </a:p>
          <a:p>
            <a:r>
              <a:rPr lang="en-US" dirty="0"/>
              <a:t>     </a:t>
            </a:r>
            <a:r>
              <a:rPr lang="en-US" dirty="0" err="1"/>
              <a:t>ValorF</a:t>
            </a:r>
            <a:r>
              <a:rPr lang="en-US" dirty="0"/>
              <a:t>=1.0000</a:t>
            </a:r>
            <a:endParaRPr lang="en-US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Tc=sistema controlado</a:t>
            </a:r>
          </a:p>
          <a:p>
            <a:r>
              <a:rPr lang="es-MX" dirty="0" err="1" smtClean="0"/>
              <a:t>Tk</a:t>
            </a:r>
            <a:r>
              <a:rPr lang="es-MX" dirty="0" smtClean="0"/>
              <a:t>= sistema retroalimentado</a:t>
            </a:r>
          </a:p>
          <a:p>
            <a:r>
              <a:rPr lang="es-MX" dirty="0" smtClean="0"/>
              <a:t>Su=señal de control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519" y="2531570"/>
            <a:ext cx="5602687" cy="278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8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7123" y="433137"/>
            <a:ext cx="8596668" cy="5560099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Para </a:t>
            </a:r>
            <a:r>
              <a:rPr lang="es-MX" dirty="0"/>
              <a:t>el </a:t>
            </a:r>
            <a:r>
              <a:rPr lang="es-MX" b="1" dirty="0"/>
              <a:t>sistema Gs= 13/(((s+1)*(s+4)*(s+10))) </a:t>
            </a:r>
            <a:endParaRPr lang="es-MX" b="1" dirty="0"/>
          </a:p>
          <a:p>
            <a:pPr marL="0" indent="0">
              <a:buNone/>
            </a:pPr>
            <a:r>
              <a:rPr lang="es-MX" dirty="0" smtClean="0"/>
              <a:t>diseñar </a:t>
            </a:r>
            <a:r>
              <a:rPr lang="es-MX" dirty="0"/>
              <a:t>un compensador para que el sistema tenga </a:t>
            </a:r>
            <a:r>
              <a:rPr lang="es-MX" b="1" dirty="0"/>
              <a:t>un </a:t>
            </a:r>
            <a:r>
              <a:rPr lang="es-MX" b="1" dirty="0" err="1"/>
              <a:t>Mp</a:t>
            </a:r>
            <a:r>
              <a:rPr lang="es-MX" b="1" dirty="0"/>
              <a:t>&lt;25% y un </a:t>
            </a:r>
            <a:r>
              <a:rPr lang="es-MX" b="1" dirty="0" err="1"/>
              <a:t>ts</a:t>
            </a:r>
            <a:r>
              <a:rPr lang="es-MX" b="1" dirty="0"/>
              <a:t>&lt;4/3s </a:t>
            </a:r>
            <a:r>
              <a:rPr lang="es-MX" b="1" dirty="0" err="1"/>
              <a:t>Ep</a:t>
            </a:r>
            <a:r>
              <a:rPr lang="es-MX" b="1" dirty="0" smtClean="0"/>
              <a:t>&lt;=0.2</a:t>
            </a:r>
          </a:p>
          <a:p>
            <a:pPr marL="0" indent="0">
              <a:buNone/>
            </a:pPr>
            <a:r>
              <a:rPr lang="es-MX" dirty="0" smtClean="0"/>
              <a:t>Se realiza un análisis de el sistema en LO y LC para </a:t>
            </a:r>
            <a:r>
              <a:rPr lang="es-MX" dirty="0"/>
              <a:t>determinar qué tipo de compensador </a:t>
            </a:r>
            <a:r>
              <a:rPr lang="es-MX" dirty="0" smtClean="0"/>
              <a:t>aplicar</a:t>
            </a:r>
          </a:p>
          <a:p>
            <a:pPr marL="0" indent="0">
              <a:buNone/>
            </a:pPr>
            <a:r>
              <a:rPr lang="es-MX" b="1" dirty="0" err="1"/>
              <a:t>Parametros</a:t>
            </a:r>
            <a:r>
              <a:rPr lang="es-MX" b="1" dirty="0"/>
              <a:t> LC</a:t>
            </a:r>
            <a:endParaRPr lang="en-US" b="1" dirty="0"/>
          </a:p>
          <a:p>
            <a:pPr marL="0" indent="0">
              <a:buNone/>
            </a:pPr>
            <a:r>
              <a:rPr lang="es-MX" b="1" dirty="0" err="1" smtClean="0"/>
              <a:t>Ts</a:t>
            </a:r>
            <a:r>
              <a:rPr lang="es-MX" dirty="0" smtClean="0"/>
              <a:t>(2.00</a:t>
            </a:r>
            <a:r>
              <a:rPr lang="es-MX" dirty="0"/>
              <a:t>)=2.9062</a:t>
            </a:r>
            <a:endParaRPr lang="en-US" dirty="0"/>
          </a:p>
          <a:p>
            <a:pPr marL="0" indent="0">
              <a:buNone/>
            </a:pPr>
            <a:r>
              <a:rPr lang="es-MX" b="1" dirty="0" err="1" smtClean="0"/>
              <a:t>Tr</a:t>
            </a:r>
            <a:r>
              <a:rPr lang="es-MX" dirty="0" smtClean="0"/>
              <a:t>=1.6034</a:t>
            </a:r>
            <a:endParaRPr lang="en-US" dirty="0"/>
          </a:p>
          <a:p>
            <a:pPr marL="0" indent="0">
              <a:buNone/>
            </a:pPr>
            <a:r>
              <a:rPr lang="es-MX" b="1" dirty="0" err="1" smtClean="0"/>
              <a:t>Mp</a:t>
            </a:r>
            <a:r>
              <a:rPr lang="es-MX" dirty="0" smtClean="0"/>
              <a:t>=0.0000</a:t>
            </a:r>
            <a:endParaRPr lang="en-US" dirty="0"/>
          </a:p>
          <a:p>
            <a:pPr marL="0" indent="0">
              <a:buNone/>
            </a:pPr>
            <a:r>
              <a:rPr lang="es-MX" b="1" dirty="0" err="1" smtClean="0"/>
              <a:t>Tp</a:t>
            </a:r>
            <a:r>
              <a:rPr lang="es-MX" dirty="0" smtClean="0"/>
              <a:t>=6.5919</a:t>
            </a:r>
            <a:endParaRPr lang="en-US" dirty="0" smtClean="0"/>
          </a:p>
          <a:p>
            <a:pPr marL="0" indent="0">
              <a:buNone/>
            </a:pPr>
            <a:r>
              <a:rPr lang="es-MX" b="1" dirty="0" smtClean="0"/>
              <a:t>Tao</a:t>
            </a:r>
            <a:r>
              <a:rPr lang="es-MX" dirty="0" smtClean="0"/>
              <a:t>=0.6318</a:t>
            </a:r>
            <a:endParaRPr lang="en-US" dirty="0" smtClean="0"/>
          </a:p>
          <a:p>
            <a:pPr marL="0" indent="0">
              <a:buNone/>
            </a:pPr>
            <a:r>
              <a:rPr lang="es-MX" b="1" dirty="0" err="1" smtClean="0"/>
              <a:t>ValorF</a:t>
            </a:r>
            <a:r>
              <a:rPr lang="es-MX" dirty="0" smtClean="0"/>
              <a:t>=0.2453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30003" y="1993984"/>
            <a:ext cx="43053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3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401053"/>
            <a:ext cx="8596668" cy="5640309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Luego de analizar el sistema se puede ver que es necesario mejorar la respuesta transitoria </a:t>
            </a:r>
            <a:r>
              <a:rPr lang="es-MX" dirty="0" smtClean="0"/>
              <a:t> </a:t>
            </a:r>
            <a:r>
              <a:rPr lang="es-MX" dirty="0"/>
              <a:t>aplicaremos una red en </a:t>
            </a:r>
            <a:r>
              <a:rPr lang="es-MX" dirty="0" smtClean="0"/>
              <a:t>adelanto </a:t>
            </a:r>
          </a:p>
          <a:p>
            <a:pPr marL="0" indent="0">
              <a:buNone/>
            </a:pPr>
            <a:r>
              <a:rPr lang="es-MX" dirty="0" smtClean="0"/>
              <a:t>Aplicando </a:t>
            </a:r>
            <a:r>
              <a:rPr lang="es-MX" dirty="0"/>
              <a:t>el método de </a:t>
            </a:r>
            <a:r>
              <a:rPr lang="es-MX" dirty="0" smtClean="0"/>
              <a:t>bisectriz con la ayuda de la herramienta de software </a:t>
            </a:r>
            <a:r>
              <a:rPr lang="es-MX" dirty="0"/>
              <a:t>se obtuvieron los siguientes resultados:</a:t>
            </a:r>
            <a:endParaRPr lang="en-US" dirty="0"/>
          </a:p>
          <a:p>
            <a:pPr marL="0" indent="0">
              <a:buNone/>
            </a:pPr>
            <a:r>
              <a:rPr lang="es-MX" dirty="0"/>
              <a:t>C= 60.157*(s+3.833)/ (s+13.13)</a:t>
            </a:r>
          </a:p>
          <a:p>
            <a:pPr marL="0" indent="0">
              <a:buNone/>
            </a:pPr>
            <a:r>
              <a:rPr lang="es-MX" dirty="0" err="1"/>
              <a:t>Parametros</a:t>
            </a:r>
            <a:r>
              <a:rPr lang="es-MX" dirty="0"/>
              <a:t> LC</a:t>
            </a:r>
          </a:p>
          <a:p>
            <a:pPr marL="0" indent="0">
              <a:buNone/>
            </a:pPr>
            <a:r>
              <a:rPr lang="es-MX" b="1" dirty="0" err="1" smtClean="0"/>
              <a:t>Ts</a:t>
            </a:r>
            <a:r>
              <a:rPr lang="es-MX" b="1" dirty="0" smtClean="0"/>
              <a:t>(2.00</a:t>
            </a:r>
            <a:r>
              <a:rPr lang="es-MX" b="1" dirty="0"/>
              <a:t>)=1.2386</a:t>
            </a:r>
          </a:p>
          <a:p>
            <a:pPr marL="0" indent="0">
              <a:buNone/>
            </a:pPr>
            <a:r>
              <a:rPr lang="es-MX" dirty="0" err="1" smtClean="0"/>
              <a:t>Tr</a:t>
            </a:r>
            <a:r>
              <a:rPr lang="es-MX" dirty="0" smtClean="0"/>
              <a:t>=0.2312</a:t>
            </a:r>
          </a:p>
          <a:p>
            <a:pPr marL="0" indent="0">
              <a:buNone/>
            </a:pPr>
            <a:r>
              <a:rPr lang="es-MX" b="1" dirty="0" err="1" smtClean="0"/>
              <a:t>Mp</a:t>
            </a:r>
            <a:r>
              <a:rPr lang="es-MX" b="1" dirty="0" smtClean="0"/>
              <a:t>=21.5193</a:t>
            </a:r>
          </a:p>
          <a:p>
            <a:pPr marL="0" indent="0">
              <a:buNone/>
            </a:pPr>
            <a:r>
              <a:rPr lang="es-MX" dirty="0" err="1" smtClean="0"/>
              <a:t>Tp</a:t>
            </a:r>
            <a:r>
              <a:rPr lang="es-MX" dirty="0" smtClean="0"/>
              <a:t>=0.5484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Tao=0.2693</a:t>
            </a:r>
            <a:endParaRPr lang="es-MX" dirty="0"/>
          </a:p>
          <a:p>
            <a:pPr marL="0" indent="0">
              <a:buNone/>
            </a:pPr>
            <a:r>
              <a:rPr lang="es-MX" dirty="0" err="1" smtClean="0"/>
              <a:t>ValorF</a:t>
            </a:r>
            <a:r>
              <a:rPr lang="es-MX" dirty="0" smtClean="0"/>
              <a:t>=0.8509-</a:t>
            </a:r>
            <a:r>
              <a:rPr lang="es-MX" dirty="0"/>
              <a:t> </a:t>
            </a:r>
            <a:r>
              <a:rPr lang="es-MX" b="1" dirty="0" err="1"/>
              <a:t>Ep</a:t>
            </a:r>
            <a:r>
              <a:rPr lang="es-MX" b="1" dirty="0"/>
              <a:t>=1-0.8509=0.1491</a:t>
            </a:r>
          </a:p>
          <a:p>
            <a:pPr marL="0" indent="0">
              <a:buNone/>
            </a:pPr>
            <a:r>
              <a:rPr lang="es-MX" dirty="0"/>
              <a:t>Siendo necesario solo una red en </a:t>
            </a:r>
            <a:r>
              <a:rPr lang="es-MX" dirty="0" smtClean="0"/>
              <a:t>adelanto</a:t>
            </a:r>
            <a:endParaRPr lang="es-MX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07747" y="1772454"/>
            <a:ext cx="3790315" cy="289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23999"/>
            <a:ext cx="4247592" cy="47484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smtClean="0"/>
              <a:t>Para </a:t>
            </a:r>
            <a:r>
              <a:rPr lang="es-MX" dirty="0"/>
              <a:t>el </a:t>
            </a:r>
            <a:r>
              <a:rPr lang="es-MX" b="1" dirty="0"/>
              <a:t>sistema Gs=2.5/((0.25*s^2+s)) </a:t>
            </a:r>
            <a:endParaRPr lang="es-MX" b="1" dirty="0"/>
          </a:p>
          <a:p>
            <a:pPr marL="0" indent="0">
              <a:buNone/>
            </a:pPr>
            <a:r>
              <a:rPr lang="es-MX" dirty="0" smtClean="0"/>
              <a:t>diseñar </a:t>
            </a:r>
            <a:r>
              <a:rPr lang="es-MX" dirty="0"/>
              <a:t>un compensador para que el sistema tenga Kv&gt;=</a:t>
            </a:r>
            <a:r>
              <a:rPr lang="es-MX" dirty="0" smtClean="0"/>
              <a:t>50</a:t>
            </a:r>
            <a:endParaRPr lang="en-US" dirty="0"/>
          </a:p>
          <a:p>
            <a:pPr marL="0" indent="0">
              <a:buNone/>
            </a:pPr>
            <a:r>
              <a:rPr lang="es-MX" dirty="0"/>
              <a:t>Se analiza el sistema en lazo abierto y lazo cerrado para determinar qué tipo de compensador aplicar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Parametros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LC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Ts</a:t>
            </a:r>
            <a:r>
              <a:rPr lang="en-US" dirty="0"/>
              <a:t>(2.00)=1.8951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Tr</a:t>
            </a:r>
            <a:r>
              <a:rPr lang="en-US" dirty="0"/>
              <a:t>=0.6124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Mp</a:t>
            </a:r>
            <a:r>
              <a:rPr lang="en-US" dirty="0"/>
              <a:t>=7.6893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Tp</a:t>
            </a:r>
            <a:r>
              <a:rPr lang="en-US" dirty="0"/>
              <a:t>=1.2894</a:t>
            </a:r>
          </a:p>
          <a:p>
            <a:pPr marL="0" indent="0">
              <a:buNone/>
            </a:pPr>
            <a:r>
              <a:rPr lang="en-US" dirty="0"/>
              <a:t>     Tao=0.4120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 smtClean="0"/>
              <a:t>ValorF</a:t>
            </a:r>
            <a:r>
              <a:rPr lang="en-US" dirty="0" smtClean="0"/>
              <a:t>=1.0000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Kv</a:t>
            </a:r>
            <a:r>
              <a:rPr lang="en-US" b="1" dirty="0"/>
              <a:t> =   2.5000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545432" y="304800"/>
            <a:ext cx="8293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COMPENSADORES EN ATRASO</a:t>
            </a:r>
            <a:br>
              <a:rPr lang="es-MX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s-MX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EJERCICIO#1</a:t>
            </a:r>
            <a:endParaRPr lang="en-US" sz="3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5053263" y="1505129"/>
            <a:ext cx="5886150" cy="348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4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368968"/>
            <a:ext cx="4744898" cy="5855369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Aplicaremos una red en atraso para mejorar Kv, el resultado obtenido del controlador escogiendo como polos deseados los polos dominantes en lazo cerrado del sistema obteniendo:</a:t>
            </a:r>
          </a:p>
          <a:p>
            <a:pPr marL="0" indent="0">
              <a:buNone/>
            </a:pPr>
            <a:r>
              <a:rPr lang="es-MX" dirty="0"/>
              <a:t>Sigma = 2</a:t>
            </a:r>
          </a:p>
          <a:p>
            <a:pPr marL="0" indent="0">
              <a:buNone/>
            </a:pPr>
            <a:r>
              <a:rPr lang="es-MX" dirty="0" err="1"/>
              <a:t>Wd</a:t>
            </a:r>
            <a:r>
              <a:rPr lang="es-MX" dirty="0"/>
              <a:t> =  2.4495</a:t>
            </a:r>
          </a:p>
          <a:p>
            <a:pPr marL="0" indent="0">
              <a:buNone/>
            </a:pPr>
            <a:r>
              <a:rPr lang="es-MX" dirty="0"/>
              <a:t>C= 1.0382*(s+0.2)/ (s+0.01)</a:t>
            </a:r>
          </a:p>
          <a:p>
            <a:pPr marL="0" indent="0">
              <a:buNone/>
            </a:pPr>
            <a:r>
              <a:rPr lang="es-MX" dirty="0"/>
              <a:t>     </a:t>
            </a:r>
            <a:r>
              <a:rPr lang="es-MX" dirty="0" err="1"/>
              <a:t>Ts</a:t>
            </a:r>
            <a:r>
              <a:rPr lang="es-MX" dirty="0"/>
              <a:t>(2.00)=6.8728</a:t>
            </a:r>
          </a:p>
          <a:p>
            <a:pPr marL="0" indent="0">
              <a:buNone/>
            </a:pPr>
            <a:r>
              <a:rPr lang="es-MX" dirty="0"/>
              <a:t>     </a:t>
            </a:r>
            <a:r>
              <a:rPr lang="es-MX" dirty="0" err="1"/>
              <a:t>Tr</a:t>
            </a:r>
            <a:r>
              <a:rPr lang="es-MX" dirty="0"/>
              <a:t>=0.5480</a:t>
            </a:r>
          </a:p>
          <a:p>
            <a:pPr marL="0" indent="0">
              <a:buNone/>
            </a:pPr>
            <a:r>
              <a:rPr lang="es-MX" dirty="0"/>
              <a:t>     </a:t>
            </a:r>
            <a:r>
              <a:rPr lang="es-MX" dirty="0" err="1"/>
              <a:t>Mp</a:t>
            </a:r>
            <a:r>
              <a:rPr lang="es-MX" dirty="0"/>
              <a:t>=16.2753</a:t>
            </a:r>
          </a:p>
          <a:p>
            <a:pPr marL="0" indent="0">
              <a:buNone/>
            </a:pPr>
            <a:r>
              <a:rPr lang="es-MX" dirty="0"/>
              <a:t>     </a:t>
            </a:r>
            <a:r>
              <a:rPr lang="es-MX" dirty="0" err="1"/>
              <a:t>Tp</a:t>
            </a:r>
            <a:r>
              <a:rPr lang="es-MX" dirty="0"/>
              <a:t>=1.2624</a:t>
            </a:r>
          </a:p>
          <a:p>
            <a:pPr marL="0" indent="0">
              <a:buNone/>
            </a:pPr>
            <a:r>
              <a:rPr lang="es-MX" dirty="0"/>
              <a:t>     Tao=1.4941</a:t>
            </a:r>
          </a:p>
          <a:p>
            <a:pPr marL="0" indent="0">
              <a:buNone/>
            </a:pPr>
            <a:r>
              <a:rPr lang="es-MX" dirty="0"/>
              <a:t>     </a:t>
            </a:r>
            <a:r>
              <a:rPr lang="es-MX" dirty="0" err="1"/>
              <a:t>ValorF</a:t>
            </a:r>
            <a:r>
              <a:rPr lang="es-MX" dirty="0"/>
              <a:t>=1.0000</a:t>
            </a:r>
          </a:p>
          <a:p>
            <a:pPr marL="0" indent="0">
              <a:buNone/>
            </a:pPr>
            <a:r>
              <a:rPr lang="es-MX" b="1" dirty="0"/>
              <a:t>     Kv =51.9118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r="49119" b="-863"/>
          <a:stretch/>
        </p:blipFill>
        <p:spPr>
          <a:xfrm>
            <a:off x="5710991" y="368968"/>
            <a:ext cx="2773980" cy="3128212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 rotWithShape="1">
          <a:blip r:embed="rId2"/>
          <a:srcRect l="50572"/>
          <a:stretch/>
        </p:blipFill>
        <p:spPr>
          <a:xfrm>
            <a:off x="5710990" y="3497180"/>
            <a:ext cx="2773981" cy="303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5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5" y="1670267"/>
            <a:ext cx="4793024" cy="4874912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err="1"/>
              <a:t>Gs</a:t>
            </a:r>
            <a:r>
              <a:rPr lang="en-US" b="1" dirty="0"/>
              <a:t>=(10)/(s*(s)+(s*4</a:t>
            </a:r>
            <a:r>
              <a:rPr lang="en-US" b="1" dirty="0" smtClean="0"/>
              <a:t>))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         </a:t>
            </a:r>
            <a:r>
              <a:rPr lang="es-MX" dirty="0" err="1" smtClean="0"/>
              <a:t>Tf</a:t>
            </a:r>
            <a:r>
              <a:rPr lang="es-MX" dirty="0" smtClean="0"/>
              <a:t> LO             </a:t>
            </a:r>
            <a:r>
              <a:rPr lang="es-MX" dirty="0" err="1" smtClean="0"/>
              <a:t>Tf</a:t>
            </a:r>
            <a:r>
              <a:rPr lang="es-MX" dirty="0" smtClean="0"/>
              <a:t> LC</a:t>
            </a:r>
            <a:endParaRPr lang="en-US" dirty="0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2A302655-E265-CDA8-1944-84BDC92E1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84629"/>
            <a:ext cx="10515600" cy="118563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BFA6903-7864-3C66-946D-DE1E13EFF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555375"/>
            <a:ext cx="4359245" cy="20166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972" y="4985554"/>
            <a:ext cx="1076475" cy="94310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1084" y="4985554"/>
            <a:ext cx="1295581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27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bibliografia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0851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1516</TotalTime>
  <Words>459</Words>
  <Application>Microsoft Office PowerPoint</Application>
  <PresentationFormat>Panorámica</PresentationFormat>
  <Paragraphs>106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</vt:lpstr>
      <vt:lpstr>COMPENSADORES EN ADELANDO/ATRASO CONTROLADORES PID</vt:lpstr>
      <vt:lpstr>COMPENSADORES EN ADELANTO EJERCICIO#1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jhon alexander parra payares</dc:creator>
  <cp:lastModifiedBy>jhon alexander parra payares</cp:lastModifiedBy>
  <cp:revision>26</cp:revision>
  <dcterms:created xsi:type="dcterms:W3CDTF">2023-09-27T21:57:33Z</dcterms:created>
  <dcterms:modified xsi:type="dcterms:W3CDTF">2023-09-28T23:14:13Z</dcterms:modified>
</cp:coreProperties>
</file>