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56" r:id="rId3"/>
    <p:sldId id="257" r:id="rId4"/>
    <p:sldId id="258" r:id="rId5"/>
    <p:sldId id="259" r:id="rId6"/>
    <p:sldId id="260" r:id="rId7"/>
    <p:sldId id="265" r:id="rId8"/>
    <p:sldId id="261" r:id="rId9"/>
    <p:sldId id="266" r:id="rId10"/>
    <p:sldId id="264" r:id="rId11"/>
    <p:sldId id="267" r:id="rId12"/>
    <p:sldId id="268" r:id="rId13"/>
    <p:sldId id="269" r:id="rId14"/>
    <p:sldId id="270" r:id="rId15"/>
    <p:sldId id="271" r:id="rId16"/>
    <p:sldId id="272" r:id="rId17"/>
    <p:sldId id="273" r:id="rId18"/>
    <p:sldId id="274" r:id="rId19"/>
    <p:sldId id="275" r:id="rId20"/>
    <p:sldId id="276" r:id="rId21"/>
    <p:sldId id="305" r:id="rId22"/>
    <p:sldId id="306"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09" autoAdjust="0"/>
  </p:normalViewPr>
  <p:slideViewPr>
    <p:cSldViewPr snapToGrid="0">
      <p:cViewPr varScale="1">
        <p:scale>
          <a:sx n="26" d="100"/>
          <a:sy n="26" d="100"/>
        </p:scale>
        <p:origin x="53" y="10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5A228-FE75-4482-A022-B3C9B7B0E7FE}" type="datetimeFigureOut">
              <a:rPr lang="es-CO" smtClean="0"/>
              <a:t>13/04/2023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38A4B-3745-4596-A5AF-68337F864EB2}" type="slidenum">
              <a:rPr lang="es-CO" smtClean="0"/>
              <a:t>‹Nº›</a:t>
            </a:fld>
            <a:endParaRPr lang="es-CO"/>
          </a:p>
        </p:txBody>
      </p:sp>
    </p:spTree>
    <p:extLst>
      <p:ext uri="{BB962C8B-B14F-4D97-AF65-F5344CB8AC3E}">
        <p14:creationId xmlns:p14="http://schemas.microsoft.com/office/powerpoint/2010/main" val="2888957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Falta agregarle el dato de error de velocidad y la ft original</a:t>
            </a:r>
          </a:p>
          <a:p>
            <a:endParaRPr lang="es-CO" dirty="0"/>
          </a:p>
        </p:txBody>
      </p:sp>
      <p:sp>
        <p:nvSpPr>
          <p:cNvPr id="4" name="Marcador de número de diapositiva 3"/>
          <p:cNvSpPr>
            <a:spLocks noGrp="1"/>
          </p:cNvSpPr>
          <p:nvPr>
            <p:ph type="sldNum" sz="quarter" idx="5"/>
          </p:nvPr>
        </p:nvSpPr>
        <p:spPr/>
        <p:txBody>
          <a:bodyPr/>
          <a:lstStyle/>
          <a:p>
            <a:fld id="{21438A4B-3745-4596-A5AF-68337F864EB2}" type="slidenum">
              <a:rPr lang="es-CO" smtClean="0"/>
              <a:t>4</a:t>
            </a:fld>
            <a:endParaRPr lang="es-CO"/>
          </a:p>
        </p:txBody>
      </p:sp>
    </p:spTree>
    <p:extLst>
      <p:ext uri="{BB962C8B-B14F-4D97-AF65-F5344CB8AC3E}">
        <p14:creationId xmlns:p14="http://schemas.microsoft.com/office/powerpoint/2010/main" val="299833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-Como el factor de amortiguamiento es pequeño, el sistema tendrá una gran </a:t>
            </a:r>
            <a:r>
              <a:rPr lang="es-MX" dirty="0" err="1"/>
              <a:t>sobreelongación</a:t>
            </a:r>
            <a:r>
              <a:rPr lang="es-MX" dirty="0"/>
              <a:t> en la respuesta a un escalón lo que no es deseable. </a:t>
            </a:r>
          </a:p>
          <a:p>
            <a:r>
              <a:rPr lang="es-MX" dirty="0"/>
              <a:t>- En algunos casos, después de que se haya obtenido el lugar de las raíces del sistema original, los polos dominantes en lazo cerrado se mueven a la localización deseada con un simple ajuste de la ganancia. Sin embargo, esto no ocurre en el sistema actual dado que el polo dominante se encuentra fuera trayectoria de la ubicación de los polos . Por tanto, se introducirá un compensador de adelanto en la trayectoria directa.</a:t>
            </a:r>
            <a:endParaRPr lang="es-CO" dirty="0"/>
          </a:p>
        </p:txBody>
      </p:sp>
      <p:sp>
        <p:nvSpPr>
          <p:cNvPr id="4" name="Marcador de número de diapositiva 3"/>
          <p:cNvSpPr>
            <a:spLocks noGrp="1"/>
          </p:cNvSpPr>
          <p:nvPr>
            <p:ph type="sldNum" sz="quarter" idx="5"/>
          </p:nvPr>
        </p:nvSpPr>
        <p:spPr/>
        <p:txBody>
          <a:bodyPr/>
          <a:lstStyle/>
          <a:p>
            <a:fld id="{21438A4B-3745-4596-A5AF-68337F864EB2}" type="slidenum">
              <a:rPr lang="es-CO" smtClean="0"/>
              <a:t>5</a:t>
            </a:fld>
            <a:endParaRPr lang="es-CO"/>
          </a:p>
        </p:txBody>
      </p:sp>
    </p:spTree>
    <p:extLst>
      <p:ext uri="{BB962C8B-B14F-4D97-AF65-F5344CB8AC3E}">
        <p14:creationId xmlns:p14="http://schemas.microsoft.com/office/powerpoint/2010/main" val="4042988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Cuando se elige la ubicación del cero </a:t>
                </a:r>
                <a14:m>
                  <m:oMath xmlns:m="http://schemas.openxmlformats.org/officeDocument/2006/math">
                    <m:r>
                      <m:rPr>
                        <m:sty m:val="p"/>
                      </m:rPr>
                      <a:rPr lang="es-MX" b="0" i="0" smtClean="0">
                        <a:latin typeface="Cambria Math" panose="02040503050406030204" pitchFamily="18" charset="0"/>
                      </a:rPr>
                      <m:t>el</m:t>
                    </m:r>
                    <m:r>
                      <a:rPr lang="es-MX" b="0" i="0" smtClean="0">
                        <a:latin typeface="Cambria Math" panose="02040503050406030204" pitchFamily="18" charset="0"/>
                      </a:rPr>
                      <m:t> </m:t>
                    </m:r>
                    <m:r>
                      <m:rPr>
                        <m:sty m:val="p"/>
                      </m:rPr>
                      <a:rPr lang="es-MX" b="0" i="0" smtClean="0">
                        <a:latin typeface="Cambria Math" panose="02040503050406030204" pitchFamily="18" charset="0"/>
                      </a:rPr>
                      <m:t>polo</m:t>
                    </m:r>
                    <m:r>
                      <a:rPr lang="es-MX" b="0" i="0" smtClean="0">
                        <a:latin typeface="Cambria Math" panose="02040503050406030204" pitchFamily="18" charset="0"/>
                      </a:rPr>
                      <m:t> </m:t>
                    </m:r>
                    <m:r>
                      <m:rPr>
                        <m:sty m:val="p"/>
                      </m:rPr>
                      <a:rPr lang="es-MX" b="0" i="0" smtClean="0">
                        <a:latin typeface="Cambria Math" panose="02040503050406030204" pitchFamily="18" charset="0"/>
                      </a:rPr>
                      <m:t>va</m:t>
                    </m:r>
                    <m:r>
                      <a:rPr lang="es-MX" b="0" i="0" smtClean="0">
                        <a:latin typeface="Cambria Math" panose="02040503050406030204" pitchFamily="18" charset="0"/>
                      </a:rPr>
                      <m:t> </m:t>
                    </m:r>
                    <m:r>
                      <m:rPr>
                        <m:sty m:val="p"/>
                      </m:rPr>
                      <a:rPr lang="es-MX" b="0" i="0" smtClean="0">
                        <a:latin typeface="Cambria Math" panose="02040503050406030204" pitchFamily="18" charset="0"/>
                      </a:rPr>
                      <m:t>de</m:t>
                    </m:r>
                    <m:r>
                      <a:rPr lang="es-MX" b="0" i="0" smtClean="0">
                        <a:latin typeface="Cambria Math" panose="02040503050406030204" pitchFamily="18" charset="0"/>
                      </a:rPr>
                      <m:t> 5 </m:t>
                    </m:r>
                    <m:r>
                      <m:rPr>
                        <m:sty m:val="p"/>
                      </m:rPr>
                      <a:rPr lang="es-MX" b="0" i="0" smtClean="0">
                        <a:latin typeface="Cambria Math" panose="02040503050406030204" pitchFamily="18" charset="0"/>
                      </a:rPr>
                      <m:t>a</m:t>
                    </m:r>
                    <m:r>
                      <a:rPr lang="es-MX" b="0" i="0" smtClean="0">
                        <a:latin typeface="Cambria Math" panose="02040503050406030204" pitchFamily="18" charset="0"/>
                      </a:rPr>
                      <m:t>10 </m:t>
                    </m:r>
                    <m:r>
                      <m:rPr>
                        <m:sty m:val="p"/>
                      </m:rPr>
                      <a:rPr lang="es-MX" b="0" i="0" smtClean="0">
                        <a:latin typeface="Cambria Math" panose="02040503050406030204" pitchFamily="18" charset="0"/>
                      </a:rPr>
                      <m:t>veces</m:t>
                    </m:r>
                    <m:r>
                      <a:rPr lang="es-MX" b="0" i="0" smtClean="0">
                        <a:latin typeface="Cambria Math" panose="02040503050406030204" pitchFamily="18" charset="0"/>
                      </a:rPr>
                      <m:t> </m:t>
                    </m:r>
                    <m:r>
                      <m:rPr>
                        <m:sty m:val="p"/>
                      </m:rPr>
                      <a:rPr lang="es-MX" b="0" i="0" smtClean="0">
                        <a:latin typeface="Cambria Math" panose="02040503050406030204" pitchFamily="18" charset="0"/>
                      </a:rPr>
                      <m:t>la</m:t>
                    </m:r>
                    <m:r>
                      <a:rPr lang="es-MX" b="0" i="0" smtClean="0">
                        <a:latin typeface="Cambria Math" panose="02040503050406030204" pitchFamily="18" charset="0"/>
                      </a:rPr>
                      <m:t> </m:t>
                    </m:r>
                    <m:r>
                      <m:rPr>
                        <m:sty m:val="p"/>
                      </m:rPr>
                      <a:rPr lang="es-MX" b="0" i="0" smtClean="0">
                        <a:latin typeface="Cambria Math" panose="02040503050406030204" pitchFamily="18" charset="0"/>
                      </a:rPr>
                      <m:t>posicion</m:t>
                    </m:r>
                    <m:r>
                      <a:rPr lang="es-MX" b="0" i="0" smtClean="0">
                        <a:latin typeface="Cambria Math" panose="02040503050406030204" pitchFamily="18" charset="0"/>
                      </a:rPr>
                      <m:t> </m:t>
                    </m:r>
                    <m:r>
                      <m:rPr>
                        <m:sty m:val="p"/>
                      </m:rPr>
                      <a:rPr lang="es-MX" b="0" i="0" smtClean="0">
                        <a:latin typeface="Cambria Math" panose="02040503050406030204" pitchFamily="18" charset="0"/>
                      </a:rPr>
                      <m:t>del</m:t>
                    </m:r>
                    <m:r>
                      <a:rPr lang="es-MX" b="0" i="0" smtClean="0">
                        <a:latin typeface="Cambria Math" panose="02040503050406030204" pitchFamily="18" charset="0"/>
                      </a:rPr>
                      <m:t> </m:t>
                    </m:r>
                    <m:r>
                      <m:rPr>
                        <m:sty m:val="p"/>
                      </m:rPr>
                      <a:rPr lang="es-MX" b="0" i="0" smtClean="0">
                        <a:latin typeface="Cambria Math" panose="02040503050406030204" pitchFamily="18" charset="0"/>
                      </a:rPr>
                      <m:t>cero</m:t>
                    </m:r>
                  </m:oMath>
                </a14:m>
                <a:endParaRPr lang="es-MX" b="0" dirty="0"/>
              </a:p>
              <a:p>
                <a:endParaRPr lang="es-CO" dirty="0"/>
              </a:p>
            </p:txBody>
          </p:sp>
        </mc:Choice>
        <mc:Fallback xmlns="">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Cuando se elige la ubicación del cero </a:t>
                </a:r>
                <a:r>
                  <a:rPr lang="es-MX" b="0" i="0">
                    <a:latin typeface="Cambria Math" panose="02040503050406030204" pitchFamily="18" charset="0"/>
                  </a:rPr>
                  <a:t>el polo va de 5 a10 veces la posicion del cero</a:t>
                </a:r>
                <a:endParaRPr lang="es-MX" b="0" dirty="0"/>
              </a:p>
              <a:p>
                <a:endParaRPr lang="es-CO" dirty="0"/>
              </a:p>
            </p:txBody>
          </p:sp>
        </mc:Fallback>
      </mc:AlternateContent>
      <p:sp>
        <p:nvSpPr>
          <p:cNvPr id="4" name="Marcador de número de diapositiva 3"/>
          <p:cNvSpPr>
            <a:spLocks noGrp="1"/>
          </p:cNvSpPr>
          <p:nvPr>
            <p:ph type="sldNum" sz="quarter" idx="5"/>
          </p:nvPr>
        </p:nvSpPr>
        <p:spPr/>
        <p:txBody>
          <a:bodyPr/>
          <a:lstStyle/>
          <a:p>
            <a:fld id="{21438A4B-3745-4596-A5AF-68337F864EB2}" type="slidenum">
              <a:rPr lang="es-CO" smtClean="0"/>
              <a:t>6</a:t>
            </a:fld>
            <a:endParaRPr lang="es-CO"/>
          </a:p>
        </p:txBody>
      </p:sp>
    </p:spTree>
    <p:extLst>
      <p:ext uri="{BB962C8B-B14F-4D97-AF65-F5344CB8AC3E}">
        <p14:creationId xmlns:p14="http://schemas.microsoft.com/office/powerpoint/2010/main" val="57795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Como podemos observar que aplicando lo antes dicho puede que en unos casos el </a:t>
            </a:r>
            <a:r>
              <a:rPr lang="es-CO" dirty="0" err="1"/>
              <a:t>compesador</a:t>
            </a:r>
            <a:r>
              <a:rPr lang="es-CO" dirty="0"/>
              <a:t> mueva los polos como deseamos  y puede que ocurra como sucede acá, que no cumple con los requisitos de diseño.</a:t>
            </a:r>
          </a:p>
        </p:txBody>
      </p:sp>
      <p:sp>
        <p:nvSpPr>
          <p:cNvPr id="4" name="Marcador de número de diapositiva 3"/>
          <p:cNvSpPr>
            <a:spLocks noGrp="1"/>
          </p:cNvSpPr>
          <p:nvPr>
            <p:ph type="sldNum" sz="quarter" idx="5"/>
          </p:nvPr>
        </p:nvSpPr>
        <p:spPr/>
        <p:txBody>
          <a:bodyPr/>
          <a:lstStyle/>
          <a:p>
            <a:fld id="{21438A4B-3745-4596-A5AF-68337F864EB2}" type="slidenum">
              <a:rPr lang="es-CO" smtClean="0"/>
              <a:t>7</a:t>
            </a:fld>
            <a:endParaRPr lang="es-CO"/>
          </a:p>
        </p:txBody>
      </p:sp>
    </p:spTree>
    <p:extLst>
      <p:ext uri="{BB962C8B-B14F-4D97-AF65-F5344CB8AC3E}">
        <p14:creationId xmlns:p14="http://schemas.microsoft.com/office/powerpoint/2010/main" val="350738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Teniendo en cuenta que solo se puede tener una pequeña modificación en los polos en lazo cerrado, la ganancia 20 no nos sirve dado que no cumple con las especificaciones.</a:t>
            </a:r>
          </a:p>
        </p:txBody>
      </p:sp>
      <p:sp>
        <p:nvSpPr>
          <p:cNvPr id="4" name="Marcador de número de diapositiva 3"/>
          <p:cNvSpPr>
            <a:spLocks noGrp="1"/>
          </p:cNvSpPr>
          <p:nvPr>
            <p:ph type="sldNum" sz="quarter" idx="5"/>
          </p:nvPr>
        </p:nvSpPr>
        <p:spPr/>
        <p:txBody>
          <a:bodyPr/>
          <a:lstStyle/>
          <a:p>
            <a:fld id="{21438A4B-3745-4596-A5AF-68337F864EB2}" type="slidenum">
              <a:rPr lang="es-CO" smtClean="0"/>
              <a:t>13</a:t>
            </a:fld>
            <a:endParaRPr lang="es-CO"/>
          </a:p>
        </p:txBody>
      </p:sp>
    </p:spTree>
    <p:extLst>
      <p:ext uri="{BB962C8B-B14F-4D97-AF65-F5344CB8AC3E}">
        <p14:creationId xmlns:p14="http://schemas.microsoft.com/office/powerpoint/2010/main" val="310521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aquí se elige el cero en s% .0.5, para que cancele el polo en s%.0.5 de la planta. Mediante un cálculo simple o un análisis gráfico, el polo debe situarse en s % .5.02. Por tanto, la parte de adelanto de fase del compensador de retardo-adelanto se convierte en</a:t>
            </a:r>
            <a:endParaRPr lang="es-CO" dirty="0"/>
          </a:p>
        </p:txBody>
      </p:sp>
      <p:sp>
        <p:nvSpPr>
          <p:cNvPr id="4" name="Marcador de número de diapositiva 3"/>
          <p:cNvSpPr>
            <a:spLocks noGrp="1"/>
          </p:cNvSpPr>
          <p:nvPr>
            <p:ph type="sldNum" sz="quarter" idx="5"/>
          </p:nvPr>
        </p:nvSpPr>
        <p:spPr/>
        <p:txBody>
          <a:bodyPr/>
          <a:lstStyle/>
          <a:p>
            <a:fld id="{21438A4B-3745-4596-A5AF-68337F864EB2}" type="slidenum">
              <a:rPr lang="es-CO" smtClean="0"/>
              <a:t>18</a:t>
            </a:fld>
            <a:endParaRPr lang="es-CO"/>
          </a:p>
        </p:txBody>
      </p:sp>
    </p:spTree>
    <p:extLst>
      <p:ext uri="{BB962C8B-B14F-4D97-AF65-F5344CB8AC3E}">
        <p14:creationId xmlns:p14="http://schemas.microsoft.com/office/powerpoint/2010/main" val="220696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B6558-DBB6-2F04-3591-7B3F8F545970}"/>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8E7CE2AB-D090-CCB0-ECD2-7E64F92919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49D8016E-C0ED-DC9C-E1C7-05EED6C33C2F}"/>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5" name="Marcador de pie de página 4">
            <a:extLst>
              <a:ext uri="{FF2B5EF4-FFF2-40B4-BE49-F238E27FC236}">
                <a16:creationId xmlns:a16="http://schemas.microsoft.com/office/drawing/2014/main" id="{88EA8B7B-9DF2-E051-3E73-69B61672F85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88570ED-5CAD-A94C-A76C-959415FDB048}"/>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353693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96FB0D-672C-B599-3731-6730EBF6861F}"/>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07B51CDD-3C97-35E5-C73B-2D3E161DD684}"/>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C295A369-BB42-6D2D-63B8-8DC2D5BB476F}"/>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5" name="Marcador de pie de página 4">
            <a:extLst>
              <a:ext uri="{FF2B5EF4-FFF2-40B4-BE49-F238E27FC236}">
                <a16:creationId xmlns:a16="http://schemas.microsoft.com/office/drawing/2014/main" id="{826248D2-6060-5709-E930-FD675109146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F8250F5-50AB-C597-8CC8-8AC8477BB0EA}"/>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267189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8D9A773-D3F6-D8AE-D0F0-0EDC1F20CE06}"/>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30FA1A23-3F9A-2D9D-6D05-015E846A3660}"/>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7703008D-CED6-B7C2-CA14-CA2A160D4DBF}"/>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5" name="Marcador de pie de página 4">
            <a:extLst>
              <a:ext uri="{FF2B5EF4-FFF2-40B4-BE49-F238E27FC236}">
                <a16:creationId xmlns:a16="http://schemas.microsoft.com/office/drawing/2014/main" id="{22AE55D4-74AB-9B8A-7223-D2B3AFE0468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90AC3CC-75FB-E86D-E560-F13B3B1D2502}"/>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42766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DBC4-9A86-3BFD-3EF2-AE5B0E0B46C2}"/>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583C3DC2-910C-9EEA-CA07-89A8A8D35040}"/>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B1417D7C-25FB-C0A8-FA75-A9F5294EE795}"/>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5" name="Marcador de pie de página 4">
            <a:extLst>
              <a:ext uri="{FF2B5EF4-FFF2-40B4-BE49-F238E27FC236}">
                <a16:creationId xmlns:a16="http://schemas.microsoft.com/office/drawing/2014/main" id="{51D3B982-8068-3A04-C3EB-29E0F746884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D36F6FF-DFCE-D0C6-2AD8-593548D212F3}"/>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270900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497DA-ED62-8859-5D71-B268D9C9B50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0D9E5086-4647-57E7-BA94-714BA9B87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3174939-15ED-C5BE-FBD0-54B926E9345C}"/>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5" name="Marcador de pie de página 4">
            <a:extLst>
              <a:ext uri="{FF2B5EF4-FFF2-40B4-BE49-F238E27FC236}">
                <a16:creationId xmlns:a16="http://schemas.microsoft.com/office/drawing/2014/main" id="{A80B46A0-0B8C-1ABC-BFE9-EFEFA97E45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1F7166-B6F8-EB81-1035-A6EFBFACA3E6}"/>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126322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A14ED-601E-4A87-6A12-9CF5A0FA4158}"/>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134C008C-F6F8-123C-F464-62F43C9E8DDC}"/>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EC9D5C86-826A-C320-ADDD-E19EB996881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399581EA-2AD2-3A32-4FB1-E9FB580564B5}"/>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6" name="Marcador de pie de página 5">
            <a:extLst>
              <a:ext uri="{FF2B5EF4-FFF2-40B4-BE49-F238E27FC236}">
                <a16:creationId xmlns:a16="http://schemas.microsoft.com/office/drawing/2014/main" id="{D2F6F275-0835-D6D2-435D-29AAD7D5093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B35BCD6-6491-A32F-24AC-A03ECC1B05A6}"/>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235206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9ED76-12C8-F62D-7F51-BABE7C89721A}"/>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823A47C9-AF1A-8A7D-143A-71D80F8CF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2DCF8397-41B1-5888-B3DE-10618F1140D3}"/>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1C39A894-A98B-A42E-9364-83C435AB0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F7BCDFEB-7E3F-33D5-1E1C-B900A5107272}"/>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6A7F3D93-D374-2CFC-9ADA-FBC9739442A4}"/>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8" name="Marcador de pie de página 7">
            <a:extLst>
              <a:ext uri="{FF2B5EF4-FFF2-40B4-BE49-F238E27FC236}">
                <a16:creationId xmlns:a16="http://schemas.microsoft.com/office/drawing/2014/main" id="{73752CE4-46AA-40F7-E1C8-39D6845B20A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E10D371-8DF2-E7C9-C569-9ABA1AD5572E}"/>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401512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6AB38-97BE-75D3-8D98-F9E520EA0559}"/>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4B590C9B-124E-BC10-F9B9-9AB57FDCDD46}"/>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4" name="Marcador de pie de página 3">
            <a:extLst>
              <a:ext uri="{FF2B5EF4-FFF2-40B4-BE49-F238E27FC236}">
                <a16:creationId xmlns:a16="http://schemas.microsoft.com/office/drawing/2014/main" id="{31AAFB0C-03C6-9EA6-7CD5-0CD438A4F23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DB0AF35-B6FD-B609-0F60-A7614A26787A}"/>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2646413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D60CCA8-5F94-379E-8CB8-D71E734F9E05}"/>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3" name="Marcador de pie de página 2">
            <a:extLst>
              <a:ext uri="{FF2B5EF4-FFF2-40B4-BE49-F238E27FC236}">
                <a16:creationId xmlns:a16="http://schemas.microsoft.com/office/drawing/2014/main" id="{75D45EF0-FEE3-3155-80AC-DAD865B5225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7A7093F-B099-BC09-0837-B28B29EEC70B}"/>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385540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1D6CD-BE7E-17E3-DB90-9114D815D6C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F5C66F7-1AE6-1945-3E25-3D5D51BA9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A43D2AF5-020A-9E26-EFAC-387993FD6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CFFABA64-9F1D-015E-DD91-BC858DE1BD0E}"/>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6" name="Marcador de pie de página 5">
            <a:extLst>
              <a:ext uri="{FF2B5EF4-FFF2-40B4-BE49-F238E27FC236}">
                <a16:creationId xmlns:a16="http://schemas.microsoft.com/office/drawing/2014/main" id="{154855F7-8D1D-44EA-A3F9-816998D0DBB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B518110-6EEC-F19F-07D5-AA037268A27F}"/>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294834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88EC1-A1F1-82B3-7BA8-0242AF34996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DD483411-D520-188D-4576-9AE59875B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F9A55A4-6427-CA98-1D00-8BF28F0C6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3FAD2C7-A222-8373-E1D4-CC7F676093CF}"/>
              </a:ext>
            </a:extLst>
          </p:cNvPr>
          <p:cNvSpPr>
            <a:spLocks noGrp="1"/>
          </p:cNvSpPr>
          <p:nvPr>
            <p:ph type="dt" sz="half" idx="10"/>
          </p:nvPr>
        </p:nvSpPr>
        <p:spPr/>
        <p:txBody>
          <a:bodyPr/>
          <a:lstStyle/>
          <a:p>
            <a:fld id="{E4C1A405-2279-4E34-9C77-F3F3A33447DE}" type="datetimeFigureOut">
              <a:rPr lang="es-CO" smtClean="0"/>
              <a:t>13/04/2023</a:t>
            </a:fld>
            <a:endParaRPr lang="es-CO"/>
          </a:p>
        </p:txBody>
      </p:sp>
      <p:sp>
        <p:nvSpPr>
          <p:cNvPr id="6" name="Marcador de pie de página 5">
            <a:extLst>
              <a:ext uri="{FF2B5EF4-FFF2-40B4-BE49-F238E27FC236}">
                <a16:creationId xmlns:a16="http://schemas.microsoft.com/office/drawing/2014/main" id="{04B1F0D2-F11D-2FB4-37C4-C342532D355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7ABD5C8-433C-1DED-32B7-FC21623DFFBF}"/>
              </a:ext>
            </a:extLst>
          </p:cNvPr>
          <p:cNvSpPr>
            <a:spLocks noGrp="1"/>
          </p:cNvSpPr>
          <p:nvPr>
            <p:ph type="sldNum" sz="quarter" idx="12"/>
          </p:nvPr>
        </p:nvSpPr>
        <p:spPr/>
        <p:txBody>
          <a:bodyPr/>
          <a:lstStyle/>
          <a:p>
            <a:fld id="{73889031-9421-42E7-9F25-7303BCFD280B}" type="slidenum">
              <a:rPr lang="es-CO" smtClean="0"/>
              <a:t>‹Nº›</a:t>
            </a:fld>
            <a:endParaRPr lang="es-CO"/>
          </a:p>
        </p:txBody>
      </p:sp>
    </p:spTree>
    <p:extLst>
      <p:ext uri="{BB962C8B-B14F-4D97-AF65-F5344CB8AC3E}">
        <p14:creationId xmlns:p14="http://schemas.microsoft.com/office/powerpoint/2010/main" val="129345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3903BF7-2C6A-C12B-C1DA-5D9EBC8A0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A595347D-A046-306B-0D56-F7992981F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BA1D9B7F-0ED4-1457-085C-F7AC41767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1A405-2279-4E34-9C77-F3F3A33447DE}" type="datetimeFigureOut">
              <a:rPr lang="es-CO" smtClean="0"/>
              <a:t>13/04/2023</a:t>
            </a:fld>
            <a:endParaRPr lang="es-CO"/>
          </a:p>
        </p:txBody>
      </p:sp>
      <p:sp>
        <p:nvSpPr>
          <p:cNvPr id="5" name="Marcador de pie de página 4">
            <a:extLst>
              <a:ext uri="{FF2B5EF4-FFF2-40B4-BE49-F238E27FC236}">
                <a16:creationId xmlns:a16="http://schemas.microsoft.com/office/drawing/2014/main" id="{26B5B9C6-AF4D-2327-4445-2B49E33E3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AE5A292-3704-D56E-E74E-800C0C181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89031-9421-42E7-9F25-7303BCFD280B}" type="slidenum">
              <a:rPr lang="es-CO" smtClean="0"/>
              <a:t>‹Nº›</a:t>
            </a:fld>
            <a:endParaRPr lang="es-CO"/>
          </a:p>
        </p:txBody>
      </p:sp>
    </p:spTree>
    <p:extLst>
      <p:ext uri="{BB962C8B-B14F-4D97-AF65-F5344CB8AC3E}">
        <p14:creationId xmlns:p14="http://schemas.microsoft.com/office/powerpoint/2010/main" val="407754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0.png"/><Relationship Id="rId7"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microsoft.com/office/2007/relationships/hdphoto" Target="../media/hdphoto5.wdp"/></Relationships>
</file>

<file path=ppt/slides/_rels/slide14.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6.wdp"/><Relationship Id="rId10" Type="http://schemas.openxmlformats.org/officeDocument/2006/relationships/image" Target="../media/image46.png"/><Relationship Id="rId4" Type="http://schemas.openxmlformats.org/officeDocument/2006/relationships/image" Target="../media/image42.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jp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51.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13" Type="http://schemas.microsoft.com/office/2007/relationships/hdphoto" Target="../media/hdphoto14.wdp"/><Relationship Id="rId3" Type="http://schemas.openxmlformats.org/officeDocument/2006/relationships/image" Target="../media/image54.png"/><Relationship Id="rId7" Type="http://schemas.microsoft.com/office/2007/relationships/hdphoto" Target="../media/hdphoto11.wdp"/><Relationship Id="rId12" Type="http://schemas.openxmlformats.org/officeDocument/2006/relationships/image" Target="../media/image59.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6.png"/><Relationship Id="rId11" Type="http://schemas.microsoft.com/office/2007/relationships/hdphoto" Target="../media/hdphoto13.wdp"/><Relationship Id="rId5" Type="http://schemas.openxmlformats.org/officeDocument/2006/relationships/image" Target="../media/image55.png"/><Relationship Id="rId10" Type="http://schemas.openxmlformats.org/officeDocument/2006/relationships/image" Target="../media/image58.png"/><Relationship Id="rId4" Type="http://schemas.microsoft.com/office/2007/relationships/hdphoto" Target="../media/hdphoto10.wdp"/><Relationship Id="rId9" Type="http://schemas.microsoft.com/office/2007/relationships/hdphoto" Target="../media/hdphoto12.wdp"/></Relationships>
</file>

<file path=ppt/slides/_rels/slide1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16.wdp"/><Relationship Id="rId11" Type="http://schemas.microsoft.com/office/2007/relationships/hdphoto" Target="../media/hdphoto18.wdp"/><Relationship Id="rId5" Type="http://schemas.openxmlformats.org/officeDocument/2006/relationships/image" Target="../media/image61.png"/><Relationship Id="rId10" Type="http://schemas.openxmlformats.org/officeDocument/2006/relationships/image" Target="../media/image64.png"/><Relationship Id="rId4" Type="http://schemas.microsoft.com/office/2007/relationships/hdphoto" Target="../media/hdphoto15.wdp"/><Relationship Id="rId9" Type="http://schemas.microsoft.com/office/2007/relationships/hdphoto" Target="../media/hdphoto17.wdp"/></Relationships>
</file>

<file path=ppt/slides/_rels/slide19.xml.rels><?xml version="1.0" encoding="UTF-8" standalone="yes"?>
<Relationships xmlns="http://schemas.openxmlformats.org/package/2006/relationships"><Relationship Id="rId8" Type="http://schemas.openxmlformats.org/officeDocument/2006/relationships/image" Target="../media/image68.png"/><Relationship Id="rId3" Type="http://schemas.microsoft.com/office/2007/relationships/hdphoto" Target="../media/hdphoto19.wdp"/><Relationship Id="rId7" Type="http://schemas.microsoft.com/office/2007/relationships/hdphoto" Target="../media/hdphoto21.wdp"/><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7.png"/><Relationship Id="rId5" Type="http://schemas.microsoft.com/office/2007/relationships/hdphoto" Target="../media/hdphoto20.wdp"/><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emf"/><Relationship Id="rId4" Type="http://schemas.openxmlformats.org/officeDocument/2006/relationships/image" Target="../media/image7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3.wdp"/><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F7A3E9E-7A1E-F8BB-736A-CBEED058E04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5854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E96ED-412C-5ABC-298D-A15D4C875D8A}"/>
              </a:ext>
            </a:extLst>
          </p:cNvPr>
          <p:cNvSpPr>
            <a:spLocks noGrp="1"/>
          </p:cNvSpPr>
          <p:nvPr>
            <p:ph type="title"/>
          </p:nvPr>
        </p:nvSpPr>
        <p:spPr/>
        <p:txBody>
          <a:bodyPr>
            <a:normAutofit/>
          </a:bodyPr>
          <a:lstStyle/>
          <a:p>
            <a:r>
              <a:rPr lang="es-MX" sz="3200" dirty="0">
                <a:latin typeface="Times New Roman" panose="02020603050405020304" pitchFamily="18" charset="0"/>
                <a:cs typeface="Times New Roman" panose="02020603050405020304" pitchFamily="18" charset="0"/>
              </a:rPr>
              <a:t>Compensador en atraso</a:t>
            </a:r>
            <a:endParaRPr lang="es-CO" sz="3200" dirty="0">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2A302655-E265-CDA8-1944-84BDC92E1B5D}"/>
              </a:ext>
            </a:extLst>
          </p:cNvPr>
          <p:cNvPicPr>
            <a:picLocks noGrp="1" noChangeAspect="1"/>
          </p:cNvPicPr>
          <p:nvPr>
            <p:ph idx="1"/>
          </p:nvPr>
        </p:nvPicPr>
        <p:blipFill>
          <a:blip r:embed="rId2"/>
          <a:stretch>
            <a:fillRect/>
          </a:stretch>
        </p:blipFill>
        <p:spPr>
          <a:xfrm>
            <a:off x="838200" y="1399028"/>
            <a:ext cx="10515600" cy="1185637"/>
          </a:xfrm>
        </p:spPr>
      </p:pic>
      <p:pic>
        <p:nvPicPr>
          <p:cNvPr id="7" name="Imagen 6">
            <a:extLst>
              <a:ext uri="{FF2B5EF4-FFF2-40B4-BE49-F238E27FC236}">
                <a16:creationId xmlns:a16="http://schemas.microsoft.com/office/drawing/2014/main" id="{0BFA6903-7864-3C66-946D-DE1E13EFF132}"/>
              </a:ext>
            </a:extLst>
          </p:cNvPr>
          <p:cNvPicPr>
            <a:picLocks noChangeAspect="1"/>
          </p:cNvPicPr>
          <p:nvPr/>
        </p:nvPicPr>
        <p:blipFill>
          <a:blip r:embed="rId3"/>
          <a:stretch>
            <a:fillRect/>
          </a:stretch>
        </p:blipFill>
        <p:spPr>
          <a:xfrm>
            <a:off x="2243900" y="2913493"/>
            <a:ext cx="5879020" cy="2719686"/>
          </a:xfrm>
          <a:prstGeom prst="rect">
            <a:avLst/>
          </a:prstGeom>
        </p:spPr>
      </p:pic>
    </p:spTree>
    <p:extLst>
      <p:ext uri="{BB962C8B-B14F-4D97-AF65-F5344CB8AC3E}">
        <p14:creationId xmlns:p14="http://schemas.microsoft.com/office/powerpoint/2010/main" val="131253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D1E2F-4260-2D16-2DD9-B6917F7AA933}"/>
              </a:ext>
            </a:extLst>
          </p:cNvPr>
          <p:cNvSpPr>
            <a:spLocks noGrp="1"/>
          </p:cNvSpPr>
          <p:nvPr>
            <p:ph type="title"/>
          </p:nvPr>
        </p:nvSpPr>
        <p:spPr>
          <a:xfrm>
            <a:off x="4206240" y="517525"/>
            <a:ext cx="4084320" cy="869315"/>
          </a:xfrm>
        </p:spPr>
        <p:txBody>
          <a:bodyPr>
            <a:normAutofit/>
          </a:bodyPr>
          <a:lstStyle/>
          <a:p>
            <a:r>
              <a:rPr lang="es-CO" sz="4000" dirty="0">
                <a:latin typeface="Times New Roman" panose="02020603050405020304" pitchFamily="18" charset="0"/>
                <a:cs typeface="Times New Roman" panose="02020603050405020304" pitchFamily="18" charset="0"/>
              </a:rPr>
              <a:t>Conocer el sistema</a:t>
            </a:r>
          </a:p>
        </p:txBody>
      </p:sp>
      <p:sp>
        <p:nvSpPr>
          <p:cNvPr id="3" name="Marcador de contenido 2">
            <a:extLst>
              <a:ext uri="{FF2B5EF4-FFF2-40B4-BE49-F238E27FC236}">
                <a16:creationId xmlns:a16="http://schemas.microsoft.com/office/drawing/2014/main" id="{449B54D9-C625-F53B-8C8B-C278E4D9F3E5}"/>
              </a:ext>
            </a:extLst>
          </p:cNvPr>
          <p:cNvSpPr>
            <a:spLocks noGrp="1"/>
          </p:cNvSpPr>
          <p:nvPr>
            <p:ph idx="1"/>
          </p:nvPr>
        </p:nvSpPr>
        <p:spPr>
          <a:xfrm>
            <a:off x="364941" y="1450166"/>
            <a:ext cx="3235036" cy="950826"/>
          </a:xfrm>
        </p:spPr>
        <p:txBody>
          <a:bodyPr>
            <a:normAutofit/>
          </a:bodyPr>
          <a:lstStyle/>
          <a:p>
            <a:r>
              <a:rPr lang="es-CO" sz="1800" b="1" dirty="0">
                <a:latin typeface="Times New Roman" panose="02020603050405020304" pitchFamily="18" charset="0"/>
                <a:cs typeface="Times New Roman" panose="02020603050405020304" pitchFamily="18" charset="0"/>
              </a:rPr>
              <a:t>Lazo abierto</a:t>
            </a:r>
          </a:p>
          <a:p>
            <a:pPr marL="0" indent="0">
              <a:buNone/>
            </a:pPr>
            <a:r>
              <a:rPr lang="es-CO" sz="1800" dirty="0">
                <a:latin typeface="Times New Roman" panose="02020603050405020304" pitchFamily="18" charset="0"/>
                <a:cs typeface="Times New Roman" panose="02020603050405020304" pitchFamily="18" charset="0"/>
              </a:rPr>
              <a:t>Sistema inestable</a:t>
            </a:r>
          </a:p>
        </p:txBody>
      </p:sp>
      <p:pic>
        <p:nvPicPr>
          <p:cNvPr id="5" name="Imagen 4">
            <a:extLst>
              <a:ext uri="{FF2B5EF4-FFF2-40B4-BE49-F238E27FC236}">
                <a16:creationId xmlns:a16="http://schemas.microsoft.com/office/drawing/2014/main" id="{119FF97F-A58D-7F19-C704-27FC37E8F621}"/>
              </a:ext>
            </a:extLst>
          </p:cNvPr>
          <p:cNvPicPr>
            <a:picLocks noChangeAspect="1"/>
          </p:cNvPicPr>
          <p:nvPr/>
        </p:nvPicPr>
        <p:blipFill>
          <a:blip r:embed="rId2"/>
          <a:stretch>
            <a:fillRect/>
          </a:stretch>
        </p:blipFill>
        <p:spPr>
          <a:xfrm>
            <a:off x="373323" y="3222974"/>
            <a:ext cx="3832917" cy="3110402"/>
          </a:xfrm>
          <a:prstGeom prst="rect">
            <a:avLst/>
          </a:prstGeom>
        </p:spPr>
      </p:pic>
      <p:sp>
        <p:nvSpPr>
          <p:cNvPr id="6" name="Marcador de contenido 2">
            <a:extLst>
              <a:ext uri="{FF2B5EF4-FFF2-40B4-BE49-F238E27FC236}">
                <a16:creationId xmlns:a16="http://schemas.microsoft.com/office/drawing/2014/main" id="{B4FDAAF6-D1AF-BF01-6895-3B2436433244}"/>
              </a:ext>
            </a:extLst>
          </p:cNvPr>
          <p:cNvSpPr txBox="1">
            <a:spLocks/>
          </p:cNvSpPr>
          <p:nvPr/>
        </p:nvSpPr>
        <p:spPr>
          <a:xfrm>
            <a:off x="5168647" y="1376827"/>
            <a:ext cx="3235036" cy="601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800" b="1" dirty="0">
                <a:latin typeface="Times New Roman" panose="02020603050405020304" pitchFamily="18" charset="0"/>
                <a:cs typeface="Times New Roman" panose="02020603050405020304" pitchFamily="18" charset="0"/>
              </a:rPr>
              <a:t>Lazo cerrado</a:t>
            </a:r>
          </a:p>
        </p:txBody>
      </p:sp>
      <p:pic>
        <p:nvPicPr>
          <p:cNvPr id="8" name="Imagen 7">
            <a:extLst>
              <a:ext uri="{FF2B5EF4-FFF2-40B4-BE49-F238E27FC236}">
                <a16:creationId xmlns:a16="http://schemas.microsoft.com/office/drawing/2014/main" id="{C499F4D3-F966-2DB3-11F6-DACAA2677EFD}"/>
              </a:ext>
            </a:extLst>
          </p:cNvPr>
          <p:cNvPicPr>
            <a:picLocks noChangeAspect="1"/>
          </p:cNvPicPr>
          <p:nvPr/>
        </p:nvPicPr>
        <p:blipFill>
          <a:blip r:embed="rId3"/>
          <a:stretch>
            <a:fillRect/>
          </a:stretch>
        </p:blipFill>
        <p:spPr>
          <a:xfrm>
            <a:off x="5204669" y="2992670"/>
            <a:ext cx="4006958" cy="3327255"/>
          </a:xfrm>
          <a:prstGeom prst="rect">
            <a:avLst/>
          </a:prstGeom>
        </p:spPr>
      </p:pic>
      <p:pic>
        <p:nvPicPr>
          <p:cNvPr id="10" name="Imagen 9">
            <a:extLst>
              <a:ext uri="{FF2B5EF4-FFF2-40B4-BE49-F238E27FC236}">
                <a16:creationId xmlns:a16="http://schemas.microsoft.com/office/drawing/2014/main" id="{A83FFA0C-81A2-1A0F-4327-EFDED496B0F1}"/>
              </a:ext>
            </a:extLst>
          </p:cNvPr>
          <p:cNvPicPr>
            <a:picLocks noChangeAspect="1"/>
          </p:cNvPicPr>
          <p:nvPr/>
        </p:nvPicPr>
        <p:blipFill>
          <a:blip r:embed="rId4"/>
          <a:stretch>
            <a:fillRect/>
          </a:stretch>
        </p:blipFill>
        <p:spPr>
          <a:xfrm>
            <a:off x="9799321" y="1875905"/>
            <a:ext cx="1958510" cy="1767993"/>
          </a:xfrm>
          <a:prstGeom prst="rect">
            <a:avLst/>
          </a:prstGeom>
        </p:spPr>
      </p:pic>
      <p:pic>
        <p:nvPicPr>
          <p:cNvPr id="12" name="Imagen 11">
            <a:extLst>
              <a:ext uri="{FF2B5EF4-FFF2-40B4-BE49-F238E27FC236}">
                <a16:creationId xmlns:a16="http://schemas.microsoft.com/office/drawing/2014/main" id="{C18D7761-0B7E-B71C-5C34-E09523C26EB1}"/>
              </a:ext>
            </a:extLst>
          </p:cNvPr>
          <p:cNvPicPr>
            <a:picLocks noChangeAspect="1"/>
          </p:cNvPicPr>
          <p:nvPr/>
        </p:nvPicPr>
        <p:blipFill>
          <a:blip r:embed="rId5"/>
          <a:stretch>
            <a:fillRect/>
          </a:stretch>
        </p:blipFill>
        <p:spPr>
          <a:xfrm>
            <a:off x="10210056" y="4266508"/>
            <a:ext cx="1447925" cy="502964"/>
          </a:xfrm>
          <a:prstGeom prst="rect">
            <a:avLst/>
          </a:prstGeom>
        </p:spPr>
      </p:pic>
      <p:sp>
        <p:nvSpPr>
          <p:cNvPr id="15" name="CuadroTexto 14">
            <a:extLst>
              <a:ext uri="{FF2B5EF4-FFF2-40B4-BE49-F238E27FC236}">
                <a16:creationId xmlns:a16="http://schemas.microsoft.com/office/drawing/2014/main" id="{6B03B0DB-ACB9-0746-23F1-2B184D2B186B}"/>
              </a:ext>
            </a:extLst>
          </p:cNvPr>
          <p:cNvSpPr txBox="1"/>
          <p:nvPr/>
        </p:nvSpPr>
        <p:spPr>
          <a:xfrm>
            <a:off x="10269582" y="3929857"/>
            <a:ext cx="923776" cy="369332"/>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pole(R)</a:t>
            </a:r>
          </a:p>
        </p:txBody>
      </p:sp>
      <p:sp>
        <p:nvSpPr>
          <p:cNvPr id="16" name="CuadroTexto 15">
            <a:extLst>
              <a:ext uri="{FF2B5EF4-FFF2-40B4-BE49-F238E27FC236}">
                <a16:creationId xmlns:a16="http://schemas.microsoft.com/office/drawing/2014/main" id="{BC3E8A8E-E0B9-E099-C1D8-ADCD4F6E7950}"/>
              </a:ext>
            </a:extLst>
          </p:cNvPr>
          <p:cNvSpPr txBox="1"/>
          <p:nvPr/>
        </p:nvSpPr>
        <p:spPr>
          <a:xfrm>
            <a:off x="9950125" y="1386840"/>
            <a:ext cx="1269285" cy="369332"/>
          </a:xfrm>
          <a:prstGeom prst="rect">
            <a:avLst/>
          </a:prstGeom>
          <a:noFill/>
        </p:spPr>
        <p:txBody>
          <a:bodyPr wrap="square" rtlCol="0">
            <a:spAutoFit/>
          </a:bodyPr>
          <a:lstStyle/>
          <a:p>
            <a:r>
              <a:rPr lang="es-CO" dirty="0" err="1">
                <a:latin typeface="Times New Roman" panose="02020603050405020304" pitchFamily="18" charset="0"/>
                <a:cs typeface="Times New Roman" panose="02020603050405020304" pitchFamily="18" charset="0"/>
              </a:rPr>
              <a:t>stepinfo</a:t>
            </a:r>
            <a:r>
              <a:rPr lang="es-CO" dirty="0">
                <a:latin typeface="Times New Roman" panose="02020603050405020304" pitchFamily="18" charset="0"/>
                <a:cs typeface="Times New Roman" panose="02020603050405020304" pitchFamily="18" charset="0"/>
              </a:rPr>
              <a:t>(R)</a:t>
            </a:r>
          </a:p>
        </p:txBody>
      </p:sp>
      <p:pic>
        <p:nvPicPr>
          <p:cNvPr id="19" name="Imagen 18">
            <a:extLst>
              <a:ext uri="{FF2B5EF4-FFF2-40B4-BE49-F238E27FC236}">
                <a16:creationId xmlns:a16="http://schemas.microsoft.com/office/drawing/2014/main" id="{4E0A9A33-1FBA-15E4-ED0E-01AE87C59A65}"/>
              </a:ext>
            </a:extLst>
          </p:cNvPr>
          <p:cNvPicPr>
            <a:picLocks noChangeAspect="1"/>
          </p:cNvPicPr>
          <p:nvPr/>
        </p:nvPicPr>
        <p:blipFill>
          <a:blip r:embed="rId6"/>
          <a:stretch>
            <a:fillRect/>
          </a:stretch>
        </p:blipFill>
        <p:spPr>
          <a:xfrm>
            <a:off x="2586324" y="1450166"/>
            <a:ext cx="1357601" cy="1274057"/>
          </a:xfrm>
          <a:prstGeom prst="rect">
            <a:avLst/>
          </a:prstGeom>
        </p:spPr>
      </p:pic>
      <p:pic>
        <p:nvPicPr>
          <p:cNvPr id="21" name="Imagen 20">
            <a:extLst>
              <a:ext uri="{FF2B5EF4-FFF2-40B4-BE49-F238E27FC236}">
                <a16:creationId xmlns:a16="http://schemas.microsoft.com/office/drawing/2014/main" id="{2F6AB6A8-B477-1B71-E4A3-BE5AD1758B6A}"/>
              </a:ext>
            </a:extLst>
          </p:cNvPr>
          <p:cNvPicPr>
            <a:picLocks noChangeAspect="1"/>
          </p:cNvPicPr>
          <p:nvPr/>
        </p:nvPicPr>
        <p:blipFill>
          <a:blip r:embed="rId7"/>
          <a:stretch>
            <a:fillRect/>
          </a:stretch>
        </p:blipFill>
        <p:spPr>
          <a:xfrm>
            <a:off x="7321271" y="1336413"/>
            <a:ext cx="1623000" cy="1596681"/>
          </a:xfrm>
          <a:prstGeom prst="rect">
            <a:avLst/>
          </a:prstGeom>
        </p:spPr>
      </p:pic>
    </p:spTree>
    <p:extLst>
      <p:ext uri="{BB962C8B-B14F-4D97-AF65-F5344CB8AC3E}">
        <p14:creationId xmlns:p14="http://schemas.microsoft.com/office/powerpoint/2010/main" val="84654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674D2F-7F70-8515-327C-4178ADBB943E}"/>
              </a:ext>
            </a:extLst>
          </p:cNvPr>
          <p:cNvSpPr>
            <a:spLocks noGrp="1"/>
          </p:cNvSpPr>
          <p:nvPr>
            <p:ph idx="1"/>
          </p:nvPr>
        </p:nvSpPr>
        <p:spPr>
          <a:xfrm>
            <a:off x="838200" y="1825625"/>
            <a:ext cx="3251662" cy="418811"/>
          </a:xfrm>
        </p:spPr>
        <p:txBody>
          <a:bodyPr>
            <a:normAutofit fontScale="92500" lnSpcReduction="10000"/>
          </a:bodyPr>
          <a:lstStyle/>
          <a:p>
            <a:pPr marL="0" indent="0">
              <a:buNone/>
            </a:pPr>
            <a:r>
              <a:rPr lang="es-CO"/>
              <a:t>Error de velocidad</a:t>
            </a:r>
            <a:endParaRPr lang="es-CO" dirty="0"/>
          </a:p>
        </p:txBody>
      </p:sp>
      <p:sp>
        <p:nvSpPr>
          <p:cNvPr id="4" name="Título 1">
            <a:extLst>
              <a:ext uri="{FF2B5EF4-FFF2-40B4-BE49-F238E27FC236}">
                <a16:creationId xmlns:a16="http://schemas.microsoft.com/office/drawing/2014/main" id="{32537CE0-3844-870F-E2D4-0E7AE8B78D65}"/>
              </a:ext>
            </a:extLst>
          </p:cNvPr>
          <p:cNvSpPr>
            <a:spLocks noGrp="1"/>
          </p:cNvSpPr>
          <p:nvPr>
            <p:ph type="title"/>
          </p:nvPr>
        </p:nvSpPr>
        <p:spPr>
          <a:xfrm>
            <a:off x="838200" y="365125"/>
            <a:ext cx="10515600" cy="1325563"/>
          </a:xfrm>
        </p:spPr>
        <p:txBody>
          <a:bodyPr>
            <a:normAutofit/>
          </a:bodyPr>
          <a:lstStyle/>
          <a:p>
            <a:r>
              <a:rPr lang="es-CO" sz="4000">
                <a:latin typeface="Times New Roman" panose="02020603050405020304" pitchFamily="18" charset="0"/>
                <a:cs typeface="Times New Roman" panose="02020603050405020304" pitchFamily="18" charset="0"/>
              </a:rPr>
              <a:t>Conocer el sistema</a:t>
            </a:r>
            <a:endParaRPr lang="es-CO" sz="4000"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7AF2EEB9-52C4-41D0-2180-1156BDFA4AC7}"/>
              </a:ext>
            </a:extLst>
          </p:cNvPr>
          <p:cNvPicPr>
            <a:picLocks noChangeAspect="1"/>
          </p:cNvPicPr>
          <p:nvPr/>
        </p:nvPicPr>
        <p:blipFill>
          <a:blip r:embed="rId2"/>
          <a:stretch>
            <a:fillRect/>
          </a:stretch>
        </p:blipFill>
        <p:spPr>
          <a:xfrm>
            <a:off x="216130" y="2671671"/>
            <a:ext cx="4232261" cy="3482981"/>
          </a:xfrm>
          <a:prstGeom prst="rect">
            <a:avLst/>
          </a:prstGeom>
        </p:spPr>
      </p:pic>
      <p:pic>
        <p:nvPicPr>
          <p:cNvPr id="7" name="Imagen 6">
            <a:extLst>
              <a:ext uri="{FF2B5EF4-FFF2-40B4-BE49-F238E27FC236}">
                <a16:creationId xmlns:a16="http://schemas.microsoft.com/office/drawing/2014/main" id="{F0808989-B897-58A6-967D-C084041640A3}"/>
              </a:ext>
            </a:extLst>
          </p:cNvPr>
          <p:cNvPicPr>
            <a:picLocks noChangeAspect="1"/>
          </p:cNvPicPr>
          <p:nvPr/>
        </p:nvPicPr>
        <p:blipFill>
          <a:blip r:embed="rId3"/>
          <a:stretch>
            <a:fillRect/>
          </a:stretch>
        </p:blipFill>
        <p:spPr>
          <a:xfrm>
            <a:off x="5686604" y="2168034"/>
            <a:ext cx="1878573" cy="1738948"/>
          </a:xfrm>
          <a:prstGeom prst="rect">
            <a:avLst/>
          </a:prstGeom>
        </p:spPr>
      </p:pic>
      <p:pic>
        <p:nvPicPr>
          <p:cNvPr id="8" name="Imagen 7">
            <a:extLst>
              <a:ext uri="{FF2B5EF4-FFF2-40B4-BE49-F238E27FC236}">
                <a16:creationId xmlns:a16="http://schemas.microsoft.com/office/drawing/2014/main" id="{02E6BC70-749E-DB92-2B56-55608D0DBEDD}"/>
              </a:ext>
            </a:extLst>
          </p:cNvPr>
          <p:cNvPicPr>
            <a:picLocks noChangeAspect="1"/>
          </p:cNvPicPr>
          <p:nvPr/>
        </p:nvPicPr>
        <p:blipFill>
          <a:blip r:embed="rId4"/>
          <a:stretch>
            <a:fillRect/>
          </a:stretch>
        </p:blipFill>
        <p:spPr>
          <a:xfrm>
            <a:off x="8636663" y="2168034"/>
            <a:ext cx="1878573" cy="1853015"/>
          </a:xfrm>
          <a:prstGeom prst="rect">
            <a:avLst/>
          </a:prstGeom>
        </p:spPr>
      </p:pic>
    </p:spTree>
    <p:extLst>
      <p:ext uri="{BB962C8B-B14F-4D97-AF65-F5344CB8AC3E}">
        <p14:creationId xmlns:p14="http://schemas.microsoft.com/office/powerpoint/2010/main" val="409635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3A221-E375-D06D-1B00-16B003A92C92}"/>
              </a:ext>
            </a:extLst>
          </p:cNvPr>
          <p:cNvSpPr>
            <a:spLocks noGrp="1"/>
          </p:cNvSpPr>
          <p:nvPr>
            <p:ph type="title"/>
          </p:nvPr>
        </p:nvSpPr>
        <p:spPr/>
        <p:txBody>
          <a:bodyPr>
            <a:noAutofit/>
          </a:bodyPr>
          <a:lstStyle/>
          <a:p>
            <a:r>
              <a:rPr lang="es-MX" sz="2800" dirty="0">
                <a:latin typeface="Times New Roman" panose="02020603050405020304" pitchFamily="18" charset="0"/>
                <a:cs typeface="Times New Roman" panose="02020603050405020304" pitchFamily="18" charset="0"/>
              </a:rPr>
              <a:t>constante de error estático de velocidad Kv sea 50 </a:t>
            </a:r>
            <a:r>
              <a:rPr lang="es-MX" sz="2800" dirty="0" err="1">
                <a:latin typeface="Times New Roman" panose="02020603050405020304" pitchFamily="18" charset="0"/>
                <a:cs typeface="Times New Roman" panose="02020603050405020304" pitchFamily="18" charset="0"/>
              </a:rPr>
              <a:t>seg</a:t>
            </a:r>
            <a:r>
              <a:rPr lang="es-MX" sz="2800" dirty="0">
                <a:latin typeface="Times New Roman" panose="02020603050405020304" pitchFamily="18" charset="0"/>
                <a:cs typeface="Times New Roman" panose="02020603050405020304" pitchFamily="18" charset="0"/>
              </a:rPr>
              <a:t>^- 1sin modificar notablemente la localización original de los polos en lazo cerrado</a:t>
            </a:r>
            <a:endParaRPr lang="es-CO"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81B26D6-916A-1E05-1263-DF9E616FC036}"/>
                  </a:ext>
                </a:extLst>
              </p:cNvPr>
              <p:cNvSpPr>
                <a:spLocks noGrp="1"/>
              </p:cNvSpPr>
              <p:nvPr>
                <p:ph idx="1"/>
              </p:nvPr>
            </p:nvSpPr>
            <p:spPr>
              <a:xfrm>
                <a:off x="838200" y="1825625"/>
                <a:ext cx="1385455" cy="1104611"/>
              </a:xfrm>
            </p:spPr>
            <p:txBody>
              <a:bodyPr>
                <a:normAutofit fontScale="55000" lnSpcReduction="20000"/>
              </a:bodyPr>
              <a:lstStyle/>
              <a:p>
                <a:pPr marL="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ea typeface="Cambria Math" panose="02040503050406030204" pitchFamily="18" charset="0"/>
                        </a:rPr>
                        <m:t>𝛽</m:t>
                      </m:r>
                      <m:r>
                        <a:rPr lang="es-MX" sz="2400" b="0" i="1" smtClean="0">
                          <a:latin typeface="Cambria Math" panose="02040503050406030204" pitchFamily="18" charset="0"/>
                          <a:ea typeface="Cambria Math" panose="02040503050406030204" pitchFamily="18" charset="0"/>
                        </a:rPr>
                        <m:t>=</m:t>
                      </m:r>
                      <m:f>
                        <m:fPr>
                          <m:ctrlPr>
                            <a:rPr lang="es-MX" sz="2400" b="0" i="1" smtClean="0">
                              <a:latin typeface="Cambria Math" panose="02040503050406030204" pitchFamily="18" charset="0"/>
                              <a:ea typeface="Cambria Math" panose="02040503050406030204" pitchFamily="18" charset="0"/>
                            </a:rPr>
                          </m:ctrlPr>
                        </m:fPr>
                        <m:num>
                          <m:sSub>
                            <m:sSubPr>
                              <m:ctrlPr>
                                <a:rPr lang="es-MX"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𝑘</m:t>
                              </m:r>
                            </m:e>
                            <m:sub>
                              <m:r>
                                <a:rPr lang="es-CO" sz="2400" b="0" i="1" smtClean="0">
                                  <a:latin typeface="Cambria Math" panose="02040503050406030204" pitchFamily="18" charset="0"/>
                                  <a:ea typeface="Cambria Math" panose="02040503050406030204" pitchFamily="18" charset="0"/>
                                </a:rPr>
                                <m:t>𝑟𝑒𝑞</m:t>
                              </m:r>
                            </m:sub>
                          </m:sSub>
                        </m:num>
                        <m:den>
                          <m:sSub>
                            <m:sSubPr>
                              <m:ctrlPr>
                                <a:rPr lang="es-MX"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𝑘</m:t>
                              </m:r>
                            </m:e>
                            <m:sub>
                              <m:r>
                                <a:rPr lang="es-CO" sz="2400" b="0" i="1" smtClean="0">
                                  <a:latin typeface="Cambria Math" panose="02040503050406030204" pitchFamily="18" charset="0"/>
                                  <a:ea typeface="Cambria Math" panose="02040503050406030204" pitchFamily="18" charset="0"/>
                                </a:rPr>
                                <m:t>𝑣</m:t>
                              </m:r>
                            </m:sub>
                          </m:sSub>
                        </m:den>
                      </m:f>
                    </m:oMath>
                  </m:oMathPara>
                </a14:m>
                <a:endParaRPr lang="es-CO"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𝛽</m:t>
                      </m:r>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CO" b="0" i="1" smtClean="0">
                              <a:latin typeface="Cambria Math" panose="02040503050406030204" pitchFamily="18" charset="0"/>
                              <a:ea typeface="Cambria Math" panose="02040503050406030204" pitchFamily="18" charset="0"/>
                            </a:rPr>
                            <m:t>50</m:t>
                          </m:r>
                        </m:num>
                        <m:den>
                          <m:r>
                            <a:rPr lang="es-CO" b="0" i="1" smtClean="0">
                              <a:latin typeface="Cambria Math" panose="02040503050406030204" pitchFamily="18" charset="0"/>
                              <a:ea typeface="Cambria Math" panose="02040503050406030204" pitchFamily="18" charset="0"/>
                            </a:rPr>
                            <m:t>2,5</m:t>
                          </m:r>
                        </m:den>
                      </m:f>
                    </m:oMath>
                  </m:oMathPara>
                </a14:m>
                <a:endParaRPr lang="es-CO"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𝛽</m:t>
                      </m:r>
                      <m:r>
                        <a:rPr lang="es-CO" b="0" i="1" smtClean="0">
                          <a:latin typeface="Cambria Math" panose="02040503050406030204" pitchFamily="18" charset="0"/>
                          <a:ea typeface="Cambria Math" panose="02040503050406030204" pitchFamily="18" charset="0"/>
                        </a:rPr>
                        <m:t>=20</m:t>
                      </m:r>
                    </m:oMath>
                  </m:oMathPara>
                </a14:m>
                <a:endParaRPr lang="es-MX" b="0" dirty="0">
                  <a:ea typeface="Cambria Math" panose="02040503050406030204" pitchFamily="18" charset="0"/>
                </a:endParaRPr>
              </a:p>
              <a:p>
                <a:pPr marL="0" indent="0">
                  <a:buNone/>
                </a:pPr>
                <a:endParaRPr lang="es-CO" dirty="0"/>
              </a:p>
            </p:txBody>
          </p:sp>
        </mc:Choice>
        <mc:Fallback xmlns="">
          <p:sp>
            <p:nvSpPr>
              <p:cNvPr id="3" name="Marcador de contenido 2">
                <a:extLst>
                  <a:ext uri="{FF2B5EF4-FFF2-40B4-BE49-F238E27FC236}">
                    <a16:creationId xmlns:a16="http://schemas.microsoft.com/office/drawing/2014/main" id="{D81B26D6-916A-1E05-1263-DF9E616FC036}"/>
                  </a:ext>
                </a:extLst>
              </p:cNvPr>
              <p:cNvSpPr>
                <a:spLocks noGrp="1" noRot="1" noChangeAspect="1" noMove="1" noResize="1" noEditPoints="1" noAdjustHandles="1" noChangeArrowheads="1" noChangeShapeType="1" noTextEdit="1"/>
              </p:cNvSpPr>
              <p:nvPr>
                <p:ph idx="1"/>
              </p:nvPr>
            </p:nvSpPr>
            <p:spPr>
              <a:xfrm>
                <a:off x="838200" y="1825625"/>
                <a:ext cx="1385455" cy="1104611"/>
              </a:xfrm>
              <a:blipFill>
                <a:blip r:embed="rId3"/>
                <a:stretch>
                  <a:fillRect b="-1099"/>
                </a:stretch>
              </a:blipFill>
            </p:spPr>
            <p:txBody>
              <a:bodyPr/>
              <a:lstStyle/>
              <a:p>
                <a:r>
                  <a:rPr lang="es-CO">
                    <a:noFill/>
                  </a:rPr>
                  <a:t> </a:t>
                </a:r>
              </a:p>
            </p:txBody>
          </p:sp>
        </mc:Fallback>
      </mc:AlternateContent>
      <p:pic>
        <p:nvPicPr>
          <p:cNvPr id="7" name="Imagen 6">
            <a:extLst>
              <a:ext uri="{FF2B5EF4-FFF2-40B4-BE49-F238E27FC236}">
                <a16:creationId xmlns:a16="http://schemas.microsoft.com/office/drawing/2014/main" id="{D11F3A27-D558-183E-11E1-F9A78A4F3C67}"/>
              </a:ext>
            </a:extLst>
          </p:cNvPr>
          <p:cNvPicPr>
            <a:picLocks noChangeAspect="1"/>
          </p:cNvPicPr>
          <p:nvPr/>
        </p:nvPicPr>
        <p:blipFill>
          <a:blip r:embed="rId4"/>
          <a:stretch>
            <a:fillRect/>
          </a:stretch>
        </p:blipFill>
        <p:spPr>
          <a:xfrm>
            <a:off x="8163514" y="3773589"/>
            <a:ext cx="3280930" cy="2740068"/>
          </a:xfrm>
          <a:prstGeom prst="rect">
            <a:avLst/>
          </a:prstGeom>
        </p:spPr>
      </p:pic>
      <p:pic>
        <p:nvPicPr>
          <p:cNvPr id="9" name="Imagen 8">
            <a:extLst>
              <a:ext uri="{FF2B5EF4-FFF2-40B4-BE49-F238E27FC236}">
                <a16:creationId xmlns:a16="http://schemas.microsoft.com/office/drawing/2014/main" id="{4105B4E9-21E3-8DF2-B021-8DAF3798FD02}"/>
              </a:ext>
            </a:extLst>
          </p:cNvPr>
          <p:cNvPicPr>
            <a:picLocks noChangeAspect="1"/>
          </p:cNvPicPr>
          <p:nvPr/>
        </p:nvPicPr>
        <p:blipFill>
          <a:blip r:embed="rId5"/>
          <a:stretch>
            <a:fillRect/>
          </a:stretch>
        </p:blipFill>
        <p:spPr>
          <a:xfrm>
            <a:off x="2770839" y="2154946"/>
            <a:ext cx="1600339" cy="967824"/>
          </a:xfrm>
          <a:prstGeom prst="rect">
            <a:avLst/>
          </a:prstGeom>
        </p:spPr>
      </p:pic>
      <p:pic>
        <p:nvPicPr>
          <p:cNvPr id="11" name="Imagen 10">
            <a:extLst>
              <a:ext uri="{FF2B5EF4-FFF2-40B4-BE49-F238E27FC236}">
                <a16:creationId xmlns:a16="http://schemas.microsoft.com/office/drawing/2014/main" id="{30D98D9C-9392-BE36-E9F3-C1F898ED7CC8}"/>
              </a:ext>
            </a:extLst>
          </p:cNvPr>
          <p:cNvPicPr>
            <a:picLocks noChangeAspect="1"/>
          </p:cNvPicPr>
          <p:nvPr/>
        </p:nvPicPr>
        <p:blipFill>
          <a:blip r:embed="rId6"/>
          <a:stretch>
            <a:fillRect/>
          </a:stretch>
        </p:blipFill>
        <p:spPr>
          <a:xfrm>
            <a:off x="5033330" y="1402773"/>
            <a:ext cx="3172770" cy="2634571"/>
          </a:xfrm>
          <a:prstGeom prst="rect">
            <a:avLst/>
          </a:prstGeom>
        </p:spPr>
      </p:pic>
      <p:pic>
        <p:nvPicPr>
          <p:cNvPr id="13" name="Imagen 12">
            <a:extLst>
              <a:ext uri="{FF2B5EF4-FFF2-40B4-BE49-F238E27FC236}">
                <a16:creationId xmlns:a16="http://schemas.microsoft.com/office/drawing/2014/main" id="{50B7399A-B0D5-D3B3-F3F0-9C3E0666CFCF}"/>
              </a:ext>
            </a:extLst>
          </p:cNvPr>
          <p:cNvPicPr>
            <a:picLocks noChangeAspect="1"/>
          </p:cNvPicPr>
          <p:nvPr/>
        </p:nvPicPr>
        <p:blipFill>
          <a:blip r:embed="rId7"/>
          <a:stretch>
            <a:fillRect/>
          </a:stretch>
        </p:blipFill>
        <p:spPr>
          <a:xfrm>
            <a:off x="2955080" y="3346832"/>
            <a:ext cx="1691787" cy="853514"/>
          </a:xfrm>
          <a:prstGeom prst="rect">
            <a:avLst/>
          </a:prstGeom>
        </p:spPr>
      </p:pic>
      <p:pic>
        <p:nvPicPr>
          <p:cNvPr id="17" name="Imagen 16">
            <a:extLst>
              <a:ext uri="{FF2B5EF4-FFF2-40B4-BE49-F238E27FC236}">
                <a16:creationId xmlns:a16="http://schemas.microsoft.com/office/drawing/2014/main" id="{C0BDAC83-A593-8A78-BF6B-2CB3762FDA49}"/>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505948" y="3167032"/>
            <a:ext cx="2049958" cy="2354784"/>
          </a:xfrm>
          <a:prstGeom prst="rect">
            <a:avLst/>
          </a:prstGeom>
        </p:spPr>
      </p:pic>
      <p:pic>
        <p:nvPicPr>
          <p:cNvPr id="19" name="Imagen 18">
            <a:extLst>
              <a:ext uri="{FF2B5EF4-FFF2-40B4-BE49-F238E27FC236}">
                <a16:creationId xmlns:a16="http://schemas.microsoft.com/office/drawing/2014/main" id="{22875BF1-0005-C776-CE4D-4B83434D91BB}"/>
              </a:ext>
            </a:extLst>
          </p:cNvPr>
          <p:cNvPicPr>
            <a:picLocks noChangeAspect="1"/>
          </p:cNvPicPr>
          <p:nvPr/>
        </p:nvPicPr>
        <p:blipFill>
          <a:blip r:embed="rId10"/>
          <a:stretch>
            <a:fillRect/>
          </a:stretch>
        </p:blipFill>
        <p:spPr>
          <a:xfrm>
            <a:off x="8359487" y="1402773"/>
            <a:ext cx="2931569" cy="2412564"/>
          </a:xfrm>
          <a:prstGeom prst="rect">
            <a:avLst/>
          </a:prstGeom>
        </p:spPr>
      </p:pic>
    </p:spTree>
    <p:extLst>
      <p:ext uri="{BB962C8B-B14F-4D97-AF65-F5344CB8AC3E}">
        <p14:creationId xmlns:p14="http://schemas.microsoft.com/office/powerpoint/2010/main" val="92477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491B5-0707-C1FE-16E3-128F5944721F}"/>
              </a:ext>
            </a:extLst>
          </p:cNvPr>
          <p:cNvSpPr>
            <a:spLocks noGrp="1"/>
          </p:cNvSpPr>
          <p:nvPr>
            <p:ph type="title"/>
          </p:nvPr>
        </p:nvSpPr>
        <p:spPr>
          <a:xfrm>
            <a:off x="3674919" y="681037"/>
            <a:ext cx="4544291" cy="684357"/>
          </a:xfrm>
        </p:spPr>
        <p:txBody>
          <a:bodyPr>
            <a:normAutofit/>
          </a:bodyPr>
          <a:lstStyle/>
          <a:p>
            <a:pPr algn="ctr"/>
            <a:r>
              <a:rPr lang="es-CO" sz="3600" dirty="0">
                <a:latin typeface="Times New Roman" panose="02020603050405020304" pitchFamily="18" charset="0"/>
                <a:cs typeface="Times New Roman" panose="02020603050405020304" pitchFamily="18" charset="0"/>
              </a:rPr>
              <a:t>Compensador en atraso</a:t>
            </a:r>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5AD4C56E-B369-EFEB-D88C-92E28C927E5A}"/>
                  </a:ext>
                </a:extLst>
              </p:cNvPr>
              <p:cNvSpPr>
                <a:spLocks noGrp="1"/>
              </p:cNvSpPr>
              <p:nvPr>
                <p:ph idx="1"/>
              </p:nvPr>
            </p:nvSpPr>
            <p:spPr>
              <a:xfrm>
                <a:off x="4778084" y="1603410"/>
                <a:ext cx="1541318" cy="1489075"/>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ea typeface="Cambria Math" panose="02040503050406030204" pitchFamily="18" charset="0"/>
                        </a:rPr>
                        <m:t>𝛽</m:t>
                      </m:r>
                      <m:r>
                        <a:rPr lang="es-MX" sz="2400" b="0" i="1" smtClean="0">
                          <a:latin typeface="Cambria Math" panose="02040503050406030204" pitchFamily="18" charset="0"/>
                          <a:ea typeface="Cambria Math" panose="02040503050406030204" pitchFamily="18" charset="0"/>
                        </a:rPr>
                        <m:t>=</m:t>
                      </m:r>
                      <m:f>
                        <m:fPr>
                          <m:ctrlPr>
                            <a:rPr lang="es-MX" sz="2400" b="0" i="1" smtClean="0">
                              <a:latin typeface="Cambria Math" panose="02040503050406030204" pitchFamily="18" charset="0"/>
                              <a:ea typeface="Cambria Math" panose="02040503050406030204" pitchFamily="18" charset="0"/>
                            </a:rPr>
                          </m:ctrlPr>
                        </m:fPr>
                        <m:num>
                          <m:sSub>
                            <m:sSubPr>
                              <m:ctrlPr>
                                <a:rPr lang="es-MX"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𝑘</m:t>
                              </m:r>
                            </m:e>
                            <m:sub>
                              <m:r>
                                <a:rPr lang="es-CO" sz="2400" b="0" i="1" smtClean="0">
                                  <a:latin typeface="Cambria Math" panose="02040503050406030204" pitchFamily="18" charset="0"/>
                                  <a:ea typeface="Cambria Math" panose="02040503050406030204" pitchFamily="18" charset="0"/>
                                </a:rPr>
                                <m:t>𝑟𝑒𝑞</m:t>
                              </m:r>
                            </m:sub>
                          </m:sSub>
                        </m:num>
                        <m:den>
                          <m:sSub>
                            <m:sSubPr>
                              <m:ctrlPr>
                                <a:rPr lang="es-MX"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𝑘</m:t>
                              </m:r>
                            </m:e>
                            <m:sub>
                              <m:r>
                                <a:rPr lang="es-CO" sz="2400" b="0" i="1" smtClean="0">
                                  <a:latin typeface="Cambria Math" panose="02040503050406030204" pitchFamily="18" charset="0"/>
                                  <a:ea typeface="Cambria Math" panose="02040503050406030204" pitchFamily="18" charset="0"/>
                                </a:rPr>
                                <m:t>𝑣</m:t>
                              </m:r>
                            </m:sub>
                          </m:sSub>
                        </m:den>
                      </m:f>
                    </m:oMath>
                  </m:oMathPara>
                </a14:m>
                <a:endParaRPr lang="es-CO"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𝛽</m:t>
                      </m:r>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CO" b="0" i="1" smtClean="0">
                              <a:latin typeface="Cambria Math" panose="02040503050406030204" pitchFamily="18" charset="0"/>
                              <a:ea typeface="Cambria Math" panose="02040503050406030204" pitchFamily="18" charset="0"/>
                            </a:rPr>
                            <m:t>50</m:t>
                          </m:r>
                        </m:num>
                        <m:den>
                          <m:r>
                            <a:rPr lang="es-CO" b="0" i="1" smtClean="0">
                              <a:latin typeface="Cambria Math" panose="02040503050406030204" pitchFamily="18" charset="0"/>
                              <a:ea typeface="Cambria Math" panose="02040503050406030204" pitchFamily="18" charset="0"/>
                            </a:rPr>
                            <m:t>2,5</m:t>
                          </m:r>
                        </m:den>
                      </m:f>
                    </m:oMath>
                  </m:oMathPara>
                </a14:m>
                <a:endParaRPr lang="es-CO"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𝛽</m:t>
                      </m:r>
                      <m:r>
                        <a:rPr lang="es-CO" b="0" i="1" smtClean="0">
                          <a:latin typeface="Cambria Math" panose="02040503050406030204" pitchFamily="18" charset="0"/>
                          <a:ea typeface="Cambria Math" panose="02040503050406030204" pitchFamily="18" charset="0"/>
                        </a:rPr>
                        <m:t>=20</m:t>
                      </m:r>
                    </m:oMath>
                  </m:oMathPara>
                </a14:m>
                <a:endParaRPr lang="es-MX" b="0" dirty="0">
                  <a:ea typeface="Cambria Math" panose="02040503050406030204" pitchFamily="18" charset="0"/>
                </a:endParaRPr>
              </a:p>
              <a:p>
                <a:pPr marL="0" indent="0">
                  <a:buNone/>
                </a:pPr>
                <a:endParaRPr lang="es-CO" dirty="0"/>
              </a:p>
            </p:txBody>
          </p:sp>
        </mc:Choice>
        <mc:Fallback xmlns="">
          <p:sp>
            <p:nvSpPr>
              <p:cNvPr id="4" name="Marcador de contenido 2">
                <a:extLst>
                  <a:ext uri="{FF2B5EF4-FFF2-40B4-BE49-F238E27FC236}">
                    <a16:creationId xmlns:a16="http://schemas.microsoft.com/office/drawing/2014/main" id="{5AD4C56E-B369-EFEB-D88C-92E28C927E5A}"/>
                  </a:ext>
                </a:extLst>
              </p:cNvPr>
              <p:cNvSpPr>
                <a:spLocks noGrp="1" noRot="1" noChangeAspect="1" noMove="1" noResize="1" noEditPoints="1" noAdjustHandles="1" noChangeArrowheads="1" noChangeShapeType="1" noTextEdit="1"/>
              </p:cNvSpPr>
              <p:nvPr>
                <p:ph idx="1"/>
              </p:nvPr>
            </p:nvSpPr>
            <p:spPr>
              <a:xfrm>
                <a:off x="4778084" y="1603410"/>
                <a:ext cx="1541318" cy="1489075"/>
              </a:xfr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43C0AEBB-A1A7-2128-059E-C2B29423C9D9}"/>
                  </a:ext>
                </a:extLst>
              </p:cNvPr>
              <p:cNvSpPr txBox="1"/>
              <p:nvPr/>
            </p:nvSpPr>
            <p:spPr>
              <a:xfrm>
                <a:off x="7424039" y="2026929"/>
                <a:ext cx="2655141" cy="6420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sz="1800" b="0" i="1" smtClean="0">
                          <a:latin typeface="Cambria Math" panose="02040503050406030204" pitchFamily="18" charset="0"/>
                          <a:ea typeface="Cambria Math" panose="02040503050406030204" pitchFamily="18" charset="0"/>
                        </a:rPr>
                        <m:t>𝐶</m:t>
                      </m:r>
                      <m:r>
                        <a:rPr lang="es-MX" sz="1800" b="0" i="1" smtClean="0">
                          <a:latin typeface="Cambria Math" panose="02040503050406030204" pitchFamily="18" charset="0"/>
                          <a:ea typeface="Cambria Math" panose="02040503050406030204" pitchFamily="18" charset="0"/>
                        </a:rPr>
                        <m:t>=</m:t>
                      </m:r>
                      <m:r>
                        <a:rPr lang="es-CO" sz="1800" b="0" i="1" smtClean="0">
                          <a:latin typeface="Cambria Math" panose="02040503050406030204" pitchFamily="18" charset="0"/>
                          <a:ea typeface="Cambria Math" panose="02040503050406030204" pitchFamily="18" charset="0"/>
                        </a:rPr>
                        <m:t>1,0191</m:t>
                      </m:r>
                      <m:f>
                        <m:fPr>
                          <m:ctrlPr>
                            <a:rPr lang="es-MX" sz="1800" b="0" i="1" smtClean="0">
                              <a:latin typeface="Cambria Math" panose="02040503050406030204" pitchFamily="18" charset="0"/>
                              <a:ea typeface="Cambria Math" panose="02040503050406030204" pitchFamily="18" charset="0"/>
                            </a:rPr>
                          </m:ctrlPr>
                        </m:fPr>
                        <m:num>
                          <m:r>
                            <a:rPr lang="es-CO" sz="1800" b="0" i="1" smtClean="0">
                              <a:latin typeface="Cambria Math" panose="02040503050406030204" pitchFamily="18" charset="0"/>
                              <a:ea typeface="Cambria Math" panose="02040503050406030204" pitchFamily="18" charset="0"/>
                            </a:rPr>
                            <m:t>𝑠</m:t>
                          </m:r>
                          <m:r>
                            <a:rPr lang="es-CO" sz="1800" b="0" i="1" smtClean="0">
                              <a:latin typeface="Cambria Math" panose="02040503050406030204" pitchFamily="18" charset="0"/>
                              <a:ea typeface="Cambria Math" panose="02040503050406030204" pitchFamily="18" charset="0"/>
                            </a:rPr>
                            <m:t>+0,1</m:t>
                          </m:r>
                        </m:num>
                        <m:den>
                          <m:r>
                            <a:rPr lang="es-CO" sz="1800" b="0" i="1" smtClean="0">
                              <a:latin typeface="Cambria Math" panose="02040503050406030204" pitchFamily="18" charset="0"/>
                              <a:ea typeface="Cambria Math" panose="02040503050406030204" pitchFamily="18" charset="0"/>
                            </a:rPr>
                            <m:t>𝑠</m:t>
                          </m:r>
                          <m:r>
                            <a:rPr lang="es-CO" sz="1800" b="0" i="1" smtClean="0">
                              <a:latin typeface="Cambria Math" panose="02040503050406030204" pitchFamily="18" charset="0"/>
                              <a:ea typeface="Cambria Math" panose="02040503050406030204" pitchFamily="18" charset="0"/>
                            </a:rPr>
                            <m:t>+0,005</m:t>
                          </m:r>
                        </m:den>
                      </m:f>
                    </m:oMath>
                  </m:oMathPara>
                </a14:m>
                <a:endParaRPr lang="es-CO" dirty="0"/>
              </a:p>
            </p:txBody>
          </p:sp>
        </mc:Choice>
        <mc:Fallback xmlns="">
          <p:sp>
            <p:nvSpPr>
              <p:cNvPr id="8" name="CuadroTexto 7">
                <a:extLst>
                  <a:ext uri="{FF2B5EF4-FFF2-40B4-BE49-F238E27FC236}">
                    <a16:creationId xmlns:a16="http://schemas.microsoft.com/office/drawing/2014/main" id="{43C0AEBB-A1A7-2128-059E-C2B29423C9D9}"/>
                  </a:ext>
                </a:extLst>
              </p:cNvPr>
              <p:cNvSpPr txBox="1">
                <a:spLocks noRot="1" noChangeAspect="1" noMove="1" noResize="1" noEditPoints="1" noAdjustHandles="1" noChangeArrowheads="1" noChangeShapeType="1" noTextEdit="1"/>
              </p:cNvSpPr>
              <p:nvPr/>
            </p:nvSpPr>
            <p:spPr>
              <a:xfrm>
                <a:off x="7424039" y="2026929"/>
                <a:ext cx="2655141" cy="642035"/>
              </a:xfrm>
              <a:prstGeom prst="rect">
                <a:avLst/>
              </a:prstGeom>
              <a:blipFill>
                <a:blip r:embed="rId3"/>
                <a:stretch>
                  <a:fillRect/>
                </a:stretch>
              </a:blipFill>
            </p:spPr>
            <p:txBody>
              <a:bodyPr/>
              <a:lstStyle/>
              <a:p>
                <a:r>
                  <a:rPr lang="es-CO">
                    <a:noFill/>
                  </a:rPr>
                  <a:t> </a:t>
                </a:r>
              </a:p>
            </p:txBody>
          </p:sp>
        </mc:Fallback>
      </mc:AlternateContent>
      <p:pic>
        <p:nvPicPr>
          <p:cNvPr id="10" name="Imagen 9">
            <a:extLst>
              <a:ext uri="{FF2B5EF4-FFF2-40B4-BE49-F238E27FC236}">
                <a16:creationId xmlns:a16="http://schemas.microsoft.com/office/drawing/2014/main" id="{2330468C-5A76-DC68-BBE8-432BC885C06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640773" y="1714501"/>
            <a:ext cx="4046645" cy="1714499"/>
          </a:xfrm>
          <a:prstGeom prst="rect">
            <a:avLst/>
          </a:prstGeom>
        </p:spPr>
      </p:pic>
      <p:pic>
        <p:nvPicPr>
          <p:cNvPr id="19" name="Imagen 18">
            <a:extLst>
              <a:ext uri="{FF2B5EF4-FFF2-40B4-BE49-F238E27FC236}">
                <a16:creationId xmlns:a16="http://schemas.microsoft.com/office/drawing/2014/main" id="{9F9F73D3-0BFC-BFF3-043F-C76E967C4A7F}"/>
              </a:ext>
            </a:extLst>
          </p:cNvPr>
          <p:cNvPicPr>
            <a:picLocks noChangeAspect="1"/>
          </p:cNvPicPr>
          <p:nvPr/>
        </p:nvPicPr>
        <p:blipFill>
          <a:blip r:embed="rId6"/>
          <a:stretch>
            <a:fillRect/>
          </a:stretch>
        </p:blipFill>
        <p:spPr>
          <a:xfrm>
            <a:off x="6828440" y="4047472"/>
            <a:ext cx="2440252" cy="1002843"/>
          </a:xfrm>
          <a:prstGeom prst="rect">
            <a:avLst/>
          </a:prstGeom>
        </p:spPr>
      </p:pic>
      <p:pic>
        <p:nvPicPr>
          <p:cNvPr id="21" name="Imagen 20">
            <a:extLst>
              <a:ext uri="{FF2B5EF4-FFF2-40B4-BE49-F238E27FC236}">
                <a16:creationId xmlns:a16="http://schemas.microsoft.com/office/drawing/2014/main" id="{3791A079-B6E8-CDD6-F3E2-49D1B9BF2C16}"/>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Lst>
          </a:blip>
          <a:stretch>
            <a:fillRect/>
          </a:stretch>
        </p:blipFill>
        <p:spPr>
          <a:xfrm>
            <a:off x="640773" y="3572742"/>
            <a:ext cx="2781541" cy="3018268"/>
          </a:xfrm>
          <a:prstGeom prst="rect">
            <a:avLst/>
          </a:prstGeom>
        </p:spPr>
      </p:pic>
      <p:pic>
        <p:nvPicPr>
          <p:cNvPr id="23" name="Imagen 22">
            <a:extLst>
              <a:ext uri="{FF2B5EF4-FFF2-40B4-BE49-F238E27FC236}">
                <a16:creationId xmlns:a16="http://schemas.microsoft.com/office/drawing/2014/main" id="{C2BA93F4-051F-C7CA-5FEB-A4A0B03C9B0E}"/>
              </a:ext>
            </a:extLst>
          </p:cNvPr>
          <p:cNvPicPr>
            <a:picLocks noChangeAspect="1"/>
          </p:cNvPicPr>
          <p:nvPr/>
        </p:nvPicPr>
        <p:blipFill>
          <a:blip r:embed="rId9"/>
          <a:stretch>
            <a:fillRect/>
          </a:stretch>
        </p:blipFill>
        <p:spPr>
          <a:xfrm>
            <a:off x="6819776" y="3049231"/>
            <a:ext cx="1949911" cy="858334"/>
          </a:xfrm>
          <a:prstGeom prst="rect">
            <a:avLst/>
          </a:prstGeom>
        </p:spPr>
      </p:pic>
      <p:pic>
        <p:nvPicPr>
          <p:cNvPr id="25" name="Imagen 24">
            <a:extLst>
              <a:ext uri="{FF2B5EF4-FFF2-40B4-BE49-F238E27FC236}">
                <a16:creationId xmlns:a16="http://schemas.microsoft.com/office/drawing/2014/main" id="{E98902D3-2DA7-EEAD-6622-98EEA83B4127}"/>
              </a:ext>
            </a:extLst>
          </p:cNvPr>
          <p:cNvPicPr>
            <a:picLocks noChangeAspect="1"/>
          </p:cNvPicPr>
          <p:nvPr/>
        </p:nvPicPr>
        <p:blipFill>
          <a:blip r:embed="rId10"/>
          <a:stretch>
            <a:fillRect/>
          </a:stretch>
        </p:blipFill>
        <p:spPr>
          <a:xfrm>
            <a:off x="7074579" y="5591402"/>
            <a:ext cx="2048639" cy="856309"/>
          </a:xfrm>
          <a:prstGeom prst="rect">
            <a:avLst/>
          </a:prstGeom>
        </p:spPr>
      </p:pic>
    </p:spTree>
    <p:extLst>
      <p:ext uri="{BB962C8B-B14F-4D97-AF65-F5344CB8AC3E}">
        <p14:creationId xmlns:p14="http://schemas.microsoft.com/office/powerpoint/2010/main" val="330792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B7359-2DA0-DE96-5ABA-F6A71D1F1090}"/>
              </a:ext>
            </a:extLst>
          </p:cNvPr>
          <p:cNvSpPr>
            <a:spLocks noGrp="1"/>
          </p:cNvSpPr>
          <p:nvPr>
            <p:ph type="title"/>
          </p:nvPr>
        </p:nvSpPr>
        <p:spPr>
          <a:xfrm>
            <a:off x="838200" y="365126"/>
            <a:ext cx="5947064" cy="809048"/>
          </a:xfrm>
        </p:spPr>
        <p:txBody>
          <a:bodyPr>
            <a:normAutofit/>
          </a:bodyPr>
          <a:lstStyle/>
          <a:p>
            <a:r>
              <a:rPr lang="es-CO" sz="3600" dirty="0">
                <a:latin typeface="Times New Roman" panose="02020603050405020304" pitchFamily="18" charset="0"/>
                <a:cs typeface="Times New Roman" panose="02020603050405020304" pitchFamily="18" charset="0"/>
              </a:rPr>
              <a:t>Compensador en atraso</a:t>
            </a:r>
          </a:p>
        </p:txBody>
      </p:sp>
      <p:pic>
        <p:nvPicPr>
          <p:cNvPr id="8" name="Marcador de contenido 7">
            <a:extLst>
              <a:ext uri="{FF2B5EF4-FFF2-40B4-BE49-F238E27FC236}">
                <a16:creationId xmlns:a16="http://schemas.microsoft.com/office/drawing/2014/main" id="{F3CE4C2F-50D6-AE26-3433-D99B7DB24E73}"/>
              </a:ext>
            </a:extLst>
          </p:cNvPr>
          <p:cNvPicPr>
            <a:picLocks noGrp="1" noChangeAspect="1"/>
          </p:cNvPicPr>
          <p:nvPr>
            <p:ph idx="1"/>
          </p:nvPr>
        </p:nvPicPr>
        <p:blipFill>
          <a:blip r:embed="rId2"/>
          <a:stretch>
            <a:fillRect/>
          </a:stretch>
        </p:blipFill>
        <p:spPr>
          <a:xfrm>
            <a:off x="206423" y="1174174"/>
            <a:ext cx="3549037" cy="2923020"/>
          </a:xfrm>
        </p:spPr>
      </p:pic>
      <p:pic>
        <p:nvPicPr>
          <p:cNvPr id="10" name="Imagen 9">
            <a:extLst>
              <a:ext uri="{FF2B5EF4-FFF2-40B4-BE49-F238E27FC236}">
                <a16:creationId xmlns:a16="http://schemas.microsoft.com/office/drawing/2014/main" id="{1803F9BA-F43D-F0E4-2CAB-C678DBADA7A7}"/>
              </a:ext>
            </a:extLst>
          </p:cNvPr>
          <p:cNvPicPr>
            <a:picLocks noChangeAspect="1"/>
          </p:cNvPicPr>
          <p:nvPr/>
        </p:nvPicPr>
        <p:blipFill>
          <a:blip r:embed="rId3"/>
          <a:stretch>
            <a:fillRect/>
          </a:stretch>
        </p:blipFill>
        <p:spPr>
          <a:xfrm>
            <a:off x="7098992" y="-29329"/>
            <a:ext cx="4808990" cy="3931054"/>
          </a:xfrm>
          <a:prstGeom prst="rect">
            <a:avLst/>
          </a:prstGeom>
        </p:spPr>
      </p:pic>
      <p:pic>
        <p:nvPicPr>
          <p:cNvPr id="12" name="Imagen 11">
            <a:extLst>
              <a:ext uri="{FF2B5EF4-FFF2-40B4-BE49-F238E27FC236}">
                <a16:creationId xmlns:a16="http://schemas.microsoft.com/office/drawing/2014/main" id="{90314644-BAF9-A976-B77D-728CBB63C696}"/>
              </a:ext>
            </a:extLst>
          </p:cNvPr>
          <p:cNvPicPr>
            <a:picLocks noChangeAspect="1"/>
          </p:cNvPicPr>
          <p:nvPr/>
        </p:nvPicPr>
        <p:blipFill>
          <a:blip r:embed="rId4"/>
          <a:stretch>
            <a:fillRect/>
          </a:stretch>
        </p:blipFill>
        <p:spPr>
          <a:xfrm>
            <a:off x="8362581" y="3901725"/>
            <a:ext cx="3365162" cy="2772640"/>
          </a:xfrm>
          <a:prstGeom prst="rect">
            <a:avLst/>
          </a:prstGeom>
        </p:spPr>
      </p:pic>
      <p:pic>
        <p:nvPicPr>
          <p:cNvPr id="4" name="Imagen 3">
            <a:extLst>
              <a:ext uri="{FF2B5EF4-FFF2-40B4-BE49-F238E27FC236}">
                <a16:creationId xmlns:a16="http://schemas.microsoft.com/office/drawing/2014/main" id="{F3510430-313C-9B1B-D593-1B0CBAEAF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5599" y="3216274"/>
            <a:ext cx="4029075" cy="3276600"/>
          </a:xfrm>
          <a:prstGeom prst="rect">
            <a:avLst/>
          </a:prstGeom>
        </p:spPr>
      </p:pic>
    </p:spTree>
    <p:extLst>
      <p:ext uri="{BB962C8B-B14F-4D97-AF65-F5344CB8AC3E}">
        <p14:creationId xmlns:p14="http://schemas.microsoft.com/office/powerpoint/2010/main" val="376693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5AFA8-C896-6D94-3898-327CFF41032C}"/>
              </a:ext>
            </a:extLst>
          </p:cNvPr>
          <p:cNvSpPr>
            <a:spLocks noGrp="1"/>
          </p:cNvSpPr>
          <p:nvPr>
            <p:ph type="title"/>
          </p:nvPr>
        </p:nvSpPr>
        <p:spPr>
          <a:xfrm>
            <a:off x="838200" y="365125"/>
            <a:ext cx="8388927" cy="757093"/>
          </a:xfrm>
        </p:spPr>
        <p:txBody>
          <a:bodyPr/>
          <a:lstStyle/>
          <a:p>
            <a:r>
              <a:rPr lang="es-CO" dirty="0">
                <a:latin typeface="Times New Roman" panose="02020603050405020304" pitchFamily="18" charset="0"/>
                <a:cs typeface="Times New Roman" panose="02020603050405020304" pitchFamily="18" charset="0"/>
              </a:rPr>
              <a:t>Compensador retraso-adelanto</a:t>
            </a:r>
          </a:p>
        </p:txBody>
      </p:sp>
      <p:pic>
        <p:nvPicPr>
          <p:cNvPr id="5" name="Marcador de contenido 4">
            <a:extLst>
              <a:ext uri="{FF2B5EF4-FFF2-40B4-BE49-F238E27FC236}">
                <a16:creationId xmlns:a16="http://schemas.microsoft.com/office/drawing/2014/main" id="{993CCF39-A2FB-6E0F-FF64-3A143D31070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838200" y="1779349"/>
            <a:ext cx="11106740" cy="1223624"/>
          </a:xfrm>
        </p:spPr>
      </p:pic>
      <p:pic>
        <p:nvPicPr>
          <p:cNvPr id="7" name="Imagen 6">
            <a:extLst>
              <a:ext uri="{FF2B5EF4-FFF2-40B4-BE49-F238E27FC236}">
                <a16:creationId xmlns:a16="http://schemas.microsoft.com/office/drawing/2014/main" id="{56111DE2-9C3D-A8ED-39D9-F631FF77A18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2031334" y="3560597"/>
            <a:ext cx="3657419" cy="1794206"/>
          </a:xfrm>
          <a:prstGeom prst="rect">
            <a:avLst/>
          </a:prstGeom>
        </p:spPr>
      </p:pic>
    </p:spTree>
    <p:extLst>
      <p:ext uri="{BB962C8B-B14F-4D97-AF65-F5344CB8AC3E}">
        <p14:creationId xmlns:p14="http://schemas.microsoft.com/office/powerpoint/2010/main" val="3352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8C6D3-DA92-8204-DC2F-4AEC62AE5D97}"/>
              </a:ext>
            </a:extLst>
          </p:cNvPr>
          <p:cNvSpPr>
            <a:spLocks noGrp="1"/>
          </p:cNvSpPr>
          <p:nvPr>
            <p:ph type="title"/>
          </p:nvPr>
        </p:nvSpPr>
        <p:spPr>
          <a:xfrm>
            <a:off x="372687" y="342034"/>
            <a:ext cx="4471555" cy="861003"/>
          </a:xfrm>
        </p:spPr>
        <p:txBody>
          <a:bodyPr/>
          <a:lstStyle/>
          <a:p>
            <a:r>
              <a:rPr lang="es-CO" dirty="0">
                <a:latin typeface="Times New Roman" panose="02020603050405020304" pitchFamily="18" charset="0"/>
                <a:cs typeface="Times New Roman" panose="02020603050405020304" pitchFamily="18" charset="0"/>
              </a:rPr>
              <a:t>Conocer el sistema</a:t>
            </a:r>
          </a:p>
        </p:txBody>
      </p:sp>
      <p:sp>
        <p:nvSpPr>
          <p:cNvPr id="3" name="Marcador de contenido 2">
            <a:extLst>
              <a:ext uri="{FF2B5EF4-FFF2-40B4-BE49-F238E27FC236}">
                <a16:creationId xmlns:a16="http://schemas.microsoft.com/office/drawing/2014/main" id="{4F3FBE57-6C9D-1C98-6343-FDBBF099D054}"/>
              </a:ext>
            </a:extLst>
          </p:cNvPr>
          <p:cNvSpPr>
            <a:spLocks noGrp="1"/>
          </p:cNvSpPr>
          <p:nvPr>
            <p:ph idx="1"/>
          </p:nvPr>
        </p:nvSpPr>
        <p:spPr>
          <a:xfrm>
            <a:off x="838200" y="1825625"/>
            <a:ext cx="2353887" cy="861003"/>
          </a:xfrm>
        </p:spPr>
        <p:txBody>
          <a:bodyPr>
            <a:normAutofit fontScale="92500" lnSpcReduction="10000"/>
          </a:bodyPr>
          <a:lstStyle/>
          <a:p>
            <a:pPr marL="0" indent="0">
              <a:buNone/>
            </a:pPr>
            <a:r>
              <a:rPr lang="es-CO" b="1" dirty="0"/>
              <a:t>-Lazo abierto</a:t>
            </a:r>
          </a:p>
          <a:p>
            <a:pPr marL="0" indent="0">
              <a:buNone/>
            </a:pPr>
            <a:r>
              <a:rPr lang="es-CO" dirty="0"/>
              <a:t>Inestable</a:t>
            </a:r>
          </a:p>
          <a:p>
            <a:pPr marL="0" indent="0">
              <a:buNone/>
            </a:pPr>
            <a:endParaRPr lang="es-CO" dirty="0"/>
          </a:p>
        </p:txBody>
      </p:sp>
      <p:pic>
        <p:nvPicPr>
          <p:cNvPr id="5" name="Imagen 4">
            <a:extLst>
              <a:ext uri="{FF2B5EF4-FFF2-40B4-BE49-F238E27FC236}">
                <a16:creationId xmlns:a16="http://schemas.microsoft.com/office/drawing/2014/main" id="{8A733C36-A811-D6A8-4A14-AF5D78FAF424}"/>
              </a:ext>
            </a:extLst>
          </p:cNvPr>
          <p:cNvPicPr>
            <a:picLocks noChangeAspect="1"/>
          </p:cNvPicPr>
          <p:nvPr/>
        </p:nvPicPr>
        <p:blipFill>
          <a:blip r:embed="rId2"/>
          <a:stretch>
            <a:fillRect/>
          </a:stretch>
        </p:blipFill>
        <p:spPr>
          <a:xfrm>
            <a:off x="217299" y="3429000"/>
            <a:ext cx="3595687" cy="2867025"/>
          </a:xfrm>
          <a:prstGeom prst="rect">
            <a:avLst/>
          </a:prstGeom>
        </p:spPr>
      </p:pic>
      <p:sp>
        <p:nvSpPr>
          <p:cNvPr id="6" name="Marcador de contenido 2">
            <a:extLst>
              <a:ext uri="{FF2B5EF4-FFF2-40B4-BE49-F238E27FC236}">
                <a16:creationId xmlns:a16="http://schemas.microsoft.com/office/drawing/2014/main" id="{BEE8E59A-FD86-1730-88F5-08771132E623}"/>
              </a:ext>
            </a:extLst>
          </p:cNvPr>
          <p:cNvSpPr txBox="1">
            <a:spLocks/>
          </p:cNvSpPr>
          <p:nvPr/>
        </p:nvSpPr>
        <p:spPr>
          <a:xfrm>
            <a:off x="4956883" y="732700"/>
            <a:ext cx="2353887" cy="861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b="1" dirty="0"/>
              <a:t>-Lazo cerrado</a:t>
            </a:r>
          </a:p>
          <a:p>
            <a:pPr marL="0" indent="0">
              <a:buFont typeface="Arial" panose="020B0604020202020204" pitchFamily="34" charset="0"/>
              <a:buNone/>
            </a:pPr>
            <a:r>
              <a:rPr lang="es-CO" dirty="0"/>
              <a:t>Estable </a:t>
            </a:r>
          </a:p>
          <a:p>
            <a:pPr marL="0" indent="0">
              <a:buFont typeface="Arial" panose="020B0604020202020204" pitchFamily="34" charset="0"/>
              <a:buNone/>
            </a:pPr>
            <a:endParaRPr lang="es-CO" dirty="0"/>
          </a:p>
        </p:txBody>
      </p:sp>
      <p:pic>
        <p:nvPicPr>
          <p:cNvPr id="8" name="Imagen 7">
            <a:extLst>
              <a:ext uri="{FF2B5EF4-FFF2-40B4-BE49-F238E27FC236}">
                <a16:creationId xmlns:a16="http://schemas.microsoft.com/office/drawing/2014/main" id="{B0D318C7-BE1D-43AA-6CF4-9F9B3BBA7D8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8275952" y="1051296"/>
            <a:ext cx="2353887" cy="1635332"/>
          </a:xfrm>
          <a:prstGeom prst="rect">
            <a:avLst/>
          </a:prstGeom>
        </p:spPr>
      </p:pic>
      <p:pic>
        <p:nvPicPr>
          <p:cNvPr id="11" name="Imagen 10">
            <a:extLst>
              <a:ext uri="{FF2B5EF4-FFF2-40B4-BE49-F238E27FC236}">
                <a16:creationId xmlns:a16="http://schemas.microsoft.com/office/drawing/2014/main" id="{A36BAACE-6875-1106-E518-185BF1C64583}"/>
              </a:ext>
            </a:extLst>
          </p:cNvPr>
          <p:cNvPicPr>
            <a:picLocks noChangeAspect="1"/>
          </p:cNvPicPr>
          <p:nvPr/>
        </p:nvPicPr>
        <p:blipFill>
          <a:blip r:embed="rId5"/>
          <a:stretch>
            <a:fillRect/>
          </a:stretch>
        </p:blipFill>
        <p:spPr>
          <a:xfrm>
            <a:off x="3966915" y="1593703"/>
            <a:ext cx="3956165" cy="3201091"/>
          </a:xfrm>
          <a:prstGeom prst="rect">
            <a:avLst/>
          </a:prstGeom>
        </p:spPr>
      </p:pic>
      <p:pic>
        <p:nvPicPr>
          <p:cNvPr id="14" name="Imagen 13">
            <a:extLst>
              <a:ext uri="{FF2B5EF4-FFF2-40B4-BE49-F238E27FC236}">
                <a16:creationId xmlns:a16="http://schemas.microsoft.com/office/drawing/2014/main" id="{2CC6F9CE-3CC9-F0AE-5C61-11048242F69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4473912" y="5380488"/>
            <a:ext cx="4099915" cy="1135478"/>
          </a:xfrm>
          <a:prstGeom prst="rect">
            <a:avLst/>
          </a:prstGeom>
        </p:spPr>
      </p:pic>
      <p:pic>
        <p:nvPicPr>
          <p:cNvPr id="16" name="Imagen 15">
            <a:extLst>
              <a:ext uri="{FF2B5EF4-FFF2-40B4-BE49-F238E27FC236}">
                <a16:creationId xmlns:a16="http://schemas.microsoft.com/office/drawing/2014/main" id="{F22ECB82-0F05-00AD-0F65-B8FB625AF01C}"/>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8656826" y="2862926"/>
            <a:ext cx="1493649" cy="845893"/>
          </a:xfrm>
          <a:prstGeom prst="rect">
            <a:avLst/>
          </a:prstGeom>
        </p:spPr>
      </p:pic>
      <p:pic>
        <p:nvPicPr>
          <p:cNvPr id="18" name="Imagen 17">
            <a:extLst>
              <a:ext uri="{FF2B5EF4-FFF2-40B4-BE49-F238E27FC236}">
                <a16:creationId xmlns:a16="http://schemas.microsoft.com/office/drawing/2014/main" id="{B7A0FE8A-019C-E922-88C7-8A887CF4421A}"/>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20000"/>
                    </a14:imgEffect>
                  </a14:imgLayer>
                </a14:imgProps>
              </a:ext>
            </a:extLst>
          </a:blip>
          <a:stretch>
            <a:fillRect/>
          </a:stretch>
        </p:blipFill>
        <p:spPr>
          <a:xfrm>
            <a:off x="10434921" y="5343909"/>
            <a:ext cx="1074513" cy="998307"/>
          </a:xfrm>
          <a:prstGeom prst="rect">
            <a:avLst/>
          </a:prstGeom>
        </p:spPr>
      </p:pic>
      <p:pic>
        <p:nvPicPr>
          <p:cNvPr id="20" name="Imagen 19">
            <a:extLst>
              <a:ext uri="{FF2B5EF4-FFF2-40B4-BE49-F238E27FC236}">
                <a16:creationId xmlns:a16="http://schemas.microsoft.com/office/drawing/2014/main" id="{BB3E37EF-2981-E15A-B661-70D20A9C6609}"/>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Lst>
          </a:blip>
          <a:stretch>
            <a:fillRect/>
          </a:stretch>
        </p:blipFill>
        <p:spPr>
          <a:xfrm>
            <a:off x="8500601" y="4054722"/>
            <a:ext cx="1806097" cy="1615580"/>
          </a:xfrm>
          <a:prstGeom prst="rect">
            <a:avLst/>
          </a:prstGeom>
        </p:spPr>
      </p:pic>
    </p:spTree>
    <p:extLst>
      <p:ext uri="{BB962C8B-B14F-4D97-AF65-F5344CB8AC3E}">
        <p14:creationId xmlns:p14="http://schemas.microsoft.com/office/powerpoint/2010/main" val="266257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6F36BF-3786-FEAB-06DA-45E3A11F0927}"/>
              </a:ext>
            </a:extLst>
          </p:cNvPr>
          <p:cNvSpPr>
            <a:spLocks noGrp="1"/>
          </p:cNvSpPr>
          <p:nvPr>
            <p:ph type="title"/>
          </p:nvPr>
        </p:nvSpPr>
        <p:spPr>
          <a:xfrm>
            <a:off x="838200" y="365125"/>
            <a:ext cx="10515600" cy="2594206"/>
          </a:xfrm>
        </p:spPr>
        <p:txBody>
          <a:bodyPr>
            <a:noAutofit/>
          </a:bodyPr>
          <a:lstStyle/>
          <a:p>
            <a:r>
              <a:rPr lang="es-MX" sz="2800" dirty="0">
                <a:latin typeface="Times New Roman" panose="02020603050405020304" pitchFamily="18" charset="0"/>
                <a:cs typeface="Times New Roman" panose="02020603050405020304" pitchFamily="18" charset="0"/>
              </a:rPr>
              <a:t>Se desea que el factor de amortiguamiento relativo de los polos dominantes en lazo cerrado sea igual a 0.5, aumentar la frecuencia natural no amortiguada a 5 rad/</a:t>
            </a:r>
            <a:r>
              <a:rPr lang="es-MX" sz="2800" dirty="0" err="1">
                <a:latin typeface="Times New Roman" panose="02020603050405020304" pitchFamily="18" charset="0"/>
                <a:cs typeface="Times New Roman" panose="02020603050405020304" pitchFamily="18" charset="0"/>
              </a:rPr>
              <a:t>seg</a:t>
            </a:r>
            <a:r>
              <a:rPr lang="es-MX" sz="2800" dirty="0">
                <a:latin typeface="Times New Roman" panose="02020603050405020304" pitchFamily="18" charset="0"/>
                <a:cs typeface="Times New Roman" panose="02020603050405020304" pitchFamily="18" charset="0"/>
              </a:rPr>
              <a:t> y la constante de error estático de velocidad a 80 seg.1 . Diseñe un compensador apropiado para cumplir todas las especificaciones de comportamiento.</a:t>
            </a:r>
            <a:endParaRPr lang="es-CO" sz="2800" dirty="0">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332E95AB-C9E1-6FBC-30CF-1C3055C4206B}"/>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1010272" y="3151845"/>
            <a:ext cx="3089637" cy="1448730"/>
          </a:xfrm>
        </p:spPr>
      </p:pic>
      <p:pic>
        <p:nvPicPr>
          <p:cNvPr id="9" name="Imagen 8">
            <a:extLst>
              <a:ext uri="{FF2B5EF4-FFF2-40B4-BE49-F238E27FC236}">
                <a16:creationId xmlns:a16="http://schemas.microsoft.com/office/drawing/2014/main" id="{F2988443-7C2C-5D77-4A51-A6C02ED37CA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Lst>
          </a:blip>
          <a:stretch>
            <a:fillRect/>
          </a:stretch>
        </p:blipFill>
        <p:spPr>
          <a:xfrm>
            <a:off x="6995136" y="2944865"/>
            <a:ext cx="1129648" cy="484135"/>
          </a:xfrm>
          <a:prstGeom prst="rect">
            <a:avLst/>
          </a:prstGeom>
        </p:spPr>
      </p:pic>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3A223A2-67D4-4786-3369-3409C963FAA7}"/>
                  </a:ext>
                </a:extLst>
              </p:cNvPr>
              <p:cNvSpPr txBox="1"/>
              <p:nvPr/>
            </p:nvSpPr>
            <p:spPr>
              <a:xfrm>
                <a:off x="7215447" y="3553044"/>
                <a:ext cx="2992582" cy="1680973"/>
              </a:xfrm>
              <a:prstGeom prst="rect">
                <a:avLst/>
              </a:prstGeom>
              <a:noFill/>
            </p:spPr>
            <p:txBody>
              <a:bodyPr wrap="square" rtlCol="0">
                <a:spAutoFit/>
              </a:bodyPr>
              <a:lstStyle/>
              <a:p>
                <a:r>
                  <a:rPr lang="es-CO" dirty="0">
                    <a:latin typeface="Times New Roman" panose="02020603050405020304" pitchFamily="18" charset="0"/>
                    <a:cs typeface="Times New Roman" panose="02020603050405020304" pitchFamily="18" charset="0"/>
                  </a:rPr>
                  <a:t>Por lo tanto la parte de adelanto nos queda</a:t>
                </a:r>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cs typeface="Times New Roman" panose="02020603050405020304" pitchFamily="18" charset="0"/>
                        </a:rPr>
                        <m:t>𝑘𝑐</m:t>
                      </m:r>
                      <m:d>
                        <m:dPr>
                          <m:ctrlPr>
                            <a:rPr lang="es-CO" b="0" i="1" smtClean="0">
                              <a:latin typeface="Cambria Math" panose="02040503050406030204" pitchFamily="18" charset="0"/>
                              <a:cs typeface="Times New Roman" panose="02020603050405020304" pitchFamily="18" charset="0"/>
                            </a:rPr>
                          </m:ctrlPr>
                        </m:dPr>
                        <m:e>
                          <m:f>
                            <m:fPr>
                              <m:ctrlPr>
                                <a:rPr lang="es-CO" b="0" i="1" smtClean="0">
                                  <a:latin typeface="Cambria Math" panose="02040503050406030204" pitchFamily="18" charset="0"/>
                                  <a:cs typeface="Times New Roman" panose="02020603050405020304" pitchFamily="18" charset="0"/>
                                </a:rPr>
                              </m:ctrlPr>
                            </m:fPr>
                            <m:num>
                              <m:r>
                                <a:rPr lang="es-CO" b="0" i="1" smtClean="0">
                                  <a:latin typeface="Cambria Math" panose="02040503050406030204" pitchFamily="18" charset="0"/>
                                  <a:cs typeface="Times New Roman" panose="02020603050405020304" pitchFamily="18" charset="0"/>
                                </a:rPr>
                                <m:t>𝑠</m:t>
                              </m:r>
                              <m:r>
                                <a:rPr lang="es-CO" b="0" i="1" smtClean="0">
                                  <a:latin typeface="Cambria Math" panose="02040503050406030204" pitchFamily="18" charset="0"/>
                                  <a:cs typeface="Times New Roman" panose="02020603050405020304" pitchFamily="18" charset="0"/>
                                </a:rPr>
                                <m:t>+</m:t>
                              </m:r>
                              <m:f>
                                <m:fPr>
                                  <m:ctrlPr>
                                    <a:rPr lang="es-CO" b="0" i="1" smtClean="0">
                                      <a:latin typeface="Cambria Math" panose="02040503050406030204" pitchFamily="18" charset="0"/>
                                      <a:cs typeface="Times New Roman" panose="02020603050405020304" pitchFamily="18" charset="0"/>
                                    </a:rPr>
                                  </m:ctrlPr>
                                </m:fPr>
                                <m:num>
                                  <m:r>
                                    <a:rPr lang="es-CO" b="0" i="1" smtClean="0">
                                      <a:latin typeface="Cambria Math" panose="02040503050406030204" pitchFamily="18" charset="0"/>
                                      <a:cs typeface="Times New Roman" panose="02020603050405020304" pitchFamily="18" charset="0"/>
                                    </a:rPr>
                                    <m:t>1</m:t>
                                  </m:r>
                                </m:num>
                                <m:den>
                                  <m:sSub>
                                    <m:sSubPr>
                                      <m:ctrlPr>
                                        <a:rPr lang="es-CO" b="0" i="1" smtClean="0">
                                          <a:latin typeface="Cambria Math" panose="02040503050406030204" pitchFamily="18" charset="0"/>
                                          <a:cs typeface="Times New Roman" panose="02020603050405020304" pitchFamily="18" charset="0"/>
                                        </a:rPr>
                                      </m:ctrlPr>
                                    </m:sSubPr>
                                    <m:e>
                                      <m:r>
                                        <a:rPr lang="es-CO" b="0" i="1" smtClean="0">
                                          <a:latin typeface="Cambria Math" panose="02040503050406030204" pitchFamily="18" charset="0"/>
                                          <a:cs typeface="Times New Roman" panose="02020603050405020304" pitchFamily="18" charset="0"/>
                                        </a:rPr>
                                        <m:t>𝑇</m:t>
                                      </m:r>
                                    </m:e>
                                    <m:sub>
                                      <m:r>
                                        <a:rPr lang="es-CO" b="0" i="1" smtClean="0">
                                          <a:latin typeface="Cambria Math" panose="02040503050406030204" pitchFamily="18" charset="0"/>
                                          <a:cs typeface="Times New Roman" panose="02020603050405020304" pitchFamily="18" charset="0"/>
                                        </a:rPr>
                                        <m:t>1</m:t>
                                      </m:r>
                                    </m:sub>
                                  </m:sSub>
                                </m:den>
                              </m:f>
                            </m:num>
                            <m:den>
                              <m:r>
                                <a:rPr lang="es-CO" b="0" i="1" smtClean="0">
                                  <a:latin typeface="Cambria Math" panose="02040503050406030204" pitchFamily="18" charset="0"/>
                                  <a:cs typeface="Times New Roman" panose="02020603050405020304" pitchFamily="18" charset="0"/>
                                </a:rPr>
                                <m:t>𝑠</m:t>
                              </m:r>
                              <m:r>
                                <a:rPr lang="es-CO" b="0" i="1" smtClean="0">
                                  <a:latin typeface="Cambria Math" panose="02040503050406030204" pitchFamily="18" charset="0"/>
                                  <a:cs typeface="Times New Roman" panose="02020603050405020304" pitchFamily="18" charset="0"/>
                                </a:rPr>
                                <m:t>+</m:t>
                              </m:r>
                              <m:f>
                                <m:fPr>
                                  <m:ctrlPr>
                                    <a:rPr lang="es-CO" b="0" i="1" smtClean="0">
                                      <a:latin typeface="Cambria Math" panose="02040503050406030204" pitchFamily="18" charset="0"/>
                                      <a:cs typeface="Times New Roman" panose="02020603050405020304" pitchFamily="18" charset="0"/>
                                    </a:rPr>
                                  </m:ctrlPr>
                                </m:fPr>
                                <m:num>
                                  <m:r>
                                    <a:rPr lang="es-CO" b="0" i="1" smtClean="0">
                                      <a:latin typeface="Cambria Math" panose="02040503050406030204" pitchFamily="18" charset="0"/>
                                      <a:ea typeface="Cambria Math" panose="02040503050406030204" pitchFamily="18" charset="0"/>
                                      <a:cs typeface="Times New Roman" panose="02020603050405020304" pitchFamily="18" charset="0"/>
                                    </a:rPr>
                                    <m:t>𝛾</m:t>
                                  </m:r>
                                </m:num>
                                <m:den>
                                  <m:sSub>
                                    <m:sSubPr>
                                      <m:ctrlPr>
                                        <a:rPr lang="es-CO" b="0" i="1" smtClean="0">
                                          <a:latin typeface="Cambria Math" panose="02040503050406030204" pitchFamily="18" charset="0"/>
                                          <a:cs typeface="Times New Roman" panose="02020603050405020304" pitchFamily="18" charset="0"/>
                                        </a:rPr>
                                      </m:ctrlPr>
                                    </m:sSubPr>
                                    <m:e>
                                      <m:r>
                                        <a:rPr lang="es-CO" b="0" i="1" smtClean="0">
                                          <a:latin typeface="Cambria Math" panose="02040503050406030204" pitchFamily="18" charset="0"/>
                                          <a:cs typeface="Times New Roman" panose="02020603050405020304" pitchFamily="18" charset="0"/>
                                        </a:rPr>
                                        <m:t>𝑇</m:t>
                                      </m:r>
                                    </m:e>
                                    <m:sub>
                                      <m:r>
                                        <a:rPr lang="es-CO" b="0" i="1" smtClean="0">
                                          <a:latin typeface="Cambria Math" panose="02040503050406030204" pitchFamily="18" charset="0"/>
                                          <a:cs typeface="Times New Roman" panose="02020603050405020304" pitchFamily="18" charset="0"/>
                                        </a:rPr>
                                        <m:t>1</m:t>
                                      </m:r>
                                    </m:sub>
                                  </m:sSub>
                                </m:den>
                              </m:f>
                            </m:den>
                          </m:f>
                        </m:e>
                      </m:d>
                      <m:r>
                        <a:rPr lang="es-CO" b="0" i="1" smtClean="0">
                          <a:latin typeface="Cambria Math" panose="02040503050406030204" pitchFamily="18" charset="0"/>
                          <a:cs typeface="Times New Roman" panose="02020603050405020304" pitchFamily="18" charset="0"/>
                        </a:rPr>
                        <m:t>=</m:t>
                      </m:r>
                      <m:r>
                        <a:rPr lang="es-CO" b="0" i="1" smtClean="0">
                          <a:latin typeface="Cambria Math" panose="02040503050406030204" pitchFamily="18" charset="0"/>
                          <a:cs typeface="Times New Roman" panose="02020603050405020304" pitchFamily="18" charset="0"/>
                        </a:rPr>
                        <m:t>𝐾𝑐</m:t>
                      </m:r>
                      <m:d>
                        <m:dPr>
                          <m:ctrlPr>
                            <a:rPr lang="es-CO" b="0" i="1" smtClean="0">
                              <a:latin typeface="Cambria Math" panose="02040503050406030204" pitchFamily="18" charset="0"/>
                              <a:cs typeface="Times New Roman" panose="02020603050405020304" pitchFamily="18" charset="0"/>
                            </a:rPr>
                          </m:ctrlPr>
                        </m:dPr>
                        <m:e>
                          <m:f>
                            <m:fPr>
                              <m:ctrlPr>
                                <a:rPr lang="es-CO" b="0" i="1" smtClean="0">
                                  <a:latin typeface="Cambria Math" panose="02040503050406030204" pitchFamily="18" charset="0"/>
                                  <a:cs typeface="Times New Roman" panose="02020603050405020304" pitchFamily="18" charset="0"/>
                                </a:rPr>
                              </m:ctrlPr>
                            </m:fPr>
                            <m:num>
                              <m:r>
                                <a:rPr lang="es-CO" b="0" i="1" smtClean="0">
                                  <a:latin typeface="Cambria Math" panose="02040503050406030204" pitchFamily="18" charset="0"/>
                                  <a:cs typeface="Times New Roman" panose="02020603050405020304" pitchFamily="18" charset="0"/>
                                </a:rPr>
                                <m:t>𝑠</m:t>
                              </m:r>
                              <m:r>
                                <a:rPr lang="es-CO" b="0" i="1" smtClean="0">
                                  <a:latin typeface="Cambria Math" panose="02040503050406030204" pitchFamily="18" charset="0"/>
                                  <a:cs typeface="Times New Roman" panose="02020603050405020304" pitchFamily="18" charset="0"/>
                                </a:rPr>
                                <m:t>+0,5</m:t>
                              </m:r>
                            </m:num>
                            <m:den>
                              <m:r>
                                <a:rPr lang="es-CO" b="0" i="1" smtClean="0">
                                  <a:latin typeface="Cambria Math" panose="02040503050406030204" pitchFamily="18" charset="0"/>
                                  <a:cs typeface="Times New Roman" panose="02020603050405020304" pitchFamily="18" charset="0"/>
                                </a:rPr>
                                <m:t>𝑠</m:t>
                              </m:r>
                              <m:r>
                                <a:rPr lang="es-CO" b="0" i="1" smtClean="0">
                                  <a:latin typeface="Cambria Math" panose="02040503050406030204" pitchFamily="18" charset="0"/>
                                  <a:cs typeface="Times New Roman" panose="02020603050405020304" pitchFamily="18" charset="0"/>
                                </a:rPr>
                                <m:t>+5,5</m:t>
                              </m:r>
                            </m:den>
                          </m:f>
                        </m:e>
                      </m:d>
                    </m:oMath>
                  </m:oMathPara>
                </a14:m>
                <a:endParaRPr lang="es-CO" dirty="0">
                  <a:latin typeface="Times New Roman" panose="02020603050405020304" pitchFamily="18" charset="0"/>
                  <a:cs typeface="Times New Roman" panose="02020603050405020304" pitchFamily="18" charset="0"/>
                </a:endParaRPr>
              </a:p>
            </p:txBody>
          </p:sp>
        </mc:Choice>
        <mc:Fallback xmlns="">
          <p:sp>
            <p:nvSpPr>
              <p:cNvPr id="10" name="CuadroTexto 9">
                <a:extLst>
                  <a:ext uri="{FF2B5EF4-FFF2-40B4-BE49-F238E27FC236}">
                    <a16:creationId xmlns:a16="http://schemas.microsoft.com/office/drawing/2014/main" id="{A3A223A2-67D4-4786-3369-3409C963FAA7}"/>
                  </a:ext>
                </a:extLst>
              </p:cNvPr>
              <p:cNvSpPr txBox="1">
                <a:spLocks noRot="1" noChangeAspect="1" noMove="1" noResize="1" noEditPoints="1" noAdjustHandles="1" noChangeArrowheads="1" noChangeShapeType="1" noTextEdit="1"/>
              </p:cNvSpPr>
              <p:nvPr/>
            </p:nvSpPr>
            <p:spPr>
              <a:xfrm>
                <a:off x="7215447" y="3553044"/>
                <a:ext cx="2992582" cy="1680973"/>
              </a:xfrm>
              <a:prstGeom prst="rect">
                <a:avLst/>
              </a:prstGeom>
              <a:blipFill>
                <a:blip r:embed="rId7"/>
                <a:stretch>
                  <a:fillRect l="-1833" t="-2174"/>
                </a:stretch>
              </a:blipFill>
            </p:spPr>
            <p:txBody>
              <a:bodyPr/>
              <a:lstStyle/>
              <a:p>
                <a:r>
                  <a:rPr lang="es-CO">
                    <a:noFill/>
                  </a:rPr>
                  <a:t> </a:t>
                </a:r>
              </a:p>
            </p:txBody>
          </p:sp>
        </mc:Fallback>
      </mc:AlternateContent>
      <p:pic>
        <p:nvPicPr>
          <p:cNvPr id="12" name="Imagen 11">
            <a:extLst>
              <a:ext uri="{FF2B5EF4-FFF2-40B4-BE49-F238E27FC236}">
                <a16:creationId xmlns:a16="http://schemas.microsoft.com/office/drawing/2014/main" id="{DB9ECA1B-006C-4F63-7785-FC7BB2847948}"/>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10208029" y="4740232"/>
            <a:ext cx="1429789" cy="1634045"/>
          </a:xfrm>
          <a:prstGeom prst="rect">
            <a:avLst/>
          </a:prstGeom>
        </p:spPr>
      </p:pic>
      <p:pic>
        <p:nvPicPr>
          <p:cNvPr id="14" name="Imagen 13">
            <a:extLst>
              <a:ext uri="{FF2B5EF4-FFF2-40B4-BE49-F238E27FC236}">
                <a16:creationId xmlns:a16="http://schemas.microsoft.com/office/drawing/2014/main" id="{8893A19C-C902-3FD5-2378-464DF2A38C38}"/>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20000" contrast="20000"/>
                    </a14:imgEffect>
                  </a14:imgLayer>
                </a14:imgProps>
              </a:ext>
            </a:extLst>
          </a:blip>
          <a:stretch>
            <a:fillRect/>
          </a:stretch>
        </p:blipFill>
        <p:spPr>
          <a:xfrm>
            <a:off x="4379294" y="2944865"/>
            <a:ext cx="2185015" cy="2824168"/>
          </a:xfrm>
          <a:prstGeom prst="rect">
            <a:avLst/>
          </a:prstGeom>
        </p:spPr>
      </p:pic>
    </p:spTree>
    <p:extLst>
      <p:ext uri="{BB962C8B-B14F-4D97-AF65-F5344CB8AC3E}">
        <p14:creationId xmlns:p14="http://schemas.microsoft.com/office/powerpoint/2010/main" val="185220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F94337E-9DEC-BD6C-B20C-73EC5DA80FE4}"/>
              </a:ext>
            </a:extLst>
          </p:cNvPr>
          <p:cNvSpPr>
            <a:spLocks noGrp="1"/>
          </p:cNvSpPr>
          <p:nvPr>
            <p:ph idx="1"/>
          </p:nvPr>
        </p:nvSpPr>
        <p:spPr>
          <a:xfrm>
            <a:off x="223059" y="1481930"/>
            <a:ext cx="10350730" cy="544485"/>
          </a:xfrm>
        </p:spPr>
        <p:txBody>
          <a:bodyPr/>
          <a:lstStyle/>
          <a:p>
            <a:pPr marL="0" indent="0">
              <a:buNone/>
            </a:pPr>
            <a:r>
              <a:rPr lang="es-CO" dirty="0"/>
              <a:t>Para la parte de retardo hay que hallar </a:t>
            </a:r>
            <a:r>
              <a:rPr lang="el-GR" dirty="0"/>
              <a:t>β</a:t>
            </a:r>
            <a:r>
              <a:rPr lang="es-CO" dirty="0"/>
              <a:t> </a:t>
            </a:r>
          </a:p>
          <a:p>
            <a:pPr marL="0" indent="0">
              <a:buNone/>
            </a:pPr>
            <a:endParaRPr lang="es-CO" dirty="0"/>
          </a:p>
        </p:txBody>
      </p:sp>
      <p:sp>
        <p:nvSpPr>
          <p:cNvPr id="4" name="Título 1">
            <a:extLst>
              <a:ext uri="{FF2B5EF4-FFF2-40B4-BE49-F238E27FC236}">
                <a16:creationId xmlns:a16="http://schemas.microsoft.com/office/drawing/2014/main" id="{480EDED1-3425-CC8A-A114-CDE9A348017B}"/>
              </a:ext>
            </a:extLst>
          </p:cNvPr>
          <p:cNvSpPr>
            <a:spLocks noGrp="1"/>
          </p:cNvSpPr>
          <p:nvPr>
            <p:ph type="title"/>
          </p:nvPr>
        </p:nvSpPr>
        <p:spPr>
          <a:xfrm>
            <a:off x="838200" y="365126"/>
            <a:ext cx="10068098" cy="831908"/>
          </a:xfrm>
        </p:spPr>
        <p:txBody>
          <a:bodyPr/>
          <a:lstStyle/>
          <a:p>
            <a:r>
              <a:rPr lang="es-CO" dirty="0">
                <a:latin typeface="Times New Roman" panose="02020603050405020304" pitchFamily="18" charset="0"/>
                <a:cs typeface="Times New Roman" panose="02020603050405020304" pitchFamily="18" charset="0"/>
              </a:rPr>
              <a:t>Compensador retraso-adelanto</a:t>
            </a:r>
          </a:p>
        </p:txBody>
      </p:sp>
      <p:pic>
        <p:nvPicPr>
          <p:cNvPr id="6" name="Imagen 5">
            <a:extLst>
              <a:ext uri="{FF2B5EF4-FFF2-40B4-BE49-F238E27FC236}">
                <a16:creationId xmlns:a16="http://schemas.microsoft.com/office/drawing/2014/main" id="{D2610413-3969-EB72-BCB7-FE60B06630C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507326" y="1930266"/>
            <a:ext cx="6883812" cy="1245195"/>
          </a:xfrm>
          <a:prstGeom prst="rect">
            <a:avLst/>
          </a:prstGeom>
        </p:spPr>
      </p:pic>
      <p:pic>
        <p:nvPicPr>
          <p:cNvPr id="10" name="Imagen 9">
            <a:extLst>
              <a:ext uri="{FF2B5EF4-FFF2-40B4-BE49-F238E27FC236}">
                <a16:creationId xmlns:a16="http://schemas.microsoft.com/office/drawing/2014/main" id="{EA6E6AF2-DA1A-159E-CE3E-BD8DD4068837}"/>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507326" y="3511786"/>
            <a:ext cx="2880459" cy="2981088"/>
          </a:xfrm>
          <a:prstGeom prst="rect">
            <a:avLst/>
          </a:prstGeom>
        </p:spPr>
      </p:pic>
      <p:pic>
        <p:nvPicPr>
          <p:cNvPr id="12" name="Imagen 11">
            <a:extLst>
              <a:ext uri="{FF2B5EF4-FFF2-40B4-BE49-F238E27FC236}">
                <a16:creationId xmlns:a16="http://schemas.microsoft.com/office/drawing/2014/main" id="{FD1B6EFA-48FA-134C-F560-993E2358F52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4241428" y="3343606"/>
            <a:ext cx="2059619" cy="3233795"/>
          </a:xfrm>
          <a:prstGeom prst="rect">
            <a:avLst/>
          </a:prstGeom>
        </p:spPr>
      </p:pic>
      <p:pic>
        <p:nvPicPr>
          <p:cNvPr id="14" name="Imagen 13">
            <a:extLst>
              <a:ext uri="{FF2B5EF4-FFF2-40B4-BE49-F238E27FC236}">
                <a16:creationId xmlns:a16="http://schemas.microsoft.com/office/drawing/2014/main" id="{3C9D9715-294C-7037-EC11-999A85E296D0}"/>
              </a:ext>
            </a:extLst>
          </p:cNvPr>
          <p:cNvPicPr>
            <a:picLocks noChangeAspect="1"/>
          </p:cNvPicPr>
          <p:nvPr/>
        </p:nvPicPr>
        <p:blipFill>
          <a:blip r:embed="rId8"/>
          <a:stretch>
            <a:fillRect/>
          </a:stretch>
        </p:blipFill>
        <p:spPr>
          <a:xfrm>
            <a:off x="7154690" y="2759647"/>
            <a:ext cx="4131119" cy="2297125"/>
          </a:xfrm>
          <a:prstGeom prst="rect">
            <a:avLst/>
          </a:prstGeom>
        </p:spPr>
      </p:pic>
    </p:spTree>
    <p:extLst>
      <p:ext uri="{BB962C8B-B14F-4D97-AF65-F5344CB8AC3E}">
        <p14:creationId xmlns:p14="http://schemas.microsoft.com/office/powerpoint/2010/main" val="401158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DEF66-CF6A-4184-7A3D-7A0D059BCE32}"/>
              </a:ext>
            </a:extLst>
          </p:cNvPr>
          <p:cNvSpPr>
            <a:spLocks noGrp="1"/>
          </p:cNvSpPr>
          <p:nvPr>
            <p:ph type="ctrTitle"/>
          </p:nvPr>
        </p:nvSpPr>
        <p:spPr>
          <a:xfrm>
            <a:off x="1291244" y="2248592"/>
            <a:ext cx="9144000" cy="2360815"/>
          </a:xfrm>
        </p:spPr>
        <p:txBody>
          <a:bodyPr>
            <a:normAutofit/>
          </a:bodyPr>
          <a:lstStyle/>
          <a:p>
            <a:r>
              <a:rPr lang="es-MX" sz="4800" dirty="0">
                <a:latin typeface="Times New Roman" panose="02020603050405020304" pitchFamily="18" charset="0"/>
                <a:cs typeface="Times New Roman" panose="02020603050405020304" pitchFamily="18" charset="0"/>
              </a:rPr>
              <a:t>ESTUDIO DE CASO PARA METODO DE LUGAR GEOMETRICO DE LAS RAICES</a:t>
            </a:r>
            <a:endParaRPr lang="es-CO"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728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D4FC8EE-5CE0-C203-2B35-15AF44AD7C81}"/>
              </a:ext>
            </a:extLst>
          </p:cNvPr>
          <p:cNvSpPr>
            <a:spLocks noGrp="1"/>
          </p:cNvSpPr>
          <p:nvPr>
            <p:ph idx="1"/>
          </p:nvPr>
        </p:nvSpPr>
        <p:spPr>
          <a:xfrm>
            <a:off x="613116" y="319791"/>
            <a:ext cx="10515600" cy="2288328"/>
          </a:xfrm>
        </p:spPr>
        <p:txBody>
          <a:bodyPr/>
          <a:lstStyle/>
          <a:p>
            <a:pPr marL="0" indent="0">
              <a:lnSpc>
                <a:spcPct val="60000"/>
              </a:lnSpc>
              <a:spcBef>
                <a:spcPts val="600"/>
              </a:spcBef>
              <a:buNone/>
            </a:pPr>
            <a:r>
              <a:rPr lang="en-US" sz="1600" dirty="0"/>
              <a:t>GC=G*C</a:t>
            </a:r>
          </a:p>
          <a:p>
            <a:pPr marL="0" indent="0">
              <a:lnSpc>
                <a:spcPct val="60000"/>
              </a:lnSpc>
              <a:spcBef>
                <a:spcPts val="600"/>
              </a:spcBef>
              <a:buNone/>
            </a:pPr>
            <a:r>
              <a:rPr lang="en-US" sz="1600" dirty="0"/>
              <a:t>R2=feedback(GC,1)</a:t>
            </a:r>
          </a:p>
          <a:p>
            <a:pPr marL="0" indent="0">
              <a:lnSpc>
                <a:spcPct val="60000"/>
              </a:lnSpc>
              <a:spcBef>
                <a:spcPts val="600"/>
              </a:spcBef>
              <a:buNone/>
            </a:pPr>
            <a:r>
              <a:rPr lang="en-US" sz="1600" dirty="0"/>
              <a:t>damp (R2)</a:t>
            </a:r>
          </a:p>
          <a:p>
            <a:pPr marL="0" indent="0">
              <a:lnSpc>
                <a:spcPct val="60000"/>
              </a:lnSpc>
              <a:spcBef>
                <a:spcPts val="600"/>
              </a:spcBef>
              <a:buNone/>
            </a:pPr>
            <a:r>
              <a:rPr lang="en-US" sz="1600" dirty="0"/>
              <a:t>step(R,R2)</a:t>
            </a:r>
          </a:p>
          <a:p>
            <a:pPr marL="0" indent="0">
              <a:lnSpc>
                <a:spcPct val="60000"/>
              </a:lnSpc>
              <a:spcBef>
                <a:spcPts val="600"/>
              </a:spcBef>
              <a:buNone/>
            </a:pPr>
            <a:r>
              <a:rPr lang="en-US" sz="1600" dirty="0"/>
              <a:t>pole(R2)</a:t>
            </a:r>
          </a:p>
          <a:p>
            <a:pPr marL="0" indent="0">
              <a:lnSpc>
                <a:spcPct val="60000"/>
              </a:lnSpc>
              <a:spcBef>
                <a:spcPts val="600"/>
              </a:spcBef>
              <a:buNone/>
            </a:pPr>
            <a:r>
              <a:rPr lang="en-US" sz="1600" dirty="0" err="1"/>
              <a:t>rlocus</a:t>
            </a:r>
            <a:r>
              <a:rPr lang="en-US" sz="1600" dirty="0"/>
              <a:t>(GC)</a:t>
            </a:r>
          </a:p>
          <a:p>
            <a:pPr marL="0" indent="0">
              <a:lnSpc>
                <a:spcPct val="60000"/>
              </a:lnSpc>
              <a:spcBef>
                <a:spcPts val="600"/>
              </a:spcBef>
              <a:buNone/>
            </a:pPr>
            <a:r>
              <a:rPr lang="en-US" sz="1600" dirty="0"/>
              <a:t>t=0.1:0.1:20;</a:t>
            </a:r>
          </a:p>
          <a:p>
            <a:pPr marL="0" indent="0">
              <a:lnSpc>
                <a:spcPct val="60000"/>
              </a:lnSpc>
              <a:spcBef>
                <a:spcPts val="600"/>
              </a:spcBef>
              <a:buNone/>
            </a:pPr>
            <a:r>
              <a:rPr lang="en-US" sz="1600" dirty="0"/>
              <a:t>f=</a:t>
            </a:r>
            <a:r>
              <a:rPr lang="en-US" sz="1600" dirty="0" err="1"/>
              <a:t>lsim</a:t>
            </a:r>
            <a:r>
              <a:rPr lang="en-US" sz="1600" dirty="0"/>
              <a:t>(R2,t,t);</a:t>
            </a:r>
          </a:p>
          <a:p>
            <a:pPr marL="0" indent="0">
              <a:lnSpc>
                <a:spcPct val="60000"/>
              </a:lnSpc>
              <a:spcBef>
                <a:spcPts val="600"/>
              </a:spcBef>
              <a:buNone/>
            </a:pPr>
            <a:r>
              <a:rPr lang="en-US" sz="1600" dirty="0"/>
              <a:t>O=</a:t>
            </a:r>
            <a:r>
              <a:rPr lang="en-US" sz="1600" dirty="0" err="1"/>
              <a:t>lsim</a:t>
            </a:r>
            <a:r>
              <a:rPr lang="en-US" sz="1600" dirty="0"/>
              <a:t>(</a:t>
            </a:r>
            <a:r>
              <a:rPr lang="en-US" sz="1600" dirty="0" err="1"/>
              <a:t>R,t,t</a:t>
            </a:r>
            <a:r>
              <a:rPr lang="en-US" sz="1600" dirty="0"/>
              <a:t>);</a:t>
            </a:r>
          </a:p>
          <a:p>
            <a:pPr marL="0" indent="0">
              <a:lnSpc>
                <a:spcPct val="60000"/>
              </a:lnSpc>
              <a:spcBef>
                <a:spcPts val="600"/>
              </a:spcBef>
              <a:buNone/>
            </a:pPr>
            <a:r>
              <a:rPr lang="en-US" sz="1600" dirty="0"/>
              <a:t>plot(</a:t>
            </a:r>
            <a:r>
              <a:rPr lang="en-US" sz="1600" dirty="0" err="1"/>
              <a:t>t,f</a:t>
            </a:r>
            <a:r>
              <a:rPr lang="en-US" sz="1600" dirty="0"/>
              <a:t>,'--',</a:t>
            </a:r>
            <a:r>
              <a:rPr lang="en-US" sz="1600" dirty="0" err="1"/>
              <a:t>t,O,t,t</a:t>
            </a:r>
            <a:r>
              <a:rPr lang="en-US" sz="1600" dirty="0"/>
              <a:t>)</a:t>
            </a:r>
          </a:p>
          <a:p>
            <a:pPr marL="0" indent="0">
              <a:buNone/>
            </a:pPr>
            <a:endParaRPr lang="es-CO" dirty="0"/>
          </a:p>
        </p:txBody>
      </p:sp>
      <p:pic>
        <p:nvPicPr>
          <p:cNvPr id="4" name="Imagen 3"/>
          <p:cNvPicPr>
            <a:picLocks noChangeAspect="1"/>
          </p:cNvPicPr>
          <p:nvPr/>
        </p:nvPicPr>
        <p:blipFill>
          <a:blip r:embed="rId2"/>
          <a:stretch>
            <a:fillRect/>
          </a:stretch>
        </p:blipFill>
        <p:spPr>
          <a:xfrm>
            <a:off x="3227360" y="415286"/>
            <a:ext cx="5287113" cy="1524213"/>
          </a:xfrm>
          <a:prstGeom prst="rect">
            <a:avLst/>
          </a:prstGeom>
        </p:spPr>
      </p:pic>
      <p:pic>
        <p:nvPicPr>
          <p:cNvPr id="5" name="Imagen 4"/>
          <p:cNvPicPr>
            <a:picLocks noChangeAspect="1"/>
          </p:cNvPicPr>
          <p:nvPr/>
        </p:nvPicPr>
        <p:blipFill rotWithShape="1">
          <a:blip r:embed="rId3"/>
          <a:srcRect l="6395" t="4800" r="7890"/>
          <a:stretch/>
        </p:blipFill>
        <p:spPr>
          <a:xfrm>
            <a:off x="106680" y="3049545"/>
            <a:ext cx="3754424" cy="3127417"/>
          </a:xfrm>
          <a:prstGeom prst="rect">
            <a:avLst/>
          </a:prstGeom>
        </p:spPr>
      </p:pic>
      <p:pic>
        <p:nvPicPr>
          <p:cNvPr id="1025" name="Picture 1" descr="C:\Users\Luis\AppData\Local\Temp\ConnectorClipboard7436632499862729215\image16814048911830.png"/>
          <p:cNvPicPr>
            <a:picLocks noChangeAspect="1" noChangeArrowheads="1"/>
          </p:cNvPicPr>
          <p:nvPr/>
        </p:nvPicPr>
        <p:blipFill rotWithShape="1">
          <a:blip r:embed="rId4">
            <a:extLst>
              <a:ext uri="{28A0092B-C50C-407E-A947-70E740481C1C}">
                <a14:useLocalDpi xmlns:a14="http://schemas.microsoft.com/office/drawing/2010/main" val="0"/>
              </a:ext>
            </a:extLst>
          </a:blip>
          <a:srcRect l="3063" r="7554"/>
          <a:stretch/>
        </p:blipFill>
        <p:spPr bwMode="auto">
          <a:xfrm>
            <a:off x="3861104" y="2943448"/>
            <a:ext cx="3853626" cy="323351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5"/>
          <a:srcRect l="7539" r="6747" b="4826"/>
          <a:stretch/>
        </p:blipFill>
        <p:spPr>
          <a:xfrm>
            <a:off x="7615528" y="2731405"/>
            <a:ext cx="4392068" cy="3657600"/>
          </a:xfrm>
          <a:prstGeom prst="rect">
            <a:avLst/>
          </a:prstGeom>
        </p:spPr>
      </p:pic>
    </p:spTree>
    <p:extLst>
      <p:ext uri="{BB962C8B-B14F-4D97-AF65-F5344CB8AC3E}">
        <p14:creationId xmlns:p14="http://schemas.microsoft.com/office/powerpoint/2010/main" val="132222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92200" y="1177209"/>
            <a:ext cx="10350500" cy="507383"/>
          </a:xfrm>
          <a:prstGeom prst="rect">
            <a:avLst/>
          </a:prstGeom>
        </p:spPr>
        <p:txBody>
          <a:bodyPr wrap="square">
            <a:spAutoFit/>
          </a:bodyPr>
          <a:lstStyle/>
          <a:p>
            <a:endParaRPr lang="es-CO" sz="1400" dirty="0"/>
          </a:p>
          <a:p>
            <a:pPr algn="just">
              <a:lnSpc>
                <a:spcPct val="107000"/>
              </a:lnSpc>
              <a:spcAft>
                <a:spcPts val="800"/>
              </a:spcAft>
            </a:pPr>
            <a:endParaRPr lang="es-MX" sz="13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ítulo 1">
            <a:extLst>
              <a:ext uri="{FF2B5EF4-FFF2-40B4-BE49-F238E27FC236}">
                <a16:creationId xmlns:a16="http://schemas.microsoft.com/office/drawing/2014/main" id="{1C4FE785-2705-4526-9536-2D3C467073E8}"/>
              </a:ext>
            </a:extLst>
          </p:cNvPr>
          <p:cNvSpPr>
            <a:spLocks noGrp="1"/>
          </p:cNvSpPr>
          <p:nvPr>
            <p:ph type="title"/>
          </p:nvPr>
        </p:nvSpPr>
        <p:spPr>
          <a:xfrm>
            <a:off x="273050" y="931146"/>
            <a:ext cx="10515600" cy="1325563"/>
          </a:xfrm>
        </p:spPr>
        <p:txBody>
          <a:bodyPr>
            <a:normAutofit/>
          </a:bodyPr>
          <a:lstStyle/>
          <a:p>
            <a:pPr algn="ctr">
              <a:lnSpc>
                <a:spcPct val="107000"/>
              </a:lnSpc>
              <a:spcAft>
                <a:spcPts val="800"/>
              </a:spcAft>
            </a:pPr>
            <a:r>
              <a:rPr lang="es-ES" dirty="0">
                <a:effectLst/>
                <a:latin typeface="Times New Roman" panose="02020603050405020304" pitchFamily="18" charset="0"/>
                <a:ea typeface="Calibri" panose="020F0502020204030204" pitchFamily="34" charset="0"/>
                <a:cs typeface="Times New Roman" panose="02020603050405020304" pitchFamily="18" charset="0"/>
              </a:rPr>
              <a:t>REFERENCIAS</a:t>
            </a:r>
            <a:endParaRPr lang="es-CO"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CA4B2EA2-EA31-4489-BE1E-BBC273367E0D}"/>
              </a:ext>
            </a:extLst>
          </p:cNvPr>
          <p:cNvSpPr txBox="1"/>
          <p:nvPr/>
        </p:nvSpPr>
        <p:spPr>
          <a:xfrm>
            <a:off x="3048000" y="2967337"/>
            <a:ext cx="6096000" cy="2585323"/>
          </a:xfrm>
          <a:prstGeom prst="rect">
            <a:avLst/>
          </a:prstGeom>
          <a:noFill/>
        </p:spPr>
        <p:txBody>
          <a:bodyPr wrap="square">
            <a:spAutoFit/>
          </a:bodyPr>
          <a:lstStyle/>
          <a:p>
            <a:r>
              <a:rPr lang="es-MX" dirty="0">
                <a:latin typeface="Times New Roman" panose="02020603050405020304" pitchFamily="18" charset="0"/>
                <a:cs typeface="Times New Roman" panose="02020603050405020304" pitchFamily="18" charset="0"/>
              </a:rPr>
              <a:t>[1] </a:t>
            </a:r>
            <a:r>
              <a:rPr lang="es-ES" dirty="0">
                <a:latin typeface="Times New Roman" panose="02020603050405020304" pitchFamily="18" charset="0"/>
                <a:cs typeface="Times New Roman" panose="02020603050405020304" pitchFamily="18" charset="0"/>
              </a:rPr>
              <a:t>SISTEMAS DE CONTROL MODERNO, Richard C. Dorf </a:t>
            </a:r>
            <a:endParaRPr lang="es-MX" dirty="0">
              <a:latin typeface="Times New Roman" panose="02020603050405020304" pitchFamily="18" charset="0"/>
              <a:cs typeface="Times New Roman" panose="02020603050405020304" pitchFamily="18" charset="0"/>
            </a:endParaRPr>
          </a:p>
          <a:p>
            <a:r>
              <a:rPr lang="es-MX" dirty="0">
                <a:latin typeface="Times New Roman" panose="02020603050405020304" pitchFamily="18" charset="0"/>
                <a:cs typeface="Times New Roman" panose="02020603050405020304" pitchFamily="18" charset="0"/>
              </a:rPr>
              <a:t>[2] CHEN, Chi-Tsong. ANALOG AND DIGITAL CONTROL</a:t>
            </a:r>
          </a:p>
          <a:p>
            <a:r>
              <a:rPr lang="es-MX" dirty="0">
                <a:latin typeface="Times New Roman" panose="02020603050405020304" pitchFamily="18" charset="0"/>
                <a:cs typeface="Times New Roman" panose="02020603050405020304" pitchFamily="18" charset="0"/>
              </a:rPr>
              <a:t>SYSTEM DESIGN. Tercera Edición.</a:t>
            </a:r>
          </a:p>
          <a:p>
            <a:r>
              <a:rPr lang="es-CO" dirty="0">
                <a:latin typeface="Times New Roman" panose="02020603050405020304" pitchFamily="18" charset="0"/>
                <a:cs typeface="Times New Roman" panose="02020603050405020304" pitchFamily="18" charset="0"/>
              </a:rPr>
              <a:t>[3] DUARTE, Oscar. ANÁLISIS DE SISTEMAS DINÁMICOS</a:t>
            </a:r>
          </a:p>
          <a:p>
            <a:r>
              <a:rPr lang="es-CO" dirty="0">
                <a:latin typeface="Times New Roman" panose="02020603050405020304" pitchFamily="18" charset="0"/>
                <a:cs typeface="Times New Roman" panose="02020603050405020304" pitchFamily="18" charset="0"/>
              </a:rPr>
              <a:t>LINEALES. Universidad Nacional</a:t>
            </a:r>
          </a:p>
          <a:p>
            <a:r>
              <a:rPr lang="es-CO" dirty="0">
                <a:latin typeface="Times New Roman" panose="02020603050405020304" pitchFamily="18" charset="0"/>
                <a:cs typeface="Times New Roman" panose="02020603050405020304" pitchFamily="18" charset="0"/>
              </a:rPr>
              <a:t>[4]OGATA, Katsuhiko. INGENIERIA CONTROL MODERNA.</a:t>
            </a:r>
          </a:p>
          <a:p>
            <a:r>
              <a:rPr lang="es-CO" dirty="0">
                <a:latin typeface="Times New Roman" panose="02020603050405020304" pitchFamily="18" charset="0"/>
                <a:cs typeface="Times New Roman" panose="02020603050405020304" pitchFamily="18" charset="0"/>
              </a:rPr>
              <a:t>Quinta Edición.</a:t>
            </a:r>
          </a:p>
          <a:p>
            <a:r>
              <a:rPr lang="es-CO" dirty="0">
                <a:latin typeface="Times New Roman" panose="02020603050405020304" pitchFamily="18" charset="0"/>
                <a:cs typeface="Times New Roman" panose="02020603050405020304" pitchFamily="18" charset="0"/>
              </a:rPr>
              <a:t>[5]CHEN, Chi-Tsong. ANALOG AND DIGITAL CONTROL</a:t>
            </a:r>
          </a:p>
          <a:p>
            <a:r>
              <a:rPr lang="es-CO" dirty="0">
                <a:latin typeface="Times New Roman" panose="02020603050405020304" pitchFamily="18" charset="0"/>
                <a:cs typeface="Times New Roman" panose="02020603050405020304" pitchFamily="18" charset="0"/>
              </a:rPr>
              <a:t>SYSTEM DESIGN. Tercera Edición.</a:t>
            </a:r>
          </a:p>
        </p:txBody>
      </p:sp>
    </p:spTree>
    <p:extLst>
      <p:ext uri="{BB962C8B-B14F-4D97-AF65-F5344CB8AC3E}">
        <p14:creationId xmlns:p14="http://schemas.microsoft.com/office/powerpoint/2010/main" val="264672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5D7A87BB-7E46-BD0A-4636-19AD75697D13}"/>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193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2F1F3-4C07-A292-2A81-9A8862D29801}"/>
              </a:ext>
            </a:extLst>
          </p:cNvPr>
          <p:cNvSpPr>
            <a:spLocks noGrp="1"/>
          </p:cNvSpPr>
          <p:nvPr>
            <p:ph type="title"/>
          </p:nvPr>
        </p:nvSpPr>
        <p:spPr/>
        <p:txBody>
          <a:bodyPr>
            <a:normAutofit/>
          </a:bodyPr>
          <a:lstStyle/>
          <a:p>
            <a:pPr algn="ctr"/>
            <a:r>
              <a:rPr lang="es-MX" sz="3200" dirty="0">
                <a:latin typeface="Times New Roman" panose="02020603050405020304" pitchFamily="18" charset="0"/>
                <a:cs typeface="Times New Roman" panose="02020603050405020304" pitchFamily="18" charset="0"/>
              </a:rPr>
              <a:t>Diseño de controladores analógicos por lugar geométrico de las raíces</a:t>
            </a:r>
            <a:endParaRPr lang="es-CO" sz="32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4E7F58CF-7E49-D85B-9F00-C97DB13E7AB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l="13534"/>
          <a:stretch/>
        </p:blipFill>
        <p:spPr>
          <a:xfrm>
            <a:off x="838200" y="1899244"/>
            <a:ext cx="6214727" cy="856411"/>
          </a:xfrm>
          <a:prstGeom prst="rect">
            <a:avLst/>
          </a:prstGeom>
        </p:spPr>
      </p:pic>
      <p:pic>
        <p:nvPicPr>
          <p:cNvPr id="7" name="Imagen 6">
            <a:extLst>
              <a:ext uri="{FF2B5EF4-FFF2-40B4-BE49-F238E27FC236}">
                <a16:creationId xmlns:a16="http://schemas.microsoft.com/office/drawing/2014/main" id="{43366348-F526-BE8C-E93F-C6235B1E83B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5261900" y="2443120"/>
            <a:ext cx="5389888" cy="2957650"/>
          </a:xfrm>
          <a:prstGeom prst="rect">
            <a:avLst/>
          </a:prstGeom>
        </p:spPr>
      </p:pic>
    </p:spTree>
    <p:extLst>
      <p:ext uri="{BB962C8B-B14F-4D97-AF65-F5344CB8AC3E}">
        <p14:creationId xmlns:p14="http://schemas.microsoft.com/office/powerpoint/2010/main" val="33330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84E80-2DD0-E1A1-B118-764926C20F35}"/>
              </a:ext>
            </a:extLst>
          </p:cNvPr>
          <p:cNvSpPr>
            <a:spLocks noGrp="1"/>
          </p:cNvSpPr>
          <p:nvPr>
            <p:ph type="title"/>
          </p:nvPr>
        </p:nvSpPr>
        <p:spPr>
          <a:xfrm>
            <a:off x="3148781" y="300140"/>
            <a:ext cx="5592097" cy="608269"/>
          </a:xfrm>
        </p:spPr>
        <p:txBody>
          <a:bodyPr>
            <a:normAutofit/>
          </a:bodyPr>
          <a:lstStyle/>
          <a:p>
            <a:pPr algn="ctr"/>
            <a:r>
              <a:rPr lang="es-MX" sz="3600" dirty="0">
                <a:latin typeface="Times New Roman" panose="02020603050405020304" pitchFamily="18" charset="0"/>
                <a:cs typeface="Times New Roman" panose="02020603050405020304" pitchFamily="18" charset="0"/>
              </a:rPr>
              <a:t>Conocer el sistema</a:t>
            </a:r>
            <a:endParaRPr lang="es-CO" sz="3600" dirty="0">
              <a:latin typeface="Times New Roman" panose="02020603050405020304" pitchFamily="18" charset="0"/>
              <a:cs typeface="Times New Roman" panose="02020603050405020304" pitchFamily="18" charset="0"/>
            </a:endParaRPr>
          </a:p>
        </p:txBody>
      </p:sp>
      <p:sp>
        <p:nvSpPr>
          <p:cNvPr id="9" name="Marcador de contenido 8">
            <a:extLst>
              <a:ext uri="{FF2B5EF4-FFF2-40B4-BE49-F238E27FC236}">
                <a16:creationId xmlns:a16="http://schemas.microsoft.com/office/drawing/2014/main" id="{5F2F7251-7970-175F-18A7-CF7F1B9E07C3}"/>
              </a:ext>
            </a:extLst>
          </p:cNvPr>
          <p:cNvSpPr>
            <a:spLocks noGrp="1"/>
          </p:cNvSpPr>
          <p:nvPr>
            <p:ph idx="1"/>
          </p:nvPr>
        </p:nvSpPr>
        <p:spPr>
          <a:xfrm>
            <a:off x="973328" y="1262270"/>
            <a:ext cx="2612782" cy="747968"/>
          </a:xfrm>
        </p:spPr>
        <p:txBody>
          <a:bodyPr>
            <a:normAutofit/>
          </a:bodyPr>
          <a:lstStyle/>
          <a:p>
            <a:pPr marL="0" indent="0">
              <a:buNone/>
            </a:pPr>
            <a:r>
              <a:rPr lang="es-MX" sz="1600" b="1" dirty="0">
                <a:latin typeface="Times New Roman" panose="02020603050405020304" pitchFamily="18" charset="0"/>
                <a:cs typeface="Times New Roman" panose="02020603050405020304" pitchFamily="18" charset="0"/>
              </a:rPr>
              <a:t>Sistema en lazo abierto</a:t>
            </a:r>
          </a:p>
          <a:p>
            <a:pPr>
              <a:buFontTx/>
              <a:buChar char="-"/>
            </a:pPr>
            <a:r>
              <a:rPr lang="es-CO" sz="1600" dirty="0">
                <a:latin typeface="Times New Roman" panose="02020603050405020304" pitchFamily="18" charset="0"/>
                <a:cs typeface="Times New Roman" panose="02020603050405020304" pitchFamily="18" charset="0"/>
              </a:rPr>
              <a:t>El sistema es inestable</a:t>
            </a:r>
          </a:p>
        </p:txBody>
      </p:sp>
      <p:pic>
        <p:nvPicPr>
          <p:cNvPr id="11" name="Imagen 10">
            <a:extLst>
              <a:ext uri="{FF2B5EF4-FFF2-40B4-BE49-F238E27FC236}">
                <a16:creationId xmlns:a16="http://schemas.microsoft.com/office/drawing/2014/main" id="{512BC51C-9A68-51AF-FC88-0BA7A6749AF4}"/>
              </a:ext>
            </a:extLst>
          </p:cNvPr>
          <p:cNvPicPr>
            <a:picLocks noChangeAspect="1"/>
          </p:cNvPicPr>
          <p:nvPr/>
        </p:nvPicPr>
        <p:blipFill>
          <a:blip r:embed="rId3"/>
          <a:stretch>
            <a:fillRect/>
          </a:stretch>
        </p:blipFill>
        <p:spPr>
          <a:xfrm>
            <a:off x="314294" y="2255225"/>
            <a:ext cx="3880042" cy="3094856"/>
          </a:xfrm>
          <a:prstGeom prst="rect">
            <a:avLst/>
          </a:prstGeom>
        </p:spPr>
      </p:pic>
      <p:pic>
        <p:nvPicPr>
          <p:cNvPr id="13" name="Imagen 12">
            <a:extLst>
              <a:ext uri="{FF2B5EF4-FFF2-40B4-BE49-F238E27FC236}">
                <a16:creationId xmlns:a16="http://schemas.microsoft.com/office/drawing/2014/main" id="{CEA9463B-988E-CBDE-3C63-4470EA9E2B60}"/>
              </a:ext>
            </a:extLst>
          </p:cNvPr>
          <p:cNvPicPr>
            <a:picLocks noChangeAspect="1"/>
          </p:cNvPicPr>
          <p:nvPr/>
        </p:nvPicPr>
        <p:blipFill>
          <a:blip r:embed="rId4"/>
          <a:stretch>
            <a:fillRect/>
          </a:stretch>
        </p:blipFill>
        <p:spPr>
          <a:xfrm>
            <a:off x="5253643" y="2304386"/>
            <a:ext cx="3538923" cy="2914689"/>
          </a:xfrm>
          <a:prstGeom prst="rect">
            <a:avLst/>
          </a:prstGeom>
        </p:spPr>
      </p:pic>
      <p:sp>
        <p:nvSpPr>
          <p:cNvPr id="14" name="Marcador de contenido 8">
            <a:extLst>
              <a:ext uri="{FF2B5EF4-FFF2-40B4-BE49-F238E27FC236}">
                <a16:creationId xmlns:a16="http://schemas.microsoft.com/office/drawing/2014/main" id="{F52DA75E-8116-069F-911B-8FD05E45AD4E}"/>
              </a:ext>
            </a:extLst>
          </p:cNvPr>
          <p:cNvSpPr txBox="1">
            <a:spLocks/>
          </p:cNvSpPr>
          <p:nvPr/>
        </p:nvSpPr>
        <p:spPr>
          <a:xfrm>
            <a:off x="5384884" y="1262270"/>
            <a:ext cx="2612782" cy="847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MX" sz="1600" b="1" dirty="0">
                <a:latin typeface="Times New Roman" panose="02020603050405020304" pitchFamily="18" charset="0"/>
                <a:cs typeface="Times New Roman" panose="02020603050405020304" pitchFamily="18" charset="0"/>
              </a:rPr>
              <a:t>Sistema en lazo cerrado</a:t>
            </a:r>
            <a:endParaRPr lang="es-CO" sz="1600" b="1" dirty="0">
              <a:latin typeface="Times New Roman" panose="02020603050405020304" pitchFamily="18" charset="0"/>
              <a:cs typeface="Times New Roman" panose="02020603050405020304" pitchFamily="18" charset="0"/>
            </a:endParaRPr>
          </a:p>
          <a:p>
            <a:pPr>
              <a:buFontTx/>
              <a:buChar char="-"/>
            </a:pPr>
            <a:r>
              <a:rPr lang="es-CO" sz="1600" dirty="0">
                <a:latin typeface="Times New Roman" panose="02020603050405020304" pitchFamily="18" charset="0"/>
                <a:cs typeface="Times New Roman" panose="02020603050405020304" pitchFamily="18" charset="0"/>
              </a:rPr>
              <a:t>Sistema estable</a:t>
            </a:r>
          </a:p>
          <a:p>
            <a:pPr>
              <a:buFontTx/>
              <a:buChar char="-"/>
            </a:pPr>
            <a:endParaRPr lang="es-MX" sz="1600" b="1" dirty="0">
              <a:latin typeface="Times New Roman" panose="02020603050405020304" pitchFamily="18" charset="0"/>
              <a:cs typeface="Times New Roman" panose="02020603050405020304" pitchFamily="18" charset="0"/>
            </a:endParaRPr>
          </a:p>
        </p:txBody>
      </p:sp>
      <p:pic>
        <p:nvPicPr>
          <p:cNvPr id="16" name="Imagen 15">
            <a:extLst>
              <a:ext uri="{FF2B5EF4-FFF2-40B4-BE49-F238E27FC236}">
                <a16:creationId xmlns:a16="http://schemas.microsoft.com/office/drawing/2014/main" id="{2F9E2829-1317-A386-273C-58EE83635A70}"/>
              </a:ext>
            </a:extLst>
          </p:cNvPr>
          <p:cNvPicPr>
            <a:picLocks noChangeAspect="1"/>
          </p:cNvPicPr>
          <p:nvPr/>
        </p:nvPicPr>
        <p:blipFill>
          <a:blip r:embed="rId5"/>
          <a:stretch>
            <a:fillRect/>
          </a:stretch>
        </p:blipFill>
        <p:spPr>
          <a:xfrm>
            <a:off x="9136528" y="2679447"/>
            <a:ext cx="1882303" cy="1767993"/>
          </a:xfrm>
          <a:prstGeom prst="rect">
            <a:avLst/>
          </a:prstGeom>
        </p:spPr>
      </p:pic>
      <p:pic>
        <p:nvPicPr>
          <p:cNvPr id="18" name="Imagen 17">
            <a:extLst>
              <a:ext uri="{FF2B5EF4-FFF2-40B4-BE49-F238E27FC236}">
                <a16:creationId xmlns:a16="http://schemas.microsoft.com/office/drawing/2014/main" id="{248EC541-4498-C8C9-38BF-07E43BC0D25C}"/>
              </a:ext>
            </a:extLst>
          </p:cNvPr>
          <p:cNvPicPr>
            <a:picLocks noChangeAspect="1"/>
          </p:cNvPicPr>
          <p:nvPr/>
        </p:nvPicPr>
        <p:blipFill>
          <a:blip r:embed="rId6"/>
          <a:stretch>
            <a:fillRect/>
          </a:stretch>
        </p:blipFill>
        <p:spPr>
          <a:xfrm>
            <a:off x="9509940" y="4854738"/>
            <a:ext cx="1508891" cy="495343"/>
          </a:xfrm>
          <a:prstGeom prst="rect">
            <a:avLst/>
          </a:prstGeom>
        </p:spPr>
      </p:pic>
      <p:pic>
        <p:nvPicPr>
          <p:cNvPr id="20" name="Imagen 19">
            <a:extLst>
              <a:ext uri="{FF2B5EF4-FFF2-40B4-BE49-F238E27FC236}">
                <a16:creationId xmlns:a16="http://schemas.microsoft.com/office/drawing/2014/main" id="{2BA051F9-B3CD-8B93-DE45-8C32F04F5BE3}"/>
              </a:ext>
            </a:extLst>
          </p:cNvPr>
          <p:cNvPicPr>
            <a:picLocks noChangeAspect="1"/>
          </p:cNvPicPr>
          <p:nvPr/>
        </p:nvPicPr>
        <p:blipFill>
          <a:blip r:embed="rId7"/>
          <a:stretch>
            <a:fillRect/>
          </a:stretch>
        </p:blipFill>
        <p:spPr>
          <a:xfrm>
            <a:off x="9445164" y="978338"/>
            <a:ext cx="1265030" cy="998307"/>
          </a:xfrm>
          <a:prstGeom prst="rect">
            <a:avLst/>
          </a:prstGeom>
        </p:spPr>
      </p:pic>
      <p:sp>
        <p:nvSpPr>
          <p:cNvPr id="21" name="CuadroTexto 20">
            <a:extLst>
              <a:ext uri="{FF2B5EF4-FFF2-40B4-BE49-F238E27FC236}">
                <a16:creationId xmlns:a16="http://schemas.microsoft.com/office/drawing/2014/main" id="{7D475938-9701-260E-7033-2C80A5855855}"/>
              </a:ext>
            </a:extLst>
          </p:cNvPr>
          <p:cNvSpPr txBox="1"/>
          <p:nvPr/>
        </p:nvSpPr>
        <p:spPr>
          <a:xfrm>
            <a:off x="9173548" y="2376721"/>
            <a:ext cx="1031051" cy="307777"/>
          </a:xfrm>
          <a:prstGeom prst="rect">
            <a:avLst/>
          </a:prstGeom>
          <a:noFill/>
        </p:spPr>
        <p:txBody>
          <a:bodyPr wrap="none" rtlCol="0">
            <a:spAutoFit/>
          </a:bodyPr>
          <a:lstStyle/>
          <a:p>
            <a:r>
              <a:rPr lang="es-MX" sz="1400" dirty="0" err="1">
                <a:latin typeface="Times New Roman" panose="02020603050405020304" pitchFamily="18" charset="0"/>
                <a:cs typeface="Times New Roman" panose="02020603050405020304" pitchFamily="18" charset="0"/>
              </a:rPr>
              <a:t>Stepinfo</a:t>
            </a:r>
            <a:r>
              <a:rPr lang="es-MX" sz="1400" dirty="0">
                <a:latin typeface="Times New Roman" panose="02020603050405020304" pitchFamily="18" charset="0"/>
                <a:cs typeface="Times New Roman" panose="02020603050405020304" pitchFamily="18" charset="0"/>
              </a:rPr>
              <a:t>(R)</a:t>
            </a:r>
            <a:endParaRPr lang="es-CO" sz="1400" dirty="0">
              <a:latin typeface="Times New Roman" panose="02020603050405020304" pitchFamily="18" charset="0"/>
              <a:cs typeface="Times New Roman" panose="02020603050405020304" pitchFamily="18" charset="0"/>
            </a:endParaRPr>
          </a:p>
        </p:txBody>
      </p:sp>
      <p:sp>
        <p:nvSpPr>
          <p:cNvPr id="22" name="CuadroTexto 21">
            <a:extLst>
              <a:ext uri="{FF2B5EF4-FFF2-40B4-BE49-F238E27FC236}">
                <a16:creationId xmlns:a16="http://schemas.microsoft.com/office/drawing/2014/main" id="{C283290A-86F5-5BFD-AB8D-A33310BB038F}"/>
              </a:ext>
            </a:extLst>
          </p:cNvPr>
          <p:cNvSpPr txBox="1"/>
          <p:nvPr/>
        </p:nvSpPr>
        <p:spPr>
          <a:xfrm>
            <a:off x="9233334" y="4497200"/>
            <a:ext cx="732893" cy="307777"/>
          </a:xfrm>
          <a:prstGeom prst="rect">
            <a:avLst/>
          </a:prstGeom>
          <a:noFill/>
        </p:spPr>
        <p:txBody>
          <a:bodyPr wrap="none" rtlCol="0">
            <a:spAutoFit/>
          </a:bodyPr>
          <a:lstStyle/>
          <a:p>
            <a:r>
              <a:rPr lang="es-MX" sz="1400" dirty="0">
                <a:latin typeface="Times New Roman" panose="02020603050405020304" pitchFamily="18" charset="0"/>
                <a:cs typeface="Times New Roman" panose="02020603050405020304" pitchFamily="18" charset="0"/>
              </a:rPr>
              <a:t>pole(R)</a:t>
            </a:r>
            <a:endParaRPr lang="es-CO" sz="14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CAB1BD0D-1B99-68A4-7D97-05EA0A71238B}"/>
              </a:ext>
            </a:extLst>
          </p:cNvPr>
          <p:cNvSpPr txBox="1"/>
          <p:nvPr/>
        </p:nvSpPr>
        <p:spPr>
          <a:xfrm>
            <a:off x="1147202" y="5773567"/>
            <a:ext cx="2294267" cy="923330"/>
          </a:xfrm>
          <a:prstGeom prst="rect">
            <a:avLst/>
          </a:prstGeom>
          <a:noFill/>
        </p:spPr>
        <p:txBody>
          <a:bodyPr wrap="square">
            <a:spAutoFit/>
          </a:bodyPr>
          <a:lstStyle/>
          <a:p>
            <a:r>
              <a:rPr lang="es-CO" dirty="0"/>
              <a:t>Kv = </a:t>
            </a:r>
            <a:r>
              <a:rPr lang="es-CO" dirty="0" err="1"/>
              <a:t>dcgain</a:t>
            </a:r>
            <a:r>
              <a:rPr lang="es-CO" dirty="0"/>
              <a:t>(s*G) = 10</a:t>
            </a:r>
          </a:p>
          <a:p>
            <a:r>
              <a:rPr lang="es-CO" dirty="0" err="1"/>
              <a:t>Ev</a:t>
            </a:r>
            <a:r>
              <a:rPr lang="es-CO" dirty="0"/>
              <a:t> = 1/Kv</a:t>
            </a:r>
          </a:p>
          <a:p>
            <a:r>
              <a:rPr lang="es-CO" dirty="0" err="1"/>
              <a:t>Ev</a:t>
            </a:r>
            <a:r>
              <a:rPr lang="es-CO" dirty="0"/>
              <a:t> = 0.1</a:t>
            </a:r>
          </a:p>
        </p:txBody>
      </p:sp>
      <p:pic>
        <p:nvPicPr>
          <p:cNvPr id="6" name="Imagen 5">
            <a:extLst>
              <a:ext uri="{FF2B5EF4-FFF2-40B4-BE49-F238E27FC236}">
                <a16:creationId xmlns:a16="http://schemas.microsoft.com/office/drawing/2014/main" id="{4778F4A3-2D2A-A519-30BA-BB8C7E54FF3F}"/>
              </a:ext>
            </a:extLst>
          </p:cNvPr>
          <p:cNvPicPr>
            <a:picLocks noChangeAspect="1"/>
          </p:cNvPicPr>
          <p:nvPr/>
        </p:nvPicPr>
        <p:blipFill>
          <a:blip r:embed="rId8"/>
          <a:stretch>
            <a:fillRect/>
          </a:stretch>
        </p:blipFill>
        <p:spPr>
          <a:xfrm>
            <a:off x="4990888" y="5350081"/>
            <a:ext cx="5273497" cy="1333616"/>
          </a:xfrm>
          <a:prstGeom prst="rect">
            <a:avLst/>
          </a:prstGeom>
        </p:spPr>
      </p:pic>
    </p:spTree>
    <p:extLst>
      <p:ext uri="{BB962C8B-B14F-4D97-AF65-F5344CB8AC3E}">
        <p14:creationId xmlns:p14="http://schemas.microsoft.com/office/powerpoint/2010/main" val="123991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6CE0A-E312-2CCF-F888-C76586490752}"/>
              </a:ext>
            </a:extLst>
          </p:cNvPr>
          <p:cNvSpPr>
            <a:spLocks noGrp="1"/>
          </p:cNvSpPr>
          <p:nvPr>
            <p:ph type="title"/>
          </p:nvPr>
        </p:nvSpPr>
        <p:spPr/>
        <p:txBody>
          <a:bodyPr>
            <a:noAutofit/>
          </a:bodyPr>
          <a:lstStyle/>
          <a:p>
            <a:r>
              <a:rPr lang="es-MX" sz="2000" dirty="0">
                <a:latin typeface="Times New Roman" panose="02020603050405020304" pitchFamily="18" charset="0"/>
                <a:cs typeface="Times New Roman" panose="02020603050405020304" pitchFamily="18" charset="0"/>
              </a:rPr>
              <a:t>Se desea diseñar un compensador de adelanto de forma que los polos en lazo cerrado dominantes tengan el factor de amortiguamiento </a:t>
            </a:r>
            <a:r>
              <a:rPr lang="el-GR" sz="2000" dirty="0">
                <a:latin typeface="Times New Roman" panose="02020603050405020304" pitchFamily="18" charset="0"/>
                <a:cs typeface="Times New Roman" panose="02020603050405020304" pitchFamily="18" charset="0"/>
              </a:rPr>
              <a:t>ζ</a:t>
            </a:r>
            <a:r>
              <a:rPr lang="es-MX" sz="2000" dirty="0">
                <a:latin typeface="Times New Roman" panose="02020603050405020304" pitchFamily="18" charset="0"/>
                <a:cs typeface="Times New Roman" panose="02020603050405020304" pitchFamily="18" charset="0"/>
              </a:rPr>
              <a:t>=0.5 y la frecuencia natural no amortiguada </a:t>
            </a:r>
            <a:r>
              <a:rPr lang="es-MX" sz="2000" dirty="0" err="1">
                <a:latin typeface="Times New Roman" panose="02020603050405020304" pitchFamily="18" charset="0"/>
                <a:cs typeface="Times New Roman" panose="02020603050405020304" pitchFamily="18" charset="0"/>
              </a:rPr>
              <a:t>Wn</a:t>
            </a:r>
            <a:r>
              <a:rPr lang="es-MX" sz="2000" dirty="0">
                <a:latin typeface="Times New Roman" panose="02020603050405020304" pitchFamily="18" charset="0"/>
                <a:cs typeface="Times New Roman" panose="02020603050405020304" pitchFamily="18" charset="0"/>
              </a:rPr>
              <a:t>= 3 rad/</a:t>
            </a:r>
            <a:r>
              <a:rPr lang="es-MX" sz="2000" dirty="0" err="1">
                <a:latin typeface="Times New Roman" panose="02020603050405020304" pitchFamily="18" charset="0"/>
                <a:cs typeface="Times New Roman" panose="02020603050405020304" pitchFamily="18" charset="0"/>
              </a:rPr>
              <a:t>seg</a:t>
            </a:r>
            <a:endParaRPr lang="es-CO"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0EB7AD1-E248-0BF2-060F-F64EE55E3C70}"/>
                  </a:ext>
                </a:extLst>
              </p:cNvPr>
              <p:cNvSpPr>
                <a:spLocks noGrp="1"/>
              </p:cNvSpPr>
              <p:nvPr>
                <p:ph idx="1"/>
              </p:nvPr>
            </p:nvSpPr>
            <p:spPr>
              <a:xfrm>
                <a:off x="838200" y="1825625"/>
                <a:ext cx="413004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ea typeface="Cambria Math" panose="02040503050406030204" pitchFamily="18" charset="0"/>
                        </a:rPr>
                        <m:t>𝜎</m:t>
                      </m:r>
                      <m:r>
                        <a:rPr lang="es-MX"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ζ</m:t>
                      </m:r>
                      <m:r>
                        <a:rPr lang="es-MX" b="0" i="1" smtClean="0">
                          <a:latin typeface="Cambria Math" panose="02040503050406030204" pitchFamily="18" charset="0"/>
                          <a:ea typeface="Cambria Math" panose="02040503050406030204" pitchFamily="18" charset="0"/>
                        </a:rPr>
                        <m:t>𝑤𝑛</m:t>
                      </m:r>
                    </m:oMath>
                  </m:oMathPara>
                </a14:m>
                <a:endParaRPr lang="es-MX"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ea typeface="Cambria Math" panose="02040503050406030204" pitchFamily="18" charset="0"/>
                        </a:rPr>
                        <m:t>𝜎</m:t>
                      </m:r>
                      <m:r>
                        <a:rPr lang="es-MX" b="0" i="1" smtClean="0">
                          <a:latin typeface="Cambria Math" panose="02040503050406030204" pitchFamily="18" charset="0"/>
                          <a:ea typeface="Cambria Math" panose="02040503050406030204" pitchFamily="18" charset="0"/>
                        </a:rPr>
                        <m:t>=</m:t>
                      </m:r>
                      <m:r>
                        <a:rPr lang="es-MX" b="0" i="0" smtClean="0">
                          <a:latin typeface="Cambria Math" panose="02040503050406030204" pitchFamily="18" charset="0"/>
                          <a:ea typeface="Cambria Math" panose="02040503050406030204" pitchFamily="18" charset="0"/>
                        </a:rPr>
                        <m:t>0,5∗3</m:t>
                      </m:r>
                    </m:oMath>
                  </m:oMathPara>
                </a14:m>
                <a:endParaRPr lang="es-MX"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ea typeface="Cambria Math" panose="02040503050406030204" pitchFamily="18" charset="0"/>
                        </a:rPr>
                        <m:t>𝜎</m:t>
                      </m:r>
                      <m:r>
                        <a:rPr lang="es-MX" b="0" i="1" smtClean="0">
                          <a:latin typeface="Cambria Math" panose="02040503050406030204" pitchFamily="18" charset="0"/>
                          <a:ea typeface="Cambria Math" panose="02040503050406030204" pitchFamily="18" charset="0"/>
                        </a:rPr>
                        <m:t>=1,5</m:t>
                      </m:r>
                    </m:oMath>
                  </m:oMathPara>
                </a14:m>
                <a:endParaRPr lang="es-MX"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𝑤𝑑</m:t>
                      </m:r>
                      <m:r>
                        <a:rPr lang="es-MX" b="0" i="1" smtClean="0">
                          <a:latin typeface="Cambria Math" panose="02040503050406030204" pitchFamily="18" charset="0"/>
                        </a:rPr>
                        <m:t>=</m:t>
                      </m:r>
                      <m:r>
                        <a:rPr lang="es-MX" b="0" i="1" smtClean="0">
                          <a:latin typeface="Cambria Math" panose="02040503050406030204" pitchFamily="18" charset="0"/>
                        </a:rPr>
                        <m:t>𝑤𝑛</m:t>
                      </m:r>
                      <m:r>
                        <a:rPr lang="es-MX" b="0" i="1" smtClean="0">
                          <a:latin typeface="Cambria Math" panose="02040503050406030204" pitchFamily="18" charset="0"/>
                        </a:rPr>
                        <m:t>∗</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1−</m:t>
                          </m:r>
                          <m:sSup>
                            <m:sSupPr>
                              <m:ctrlPr>
                                <a:rPr lang="el-GR" b="0" i="1" smtClean="0">
                                  <a:latin typeface="Cambria Math" panose="02040503050406030204" pitchFamily="18" charset="0"/>
                                </a:rPr>
                              </m:ctrlPr>
                            </m:sSupPr>
                            <m:e>
                              <m:r>
                                <m:rPr>
                                  <m:sty m:val="p"/>
                                </m:rPr>
                                <a:rPr lang="el-GR" b="0" i="1" smtClean="0">
                                  <a:latin typeface="Cambria Math" panose="02040503050406030204" pitchFamily="18" charset="0"/>
                                </a:rPr>
                                <m:t>ζ</m:t>
                              </m:r>
                            </m:e>
                            <m:sup>
                              <m:r>
                                <a:rPr lang="es-MX" b="0" i="1" smtClean="0">
                                  <a:latin typeface="Cambria Math" panose="02040503050406030204" pitchFamily="18" charset="0"/>
                                </a:rPr>
                                <m:t>2</m:t>
                              </m:r>
                            </m:sup>
                          </m:sSup>
                        </m:e>
                      </m:rad>
                    </m:oMath>
                  </m:oMathPara>
                </a14:m>
                <a:endParaRPr lang="es-MX" b="0" dirty="0"/>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𝑤𝑑</m:t>
                      </m:r>
                      <m:r>
                        <a:rPr lang="es-MX" b="0" i="1" smtClean="0">
                          <a:latin typeface="Cambria Math" panose="02040503050406030204" pitchFamily="18" charset="0"/>
                        </a:rPr>
                        <m:t>=3∗</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1−</m:t>
                          </m:r>
                          <m:sSup>
                            <m:sSupPr>
                              <m:ctrlPr>
                                <a:rPr lang="el-GR" b="0" i="1" smtClean="0">
                                  <a:latin typeface="Cambria Math" panose="02040503050406030204" pitchFamily="18" charset="0"/>
                                </a:rPr>
                              </m:ctrlPr>
                            </m:sSupPr>
                            <m:e>
                              <m:r>
                                <a:rPr lang="es-MX" b="0" i="1" smtClean="0">
                                  <a:latin typeface="Cambria Math" panose="02040503050406030204" pitchFamily="18" charset="0"/>
                                </a:rPr>
                                <m:t>(1,5)</m:t>
                              </m:r>
                            </m:e>
                            <m:sup>
                              <m:r>
                                <a:rPr lang="es-MX" b="0" i="1" smtClean="0">
                                  <a:latin typeface="Cambria Math" panose="02040503050406030204" pitchFamily="18" charset="0"/>
                                </a:rPr>
                                <m:t>2</m:t>
                              </m:r>
                            </m:sup>
                          </m:sSup>
                        </m:e>
                      </m:rad>
                    </m:oMath>
                  </m:oMathPara>
                </a14:m>
                <a:endParaRPr lang="es-CO" dirty="0"/>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𝑤𝑑</m:t>
                      </m:r>
                      <m:r>
                        <a:rPr lang="es-MX" b="0" i="1" smtClean="0">
                          <a:latin typeface="Cambria Math" panose="02040503050406030204" pitchFamily="18" charset="0"/>
                        </a:rPr>
                        <m:t>=</m:t>
                      </m:r>
                      <m:r>
                        <a:rPr lang="es-MX" b="0" i="0" smtClean="0">
                          <a:latin typeface="Cambria Math" panose="02040503050406030204" pitchFamily="18" charset="0"/>
                        </a:rPr>
                        <m:t>2,5981</m:t>
                      </m:r>
                    </m:oMath>
                  </m:oMathPara>
                </a14:m>
                <a:endParaRPr lang="es-MX" b="0" dirty="0"/>
              </a:p>
              <a:p>
                <a:pPr marL="0" indent="0">
                  <a:buNone/>
                </a:pPr>
                <a:endParaRPr lang="es-MX" b="0" dirty="0"/>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𝑠𝑥</m:t>
                      </m:r>
                      <m:r>
                        <a:rPr lang="es-MX" b="0" i="1" smtClean="0">
                          <a:latin typeface="Cambria Math" panose="02040503050406030204" pitchFamily="18" charset="0"/>
                        </a:rPr>
                        <m:t>=−1,5±2,5981</m:t>
                      </m:r>
                      <m:r>
                        <a:rPr lang="es-MX" b="0" i="1" smtClean="0">
                          <a:latin typeface="Cambria Math" panose="02040503050406030204" pitchFamily="18" charset="0"/>
                        </a:rPr>
                        <m:t>𝑖</m:t>
                      </m:r>
                    </m:oMath>
                  </m:oMathPara>
                </a14:m>
                <a:endParaRPr lang="es-CO" dirty="0"/>
              </a:p>
              <a:p>
                <a:pPr marL="0" indent="0">
                  <a:buNone/>
                </a:pPr>
                <a:endParaRPr lang="es-CO" dirty="0"/>
              </a:p>
              <a:p>
                <a:pPr marL="0" indent="0">
                  <a:buNone/>
                </a:pPr>
                <a:endParaRPr lang="es-CO" dirty="0"/>
              </a:p>
            </p:txBody>
          </p:sp>
        </mc:Choice>
        <mc:Fallback>
          <p:sp>
            <p:nvSpPr>
              <p:cNvPr id="3" name="Marcador de contenido 2">
                <a:extLst>
                  <a:ext uri="{FF2B5EF4-FFF2-40B4-BE49-F238E27FC236}">
                    <a16:creationId xmlns:a16="http://schemas.microsoft.com/office/drawing/2014/main" id="{90EB7AD1-E248-0BF2-060F-F64EE55E3C70}"/>
                  </a:ext>
                </a:extLst>
              </p:cNvPr>
              <p:cNvSpPr>
                <a:spLocks noGrp="1" noRot="1" noChangeAspect="1" noMove="1" noResize="1" noEditPoints="1" noAdjustHandles="1" noChangeArrowheads="1" noChangeShapeType="1" noTextEdit="1"/>
              </p:cNvSpPr>
              <p:nvPr>
                <p:ph idx="1"/>
              </p:nvPr>
            </p:nvSpPr>
            <p:spPr>
              <a:xfrm>
                <a:off x="838200" y="1825625"/>
                <a:ext cx="4130040" cy="4351338"/>
              </a:xfrm>
              <a:blipFill>
                <a:blip r:embed="rId3"/>
                <a:stretch>
                  <a:fillRect/>
                </a:stretch>
              </a:blipFill>
            </p:spPr>
            <p:txBody>
              <a:bodyPr/>
              <a:lstStyle/>
              <a:p>
                <a:r>
                  <a:rPr lang="es-CO">
                    <a:noFill/>
                  </a:rPr>
                  <a:t> </a:t>
                </a:r>
              </a:p>
            </p:txBody>
          </p:sp>
        </mc:Fallback>
      </mc:AlternateContent>
      <p:pic>
        <p:nvPicPr>
          <p:cNvPr id="7" name="Imagen 6">
            <a:extLst>
              <a:ext uri="{FF2B5EF4-FFF2-40B4-BE49-F238E27FC236}">
                <a16:creationId xmlns:a16="http://schemas.microsoft.com/office/drawing/2014/main" id="{621B6030-08C7-7620-4C86-F7FD2A5BA1EC}"/>
              </a:ext>
            </a:extLst>
          </p:cNvPr>
          <p:cNvPicPr>
            <a:picLocks noChangeAspect="1"/>
          </p:cNvPicPr>
          <p:nvPr/>
        </p:nvPicPr>
        <p:blipFill>
          <a:blip r:embed="rId4"/>
          <a:stretch>
            <a:fillRect/>
          </a:stretch>
        </p:blipFill>
        <p:spPr>
          <a:xfrm>
            <a:off x="6172202" y="1524000"/>
            <a:ext cx="4854050" cy="4092892"/>
          </a:xfrm>
          <a:prstGeom prst="rect">
            <a:avLst/>
          </a:prstGeom>
        </p:spPr>
      </p:pic>
    </p:spTree>
    <p:extLst>
      <p:ext uri="{BB962C8B-B14F-4D97-AF65-F5344CB8AC3E}">
        <p14:creationId xmlns:p14="http://schemas.microsoft.com/office/powerpoint/2010/main" val="117996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98033-F690-890A-98DA-B0C61C50DD03}"/>
              </a:ext>
            </a:extLst>
          </p:cNvPr>
          <p:cNvSpPr>
            <a:spLocks noGrp="1"/>
          </p:cNvSpPr>
          <p:nvPr>
            <p:ph type="title"/>
          </p:nvPr>
        </p:nvSpPr>
        <p:spPr>
          <a:xfrm>
            <a:off x="3055620" y="243205"/>
            <a:ext cx="6080760" cy="1325563"/>
          </a:xfrm>
        </p:spPr>
        <p:txBody>
          <a:bodyPr/>
          <a:lstStyle/>
          <a:p>
            <a:r>
              <a:rPr lang="es-MX" dirty="0">
                <a:latin typeface="Times New Roman" panose="02020603050405020304" pitchFamily="18" charset="0"/>
                <a:cs typeface="Times New Roman" panose="02020603050405020304" pitchFamily="18" charset="0"/>
              </a:rPr>
              <a:t>Compensador en adelanto</a:t>
            </a:r>
            <a:endParaRPr lang="es-CO"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1FC1944-354C-8E7A-C661-C4507F060D6F}"/>
                  </a:ext>
                </a:extLst>
              </p:cNvPr>
              <p:cNvSpPr>
                <a:spLocks noGrp="1"/>
              </p:cNvSpPr>
              <p:nvPr>
                <p:ph idx="1"/>
              </p:nvPr>
            </p:nvSpPr>
            <p:spPr>
              <a:xfrm>
                <a:off x="472440" y="1364582"/>
                <a:ext cx="5166360" cy="158009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𝐶</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𝑠</m:t>
                          </m:r>
                        </m:e>
                      </m:d>
                      <m:r>
                        <a:rPr lang="es-MX" sz="2000" b="0" i="1" smtClean="0">
                          <a:latin typeface="Cambria Math" panose="02040503050406030204" pitchFamily="18" charset="0"/>
                        </a:rPr>
                        <m:t>=</m:t>
                      </m:r>
                      <m:r>
                        <a:rPr lang="es-MX" sz="2000" b="0" i="1" smtClean="0">
                          <a:latin typeface="Cambria Math" panose="02040503050406030204" pitchFamily="18" charset="0"/>
                        </a:rPr>
                        <m:t>𝐾𝑐</m:t>
                      </m:r>
                      <m:f>
                        <m:fPr>
                          <m:ctrlPr>
                            <a:rPr lang="es-MX" sz="2000" b="0" i="1" smtClean="0">
                              <a:latin typeface="Cambria Math" panose="02040503050406030204" pitchFamily="18" charset="0"/>
                            </a:rPr>
                          </m:ctrlPr>
                        </m:fPr>
                        <m:num>
                          <m:r>
                            <a:rPr lang="es-MX" sz="2000" b="0" i="1" smtClean="0">
                              <a:latin typeface="Cambria Math" panose="02040503050406030204" pitchFamily="18" charset="0"/>
                            </a:rPr>
                            <m:t>𝑠</m:t>
                          </m:r>
                          <m:r>
                            <a:rPr lang="es-MX" sz="2000" b="0" i="1" smtClean="0">
                              <a:latin typeface="Cambria Math" panose="02040503050406030204" pitchFamily="18" charset="0"/>
                            </a:rPr>
                            <m:t>+</m:t>
                          </m:r>
                          <m:r>
                            <a:rPr lang="es-MX" sz="2000" b="0" i="1" smtClean="0">
                              <a:latin typeface="Cambria Math" panose="02040503050406030204" pitchFamily="18" charset="0"/>
                            </a:rPr>
                            <m:t>𝑧</m:t>
                          </m:r>
                        </m:num>
                        <m:den>
                          <m:r>
                            <a:rPr lang="es-MX" sz="2000" b="0" i="1" smtClean="0">
                              <a:latin typeface="Cambria Math" panose="02040503050406030204" pitchFamily="18" charset="0"/>
                            </a:rPr>
                            <m:t>𝑠</m:t>
                          </m:r>
                          <m:r>
                            <a:rPr lang="es-MX" sz="2000" b="0" i="1" smtClean="0">
                              <a:latin typeface="Cambria Math" panose="02040503050406030204" pitchFamily="18" charset="0"/>
                            </a:rPr>
                            <m:t>+</m:t>
                          </m:r>
                          <m:r>
                            <a:rPr lang="es-MX" sz="2000" b="0" i="1" smtClean="0">
                              <a:latin typeface="Cambria Math" panose="02040503050406030204" pitchFamily="18" charset="0"/>
                            </a:rPr>
                            <m:t>𝑝</m:t>
                          </m:r>
                        </m:den>
                      </m:f>
                      <m:r>
                        <a:rPr lang="es-MX" sz="2000" b="0" i="0" smtClean="0">
                          <a:latin typeface="Cambria Math" panose="02040503050406030204" pitchFamily="18" charset="0"/>
                        </a:rPr>
                        <m:t>→</m:t>
                      </m:r>
                      <m:r>
                        <m:rPr>
                          <m:sty m:val="p"/>
                        </m:rPr>
                        <a:rPr lang="es-MX" sz="2000" b="0" i="0" smtClean="0">
                          <a:latin typeface="Cambria Math" panose="02040503050406030204" pitchFamily="18" charset="0"/>
                        </a:rPr>
                        <m:t>z</m:t>
                      </m:r>
                      <m:r>
                        <a:rPr lang="es-MX" sz="2000" b="0" i="0" smtClean="0">
                          <a:latin typeface="Cambria Math" panose="02040503050406030204" pitchFamily="18" charset="0"/>
                        </a:rPr>
                        <m:t>=−1,5 →</m:t>
                      </m:r>
                      <m:r>
                        <m:rPr>
                          <m:sty m:val="p"/>
                        </m:rPr>
                        <a:rPr lang="es-MX" sz="2000" b="0" i="0" smtClean="0">
                          <a:latin typeface="Cambria Math" panose="02040503050406030204" pitchFamily="18" charset="0"/>
                        </a:rPr>
                        <m:t>p</m:t>
                      </m:r>
                      <m:r>
                        <a:rPr lang="es-MX" sz="2000" b="0" i="0" smtClean="0">
                          <a:latin typeface="Cambria Math" panose="02040503050406030204" pitchFamily="18" charset="0"/>
                        </a:rPr>
                        <m:t>=−5,5</m:t>
                      </m:r>
                    </m:oMath>
                  </m:oMathPara>
                </a14:m>
                <a:endParaRPr lang="es-MX" sz="20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𝐾𝑐</m:t>
                      </m:r>
                      <m:r>
                        <a:rPr lang="es-MX" sz="2000" b="0" i="1" smtClean="0">
                          <a:latin typeface="Cambria Math" panose="02040503050406030204" pitchFamily="18" charset="0"/>
                        </a:rPr>
                        <m:t>=</m:t>
                      </m:r>
                      <m:sSub>
                        <m:sSubPr>
                          <m:ctrlPr>
                            <a:rPr lang="es-MX" sz="2000" b="0" i="1" smtClean="0">
                              <a:latin typeface="Cambria Math" panose="02040503050406030204" pitchFamily="18" charset="0"/>
                            </a:rPr>
                          </m:ctrlPr>
                        </m:sSubPr>
                        <m:e>
                          <m:d>
                            <m:dPr>
                              <m:begChr m:val="‖"/>
                              <m:endChr m:val="‖"/>
                              <m:ctrlPr>
                                <a:rPr lang="es-MX" sz="2000" b="0" i="1" smtClean="0">
                                  <a:latin typeface="Cambria Math" panose="02040503050406030204" pitchFamily="18" charset="0"/>
                                </a:rPr>
                              </m:ctrlPr>
                            </m:dPr>
                            <m:e>
                              <m:f>
                                <m:fPr>
                                  <m:ctrlPr>
                                    <a:rPr lang="es-MX" sz="2000" b="0" i="1" smtClean="0">
                                      <a:latin typeface="Cambria Math" panose="02040503050406030204" pitchFamily="18" charset="0"/>
                                    </a:rPr>
                                  </m:ctrlPr>
                                </m:fPr>
                                <m:num>
                                  <m:r>
                                    <a:rPr lang="es-MX" sz="2000" b="0" i="1" smtClean="0">
                                      <a:latin typeface="Cambria Math" panose="02040503050406030204" pitchFamily="18" charset="0"/>
                                    </a:rPr>
                                    <m:t>1</m:t>
                                  </m:r>
                                </m:num>
                                <m:den>
                                  <m:r>
                                    <a:rPr lang="es-MX" sz="2000" b="0" i="1" smtClean="0">
                                      <a:latin typeface="Cambria Math" panose="02040503050406030204" pitchFamily="18" charset="0"/>
                                    </a:rPr>
                                    <m:t>𝐶</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𝑠</m:t>
                                      </m:r>
                                    </m:e>
                                  </m:d>
                                  <m:r>
                                    <a:rPr lang="es-MX" sz="2000" b="0" i="1" smtClean="0">
                                      <a:latin typeface="Cambria Math" panose="02040503050406030204" pitchFamily="18" charset="0"/>
                                    </a:rPr>
                                    <m:t>𝑅</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𝑠</m:t>
                                      </m:r>
                                    </m:e>
                                  </m:d>
                                </m:den>
                              </m:f>
                            </m:e>
                          </m:d>
                        </m:e>
                        <m:sub>
                          <m:r>
                            <a:rPr lang="es-MX" sz="2000" b="0" i="1" smtClean="0">
                              <a:latin typeface="Cambria Math" panose="02040503050406030204" pitchFamily="18" charset="0"/>
                            </a:rPr>
                            <m:t>𝑠𝑥</m:t>
                          </m:r>
                          <m:r>
                            <a:rPr lang="es-MX" sz="2000" b="0" i="1" smtClean="0">
                              <a:latin typeface="Cambria Math" panose="02040503050406030204" pitchFamily="18" charset="0"/>
                            </a:rPr>
                            <m:t>=−1,5+2,5981</m:t>
                          </m:r>
                          <m:r>
                            <a:rPr lang="es-MX" sz="2000" b="0" i="1" smtClean="0">
                              <a:latin typeface="Cambria Math" panose="02040503050406030204" pitchFamily="18" charset="0"/>
                            </a:rPr>
                            <m:t>𝑖</m:t>
                          </m:r>
                        </m:sub>
                      </m:sSub>
                    </m:oMath>
                  </m:oMathPara>
                </a14:m>
                <a:endParaRPr lang="es-MX" sz="2000" b="0" dirty="0">
                  <a:latin typeface="Times New Roman" panose="02020603050405020304" pitchFamily="18" charset="0"/>
                  <a:cs typeface="Times New Roman" panose="02020603050405020304" pitchFamily="18" charset="0"/>
                </a:endParaRPr>
              </a:p>
              <a:p>
                <a:pPr marL="0" indent="0">
                  <a:buNone/>
                </a:pPr>
                <a:endParaRPr lang="es-MX" sz="2000" b="0" dirty="0">
                  <a:latin typeface="Times New Roman" panose="02020603050405020304" pitchFamily="18" charset="0"/>
                  <a:cs typeface="Times New Roman" panose="02020603050405020304" pitchFamily="18" charset="0"/>
                </a:endParaRPr>
              </a:p>
              <a:p>
                <a:pPr marL="0" indent="0">
                  <a:buNone/>
                </a:pPr>
                <a:endParaRPr lang="es-MX" sz="2000" b="0" dirty="0">
                  <a:latin typeface="Times New Roman" panose="02020603050405020304" pitchFamily="18" charset="0"/>
                  <a:cs typeface="Times New Roman" panose="02020603050405020304" pitchFamily="18" charset="0"/>
                </a:endParaRPr>
              </a:p>
              <a:p>
                <a:pPr marL="0" indent="0">
                  <a:buNone/>
                </a:pPr>
                <a:endParaRPr lang="es-CO" sz="2000" dirty="0">
                  <a:latin typeface="Times New Roman" panose="02020603050405020304" pitchFamily="18" charset="0"/>
                  <a:cs typeface="Times New Roman" panose="02020603050405020304" pitchFamily="18" charset="0"/>
                </a:endParaRPr>
              </a:p>
              <a:p>
                <a:pPr marL="0" indent="0">
                  <a:buNone/>
                </a:pPr>
                <a:endParaRPr lang="es-CO" sz="2000" dirty="0">
                  <a:latin typeface="Times New Roman" panose="02020603050405020304" pitchFamily="18"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E1FC1944-354C-8E7A-C661-C4507F060D6F}"/>
                  </a:ext>
                </a:extLst>
              </p:cNvPr>
              <p:cNvSpPr>
                <a:spLocks noGrp="1" noRot="1" noChangeAspect="1" noMove="1" noResize="1" noEditPoints="1" noAdjustHandles="1" noChangeArrowheads="1" noChangeShapeType="1" noTextEdit="1"/>
              </p:cNvSpPr>
              <p:nvPr>
                <p:ph idx="1"/>
              </p:nvPr>
            </p:nvSpPr>
            <p:spPr>
              <a:xfrm>
                <a:off x="472440" y="1364582"/>
                <a:ext cx="5166360" cy="1580097"/>
              </a:xfrm>
              <a:blipFill>
                <a:blip r:embed="rId3"/>
                <a:stretch>
                  <a:fillRect/>
                </a:stretch>
              </a:blipFill>
            </p:spPr>
            <p:txBody>
              <a:bodyPr/>
              <a:lstStyle/>
              <a:p>
                <a:r>
                  <a:rPr lang="es-CO">
                    <a:noFill/>
                  </a:rPr>
                  <a:t> </a:t>
                </a:r>
              </a:p>
            </p:txBody>
          </p:sp>
        </mc:Fallback>
      </mc:AlternateContent>
      <p:pic>
        <p:nvPicPr>
          <p:cNvPr id="5" name="Imagen 4">
            <a:extLst>
              <a:ext uri="{FF2B5EF4-FFF2-40B4-BE49-F238E27FC236}">
                <a16:creationId xmlns:a16="http://schemas.microsoft.com/office/drawing/2014/main" id="{E66A1D07-87DA-A05E-36B5-34A69D052D0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960120" y="3112319"/>
            <a:ext cx="5607373" cy="2964314"/>
          </a:xfrm>
          <a:prstGeom prst="rect">
            <a:avLst/>
          </a:prstGeom>
        </p:spPr>
      </p:pic>
      <p:pic>
        <p:nvPicPr>
          <p:cNvPr id="7" name="Imagen 6">
            <a:extLst>
              <a:ext uri="{FF2B5EF4-FFF2-40B4-BE49-F238E27FC236}">
                <a16:creationId xmlns:a16="http://schemas.microsoft.com/office/drawing/2014/main" id="{763BF291-6FE1-7ECB-C764-57C5C8490E99}"/>
              </a:ext>
            </a:extLst>
          </p:cNvPr>
          <p:cNvPicPr>
            <a:picLocks noChangeAspect="1"/>
          </p:cNvPicPr>
          <p:nvPr/>
        </p:nvPicPr>
        <p:blipFill>
          <a:blip r:embed="rId6"/>
          <a:stretch>
            <a:fillRect/>
          </a:stretch>
        </p:blipFill>
        <p:spPr>
          <a:xfrm>
            <a:off x="6685338" y="1568768"/>
            <a:ext cx="5034222" cy="4146232"/>
          </a:xfrm>
          <a:prstGeom prst="rect">
            <a:avLst/>
          </a:prstGeom>
        </p:spPr>
      </p:pic>
    </p:spTree>
    <p:extLst>
      <p:ext uri="{BB962C8B-B14F-4D97-AF65-F5344CB8AC3E}">
        <p14:creationId xmlns:p14="http://schemas.microsoft.com/office/powerpoint/2010/main" val="387526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EF22F-7584-01E3-F8BD-F5196F13589D}"/>
              </a:ext>
            </a:extLst>
          </p:cNvPr>
          <p:cNvSpPr>
            <a:spLocks noGrp="1"/>
          </p:cNvSpPr>
          <p:nvPr>
            <p:ph type="title"/>
          </p:nvPr>
        </p:nvSpPr>
        <p:spPr/>
        <p:txBody>
          <a:bodyPr/>
          <a:lstStyle/>
          <a:p>
            <a:r>
              <a:rPr lang="es-MX" dirty="0"/>
              <a:t>Compensador en adelanto</a:t>
            </a:r>
            <a:endParaRPr lang="es-CO" dirty="0"/>
          </a:p>
        </p:txBody>
      </p:sp>
      <p:sp>
        <p:nvSpPr>
          <p:cNvPr id="3" name="Marcador de contenido 2">
            <a:extLst>
              <a:ext uri="{FF2B5EF4-FFF2-40B4-BE49-F238E27FC236}">
                <a16:creationId xmlns:a16="http://schemas.microsoft.com/office/drawing/2014/main" id="{2B83C20F-2AE7-1D1E-F302-F4F94F15F3CB}"/>
              </a:ext>
            </a:extLst>
          </p:cNvPr>
          <p:cNvSpPr>
            <a:spLocks noGrp="1"/>
          </p:cNvSpPr>
          <p:nvPr>
            <p:ph idx="1"/>
          </p:nvPr>
        </p:nvSpPr>
        <p:spPr/>
        <p:txBody>
          <a:bodyPr/>
          <a:lstStyle/>
          <a:p>
            <a:pPr marL="0" indent="0">
              <a:buNone/>
            </a:pPr>
            <a:r>
              <a:rPr lang="es-MX" dirty="0">
                <a:latin typeface="Times New Roman" panose="02020603050405020304" pitchFamily="18" charset="0"/>
                <a:cs typeface="Times New Roman" panose="02020603050405020304" pitchFamily="18" charset="0"/>
              </a:rPr>
              <a:t>C1                                                                Sistema compensado</a:t>
            </a:r>
          </a:p>
          <a:p>
            <a:pPr marL="0" indent="0">
              <a:buNone/>
            </a:pPr>
            <a:r>
              <a:rPr lang="es-MX" dirty="0">
                <a:latin typeface="Times New Roman" panose="02020603050405020304" pitchFamily="18" charset="0"/>
                <a:cs typeface="Times New Roman" panose="02020603050405020304" pitchFamily="18" charset="0"/>
              </a:rPr>
              <a:t> </a:t>
            </a:r>
            <a:endParaRPr lang="es-CO"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2E8B3A24-CCB2-FBD3-7B6F-96C215E65FD3}"/>
              </a:ext>
            </a:extLst>
          </p:cNvPr>
          <p:cNvPicPr>
            <a:picLocks noChangeAspect="1"/>
          </p:cNvPicPr>
          <p:nvPr/>
        </p:nvPicPr>
        <p:blipFill>
          <a:blip r:embed="rId3"/>
          <a:stretch>
            <a:fillRect/>
          </a:stretch>
        </p:blipFill>
        <p:spPr>
          <a:xfrm>
            <a:off x="971494" y="2404745"/>
            <a:ext cx="2383196" cy="1325564"/>
          </a:xfrm>
          <a:prstGeom prst="rect">
            <a:avLst/>
          </a:prstGeom>
        </p:spPr>
      </p:pic>
      <p:pic>
        <p:nvPicPr>
          <p:cNvPr id="7" name="Imagen 6">
            <a:extLst>
              <a:ext uri="{FF2B5EF4-FFF2-40B4-BE49-F238E27FC236}">
                <a16:creationId xmlns:a16="http://schemas.microsoft.com/office/drawing/2014/main" id="{CC465167-D5A7-2F59-C8DD-93A07EB1872F}"/>
              </a:ext>
            </a:extLst>
          </p:cNvPr>
          <p:cNvPicPr>
            <a:picLocks noChangeAspect="1"/>
          </p:cNvPicPr>
          <p:nvPr/>
        </p:nvPicPr>
        <p:blipFill>
          <a:blip r:embed="rId4"/>
          <a:stretch>
            <a:fillRect/>
          </a:stretch>
        </p:blipFill>
        <p:spPr>
          <a:xfrm>
            <a:off x="5778533" y="2394202"/>
            <a:ext cx="5171156" cy="1325564"/>
          </a:xfrm>
          <a:prstGeom prst="rect">
            <a:avLst/>
          </a:prstGeom>
        </p:spPr>
      </p:pic>
      <p:pic>
        <p:nvPicPr>
          <p:cNvPr id="9" name="Imagen 8">
            <a:extLst>
              <a:ext uri="{FF2B5EF4-FFF2-40B4-BE49-F238E27FC236}">
                <a16:creationId xmlns:a16="http://schemas.microsoft.com/office/drawing/2014/main" id="{809CD961-DE53-0A5A-B64C-58A7A59EE772}"/>
              </a:ext>
            </a:extLst>
          </p:cNvPr>
          <p:cNvPicPr>
            <a:picLocks noChangeAspect="1"/>
          </p:cNvPicPr>
          <p:nvPr/>
        </p:nvPicPr>
        <p:blipFill>
          <a:blip r:embed="rId5"/>
          <a:stretch>
            <a:fillRect/>
          </a:stretch>
        </p:blipFill>
        <p:spPr>
          <a:xfrm>
            <a:off x="1143930" y="4278948"/>
            <a:ext cx="7131390" cy="1958837"/>
          </a:xfrm>
          <a:prstGeom prst="rect">
            <a:avLst/>
          </a:prstGeom>
        </p:spPr>
      </p:pic>
    </p:spTree>
    <p:extLst>
      <p:ext uri="{BB962C8B-B14F-4D97-AF65-F5344CB8AC3E}">
        <p14:creationId xmlns:p14="http://schemas.microsoft.com/office/powerpoint/2010/main" val="368632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436B614-B626-50E7-4F75-5E81C2425F55}"/>
              </a:ext>
            </a:extLst>
          </p:cNvPr>
          <p:cNvSpPr>
            <a:spLocks noGrp="1"/>
          </p:cNvSpPr>
          <p:nvPr>
            <p:ph type="title"/>
          </p:nvPr>
        </p:nvSpPr>
        <p:spPr>
          <a:xfrm>
            <a:off x="3055620" y="243205"/>
            <a:ext cx="6080760" cy="1325563"/>
          </a:xfrm>
        </p:spPr>
        <p:txBody>
          <a:bodyPr/>
          <a:lstStyle/>
          <a:p>
            <a:r>
              <a:rPr lang="es-MX" dirty="0">
                <a:latin typeface="Times New Roman" panose="02020603050405020304" pitchFamily="18" charset="0"/>
                <a:cs typeface="Times New Roman" panose="02020603050405020304" pitchFamily="18" charset="0"/>
              </a:rPr>
              <a:t>Compensador en adelanto</a:t>
            </a:r>
            <a:endParaRPr lang="es-CO"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Marcador de contenido 2">
                <a:extLst>
                  <a:ext uri="{FF2B5EF4-FFF2-40B4-BE49-F238E27FC236}">
                    <a16:creationId xmlns:a16="http://schemas.microsoft.com/office/drawing/2014/main" id="{5B1059B6-0C6A-92E6-308A-8C86F96C2025}"/>
                  </a:ext>
                </a:extLst>
              </p:cNvPr>
              <p:cNvSpPr>
                <a:spLocks noGrp="1"/>
              </p:cNvSpPr>
              <p:nvPr>
                <p:ph idx="1"/>
              </p:nvPr>
            </p:nvSpPr>
            <p:spPr>
              <a:xfrm>
                <a:off x="162951" y="1217612"/>
                <a:ext cx="5044440" cy="149669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𝐶</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𝑠</m:t>
                          </m:r>
                        </m:e>
                      </m:d>
                      <m:r>
                        <a:rPr lang="es-MX" sz="2000" b="0" i="1" smtClean="0">
                          <a:latin typeface="Cambria Math" panose="02040503050406030204" pitchFamily="18" charset="0"/>
                        </a:rPr>
                        <m:t>=</m:t>
                      </m:r>
                      <m:r>
                        <a:rPr lang="es-MX" sz="2000" b="0" i="1" smtClean="0">
                          <a:latin typeface="Cambria Math" panose="02040503050406030204" pitchFamily="18" charset="0"/>
                        </a:rPr>
                        <m:t>𝐾𝑐</m:t>
                      </m:r>
                      <m:f>
                        <m:fPr>
                          <m:ctrlPr>
                            <a:rPr lang="es-MX" sz="2000" b="0" i="1" smtClean="0">
                              <a:latin typeface="Cambria Math" panose="02040503050406030204" pitchFamily="18" charset="0"/>
                            </a:rPr>
                          </m:ctrlPr>
                        </m:fPr>
                        <m:num>
                          <m:r>
                            <a:rPr lang="es-MX" sz="2000" b="0" i="1" smtClean="0">
                              <a:latin typeface="Cambria Math" panose="02040503050406030204" pitchFamily="18" charset="0"/>
                            </a:rPr>
                            <m:t>𝑠</m:t>
                          </m:r>
                          <m:r>
                            <a:rPr lang="es-MX" sz="2000" b="0" i="1" smtClean="0">
                              <a:latin typeface="Cambria Math" panose="02040503050406030204" pitchFamily="18" charset="0"/>
                            </a:rPr>
                            <m:t>+</m:t>
                          </m:r>
                          <m:r>
                            <a:rPr lang="es-MX" sz="2000" b="0" i="1" smtClean="0">
                              <a:latin typeface="Cambria Math" panose="02040503050406030204" pitchFamily="18" charset="0"/>
                            </a:rPr>
                            <m:t>𝑧</m:t>
                          </m:r>
                        </m:num>
                        <m:den>
                          <m:r>
                            <a:rPr lang="es-MX" sz="2000" b="0" i="1" smtClean="0">
                              <a:latin typeface="Cambria Math" panose="02040503050406030204" pitchFamily="18" charset="0"/>
                            </a:rPr>
                            <m:t>𝑠</m:t>
                          </m:r>
                          <m:r>
                            <a:rPr lang="es-MX" sz="2000" b="0" i="1" smtClean="0">
                              <a:latin typeface="Cambria Math" panose="02040503050406030204" pitchFamily="18" charset="0"/>
                            </a:rPr>
                            <m:t>+</m:t>
                          </m:r>
                          <m:r>
                            <a:rPr lang="es-MX" sz="2000" b="0" i="1" smtClean="0">
                              <a:latin typeface="Cambria Math" panose="02040503050406030204" pitchFamily="18" charset="0"/>
                            </a:rPr>
                            <m:t>𝑝</m:t>
                          </m:r>
                        </m:den>
                      </m:f>
                      <m:r>
                        <a:rPr lang="es-MX" sz="2000" b="0" i="0" smtClean="0">
                          <a:latin typeface="Cambria Math" panose="02040503050406030204" pitchFamily="18" charset="0"/>
                        </a:rPr>
                        <m:t>→</m:t>
                      </m:r>
                      <m:r>
                        <m:rPr>
                          <m:sty m:val="p"/>
                        </m:rPr>
                        <a:rPr lang="es-MX" sz="2000" b="0" i="0" smtClean="0">
                          <a:latin typeface="Cambria Math" panose="02040503050406030204" pitchFamily="18" charset="0"/>
                        </a:rPr>
                        <m:t>z</m:t>
                      </m:r>
                      <m:r>
                        <a:rPr lang="es-MX" sz="2000" b="0" i="0" smtClean="0">
                          <a:latin typeface="Cambria Math" panose="02040503050406030204" pitchFamily="18" charset="0"/>
                        </a:rPr>
                        <m:t>=−1 →</m:t>
                      </m:r>
                      <m:r>
                        <m:rPr>
                          <m:sty m:val="p"/>
                        </m:rPr>
                        <a:rPr lang="es-MX" sz="2000" b="0" i="0" smtClean="0">
                          <a:latin typeface="Cambria Math" panose="02040503050406030204" pitchFamily="18" charset="0"/>
                        </a:rPr>
                        <m:t>p</m:t>
                      </m:r>
                      <m:r>
                        <a:rPr lang="es-MX" sz="2000" b="0" i="0" smtClean="0">
                          <a:latin typeface="Cambria Math" panose="02040503050406030204" pitchFamily="18" charset="0"/>
                        </a:rPr>
                        <m:t>=−3</m:t>
                      </m:r>
                    </m:oMath>
                  </m:oMathPara>
                </a14:m>
                <a:endParaRPr lang="es-MX" sz="20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𝐾𝑐</m:t>
                      </m:r>
                      <m:r>
                        <a:rPr lang="es-MX" sz="2000" b="0" i="1" smtClean="0">
                          <a:latin typeface="Cambria Math" panose="02040503050406030204" pitchFamily="18" charset="0"/>
                        </a:rPr>
                        <m:t>=</m:t>
                      </m:r>
                      <m:sSub>
                        <m:sSubPr>
                          <m:ctrlPr>
                            <a:rPr lang="es-MX" sz="2000" b="0" i="1" smtClean="0">
                              <a:latin typeface="Cambria Math" panose="02040503050406030204" pitchFamily="18" charset="0"/>
                            </a:rPr>
                          </m:ctrlPr>
                        </m:sSubPr>
                        <m:e>
                          <m:d>
                            <m:dPr>
                              <m:begChr m:val="‖"/>
                              <m:endChr m:val="‖"/>
                              <m:ctrlPr>
                                <a:rPr lang="es-MX" sz="2000" b="0" i="1" smtClean="0">
                                  <a:latin typeface="Cambria Math" panose="02040503050406030204" pitchFamily="18" charset="0"/>
                                </a:rPr>
                              </m:ctrlPr>
                            </m:dPr>
                            <m:e>
                              <m:f>
                                <m:fPr>
                                  <m:ctrlPr>
                                    <a:rPr lang="es-MX" sz="2000" b="0" i="1" smtClean="0">
                                      <a:latin typeface="Cambria Math" panose="02040503050406030204" pitchFamily="18" charset="0"/>
                                    </a:rPr>
                                  </m:ctrlPr>
                                </m:fPr>
                                <m:num>
                                  <m:r>
                                    <a:rPr lang="es-MX" sz="2000" b="0" i="1" smtClean="0">
                                      <a:latin typeface="Cambria Math" panose="02040503050406030204" pitchFamily="18" charset="0"/>
                                    </a:rPr>
                                    <m:t>1</m:t>
                                  </m:r>
                                </m:num>
                                <m:den>
                                  <m:r>
                                    <a:rPr lang="es-MX" sz="2000" b="0" i="1" smtClean="0">
                                      <a:latin typeface="Cambria Math" panose="02040503050406030204" pitchFamily="18" charset="0"/>
                                    </a:rPr>
                                    <m:t>𝐶</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𝑠</m:t>
                                      </m:r>
                                    </m:e>
                                  </m:d>
                                  <m:r>
                                    <a:rPr lang="es-CO" sz="2000" b="0" i="1" smtClean="0">
                                      <a:latin typeface="Cambria Math" panose="02040503050406030204" pitchFamily="18" charset="0"/>
                                    </a:rPr>
                                    <m:t>𝐺</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𝑠</m:t>
                                      </m:r>
                                    </m:e>
                                  </m:d>
                                </m:den>
                              </m:f>
                            </m:e>
                          </m:d>
                        </m:e>
                        <m:sub>
                          <m:r>
                            <a:rPr lang="es-MX" sz="2000" b="0" i="1" smtClean="0">
                              <a:latin typeface="Cambria Math" panose="02040503050406030204" pitchFamily="18" charset="0"/>
                            </a:rPr>
                            <m:t>𝑠𝑥</m:t>
                          </m:r>
                          <m:r>
                            <a:rPr lang="es-MX" sz="2000" b="0" i="1" smtClean="0">
                              <a:latin typeface="Cambria Math" panose="02040503050406030204" pitchFamily="18" charset="0"/>
                            </a:rPr>
                            <m:t>=−1,5+2,5981</m:t>
                          </m:r>
                          <m:r>
                            <a:rPr lang="es-MX" sz="2000" b="0" i="1" smtClean="0">
                              <a:latin typeface="Cambria Math" panose="02040503050406030204" pitchFamily="18" charset="0"/>
                            </a:rPr>
                            <m:t>𝑖</m:t>
                          </m:r>
                        </m:sub>
                      </m:sSub>
                    </m:oMath>
                  </m:oMathPara>
                </a14:m>
                <a:endParaRPr lang="es-MX" sz="2000" b="0" dirty="0">
                  <a:latin typeface="Times New Roman" panose="02020603050405020304" pitchFamily="18" charset="0"/>
                  <a:cs typeface="Times New Roman" panose="02020603050405020304" pitchFamily="18" charset="0"/>
                </a:endParaRPr>
              </a:p>
              <a:p>
                <a:pPr marL="0" indent="0">
                  <a:buNone/>
                </a:pPr>
                <a:endParaRPr lang="es-MX" sz="2000" b="0" dirty="0">
                  <a:latin typeface="Times New Roman" panose="02020603050405020304" pitchFamily="18" charset="0"/>
                  <a:cs typeface="Times New Roman" panose="02020603050405020304" pitchFamily="18" charset="0"/>
                </a:endParaRPr>
              </a:p>
              <a:p>
                <a:pPr marL="0" indent="0">
                  <a:buNone/>
                </a:pPr>
                <a:endParaRPr lang="es-MX" sz="2000" b="0" dirty="0">
                  <a:latin typeface="Times New Roman" panose="02020603050405020304" pitchFamily="18" charset="0"/>
                  <a:cs typeface="Times New Roman" panose="02020603050405020304" pitchFamily="18" charset="0"/>
                </a:endParaRPr>
              </a:p>
              <a:p>
                <a:pPr marL="0" indent="0">
                  <a:buNone/>
                </a:pPr>
                <a:endParaRPr lang="es-CO" sz="2000" dirty="0">
                  <a:latin typeface="Times New Roman" panose="02020603050405020304" pitchFamily="18" charset="0"/>
                  <a:cs typeface="Times New Roman" panose="02020603050405020304" pitchFamily="18" charset="0"/>
                </a:endParaRPr>
              </a:p>
              <a:p>
                <a:pPr marL="0" indent="0">
                  <a:buNone/>
                </a:pPr>
                <a:endParaRPr lang="es-CO" sz="2000" dirty="0">
                  <a:latin typeface="Times New Roman" panose="02020603050405020304" pitchFamily="18" charset="0"/>
                  <a:cs typeface="Times New Roman" panose="02020603050405020304" pitchFamily="18" charset="0"/>
                </a:endParaRPr>
              </a:p>
            </p:txBody>
          </p:sp>
        </mc:Choice>
        <mc:Fallback>
          <p:sp>
            <p:nvSpPr>
              <p:cNvPr id="5" name="Marcador de contenido 2">
                <a:extLst>
                  <a:ext uri="{FF2B5EF4-FFF2-40B4-BE49-F238E27FC236}">
                    <a16:creationId xmlns:a16="http://schemas.microsoft.com/office/drawing/2014/main" id="{5B1059B6-0C6A-92E6-308A-8C86F96C2025}"/>
                  </a:ext>
                </a:extLst>
              </p:cNvPr>
              <p:cNvSpPr>
                <a:spLocks noGrp="1" noRot="1" noChangeAspect="1" noMove="1" noResize="1" noEditPoints="1" noAdjustHandles="1" noChangeArrowheads="1" noChangeShapeType="1" noTextEdit="1"/>
              </p:cNvSpPr>
              <p:nvPr>
                <p:ph idx="1"/>
              </p:nvPr>
            </p:nvSpPr>
            <p:spPr>
              <a:xfrm>
                <a:off x="162951" y="1217612"/>
                <a:ext cx="5044440" cy="1496695"/>
              </a:xfrm>
              <a:blipFill>
                <a:blip r:embed="rId2"/>
                <a:stretch>
                  <a:fillRect/>
                </a:stretch>
              </a:blipFill>
            </p:spPr>
            <p:txBody>
              <a:bodyPr/>
              <a:lstStyle/>
              <a:p>
                <a:r>
                  <a:rPr lang="es-CO">
                    <a:noFill/>
                  </a:rPr>
                  <a:t> </a:t>
                </a:r>
              </a:p>
            </p:txBody>
          </p:sp>
        </mc:Fallback>
      </mc:AlternateContent>
      <p:pic>
        <p:nvPicPr>
          <p:cNvPr id="7" name="Imagen 6">
            <a:extLst>
              <a:ext uri="{FF2B5EF4-FFF2-40B4-BE49-F238E27FC236}">
                <a16:creationId xmlns:a16="http://schemas.microsoft.com/office/drawing/2014/main" id="{2DDE3D50-2905-FFD1-F198-4E1D79C7ACC0}"/>
              </a:ext>
            </a:extLst>
          </p:cNvPr>
          <p:cNvPicPr>
            <a:picLocks noChangeAspect="1"/>
          </p:cNvPicPr>
          <p:nvPr/>
        </p:nvPicPr>
        <p:blipFill>
          <a:blip r:embed="rId3"/>
          <a:stretch>
            <a:fillRect/>
          </a:stretch>
        </p:blipFill>
        <p:spPr>
          <a:xfrm>
            <a:off x="6558552" y="1965960"/>
            <a:ext cx="5155655" cy="4246245"/>
          </a:xfrm>
          <a:prstGeom prst="rect">
            <a:avLst/>
          </a:prstGeom>
        </p:spPr>
      </p:pic>
      <p:pic>
        <p:nvPicPr>
          <p:cNvPr id="9" name="Imagen 8">
            <a:extLst>
              <a:ext uri="{FF2B5EF4-FFF2-40B4-BE49-F238E27FC236}">
                <a16:creationId xmlns:a16="http://schemas.microsoft.com/office/drawing/2014/main" id="{C15501AD-2720-BF9D-8A3C-F34CD78616A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162951" y="2479387"/>
            <a:ext cx="5616932" cy="2636520"/>
          </a:xfrm>
          <a:prstGeom prst="rect">
            <a:avLst/>
          </a:prstGeom>
        </p:spPr>
      </p:pic>
      <p:sp>
        <p:nvSpPr>
          <p:cNvPr id="2" name="CuadroTexto 1">
            <a:extLst>
              <a:ext uri="{FF2B5EF4-FFF2-40B4-BE49-F238E27FC236}">
                <a16:creationId xmlns:a16="http://schemas.microsoft.com/office/drawing/2014/main" id="{5788F5E7-C422-0C57-ED90-3F2F7F525484}"/>
              </a:ext>
            </a:extLst>
          </p:cNvPr>
          <p:cNvSpPr txBox="1"/>
          <p:nvPr/>
        </p:nvSpPr>
        <p:spPr>
          <a:xfrm>
            <a:off x="353291" y="6026526"/>
            <a:ext cx="2702329" cy="369332"/>
          </a:xfrm>
          <a:prstGeom prst="rect">
            <a:avLst/>
          </a:prstGeom>
          <a:noFill/>
        </p:spPr>
        <p:txBody>
          <a:bodyPr wrap="square" rtlCol="0">
            <a:spAutoFit/>
          </a:bodyPr>
          <a:lstStyle/>
          <a:p>
            <a:r>
              <a:rPr lang="es-CO" dirty="0"/>
              <a:t>Kc2= 0,9</a:t>
            </a:r>
          </a:p>
        </p:txBody>
      </p:sp>
    </p:spTree>
    <p:extLst>
      <p:ext uri="{BB962C8B-B14F-4D97-AF65-F5344CB8AC3E}">
        <p14:creationId xmlns:p14="http://schemas.microsoft.com/office/powerpoint/2010/main" val="386528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EF22F-7584-01E3-F8BD-F5196F13589D}"/>
              </a:ext>
            </a:extLst>
          </p:cNvPr>
          <p:cNvSpPr>
            <a:spLocks noGrp="1"/>
          </p:cNvSpPr>
          <p:nvPr>
            <p:ph type="title"/>
          </p:nvPr>
        </p:nvSpPr>
        <p:spPr/>
        <p:txBody>
          <a:bodyPr/>
          <a:lstStyle/>
          <a:p>
            <a:r>
              <a:rPr lang="es-MX" dirty="0"/>
              <a:t>Compensador en adelanto</a:t>
            </a:r>
            <a:endParaRPr lang="es-CO" dirty="0"/>
          </a:p>
        </p:txBody>
      </p:sp>
      <p:pic>
        <p:nvPicPr>
          <p:cNvPr id="5" name="Marcador de contenido 4">
            <a:extLst>
              <a:ext uri="{FF2B5EF4-FFF2-40B4-BE49-F238E27FC236}">
                <a16:creationId xmlns:a16="http://schemas.microsoft.com/office/drawing/2014/main" id="{CA601A8D-6575-01BD-A28C-6D3E54294F5C}"/>
              </a:ext>
            </a:extLst>
          </p:cNvPr>
          <p:cNvPicPr>
            <a:picLocks noGrp="1" noChangeAspect="1"/>
          </p:cNvPicPr>
          <p:nvPr>
            <p:ph idx="1"/>
          </p:nvPr>
        </p:nvPicPr>
        <p:blipFill>
          <a:blip r:embed="rId2"/>
          <a:stretch>
            <a:fillRect/>
          </a:stretch>
        </p:blipFill>
        <p:spPr>
          <a:xfrm>
            <a:off x="792480" y="3686654"/>
            <a:ext cx="9519056" cy="2673892"/>
          </a:xfrm>
        </p:spPr>
      </p:pic>
      <p:pic>
        <p:nvPicPr>
          <p:cNvPr id="7" name="Imagen 6">
            <a:extLst>
              <a:ext uri="{FF2B5EF4-FFF2-40B4-BE49-F238E27FC236}">
                <a16:creationId xmlns:a16="http://schemas.microsoft.com/office/drawing/2014/main" id="{E0957E7F-B848-FA44-A657-5E8AB177F25E}"/>
              </a:ext>
            </a:extLst>
          </p:cNvPr>
          <p:cNvPicPr>
            <a:picLocks noChangeAspect="1"/>
          </p:cNvPicPr>
          <p:nvPr/>
        </p:nvPicPr>
        <p:blipFill>
          <a:blip r:embed="rId3"/>
          <a:stretch>
            <a:fillRect/>
          </a:stretch>
        </p:blipFill>
        <p:spPr>
          <a:xfrm>
            <a:off x="1226764" y="2299813"/>
            <a:ext cx="1714555" cy="1001878"/>
          </a:xfrm>
          <a:prstGeom prst="rect">
            <a:avLst/>
          </a:prstGeom>
        </p:spPr>
      </p:pic>
      <p:pic>
        <p:nvPicPr>
          <p:cNvPr id="9" name="Imagen 8">
            <a:extLst>
              <a:ext uri="{FF2B5EF4-FFF2-40B4-BE49-F238E27FC236}">
                <a16:creationId xmlns:a16="http://schemas.microsoft.com/office/drawing/2014/main" id="{8FEA8AA4-3FF3-3D37-5298-9516C970F488}"/>
              </a:ext>
            </a:extLst>
          </p:cNvPr>
          <p:cNvPicPr>
            <a:picLocks noChangeAspect="1"/>
          </p:cNvPicPr>
          <p:nvPr/>
        </p:nvPicPr>
        <p:blipFill>
          <a:blip r:embed="rId4"/>
          <a:stretch>
            <a:fillRect/>
          </a:stretch>
        </p:blipFill>
        <p:spPr>
          <a:xfrm>
            <a:off x="5181600" y="2010500"/>
            <a:ext cx="2206070" cy="926005"/>
          </a:xfrm>
          <a:prstGeom prst="rect">
            <a:avLst/>
          </a:prstGeom>
        </p:spPr>
      </p:pic>
      <p:sp>
        <p:nvSpPr>
          <p:cNvPr id="10" name="CuadroTexto 9">
            <a:extLst>
              <a:ext uri="{FF2B5EF4-FFF2-40B4-BE49-F238E27FC236}">
                <a16:creationId xmlns:a16="http://schemas.microsoft.com/office/drawing/2014/main" id="{F84D00C6-6B41-E580-B753-2B5A722A1DB5}"/>
              </a:ext>
            </a:extLst>
          </p:cNvPr>
          <p:cNvSpPr txBox="1"/>
          <p:nvPr/>
        </p:nvSpPr>
        <p:spPr>
          <a:xfrm>
            <a:off x="792480" y="1617539"/>
            <a:ext cx="8778240" cy="466111"/>
          </a:xfrm>
          <a:prstGeom prst="rect">
            <a:avLst/>
          </a:prstGeom>
          <a:noFill/>
        </p:spPr>
        <p:txBody>
          <a:bodyPr wrap="square" rtlCol="0">
            <a:spAutoFit/>
          </a:bodyPr>
          <a:lstStyle/>
          <a:p>
            <a:r>
              <a:rPr lang="es-MX" sz="2400" dirty="0">
                <a:latin typeface="Times New Roman" panose="02020603050405020304" pitchFamily="18" charset="0"/>
                <a:cs typeface="Times New Roman" panose="02020603050405020304" pitchFamily="18" charset="0"/>
              </a:rPr>
              <a:t>C(s)                                                  sistema compensado</a:t>
            </a:r>
            <a:endParaRPr lang="es-CO" sz="2400" dirty="0">
              <a:latin typeface="Times New Roman" panose="02020603050405020304" pitchFamily="18" charset="0"/>
              <a:cs typeface="Times New Roman" panose="02020603050405020304" pitchFamily="18" charset="0"/>
            </a:endParaRPr>
          </a:p>
        </p:txBody>
      </p:sp>
      <p:sp>
        <p:nvSpPr>
          <p:cNvPr id="12" name="Rectángulo 11">
            <a:extLst>
              <a:ext uri="{FF2B5EF4-FFF2-40B4-BE49-F238E27FC236}">
                <a16:creationId xmlns:a16="http://schemas.microsoft.com/office/drawing/2014/main" id="{BE5BA474-BBE9-C78F-53D0-91871EB33CD1}"/>
              </a:ext>
            </a:extLst>
          </p:cNvPr>
          <p:cNvSpPr/>
          <p:nvPr/>
        </p:nvSpPr>
        <p:spPr>
          <a:xfrm>
            <a:off x="4328160" y="5166360"/>
            <a:ext cx="3505200" cy="12153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38168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779</Words>
  <Application>Microsoft Office PowerPoint</Application>
  <PresentationFormat>Panorámica</PresentationFormat>
  <Paragraphs>100</Paragraphs>
  <Slides>22</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Calibri Light</vt:lpstr>
      <vt:lpstr>Cambria Math</vt:lpstr>
      <vt:lpstr>Times New Roman</vt:lpstr>
      <vt:lpstr>Tema de Office</vt:lpstr>
      <vt:lpstr>Presentación de PowerPoint</vt:lpstr>
      <vt:lpstr>ESTUDIO DE CASO PARA METODO DE LUGAR GEOMETRICO DE LAS RAICES</vt:lpstr>
      <vt:lpstr>Diseño de controladores analógicos por lugar geométrico de las raíces</vt:lpstr>
      <vt:lpstr>Conocer el sistema</vt:lpstr>
      <vt:lpstr>Se desea diseñar un compensador de adelanto de forma que los polos en lazo cerrado dominantes tengan el factor de amortiguamiento ζ=0.5 y la frecuencia natural no amortiguada Wn= 3 rad/seg</vt:lpstr>
      <vt:lpstr>Compensador en adelanto</vt:lpstr>
      <vt:lpstr>Compensador en adelanto</vt:lpstr>
      <vt:lpstr>Compensador en adelanto</vt:lpstr>
      <vt:lpstr>Compensador en adelanto</vt:lpstr>
      <vt:lpstr>Compensador en atraso</vt:lpstr>
      <vt:lpstr>Conocer el sistema</vt:lpstr>
      <vt:lpstr>Conocer el sistema</vt:lpstr>
      <vt:lpstr>constante de error estático de velocidad Kv sea 50 seg^- 1sin modificar notablemente la localización original de los polos en lazo cerrado</vt:lpstr>
      <vt:lpstr>Compensador en atraso</vt:lpstr>
      <vt:lpstr>Compensador en atraso</vt:lpstr>
      <vt:lpstr>Compensador retraso-adelanto</vt:lpstr>
      <vt:lpstr>Conocer el sistema</vt:lpstr>
      <vt:lpstr>Se desea que el factor de amortiguamiento relativo de los polos dominantes en lazo cerrado sea igual a 0.5, aumentar la frecuencia natural no amortiguada a 5 rad/seg y la constante de error estático de velocidad a 80 seg.1 . Diseñe un compensador apropiado para cumplir todas las especificaciones de comportamiento.</vt:lpstr>
      <vt:lpstr>Compensador retraso-adelanto</vt:lpstr>
      <vt:lpstr>Presentación de PowerPoint</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CASO</dc:title>
  <dc:creator>edier martin cordoba ochoa</dc:creator>
  <cp:lastModifiedBy>edier martin cordoba ochoa</cp:lastModifiedBy>
  <cp:revision>9</cp:revision>
  <dcterms:created xsi:type="dcterms:W3CDTF">2023-04-13T04:31:30Z</dcterms:created>
  <dcterms:modified xsi:type="dcterms:W3CDTF">2023-04-13T18:06:31Z</dcterms:modified>
</cp:coreProperties>
</file>