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6" r:id="rId8"/>
    <p:sldId id="271" r:id="rId9"/>
    <p:sldId id="260" r:id="rId10"/>
    <p:sldId id="267" r:id="rId11"/>
    <p:sldId id="268" r:id="rId12"/>
    <p:sldId id="269" r:id="rId13"/>
    <p:sldId id="272" r:id="rId14"/>
    <p:sldId id="264" r:id="rId15"/>
    <p:sldId id="274" r:id="rId16"/>
    <p:sldId id="275" r:id="rId17"/>
    <p:sldId id="276" r:id="rId18"/>
    <p:sldId id="277" r:id="rId19"/>
    <p:sldId id="278" r:id="rId20"/>
    <p:sldId id="279" r:id="rId21"/>
    <p:sldId id="26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31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23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4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0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3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7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0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ESTUDIO DE CASO</a:t>
            </a:r>
            <a:br>
              <a:rPr lang="es-CO" b="1" dirty="0" smtClean="0"/>
            </a:br>
            <a:r>
              <a:rPr lang="es-CO" b="1" dirty="0" smtClean="0"/>
              <a:t>CONTROL 1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57636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chemeClr val="tx1"/>
                </a:solidFill>
              </a:rPr>
              <a:t>Jhon parra 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Jair navarro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Juan maestre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Kempis Villamil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VALIDACIÓN IDEAL VS PLANTA REAL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8504"/>
            <a:ext cx="6986256" cy="4208128"/>
          </a:xfrm>
        </p:spPr>
      </p:pic>
      <p:sp>
        <p:nvSpPr>
          <p:cNvPr id="5" name="CuadroTexto 4"/>
          <p:cNvSpPr txBox="1"/>
          <p:nvPr/>
        </p:nvSpPr>
        <p:spPr>
          <a:xfrm>
            <a:off x="7844589" y="2128504"/>
            <a:ext cx="2069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i="1" dirty="0" smtClean="0"/>
              <a:t>Validación en simulink de la respuesta ideal de el sistema vs la respuesta real de la planta implementada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073443" y="6336632"/>
            <a:ext cx="387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11.scope validación Real Vs Ideal Matlab-Simulink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125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VALIDACIÓN DE COMPENSADOR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1"/>
            <a:ext cx="7215111" cy="4165599"/>
          </a:xfrm>
        </p:spPr>
      </p:pic>
      <p:sp>
        <p:nvSpPr>
          <p:cNvPr id="5" name="CuadroTexto 4"/>
          <p:cNvSpPr txBox="1"/>
          <p:nvPr/>
        </p:nvSpPr>
        <p:spPr>
          <a:xfrm>
            <a:off x="7892446" y="1930400"/>
            <a:ext cx="2390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i="1" dirty="0" smtClean="0"/>
              <a:t>Aplicación de nuestro compensador en adelanto a nuestro sistema ideal vs Real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185738" y="6224337"/>
            <a:ext cx="512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12.scope validación Real Vs Ideal  compensador aplicado Matlab-Simulink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1687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MEJORA DE EL SISTEMA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91619"/>
            <a:ext cx="7138274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7815608" y="1791619"/>
            <a:ext cx="2178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i="1" dirty="0" smtClean="0"/>
              <a:t>Al observar la respuesta de nuestro sistema original vs nuestro sistema controlado, podemos notar la notable mejora en nuestra respuesta transitoria</a:t>
            </a:r>
            <a:endParaRPr lang="en-US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201780" y="5673056"/>
            <a:ext cx="512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13.scope validación sistema original vs compensado aplicado Matlab-Simulink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167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VALIDACION SEÑAL DE CONTROL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21952" r="7895"/>
          <a:stretch/>
        </p:blipFill>
        <p:spPr>
          <a:xfrm>
            <a:off x="6004347" y="1930400"/>
            <a:ext cx="3844121" cy="31870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7334" y="4373646"/>
            <a:ext cx="512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14.scope validación de señal de control  Matlab-Simulink</a:t>
            </a:r>
            <a:endParaRPr lang="en-US" sz="1000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004347" y="5117432"/>
            <a:ext cx="326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15.validación de señal de control  Matlab</a:t>
            </a:r>
            <a:endParaRPr lang="en-US" sz="10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7334" y="4957011"/>
            <a:ext cx="5129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 smtClean="0"/>
              <a:t>Aquí podemos observar el comportamiento de nuestra señal de control , tiene valor máximo de 3.9 de amplitud , por lo tanto aun estamos dentro de el rango de valores para nuestro controlador</a:t>
            </a:r>
            <a:endParaRPr lang="en-US" sz="1400" i="1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5" y="1930400"/>
            <a:ext cx="4793086" cy="2213058"/>
          </a:xfrm>
        </p:spPr>
      </p:pic>
    </p:spTree>
    <p:extLst>
      <p:ext uri="{BB962C8B-B14F-4D97-AF65-F5344CB8AC3E}">
        <p14:creationId xmlns:p14="http://schemas.microsoft.com/office/powerpoint/2010/main" val="389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IMPLEMENTACION PARA ADQUISICIÓN DE DATOS REALES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2"/>
          <a:stretch/>
        </p:blipFill>
        <p:spPr>
          <a:xfrm>
            <a:off x="566704" y="2486526"/>
            <a:ext cx="10127618" cy="2759242"/>
          </a:xfrm>
        </p:spPr>
      </p:pic>
      <p:sp>
        <p:nvSpPr>
          <p:cNvPr id="7" name="CuadroTexto 6"/>
          <p:cNvSpPr txBox="1"/>
          <p:nvPr/>
        </p:nvSpPr>
        <p:spPr>
          <a:xfrm>
            <a:off x="3292643" y="5245768"/>
            <a:ext cx="5145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16.Adquisición de datos de implementación con la herramienta Matlab-Simulink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874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19DA91-2F51-2D4F-F511-FD820511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452278"/>
            <a:ext cx="10411325" cy="1203801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chemeClr val="accent1">
                    <a:lumMod val="75000"/>
                  </a:schemeClr>
                </a:solidFill>
              </a:rPr>
              <a:t>CÁLCULOS DE LOS COMPONENTES PARA PLANTAS EN FISICO</a:t>
            </a:r>
          </a:p>
          <a:p>
            <a:endParaRPr lang="es-CO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7B9EA9-5F1D-C970-D097-6E57C91F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6" y="1656080"/>
            <a:ext cx="3831161" cy="4023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/>
              <p:nvPr/>
            </p:nvSpPr>
            <p:spPr>
              <a:xfrm>
                <a:off x="6096000" y="3105599"/>
                <a:ext cx="262418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+15∗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05599"/>
                <a:ext cx="2624180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813D62D-7217-EE6E-3E9C-5A270349A88C}"/>
                  </a:ext>
                </a:extLst>
              </p:cNvPr>
              <p:cNvSpPr txBox="1"/>
              <p:nvPr/>
            </p:nvSpPr>
            <p:spPr>
              <a:xfrm>
                <a:off x="6096000" y="5289401"/>
                <a:ext cx="2574744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+5)∗(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813D62D-7217-EE6E-3E9C-5A270349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89401"/>
                <a:ext cx="2574744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FC7B8F7-05C6-D619-C058-BA77E76A1CBF}"/>
              </a:ext>
            </a:extLst>
          </p:cNvPr>
          <p:cNvSpPr txBox="1"/>
          <p:nvPr/>
        </p:nvSpPr>
        <p:spPr>
          <a:xfrm>
            <a:off x="6096000" y="1887455"/>
            <a:ext cx="397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i="1" dirty="0"/>
              <a:t>Como se puede apreciar la FT anterior  tiene un comportamiento de una sobreamortiguada.</a:t>
            </a:r>
            <a:endParaRPr lang="es-CO" sz="1600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1DDF7F-5634-0113-4712-02482FCA52C5}"/>
              </a:ext>
            </a:extLst>
          </p:cNvPr>
          <p:cNvSpPr txBox="1"/>
          <p:nvPr/>
        </p:nvSpPr>
        <p:spPr>
          <a:xfrm>
            <a:off x="6096000" y="4233091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Planta en ganancia polo-cero</a:t>
            </a:r>
            <a:endParaRPr lang="es-CO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447801" y="5864558"/>
            <a:ext cx="5145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17.modelo para planta física de primer orden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98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A174C54-AAF1-3710-1895-CCAB3AFC6186}"/>
              </a:ext>
            </a:extLst>
          </p:cNvPr>
          <p:cNvSpPr txBox="1"/>
          <p:nvPr/>
        </p:nvSpPr>
        <p:spPr>
          <a:xfrm>
            <a:off x="666652" y="439574"/>
            <a:ext cx="798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accent1">
                    <a:lumMod val="75000"/>
                  </a:schemeClr>
                </a:solidFill>
              </a:rPr>
              <a:t>A CONTINUACIÓN DIVIDIMOS NUESTRA FT EN DOS PARTE </a:t>
            </a:r>
            <a:endParaRPr lang="es-CO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/>
              <p:nvPr/>
            </p:nvSpPr>
            <p:spPr>
              <a:xfrm>
                <a:off x="851174" y="1955221"/>
                <a:ext cx="178946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4" y="1955221"/>
                <a:ext cx="1789464" cy="569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F2F285B-0754-E2A5-8621-4D1025AF035F}"/>
              </a:ext>
            </a:extLst>
          </p:cNvPr>
          <p:cNvSpPr txBox="1"/>
          <p:nvPr/>
        </p:nvSpPr>
        <p:spPr>
          <a:xfrm>
            <a:off x="883816" y="1620602"/>
            <a:ext cx="9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Planta A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/>
              <p:nvPr/>
            </p:nvSpPr>
            <p:spPr>
              <a:xfrm>
                <a:off x="803666" y="2859420"/>
                <a:ext cx="2260747" cy="925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6" y="2859420"/>
                <a:ext cx="2260747" cy="92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/>
              <p:nvPr/>
            </p:nvSpPr>
            <p:spPr>
              <a:xfrm>
                <a:off x="883816" y="4398231"/>
                <a:ext cx="218059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" y="4398231"/>
                <a:ext cx="2180597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F3C982F1-409E-45CD-F3BB-C6A7C311262E}"/>
              </a:ext>
            </a:extLst>
          </p:cNvPr>
          <p:cNvSpPr txBox="1"/>
          <p:nvPr/>
        </p:nvSpPr>
        <p:spPr>
          <a:xfrm>
            <a:off x="5280934" y="1536013"/>
            <a:ext cx="3659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/>
              <a:t>Teniendo la FT en constante de tiempo calculamos el valor de la resistencia, ya que hay una ganancia unitaria.</a:t>
            </a:r>
            <a:endParaRPr lang="es-CO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/>
              <p:nvPr/>
            </p:nvSpPr>
            <p:spPr>
              <a:xfrm>
                <a:off x="5337947" y="2615145"/>
                <a:ext cx="15161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𝑹𝑨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7" y="2615145"/>
                <a:ext cx="1516106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168D81B8-9DEE-6444-9C51-B46DD1722DAE}"/>
              </a:ext>
            </a:extLst>
          </p:cNvPr>
          <p:cNvSpPr txBox="1"/>
          <p:nvPr/>
        </p:nvSpPr>
        <p:spPr>
          <a:xfrm>
            <a:off x="5280934" y="295561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i="1" dirty="0"/>
              <a:t>Pero tenemos que</a:t>
            </a:r>
            <a:r>
              <a:rPr lang="es-MX" dirty="0"/>
              <a:t>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/>
              <p:nvPr/>
            </p:nvSpPr>
            <p:spPr>
              <a:xfrm>
                <a:off x="5280934" y="3526917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𝒖𝒇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3526917"/>
                <a:ext cx="1251946" cy="276999"/>
              </a:xfrm>
              <a:prstGeom prst="rect">
                <a:avLst/>
              </a:prstGeom>
              <a:blipFill>
                <a:blip r:embed="rId6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/>
              <p:nvPr/>
            </p:nvSpPr>
            <p:spPr>
              <a:xfrm>
                <a:off x="5405120" y="4392531"/>
                <a:ext cx="1163387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20" y="4392531"/>
                <a:ext cx="1163387" cy="569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/>
              <p:nvPr/>
            </p:nvSpPr>
            <p:spPr>
              <a:xfrm>
                <a:off x="5280934" y="3959724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3959724"/>
                <a:ext cx="125194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/>
              <p:nvPr/>
            </p:nvSpPr>
            <p:spPr>
              <a:xfrm>
                <a:off x="5280934" y="5117341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𝑹𝑨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4" y="5117341"/>
                <a:ext cx="1251946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A174C54-AAF1-3710-1895-CCAB3AFC6186}"/>
              </a:ext>
            </a:extLst>
          </p:cNvPr>
          <p:cNvSpPr txBox="1"/>
          <p:nvPr/>
        </p:nvSpPr>
        <p:spPr>
          <a:xfrm>
            <a:off x="666652" y="439574"/>
            <a:ext cx="798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A continuación dividimos nuestra FT en dos parte </a:t>
            </a:r>
            <a:endParaRPr lang="es-CO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/>
              <p:nvPr/>
            </p:nvSpPr>
            <p:spPr>
              <a:xfrm>
                <a:off x="883816" y="2933080"/>
                <a:ext cx="1815882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C965169-7A41-0943-8D1E-980A3E2A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" y="2933080"/>
                <a:ext cx="1815882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F2F285B-0754-E2A5-8621-4D1025AF035F}"/>
              </a:ext>
            </a:extLst>
          </p:cNvPr>
          <p:cNvSpPr txBox="1"/>
          <p:nvPr/>
        </p:nvSpPr>
        <p:spPr>
          <a:xfrm>
            <a:off x="883816" y="22056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Planta B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/>
              <p:nvPr/>
            </p:nvSpPr>
            <p:spPr>
              <a:xfrm>
                <a:off x="883816" y="3730279"/>
                <a:ext cx="2030684" cy="939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97E736-9E4F-0A15-1FDE-BD7112D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" y="3730279"/>
                <a:ext cx="2030684" cy="939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/>
              <p:nvPr/>
            </p:nvSpPr>
            <p:spPr>
              <a:xfrm>
                <a:off x="883816" y="4829449"/>
                <a:ext cx="2207014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(0.2∗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8087733-4C06-C563-1306-A676F6A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" y="4829449"/>
                <a:ext cx="2207014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/>
              <p:nvPr/>
            </p:nvSpPr>
            <p:spPr>
              <a:xfrm>
                <a:off x="4976946" y="2730754"/>
                <a:ext cx="15669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𝑹𝑩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B098D3-F373-4C61-8C66-3A4BA246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46" y="2730754"/>
                <a:ext cx="1566906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168D81B8-9DEE-6444-9C51-B46DD1722DAE}"/>
              </a:ext>
            </a:extLst>
          </p:cNvPr>
          <p:cNvSpPr txBox="1"/>
          <p:nvPr/>
        </p:nvSpPr>
        <p:spPr>
          <a:xfrm>
            <a:off x="4976946" y="316356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i="1" dirty="0"/>
              <a:t>Pero tenemos que</a:t>
            </a:r>
            <a:r>
              <a:rPr lang="es-MX" dirty="0"/>
              <a:t>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/>
              <p:nvPr/>
            </p:nvSpPr>
            <p:spPr>
              <a:xfrm>
                <a:off x="4976946" y="3537183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𝒖𝒇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C9AE290-D4F4-356E-6688-F1C2A2E4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46" y="3537183"/>
                <a:ext cx="1251946" cy="276999"/>
              </a:xfrm>
              <a:prstGeom prst="rect">
                <a:avLst/>
              </a:prstGeom>
              <a:blipFill>
                <a:blip r:embed="rId6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/>
              <p:nvPr/>
            </p:nvSpPr>
            <p:spPr>
              <a:xfrm>
                <a:off x="5035464" y="4402797"/>
                <a:ext cx="1251946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𝑹𝑩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𝒖𝒇</m:t>
                          </m:r>
                        </m:den>
                      </m:f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BF78A4F-68A0-7216-F576-6208631F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64" y="4402797"/>
                <a:ext cx="1251946" cy="569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/>
              <p:nvPr/>
            </p:nvSpPr>
            <p:spPr>
              <a:xfrm>
                <a:off x="4976946" y="3969990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𝒕𝒂𝒐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DC9C9E1-380D-83F6-AD20-B544EC91E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46" y="3969990"/>
                <a:ext cx="1251946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/>
              <p:nvPr/>
            </p:nvSpPr>
            <p:spPr>
              <a:xfrm>
                <a:off x="4976946" y="5127607"/>
                <a:ext cx="1251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𝑹𝑩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BDBFD31-8EE4-6C44-F6DE-4CFC4FB3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46" y="5127607"/>
                <a:ext cx="1251946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DF760DD-EE2F-EB7F-971A-F93AC07099B8}"/>
              </a:ext>
            </a:extLst>
          </p:cNvPr>
          <p:cNvSpPr txBox="1"/>
          <p:nvPr/>
        </p:nvSpPr>
        <p:spPr>
          <a:xfrm>
            <a:off x="4976946" y="1497728"/>
            <a:ext cx="36793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i="1" dirty="0"/>
              <a:t>Teniendo la FT en constante de tiempo calculamos el valor de la resistencia, ya que hay una ganancia unitaria.</a:t>
            </a:r>
            <a:endParaRPr lang="es-CO" sz="1600" i="1" dirty="0"/>
          </a:p>
        </p:txBody>
      </p:sp>
    </p:spTree>
    <p:extLst>
      <p:ext uri="{BB962C8B-B14F-4D97-AF65-F5344CB8AC3E}">
        <p14:creationId xmlns:p14="http://schemas.microsoft.com/office/powerpoint/2010/main" val="19497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795E37-32F5-B968-D3C2-9421FD6C6ABB}"/>
              </a:ext>
            </a:extLst>
          </p:cNvPr>
          <p:cNvSpPr txBox="1"/>
          <p:nvPr/>
        </p:nvSpPr>
        <p:spPr>
          <a:xfrm>
            <a:off x="666652" y="439574"/>
            <a:ext cx="798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A continuación realizamos relación de ganancia </a:t>
            </a:r>
            <a:endParaRPr lang="es-CO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mplificador inversor - Amplificadores operacionales - Solución ingenieril">
            <a:extLst>
              <a:ext uri="{FF2B5EF4-FFF2-40B4-BE49-F238E27FC236}">
                <a16:creationId xmlns:a16="http://schemas.microsoft.com/office/drawing/2014/main" id="{85C97085-3D69-17BC-3BF4-9EEAC079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694979"/>
            <a:ext cx="3565350" cy="22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/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𝑅𝑓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/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9A3026A-71BA-E41B-7B32-6C73441C9673}"/>
              </a:ext>
            </a:extLst>
          </p:cNvPr>
          <p:cNvSpPr txBox="1"/>
          <p:nvPr/>
        </p:nvSpPr>
        <p:spPr>
          <a:xfrm>
            <a:off x="5948275" y="2053846"/>
            <a:ext cx="426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/>
              <a:t>Reemplazamos expresión anterior tenemos que</a:t>
            </a:r>
            <a:r>
              <a:rPr lang="es-MX" dirty="0"/>
              <a:t>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/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1835079" y="4089425"/>
            <a:ext cx="218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15. circuito inversor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3805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795E37-32F5-B968-D3C2-9421FD6C6ABB}"/>
              </a:ext>
            </a:extLst>
          </p:cNvPr>
          <p:cNvSpPr txBox="1"/>
          <p:nvPr/>
        </p:nvSpPr>
        <p:spPr>
          <a:xfrm>
            <a:off x="666652" y="439574"/>
            <a:ext cx="798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A continuación realizamos relación de ganancia unitaria </a:t>
            </a:r>
            <a:endParaRPr lang="es-CO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mplificador inversor - Amplificadores operacionales - Solución ingenieril">
            <a:extLst>
              <a:ext uri="{FF2B5EF4-FFF2-40B4-BE49-F238E27FC236}">
                <a16:creationId xmlns:a16="http://schemas.microsoft.com/office/drawing/2014/main" id="{85C97085-3D69-17BC-3BF4-9EEAC079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694979"/>
            <a:ext cx="3565350" cy="22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/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𝑅𝑓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008409-904E-9DDE-B9DB-50ABAB6B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15" y="4636467"/>
                <a:ext cx="2194560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/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C0CFA90-0600-2812-27C2-F0F94542D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15" y="2811216"/>
                <a:ext cx="2194560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9A3026A-71BA-E41B-7B32-6C73441C9673}"/>
              </a:ext>
            </a:extLst>
          </p:cNvPr>
          <p:cNvSpPr txBox="1"/>
          <p:nvPr/>
        </p:nvSpPr>
        <p:spPr>
          <a:xfrm>
            <a:off x="5948275" y="210005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/>
              <a:t>Reemplazamos expresión anterior tenemos que:</a:t>
            </a:r>
            <a:endParaRPr lang="es-CO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/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𝐺𝑎𝑛𝑎𝑛𝑐𝑖𝑎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0223495-DE84-E9D8-5E3D-51382D466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75" y="3805061"/>
                <a:ext cx="2194560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1835079" y="4089425"/>
            <a:ext cx="218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18. circuito inversor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0696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916" y="609600"/>
            <a:ext cx="8596668" cy="1320800"/>
          </a:xfrm>
        </p:spPr>
        <p:txBody>
          <a:bodyPr/>
          <a:lstStyle/>
          <a:p>
            <a:pPr algn="ctr"/>
            <a:r>
              <a:rPr lang="es-CO" b="1" dirty="0" smtClean="0"/>
              <a:t>SISTEMA DE CONTROL DE POSICIÓN DE ANTENA</a:t>
            </a:r>
            <a:endParaRPr lang="en-US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916" y="1930400"/>
            <a:ext cx="6068075" cy="44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2950924" y="6266882"/>
            <a:ext cx="553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/>
              <a:t>Fig. 1.Sistemas de control moderno-Richard </a:t>
            </a:r>
            <a:r>
              <a:rPr lang="es-CO" sz="1200" i="1" dirty="0"/>
              <a:t>D</a:t>
            </a:r>
            <a:r>
              <a:rPr lang="es-CO" sz="1200" i="1" dirty="0" smtClean="0"/>
              <a:t>orf (Pág. 654-655)</a:t>
            </a:r>
            <a:endParaRPr lang="en-US" sz="1200" i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7419763" y="3013243"/>
            <a:ext cx="2598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i="1" dirty="0" smtClean="0"/>
              <a:t>Antena utilizada para recibir señales desde un satélite y debe seguir al satélite con precisión cuando este se mueve, el sistema de control utiliza un motor por armadura y un controlador para ser seleccionado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465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68BD5C-6C20-80AF-ABD9-663A61B0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73837"/>
            <a:ext cx="10027920" cy="21542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B431DF-9C36-9587-945E-500E64CBF6B4}"/>
              </a:ext>
            </a:extLst>
          </p:cNvPr>
          <p:cNvSpPr txBox="1"/>
          <p:nvPr/>
        </p:nvSpPr>
        <p:spPr>
          <a:xfrm>
            <a:off x="666652" y="439574"/>
            <a:ext cx="798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Esquema del montaje fisico</a:t>
            </a:r>
            <a:endParaRPr lang="es-CO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24299" y="4228091"/>
            <a:ext cx="5736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19. circuito implementado para planta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307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PLANTA IMPLEMENTADA Y ADQUISICION DE DATOS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714"/>
            <a:ext cx="2911077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5658" y="1561808"/>
            <a:ext cx="3881437" cy="5175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15659" y="6122244"/>
            <a:ext cx="2240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20.Circuito implementado</a:t>
            </a:r>
            <a:endParaRPr lang="en-US" sz="1000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339007" y="6122244"/>
            <a:ext cx="281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21.Tarjeta de adquisición de datos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9118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BIBLIOGRAFIA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Sistemas de control moderno </a:t>
            </a:r>
            <a:r>
              <a:rPr lang="en-US" dirty="0" smtClean="0"/>
              <a:t>–Richard dorf [Pag. 654-655]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6091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CONOCIENDO EL SISTEMA EN LO </a:t>
            </a:r>
            <a:endParaRPr lang="en-U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606405" y="1529661"/>
            <a:ext cx="373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i="1" dirty="0" smtClean="0"/>
              <a:t>El sistema en LO es inestable por lo tanto no hay parámetros medibles ante una respuesta escalón</a:t>
            </a:r>
            <a:endParaRPr lang="en-US" sz="1600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90338" y="3874168"/>
            <a:ext cx="5005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/>
              <a:t>Análisis de respuesta estacionaria</a:t>
            </a:r>
          </a:p>
          <a:p>
            <a:r>
              <a:rPr lang="es-CO" sz="1600" i="1" dirty="0" smtClean="0"/>
              <a:t>Sistema Tipo 1</a:t>
            </a:r>
          </a:p>
          <a:p>
            <a:r>
              <a:rPr lang="es-CO" sz="1600" i="1" dirty="0" smtClean="0"/>
              <a:t>Kp = inf</a:t>
            </a:r>
          </a:p>
          <a:p>
            <a:r>
              <a:rPr lang="es-CO" sz="1600" i="1" dirty="0" smtClean="0"/>
              <a:t>Kv = 0.20</a:t>
            </a:r>
          </a:p>
          <a:p>
            <a:r>
              <a:rPr lang="es-CO" sz="1600" i="1" dirty="0" smtClean="0"/>
              <a:t>Ka = 0</a:t>
            </a:r>
          </a:p>
          <a:p>
            <a:r>
              <a:rPr lang="es-CO" sz="1600" i="1" dirty="0" smtClean="0"/>
              <a:t>Error posición = 0</a:t>
            </a:r>
          </a:p>
          <a:p>
            <a:r>
              <a:rPr lang="es-CO" sz="1600" i="1" dirty="0" smtClean="0"/>
              <a:t>Error velocidad = 5</a:t>
            </a:r>
          </a:p>
          <a:p>
            <a:r>
              <a:rPr lang="es-CO" sz="1600" i="1" dirty="0" smtClean="0"/>
              <a:t>Error aceleración = inf</a:t>
            </a:r>
            <a:endParaRPr lang="en-US" sz="1600" i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5319" y="3490077"/>
            <a:ext cx="3393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2.Adquisición de datos con la herramienta Matlab</a:t>
            </a:r>
            <a:endParaRPr lang="en-US" sz="1000" i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564099"/>
            <a:ext cx="1066799" cy="78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/>
              <p:nvPr/>
            </p:nvSpPr>
            <p:spPr>
              <a:xfrm>
                <a:off x="929743" y="1779813"/>
                <a:ext cx="265111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+15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43" y="1779813"/>
                <a:ext cx="2651110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ANÁLISIS EN LC 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77334" y="1736486"/>
            <a:ext cx="3874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i="1" dirty="0" smtClean="0"/>
              <a:t>Fig. 3.Función de transferencia retroalimentada</a:t>
            </a:r>
          </a:p>
          <a:p>
            <a:r>
              <a:rPr lang="es-CO" sz="1100" i="1" dirty="0"/>
              <a:t> </a:t>
            </a:r>
            <a:r>
              <a:rPr lang="es-CO" sz="1100" i="1" dirty="0" smtClean="0"/>
              <a:t>    identificada                          ideal</a:t>
            </a:r>
            <a:endParaRPr lang="en-US" sz="1100" i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077979" y="4000358"/>
            <a:ext cx="313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4.Adquisición de datos con la herramienta Matlab</a:t>
            </a:r>
            <a:endParaRPr lang="en-US" sz="1000" i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77979" y="4487035"/>
            <a:ext cx="250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/>
              <a:t>Análisis de la respuesta estacionaria</a:t>
            </a:r>
          </a:p>
          <a:p>
            <a:endParaRPr lang="es-CO" sz="1600" i="1" dirty="0" smtClean="0"/>
          </a:p>
          <a:p>
            <a:r>
              <a:rPr lang="es-CO" sz="1600" i="1" dirty="0" smtClean="0"/>
              <a:t>Kp =inf</a:t>
            </a:r>
          </a:p>
          <a:p>
            <a:r>
              <a:rPr lang="es-CO" sz="1600" i="1" dirty="0" smtClean="0"/>
              <a:t>Kv =0.5216</a:t>
            </a:r>
          </a:p>
          <a:p>
            <a:r>
              <a:rPr lang="es-CO" sz="1600" i="1" dirty="0" smtClean="0"/>
              <a:t>Ka =0</a:t>
            </a:r>
          </a:p>
          <a:p>
            <a:r>
              <a:rPr lang="es-CO" sz="1600" i="1" dirty="0" smtClean="0"/>
              <a:t>Ep =0</a:t>
            </a:r>
          </a:p>
          <a:p>
            <a:r>
              <a:rPr lang="es-CO" sz="1600" i="1" dirty="0" smtClean="0"/>
              <a:t>Ev =1.9171</a:t>
            </a:r>
          </a:p>
          <a:p>
            <a:r>
              <a:rPr lang="es-CO" sz="1600" i="1" dirty="0" smtClean="0"/>
              <a:t>Ea =inf</a:t>
            </a:r>
            <a:endParaRPr lang="en-US" sz="1600" i="1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88" y="1342042"/>
            <a:ext cx="3028950" cy="2571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813D62D-7217-EE6E-3E9C-5A270349A88C}"/>
                  </a:ext>
                </a:extLst>
              </p:cNvPr>
              <p:cNvSpPr txBox="1"/>
              <p:nvPr/>
            </p:nvSpPr>
            <p:spPr>
              <a:xfrm>
                <a:off x="694826" y="2534208"/>
                <a:ext cx="351121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37.003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+11.57)∗(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+6.205)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813D62D-7217-EE6E-3E9C-5A270349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" y="2534208"/>
                <a:ext cx="3511218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/>
              <p:nvPr/>
            </p:nvSpPr>
            <p:spPr>
              <a:xfrm>
                <a:off x="694826" y="4487035"/>
                <a:ext cx="3241015" cy="592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+15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+50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+25)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" y="4487035"/>
                <a:ext cx="3241015" cy="592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/>
              <p:nvPr/>
            </p:nvSpPr>
            <p:spPr>
              <a:xfrm>
                <a:off x="694826" y="3510369"/>
                <a:ext cx="371588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0.5155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(0.01393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+0.2476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" y="3510369"/>
                <a:ext cx="3715889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VALIDACION IDENTIFICACION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1930400"/>
            <a:ext cx="7504166" cy="40393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45642" y="1930400"/>
            <a:ext cx="2085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smtClean="0"/>
              <a:t>Validación de nuestra señal de salida de el sistema real vs la identificada</a:t>
            </a:r>
            <a:endParaRPr lang="en-US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246933" y="5969752"/>
            <a:ext cx="313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5. Validación de la identificación Matlab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7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ESPECIFICACIONES DE DISEÑO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716505"/>
            <a:ext cx="9204603" cy="4324857"/>
          </a:xfrm>
        </p:spPr>
        <p:txBody>
          <a:bodyPr/>
          <a:lstStyle/>
          <a:p>
            <a:pPr algn="just"/>
            <a:r>
              <a:rPr lang="es-CO" i="1" dirty="0" smtClean="0"/>
              <a:t>Nuestro sistema tiene un tiempo de establecimiento de 6.6 seg , debido a que nuestra antena debe seguir con la mayor rapidez y precisión posible vamos a reducir el tiempo de establecimiento a uno que sea &lt;=2 seg, teniendo en cuenta que no puede tener un sobre pico muy alto , vamos a mantener uno &lt;= 5% , ya que un sobre pico alto nos podría generar  problemas de sintonización.</a:t>
            </a:r>
          </a:p>
          <a:p>
            <a:pPr algn="just"/>
            <a:r>
              <a:rPr lang="es-CO" i="1" dirty="0" smtClean="0"/>
              <a:t>Al analizar la función de transferencia de nuestro sistema , hemos notado que ya cuenta con un integrador , por lo tanto tendremos , error de posición 0 , por lo tanto para mejorar nuestra respuesta transitoria ,vamos a implementar un compensador en adelanto , diseñado por Lgr , aplicando el método de bisectriz , para llegar a nuestros parámetros deseados  ( Ts &lt; 2 seg , Mp &lt; 5% )</a:t>
            </a:r>
          </a:p>
          <a:p>
            <a:pPr algn="just"/>
            <a:endParaRPr lang="es-CO" i="1" dirty="0" smtClean="0"/>
          </a:p>
          <a:p>
            <a:pPr algn="just"/>
            <a:endParaRPr lang="es-CO" i="1" dirty="0" smtClean="0"/>
          </a:p>
        </p:txBody>
      </p:sp>
    </p:spTree>
    <p:extLst>
      <p:ext uri="{BB962C8B-B14F-4D97-AF65-F5344CB8AC3E}">
        <p14:creationId xmlns:p14="http://schemas.microsoft.com/office/powerpoint/2010/main" val="42018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COMPENSADOR EN ADELANTO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930401"/>
            <a:ext cx="4327803" cy="4438316"/>
          </a:xfrm>
        </p:spPr>
        <p:txBody>
          <a:bodyPr/>
          <a:lstStyle/>
          <a:p>
            <a:pPr algn="just"/>
            <a:r>
              <a:rPr lang="es-CO" i="1" dirty="0" smtClean="0"/>
              <a:t>Se diseño un compensador en adelanto por LGR haciendo uso de el método de bisectriz ,aplicando los pasos aprendidos en clase y haciendo uso de la herramienta Matlab</a:t>
            </a:r>
            <a:endParaRPr lang="en-US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888876" y="2607534"/>
            <a:ext cx="313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6. polos deseados</a:t>
            </a:r>
            <a:endParaRPr lang="en-US" sz="1000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888876" y="4591528"/>
            <a:ext cx="313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7. Compensador en adelanto</a:t>
            </a:r>
            <a:endParaRPr lang="en-US" sz="1000" i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74153" y="6457890"/>
            <a:ext cx="313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8. Parámetros de el sistema con compensador aplicado</a:t>
            </a:r>
            <a:endParaRPr lang="en-US" sz="1000" i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3607470"/>
            <a:ext cx="4793473" cy="2761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/>
              <p:nvPr/>
            </p:nvSpPr>
            <p:spPr>
              <a:xfrm>
                <a:off x="5888876" y="3447567"/>
                <a:ext cx="2392216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dirty="0"/>
                  <a:t>C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3.332(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+3.022)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+2.659)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F41D1C3-4DE9-F9EB-649D-B0A498DB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76" y="3447567"/>
                <a:ext cx="2392216" cy="441211"/>
              </a:xfrm>
              <a:prstGeom prst="rect">
                <a:avLst/>
              </a:prstGeom>
              <a:blipFill>
                <a:blip r:embed="rId3"/>
                <a:stretch>
                  <a:fillRect l="-5867" t="-4167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5888876" y="1930400"/>
            <a:ext cx="213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-1.9560 + 2.0512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VALIDACION DE COMPENSADOR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8045975" cy="4261853"/>
          </a:xfrm>
        </p:spPr>
      </p:pic>
      <p:sp>
        <p:nvSpPr>
          <p:cNvPr id="5" name="CuadroTexto 4"/>
          <p:cNvSpPr txBox="1"/>
          <p:nvPr/>
        </p:nvSpPr>
        <p:spPr>
          <a:xfrm>
            <a:off x="8723308" y="1930400"/>
            <a:ext cx="1752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i="1" dirty="0" smtClean="0"/>
              <a:t>Validación de nuestro sistema real controlado y la identificación de el sistema</a:t>
            </a:r>
            <a:endParaRPr lang="en-US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968828" y="6192253"/>
            <a:ext cx="313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9. Validación de la identificación Matlab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8009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SIMULACIÓN DE EL SISTEMA IDEAL CON SIMULINK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621542"/>
            <a:ext cx="9835815" cy="1589610"/>
          </a:xfrm>
        </p:spPr>
        <p:txBody>
          <a:bodyPr>
            <a:normAutofit/>
          </a:bodyPr>
          <a:lstStyle/>
          <a:p>
            <a:r>
              <a:rPr lang="es-CO" sz="1600" i="1" dirty="0" smtClean="0"/>
              <a:t>Implementamos el sistema ,separando el integrador de la función de transferencia, para así identificar el error vs la salida de el sistema</a:t>
            </a:r>
          </a:p>
          <a:p>
            <a:r>
              <a:rPr lang="es-CO" sz="1600" i="1" dirty="0" smtClean="0"/>
              <a:t>Simulación de circuito a implementar en la planta</a:t>
            </a:r>
            <a:endParaRPr lang="en-US" sz="1600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731169" y="5375321"/>
            <a:ext cx="469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i="1" dirty="0" smtClean="0"/>
              <a:t>Fig. 10.Adquisición de datos con la herramienta Matlab-Simulink</a:t>
            </a:r>
            <a:endParaRPr lang="en-US" sz="1000" i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32" y="1778129"/>
            <a:ext cx="7270672" cy="35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3515</TotalTime>
  <Words>932</Words>
  <Application>Microsoft Office PowerPoint</Application>
  <PresentationFormat>Panorámica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Faceta</vt:lpstr>
      <vt:lpstr>ESTUDIO DE CASO CONTROL 1</vt:lpstr>
      <vt:lpstr>SISTEMA DE CONTROL DE POSICIÓN DE ANTENA</vt:lpstr>
      <vt:lpstr>CONOCIENDO EL SISTEMA EN LO </vt:lpstr>
      <vt:lpstr>ANÁLISIS EN LC </vt:lpstr>
      <vt:lpstr>VALIDACION IDENTIFICACION</vt:lpstr>
      <vt:lpstr>ESPECIFICACIONES DE DISEÑO</vt:lpstr>
      <vt:lpstr>COMPENSADOR EN ADELANTO</vt:lpstr>
      <vt:lpstr>VALIDACION DE COMPENSADOR</vt:lpstr>
      <vt:lpstr>SIMULACIÓN DE EL SISTEMA IDEAL CON SIMULINK</vt:lpstr>
      <vt:lpstr>VALIDACIÓN IDEAL VS PLANTA REAL</vt:lpstr>
      <vt:lpstr>VALIDACIÓN DE COMPENSADOR</vt:lpstr>
      <vt:lpstr>MEJORA DE EL SISTEMA</vt:lpstr>
      <vt:lpstr>VALIDACION SEÑAL DE CONTROL</vt:lpstr>
      <vt:lpstr>IMPLEMENTACION PARA ADQUISICIÓN DE DATOS REALES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PLANTA IMPLEMENTADA Y ADQUISICION DE DATOS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caso control 1</dc:title>
  <dc:creator>jhon alexander parra payares</dc:creator>
  <cp:lastModifiedBy>jhon alexander parra payares</cp:lastModifiedBy>
  <cp:revision>67</cp:revision>
  <dcterms:created xsi:type="dcterms:W3CDTF">2023-10-25T14:48:21Z</dcterms:created>
  <dcterms:modified xsi:type="dcterms:W3CDTF">2023-10-28T01:31:36Z</dcterms:modified>
</cp:coreProperties>
</file>