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3"/>
  </p:sldMasterIdLst>
  <p:notesMasterIdLst>
    <p:notesMasterId r:id="rId18"/>
  </p:notesMasterIdLst>
  <p:sldIdLst>
    <p:sldId id="257" r:id="rId4"/>
    <p:sldId id="1358" r:id="rId5"/>
    <p:sldId id="1374" r:id="rId6"/>
    <p:sldId id="1372" r:id="rId7"/>
    <p:sldId id="1375" r:id="rId8"/>
    <p:sldId id="1376" r:id="rId9"/>
    <p:sldId id="1377" r:id="rId10"/>
    <p:sldId id="1381" r:id="rId11"/>
    <p:sldId id="1373" r:id="rId12"/>
    <p:sldId id="1378" r:id="rId13"/>
    <p:sldId id="1379" r:id="rId14"/>
    <p:sldId id="1382" r:id="rId15"/>
    <p:sldId id="1383" r:id="rId16"/>
    <p:sldId id="1384" r:id="rId17"/>
  </p:sldIdLst>
  <p:sldSz cx="13439775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" userDrawn="1">
          <p15:clr>
            <a:srgbClr val="A4A3A4"/>
          </p15:clr>
        </p15:guide>
        <p15:guide id="2" pos="24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7E3F3C-F049-E86F-76E6-C00F0AE3097B}" name="Aldo Roman Torrejon Candela" initials="AT" userId="S::aldoroman.torrejon@unmsm.edu.pe::4b4bc83b-c17a-4f44-84ca-ab6a2e6e4a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9E"/>
    <a:srgbClr val="FFFFFF"/>
    <a:srgbClr val="22A571"/>
    <a:srgbClr val="A0C3DC"/>
    <a:srgbClr val="016BB6"/>
    <a:srgbClr val="018FD5"/>
    <a:srgbClr val="058FC4"/>
    <a:srgbClr val="27B1F1"/>
    <a:srgbClr val="000000"/>
    <a:srgbClr val="FED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AD37-B76B-42F3-B01D-F5BF228040CE}" v="5" dt="2024-01-27T21:12:3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32"/>
      </p:cViewPr>
      <p:guideLst>
        <p:guide orient="horz" pos="204"/>
        <p:guide pos="2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A5763-2C93-1A4C-A43A-17FEFCEC94F8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CF9BC-048C-854F-9734-860BFD2FF1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06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CF9BC-048C-854F-9734-860BFD2FF11B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898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F55B9-1DC8-12C8-7485-3B8D681F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985423-4D0A-213D-C97E-4B1C2140B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F4A543-6270-18A1-3F11-569DC2F1D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BAAF43-A314-561F-93E5-89BABA44B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CF9BC-048C-854F-9734-860BFD2FF11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19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0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929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1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80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90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80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45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21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9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3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234E-AB26-F447-9F8E-70572F4B0FD7}" type="datetimeFigureOut">
              <a:rPr lang="es-PE" smtClean="0"/>
              <a:t>1/06/2024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9937-3A41-754A-96EE-6ACA83F981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368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22">
            <a:extLst>
              <a:ext uri="{FF2B5EF4-FFF2-40B4-BE49-F238E27FC236}">
                <a16:creationId xmlns:a16="http://schemas.microsoft.com/office/drawing/2014/main" id="{F5B0F1F5-CCBD-96E7-8FD0-ACA1BBA1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813" y="6902102"/>
            <a:ext cx="5433292" cy="40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PE" altLang="es-PE" sz="1187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 panose="020B0604030504040204" pitchFamily="34" charset="0"/>
              </a:rPr>
              <a:t>© 2024 Tudesarrollo Consultores S.A.C. Todos los derechos reservados.</a:t>
            </a:r>
          </a:p>
        </p:txBody>
      </p:sp>
      <p:sp>
        <p:nvSpPr>
          <p:cNvPr id="19" name="CuadroTexto 5">
            <a:extLst>
              <a:ext uri="{FF2B5EF4-FFF2-40B4-BE49-F238E27FC236}">
                <a16:creationId xmlns:a16="http://schemas.microsoft.com/office/drawing/2014/main" id="{87C25D81-4278-500E-A32A-E8EB00C6B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109" y="6286589"/>
            <a:ext cx="2588996" cy="57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ES" altLang="es-PE" sz="1700" b="1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Mayo de 2024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B1139B-2C90-4403-B63C-E992BE803846}"/>
              </a:ext>
            </a:extLst>
          </p:cNvPr>
          <p:cNvSpPr/>
          <p:nvPr/>
        </p:nvSpPr>
        <p:spPr>
          <a:xfrm>
            <a:off x="4921933" y="792543"/>
            <a:ext cx="3595907" cy="77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A9547C-3B2B-40C2-8287-0FECC1C56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50" b="34736"/>
          <a:stretch/>
        </p:blipFill>
        <p:spPr>
          <a:xfrm>
            <a:off x="695103" y="454712"/>
            <a:ext cx="2621534" cy="56662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6488B71-9205-E849-F3F8-DF63631CE49B}"/>
              </a:ext>
            </a:extLst>
          </p:cNvPr>
          <p:cNvSpPr/>
          <p:nvPr/>
        </p:nvSpPr>
        <p:spPr>
          <a:xfrm>
            <a:off x="0" y="-1"/>
            <a:ext cx="185135" cy="75596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E15DC71-BAAA-6E74-29F8-62B4F77062DB}"/>
              </a:ext>
            </a:extLst>
          </p:cNvPr>
          <p:cNvSpPr txBox="1">
            <a:spLocks/>
          </p:cNvSpPr>
          <p:nvPr/>
        </p:nvSpPr>
        <p:spPr>
          <a:xfrm>
            <a:off x="695103" y="2846662"/>
            <a:ext cx="12244720" cy="1866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90AB5-0544-7721-14DE-6B9640A9B564}"/>
              </a:ext>
            </a:extLst>
          </p:cNvPr>
          <p:cNvSpPr txBox="1"/>
          <p:nvPr/>
        </p:nvSpPr>
        <p:spPr>
          <a:xfrm>
            <a:off x="1456841" y="2419327"/>
            <a:ext cx="97174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/>
              <a:t>Análisis económico con R</a:t>
            </a:r>
            <a:endParaRPr lang="es-PE" sz="6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2966B5-2F90-D395-1F1E-7DD50638BC31}"/>
              </a:ext>
            </a:extLst>
          </p:cNvPr>
          <p:cNvSpPr txBox="1"/>
          <p:nvPr/>
        </p:nvSpPr>
        <p:spPr>
          <a:xfrm>
            <a:off x="2030278" y="47130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cs typeface="Calibri" pitchFamily="34" charset="0"/>
              </a:rPr>
              <a:t>Miguel Zambrano, Mg(c). en Economía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4685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10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E2B5E4-6FB5-2D2F-A059-BD3D4E48C899}"/>
              </a:ext>
            </a:extLst>
          </p:cNvPr>
          <p:cNvSpPr txBox="1"/>
          <p:nvPr/>
        </p:nvSpPr>
        <p:spPr>
          <a:xfrm>
            <a:off x="893618" y="1832963"/>
            <a:ext cx="114611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Existen de dos tipos: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reemplazamiento: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Los casos son seleccionados de manera aleatoria considerando el total de la población en cada nueva selección.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la práctica esto implica que un caso puede ser seleccionado más de una vez. Al mismo tiempo, implica que todos tienen la misma probabilidad de ser elegidos.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 reemplazamiento: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Los casos son seleccionados de manera aleatoria retirando en cada iteración al caso seleccionado en la ronda previa.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probabilidad de selección no es uniforme para todos.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b="1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b="1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Estamos particularmente interesados en el muestro sin reemplazamiento, que es un poco más complicado porque las variables aleatorias no son independientes.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b="1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3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11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022470"/>
                <a:ext cx="11461174" cy="5865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Consideraremos los siguientes estimadores</a:t>
                </a:r>
              </a:p>
              <a:p>
                <a:endParaRPr lang="es-MX" sz="2400" b="1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 media muestral: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 varianza poblacional: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𝛿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indica si el caso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fue incluido en la muestra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Además, la varianza de la media: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𝑉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sz="2400" b="1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022470"/>
                <a:ext cx="11461174" cy="5865132"/>
              </a:xfrm>
              <a:prstGeom prst="rect">
                <a:avLst/>
              </a:prstGeom>
              <a:blipFill>
                <a:blip r:embed="rId3"/>
                <a:stretch>
                  <a:fillRect l="-851" t="-8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87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12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303027"/>
                <a:ext cx="11461174" cy="519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Por lo anterior tendremos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 consecuencia, el intervalo de confianza será: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 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rad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 el de la proporción será: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03027"/>
                <a:ext cx="11461174" cy="5199437"/>
              </a:xfrm>
              <a:prstGeom prst="rect">
                <a:avLst/>
              </a:prstGeom>
              <a:blipFill>
                <a:blip r:embed="rId3"/>
                <a:stretch>
                  <a:fillRect l="-851" t="-9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27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13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303027"/>
                <a:ext cx="11461174" cy="5115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 lo anterior, llamaremos Error Estándar (SE) a la fracción que multiplica al valor crítico de la normal estándar: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𝑆𝐸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 mismo tiempo, la multiplicación del error estándar y el valor crítico 	obtenemos el error de estimación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despejamos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obtenemos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03027"/>
                <a:ext cx="11461174" cy="5115631"/>
              </a:xfrm>
              <a:prstGeom prst="rect">
                <a:avLst/>
              </a:prstGeom>
              <a:blipFill>
                <a:blip r:embed="rId3"/>
                <a:stretch>
                  <a:fillRect l="-851" t="-9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/>
              <p:nvPr/>
            </p:nvSpPr>
            <p:spPr>
              <a:xfrm>
                <a:off x="10329927" y="5546970"/>
                <a:ext cx="2578848" cy="103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→∞ </m:t>
                    </m:r>
                  </m:oMath>
                </a14:m>
                <a:r>
                  <a:rPr lang="es-P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80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𝛼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927" y="5546970"/>
                <a:ext cx="2578848" cy="1034386"/>
              </a:xfrm>
              <a:prstGeom prst="rect">
                <a:avLst/>
              </a:prstGeom>
              <a:blipFill>
                <a:blip r:embed="rId4"/>
                <a:stretch>
                  <a:fillRect l="-2128" t="-35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1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14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303027"/>
                <a:ext cx="11461174" cy="534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 el caso de proporciones tendremos: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𝑆𝐸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 mismo tiempo, la multiplicación del error estándar y el valor crítico 	obtenemos el error de estimación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despejamos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obtenemos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𝑁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03027"/>
                <a:ext cx="11461174" cy="5340180"/>
              </a:xfrm>
              <a:prstGeom prst="rect">
                <a:avLst/>
              </a:prstGeom>
              <a:blipFill>
                <a:blip r:embed="rId3"/>
                <a:stretch>
                  <a:fillRect l="-851" t="-9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/>
              <p:nvPr/>
            </p:nvSpPr>
            <p:spPr>
              <a:xfrm>
                <a:off x="10329927" y="5546970"/>
                <a:ext cx="2578848" cy="95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→∞ </m:t>
                    </m:r>
                  </m:oMath>
                </a14:m>
                <a:r>
                  <a:rPr lang="es-P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̅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18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12B15C3-F2C0-9C85-8CE6-53CB270E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927" y="5546970"/>
                <a:ext cx="2578848" cy="955518"/>
              </a:xfrm>
              <a:prstGeom prst="rect">
                <a:avLst/>
              </a:prstGeom>
              <a:blipFill>
                <a:blip r:embed="rId4"/>
                <a:stretch>
                  <a:fillRect l="-2128" t="-38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E2BB4-14D5-7997-FCC1-4F3633CCE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22">
            <a:extLst>
              <a:ext uri="{FF2B5EF4-FFF2-40B4-BE49-F238E27FC236}">
                <a16:creationId xmlns:a16="http://schemas.microsoft.com/office/drawing/2014/main" id="{6AD3738A-8E33-A899-78D3-9C6701DB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813" y="6902102"/>
            <a:ext cx="5433292" cy="40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PE" altLang="es-PE" sz="1187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 panose="020B0604030504040204" pitchFamily="34" charset="0"/>
              </a:rPr>
              <a:t>© 2024 Tudesarrollo Consultores S.A.C. Todos los derechos reservados.</a:t>
            </a:r>
          </a:p>
        </p:txBody>
      </p:sp>
      <p:sp>
        <p:nvSpPr>
          <p:cNvPr id="19" name="CuadroTexto 5">
            <a:extLst>
              <a:ext uri="{FF2B5EF4-FFF2-40B4-BE49-F238E27FC236}">
                <a16:creationId xmlns:a16="http://schemas.microsoft.com/office/drawing/2014/main" id="{7658FB92-9431-9EED-885F-C4A58753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7109" y="6286589"/>
            <a:ext cx="2588996" cy="57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493456">
              <a:lnSpc>
                <a:spcPct val="140000"/>
              </a:lnSpc>
              <a:defRPr/>
            </a:pPr>
            <a:r>
              <a:rPr lang="es-ES" altLang="es-PE" sz="1700" b="1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Mayo de 2024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6B0965-B5B4-3905-E185-AAB947BAAC88}"/>
              </a:ext>
            </a:extLst>
          </p:cNvPr>
          <p:cNvSpPr/>
          <p:nvPr/>
        </p:nvSpPr>
        <p:spPr>
          <a:xfrm>
            <a:off x="4921933" y="792543"/>
            <a:ext cx="3595907" cy="77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DEC981-C288-D305-ADBF-CE250611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50" b="34736"/>
          <a:stretch/>
        </p:blipFill>
        <p:spPr>
          <a:xfrm>
            <a:off x="695103" y="454712"/>
            <a:ext cx="2621534" cy="56662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2B10A3E-977D-B8AE-E5CC-1A59DE76CE39}"/>
              </a:ext>
            </a:extLst>
          </p:cNvPr>
          <p:cNvSpPr/>
          <p:nvPr/>
        </p:nvSpPr>
        <p:spPr>
          <a:xfrm>
            <a:off x="0" y="-1"/>
            <a:ext cx="185135" cy="75596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546ACDB-DF50-6146-31DE-B249E16C8EA0}"/>
              </a:ext>
            </a:extLst>
          </p:cNvPr>
          <p:cNvSpPr txBox="1">
            <a:spLocks/>
          </p:cNvSpPr>
          <p:nvPr/>
        </p:nvSpPr>
        <p:spPr>
          <a:xfrm>
            <a:off x="695103" y="2846662"/>
            <a:ext cx="12244720" cy="1866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E74B0-CF8C-335D-35E5-19A23A69A1FF}"/>
              </a:ext>
            </a:extLst>
          </p:cNvPr>
          <p:cNvSpPr txBox="1"/>
          <p:nvPr/>
        </p:nvSpPr>
        <p:spPr>
          <a:xfrm>
            <a:off x="1456841" y="2419327"/>
            <a:ext cx="9717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SESIÓN 6: MUESTREO Y ESTADÍSTICAS 					                  DESCRIPTIVAS</a:t>
            </a:r>
            <a:endParaRPr lang="es-PE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AF5071-34C9-5032-37EC-A331ABBB90A6}"/>
              </a:ext>
            </a:extLst>
          </p:cNvPr>
          <p:cNvSpPr txBox="1"/>
          <p:nvPr/>
        </p:nvSpPr>
        <p:spPr>
          <a:xfrm>
            <a:off x="2030278" y="47130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cs typeface="Calibri" pitchFamily="34" charset="0"/>
              </a:rPr>
              <a:t>Miguel Zambrano, Mg(c). en Economía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6945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3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918555"/>
                <a:ext cx="11461174" cy="649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Estimación puntual:</a:t>
                </a:r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estimación de un valor específico a partir de un conjunto de datos muestrales.</a:t>
                </a:r>
              </a:p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Estimación por intervalos:</a:t>
                </a:r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estimación de un rango de valores para el parámetro en cuestión, asociados a una probabilidad de ocurrencia.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 caso más común: estimación de la media de una variable aleatoria.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1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𝑿</m:t>
                          </m:r>
                        </m:e>
                      </m:acc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¿La estimación necesariamente dará el valor real? 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→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No.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Entonces, nos interesa conocer el intervalo de valores entre los que se puede encontrar el valor real del parámetro con una probabilidad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1−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¿Cómo calculamos ese intervalo?</a:t>
                </a:r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918555"/>
                <a:ext cx="11461174" cy="6497676"/>
              </a:xfrm>
              <a:prstGeom prst="rect">
                <a:avLst/>
              </a:prstGeom>
              <a:blipFill>
                <a:blip r:embed="rId3"/>
                <a:stretch>
                  <a:fillRect l="-851" t="-750" b="-5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8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4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271849"/>
                <a:ext cx="11461174" cy="571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Considere una variable aleatoria con la siguiente distribución: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𝑋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s-MX" sz="2400" i="1" dirty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 la cual, calculamos su</a:t>
                </a:r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media muestral, la cual tiene una distribución: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MX" sz="240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la estandarizamos esta sería expresada en términos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𝑍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𝜎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Cuya distribución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𝑍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s-US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 decir, usando la transformación apropiada podemos generar una nueva variable aleatoria con una distribución normal estándar.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1849"/>
                <a:ext cx="11461174" cy="5715795"/>
              </a:xfrm>
              <a:prstGeom prst="rect">
                <a:avLst/>
              </a:prstGeom>
              <a:blipFill>
                <a:blip r:embed="rId3"/>
                <a:stretch>
                  <a:fillRect l="-851" t="-854" b="-16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5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866600"/>
                <a:ext cx="11461174" cy="650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Dado lo anterior, tenemos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𝑍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 dado que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𝑍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se distribuye como una normal estándar, para cualquier valor de </a:t>
                </a:r>
                <a14:m>
                  <m:oMath xmlns:m="http://schemas.openxmlformats.org/officeDocument/2006/math">
                    <m:r>
                      <a:rPr lang="es-MX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conocemos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𝛼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/2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𝑧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𝛼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/2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s-MX" sz="2400" b="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𝑍</m:t>
                          </m:r>
                        </m:sub>
                        <m:sup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Entonces, podemos reemplazar: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≥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≥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𝜇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≤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/2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866600"/>
                <a:ext cx="11461174" cy="6507102"/>
              </a:xfrm>
              <a:prstGeom prst="rect">
                <a:avLst/>
              </a:prstGeom>
              <a:blipFill>
                <a:blip r:embed="rId3"/>
                <a:stretch>
                  <a:fillRect l="-851" t="-7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4EAF57-5C1C-B7DA-9FFD-38D364C9319F}"/>
                  </a:ext>
                </a:extLst>
              </p:cNvPr>
              <p:cNvSpPr txBox="1"/>
              <p:nvPr/>
            </p:nvSpPr>
            <p:spPr>
              <a:xfrm>
                <a:off x="10484427" y="6088253"/>
                <a:ext cx="2578848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/>
                  <a:t>Dado que: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=−</m:t>
                      </m:r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s-MX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1−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𝛼</m:t>
                          </m:r>
                          <m:r>
                            <a:rPr lang="es-MX" sz="18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4EAF57-5C1C-B7DA-9FFD-38D364C93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427" y="6088253"/>
                <a:ext cx="2578848" cy="671209"/>
              </a:xfrm>
              <a:prstGeom prst="rect">
                <a:avLst/>
              </a:prstGeom>
              <a:blipFill>
                <a:blip r:embed="rId4"/>
                <a:stretch>
                  <a:fillRect l="-2128" t="-5455" b="-54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A22BAA0-F694-70C4-9D87-099FBDAA3AD5}"/>
              </a:ext>
            </a:extLst>
          </p:cNvPr>
          <p:cNvSpPr txBox="1"/>
          <p:nvPr/>
        </p:nvSpPr>
        <p:spPr>
          <a:xfrm>
            <a:off x="9441872" y="2806217"/>
            <a:ext cx="257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Función </a:t>
            </a:r>
            <a:r>
              <a:rPr lang="es-MX" i="1" dirty="0" err="1"/>
              <a:t>qnorm</a:t>
            </a:r>
            <a:r>
              <a:rPr lang="es-MX" i="1" dirty="0"/>
              <a:t>()</a:t>
            </a:r>
            <a:r>
              <a:rPr lang="es-MX" dirty="0"/>
              <a:t> en 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204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6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866600"/>
                <a:ext cx="11461174" cy="590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Así, tenemos que, con una probabilidad (confianza) 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1−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el intervalo donde se encuentra el valor de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𝜇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 </m:t>
                          </m:r>
                          <m:acc>
                            <m:accPr>
                              <m:chr m:val="̅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Típicamente nos interesa tener un intervalo de confianza al 95%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1−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=0.95  ⇒  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=0.05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0.975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 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0.975</m:t>
                              </m:r>
                            </m:sub>
                          </m:sSub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Por lo tanto: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.96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 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.96</m:t>
                          </m:r>
                          <m:f>
                            <m:f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866600"/>
                <a:ext cx="11461174" cy="5905848"/>
              </a:xfrm>
              <a:prstGeom prst="rect">
                <a:avLst/>
              </a:prstGeom>
              <a:blipFill>
                <a:blip r:embed="rId3"/>
                <a:stretch>
                  <a:fillRect l="-851" t="-8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93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7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814645"/>
                <a:ext cx="11461174" cy="659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 nos interesa estimar la proporción de casos que poseen una misma característica, construiremos el siguiente intervalo de confianza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𝐶𝐼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,</m:t>
                          </m:r>
                          <m:acc>
                            <m:accPr>
                              <m:chr m:val="̅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Por simpleza, podemos considerar que seguimos estimando la media de una variable aleatoria. Sin embargo, esta variable aleatoria se distribuye como una Bernoulli. Es decir: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=0, 1</m:t>
                      </m:r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Entonces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𝑝</m:t>
                          </m:r>
                        </m:e>
                      </m:acc>
                      <m:r>
                        <a:rPr lang="es-MX" sz="24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 se puede demostrar que: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</m:e>
                    </m:acc>
                    <m:r>
                      <a:rPr lang="es-MX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∼</m:t>
                    </m:r>
                    <m:r>
                      <a:rPr lang="es-MX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d>
                      <m:dPr>
                        <m:ctrlPr>
                          <a:rPr lang="es-MX" sz="24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s-MX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s-MX" sz="2400" b="0" i="1" dirty="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b="0" i="1" dirty="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1−</m:t>
                                </m:r>
                                <m:r>
                                  <a:rPr lang="es-MX" sz="2400" b="0" i="1" dirty="0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s-MX" sz="2400" i="1" dirty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/</m:t>
                            </m:r>
                            <m:r>
                              <a:rPr lang="es-MX" sz="2400" i="1" dirty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e>
                        </m:rad>
                        <m:r>
                          <a:rPr lang="es-MX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814645"/>
                <a:ext cx="11461174" cy="6599435"/>
              </a:xfrm>
              <a:prstGeom prst="rect">
                <a:avLst/>
              </a:prstGeom>
              <a:blipFill>
                <a:blip r:embed="rId3"/>
                <a:stretch>
                  <a:fillRect l="-851" t="-739" r="-3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4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Estimación puntual e intervalos de confianza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8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/>
              <p:nvPr/>
            </p:nvSpPr>
            <p:spPr>
              <a:xfrm>
                <a:off x="893618" y="1417321"/>
                <a:ext cx="11461174" cy="5554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Otros estadísticos que nos pueden interesar: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Mediana:</a:t>
                </a: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impar: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𝑀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  <m:sub>
                          <m:f>
                            <m:f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𝑀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b="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(Considerando los datos ordenados de forma ascendente).</a:t>
                </a:r>
              </a:p>
              <a:p>
                <a:endParaRPr lang="es-MX" sz="2400" dirty="0">
                  <a:latin typeface="Aptos" panose="020B0004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s-MX" sz="2400" b="1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Moda:</a:t>
                </a:r>
              </a:p>
              <a:p>
                <a:r>
                  <a:rPr lang="es-MX" sz="2400" dirty="0">
                    <a:latin typeface="Aptos" panose="020B0004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Selección del valor que más veces se repita en la muestra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0E2B5E4-6FB5-2D2F-A059-BD3D4E4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417321"/>
                <a:ext cx="11461174" cy="5554149"/>
              </a:xfrm>
              <a:prstGeom prst="rect">
                <a:avLst/>
              </a:prstGeom>
              <a:blipFill>
                <a:blip r:embed="rId3"/>
                <a:stretch>
                  <a:fillRect l="-851" t="-878" b="-142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56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2E21-C4EE-82F1-ED5D-DA8282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B0A02-D57F-B5C8-447C-4BF1EBAA74E9}"/>
              </a:ext>
            </a:extLst>
          </p:cNvPr>
          <p:cNvSpPr txBox="1"/>
          <p:nvPr/>
        </p:nvSpPr>
        <p:spPr>
          <a:xfrm>
            <a:off x="293918" y="258373"/>
            <a:ext cx="115446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500" b="1" dirty="0">
                <a:solidFill>
                  <a:srgbClr val="3149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Tipos de muestreo</a:t>
            </a:r>
            <a:endParaRPr lang="es-ES" sz="2500" b="1" dirty="0">
              <a:solidFill>
                <a:srgbClr val="3149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2FB253-BF1E-EA23-CC66-E3EA1388C644}"/>
              </a:ext>
            </a:extLst>
          </p:cNvPr>
          <p:cNvSpPr/>
          <p:nvPr/>
        </p:nvSpPr>
        <p:spPr>
          <a:xfrm>
            <a:off x="0" y="-1"/>
            <a:ext cx="185135" cy="963775"/>
          </a:xfrm>
          <a:prstGeom prst="rect">
            <a:avLst/>
          </a:prstGeom>
          <a:solidFill>
            <a:srgbClr val="3149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C4B935-87A7-81E9-5B83-99320E5E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0" r="70693" b="34736"/>
          <a:stretch/>
        </p:blipFill>
        <p:spPr>
          <a:xfrm>
            <a:off x="12239531" y="121930"/>
            <a:ext cx="1016861" cy="749940"/>
          </a:xfrm>
          <a:prstGeom prst="rect">
            <a:avLst/>
          </a:prstGeom>
        </p:spPr>
      </p:pic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EDC05895-2395-8DFE-7D64-52E9852FEBD0}"/>
              </a:ext>
            </a:extLst>
          </p:cNvPr>
          <p:cNvSpPr txBox="1">
            <a:spLocks/>
          </p:cNvSpPr>
          <p:nvPr/>
        </p:nvSpPr>
        <p:spPr>
          <a:xfrm>
            <a:off x="12700000" y="7160653"/>
            <a:ext cx="556392" cy="3201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93456">
              <a:defRPr/>
            </a:pPr>
            <a:fld id="{345D4082-5EB0-4005-BF1F-1AB1805BFE14}" type="slidenum">
              <a:rPr lang="es-PE" sz="16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493456">
                <a:defRPr/>
              </a:pPr>
              <a:t>9</a:t>
            </a:fld>
            <a:endParaRPr lang="es-PE" sz="16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E2B5E4-6FB5-2D2F-A059-BD3D4E48C899}"/>
              </a:ext>
            </a:extLst>
          </p:cNvPr>
          <p:cNvSpPr txBox="1"/>
          <p:nvPr/>
        </p:nvSpPr>
        <p:spPr>
          <a:xfrm>
            <a:off x="893618" y="1354977"/>
            <a:ext cx="11461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simple: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Selección de un subconjunto de datos poblacionales cuya probabilidad de elección es homogénea para todos.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estratificado: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Selección de un subconjunto de datos poblacionales agrupados por una característica común. Se utiliza cuando se busca medir una variable de interés para cada grupo en particular.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MX" sz="2400" dirty="0">
              <a:latin typeface="Aptos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400" b="1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Muestreo aleatorio por conglomerados: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Selección de un subconjunto de datos poblacionales agrupados por una característica común (por lo general suele ser geográfica). Se muestrea una cantidad limitada de estos grupos/conglomerados. Puede ser: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una etapa: se muestrean los conglomerados y se recoge información de todos los casos del conglomerado.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MX" sz="2400" dirty="0" err="1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Bietapico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 </a:t>
            </a:r>
            <a:r>
              <a:rPr lang="es-MX" sz="2400" dirty="0" err="1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muetrean</a:t>
            </a:r>
            <a:r>
              <a:rPr lang="es-MX" sz="2400" dirty="0">
                <a:latin typeface="Aptos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los conglomerados y luego se muestre la población dentro de cada conglomerado seleccionado.</a:t>
            </a:r>
          </a:p>
        </p:txBody>
      </p:sp>
    </p:spTree>
    <p:extLst>
      <p:ext uri="{BB962C8B-B14F-4D97-AF65-F5344CB8AC3E}">
        <p14:creationId xmlns:p14="http://schemas.microsoft.com/office/powerpoint/2010/main" val="1219511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DA722645386948A5E781933D355791" ma:contentTypeVersion="10" ma:contentTypeDescription="Crear nuevo documento." ma:contentTypeScope="" ma:versionID="7789c5bdc490d5526ce57e11eaa76f0a">
  <xsd:schema xmlns:xsd="http://www.w3.org/2001/XMLSchema" xmlns:xs="http://www.w3.org/2001/XMLSchema" xmlns:p="http://schemas.microsoft.com/office/2006/metadata/properties" xmlns:ns2="9f70d668-eb93-414b-bb88-19630a11f6c8" xmlns:ns3="2710b8ce-afd1-42da-a030-6290307ba83c" targetNamespace="http://schemas.microsoft.com/office/2006/metadata/properties" ma:root="true" ma:fieldsID="60a7dca3ad9d69862cb9aa95177f0938" ns2:_="" ns3:_="">
    <xsd:import namespace="9f70d668-eb93-414b-bb88-19630a11f6c8"/>
    <xsd:import namespace="2710b8ce-afd1-42da-a030-6290307ba8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0d668-eb93-414b-bb88-19630a11f6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7a110141-5648-46c1-8474-df1bb0c82a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0b8ce-afd1-42da-a030-6290307ba83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97da0e2-911e-4db4-a386-c7bf14102eab}" ma:internalName="TaxCatchAll" ma:showField="CatchAllData" ma:web="2710b8ce-afd1-42da-a030-6290307ba8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3832F-9C6D-4E58-B80A-0634F405DA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47ED47-23CF-40C3-8C39-FFB60823F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0d668-eb93-414b-bb88-19630a11f6c8"/>
    <ds:schemaRef ds:uri="2710b8ce-afd1-42da-a030-6290307ba8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3090</TotalTime>
  <Words>1019</Words>
  <Application>Microsoft Office PowerPoint</Application>
  <PresentationFormat>Personalizado</PresentationFormat>
  <Paragraphs>161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Cambria Math</vt:lpstr>
      <vt:lpstr>Tahoma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Jhon Roly Ordoñez Leon</cp:lastModifiedBy>
  <cp:revision>106</cp:revision>
  <cp:lastPrinted>2022-11-23T17:15:15Z</cp:lastPrinted>
  <dcterms:created xsi:type="dcterms:W3CDTF">2022-09-15T03:54:57Z</dcterms:created>
  <dcterms:modified xsi:type="dcterms:W3CDTF">2024-06-01T10:11:17Z</dcterms:modified>
</cp:coreProperties>
</file>