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1.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6" r:id="rId2"/>
    <p:sldId id="356" r:id="rId3"/>
    <p:sldId id="258" r:id="rId4"/>
    <p:sldId id="257" r:id="rId5"/>
    <p:sldId id="330" r:id="rId6"/>
    <p:sldId id="352" r:id="rId7"/>
    <p:sldId id="341" r:id="rId8"/>
    <p:sldId id="331" r:id="rId9"/>
    <p:sldId id="332" r:id="rId10"/>
    <p:sldId id="333" r:id="rId11"/>
    <p:sldId id="334" r:id="rId12"/>
    <p:sldId id="343" r:id="rId13"/>
    <p:sldId id="342" r:id="rId14"/>
    <p:sldId id="335" r:id="rId15"/>
    <p:sldId id="344" r:id="rId16"/>
    <p:sldId id="355" r:id="rId17"/>
    <p:sldId id="345" r:id="rId18"/>
    <p:sldId id="336" r:id="rId19"/>
    <p:sldId id="337" r:id="rId20"/>
    <p:sldId id="282" r:id="rId21"/>
    <p:sldId id="308" r:id="rId22"/>
    <p:sldId id="354" r:id="rId23"/>
    <p:sldId id="348" r:id="rId24"/>
    <p:sldId id="350" r:id="rId25"/>
    <p:sldId id="351" r:id="rId26"/>
    <p:sldId id="357" r:id="rId27"/>
    <p:sldId id="289" r:id="rId2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3AD"/>
    <a:srgbClr val="FFFFFF"/>
    <a:srgbClr val="4472C4"/>
    <a:srgbClr val="FF7C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01063-DDEB-4A8D-A4BC-8AE17A98A5A0}" type="datetimeFigureOut">
              <a:rPr lang="es-PE" smtClean="0"/>
              <a:t>31/03/2023</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D84015-AE01-45C8-86E4-11914C9F48DD}" type="slidenum">
              <a:rPr lang="es-PE" smtClean="0"/>
              <a:t>‹Nº›</a:t>
            </a:fld>
            <a:endParaRPr lang="es-PE"/>
          </a:p>
        </p:txBody>
      </p:sp>
    </p:spTree>
    <p:extLst>
      <p:ext uri="{BB962C8B-B14F-4D97-AF65-F5344CB8AC3E}">
        <p14:creationId xmlns:p14="http://schemas.microsoft.com/office/powerpoint/2010/main" val="226810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visualización de los datos en forma de diagramas y figuras pone de manifiesto los patrones subyacentes en los datos y proporciona información. Las buenas visualizaciones también le ayudan a comunicar sus datos a otros, y son útiles para los analistas de datos y otros consumidores de los datos. </a:t>
            </a:r>
            <a:endParaRPr lang="es-PE" dirty="0"/>
          </a:p>
        </p:txBody>
      </p:sp>
      <p:sp>
        <p:nvSpPr>
          <p:cNvPr id="4" name="Marcador de número de diapositiva 3"/>
          <p:cNvSpPr>
            <a:spLocks noGrp="1"/>
          </p:cNvSpPr>
          <p:nvPr>
            <p:ph type="sldNum" sz="quarter" idx="5"/>
          </p:nvPr>
        </p:nvSpPr>
        <p:spPr/>
        <p:txBody>
          <a:bodyPr/>
          <a:lstStyle/>
          <a:p>
            <a:fld id="{16D84015-AE01-45C8-86E4-11914C9F48DD}" type="slidenum">
              <a:rPr lang="es-PE" smtClean="0"/>
              <a:t>1</a:t>
            </a:fld>
            <a:endParaRPr lang="es-PE" dirty="0"/>
          </a:p>
        </p:txBody>
      </p:sp>
    </p:spTree>
    <p:extLst>
      <p:ext uri="{BB962C8B-B14F-4D97-AF65-F5344CB8AC3E}">
        <p14:creationId xmlns:p14="http://schemas.microsoft.com/office/powerpoint/2010/main" val="3583628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https://www.aiteco.com/diagrama-de-dispersion/</a:t>
            </a:r>
          </a:p>
        </p:txBody>
      </p:sp>
      <p:sp>
        <p:nvSpPr>
          <p:cNvPr id="4" name="Marcador de número de diapositiva 3"/>
          <p:cNvSpPr>
            <a:spLocks noGrp="1"/>
          </p:cNvSpPr>
          <p:nvPr>
            <p:ph type="sldNum" sz="quarter" idx="5"/>
          </p:nvPr>
        </p:nvSpPr>
        <p:spPr/>
        <p:txBody>
          <a:bodyPr/>
          <a:lstStyle/>
          <a:p>
            <a:fld id="{16D84015-AE01-45C8-86E4-11914C9F48DD}" type="slidenum">
              <a:rPr lang="es-PE" smtClean="0"/>
              <a:t>18</a:t>
            </a:fld>
            <a:endParaRPr lang="es-PE"/>
          </a:p>
        </p:txBody>
      </p:sp>
    </p:spTree>
    <p:extLst>
      <p:ext uri="{BB962C8B-B14F-4D97-AF65-F5344CB8AC3E}">
        <p14:creationId xmlns:p14="http://schemas.microsoft.com/office/powerpoint/2010/main" val="1361762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https://infogram.com/es/crear/grafico-circular</a:t>
            </a:r>
          </a:p>
        </p:txBody>
      </p:sp>
      <p:sp>
        <p:nvSpPr>
          <p:cNvPr id="4" name="Marcador de número de diapositiva 3"/>
          <p:cNvSpPr>
            <a:spLocks noGrp="1"/>
          </p:cNvSpPr>
          <p:nvPr>
            <p:ph type="sldNum" sz="quarter" idx="5"/>
          </p:nvPr>
        </p:nvSpPr>
        <p:spPr/>
        <p:txBody>
          <a:bodyPr/>
          <a:lstStyle/>
          <a:p>
            <a:fld id="{16D84015-AE01-45C8-86E4-11914C9F48DD}" type="slidenum">
              <a:rPr lang="es-PE" smtClean="0"/>
              <a:t>19</a:t>
            </a:fld>
            <a:endParaRPr lang="es-PE"/>
          </a:p>
        </p:txBody>
      </p:sp>
    </p:spTree>
    <p:extLst>
      <p:ext uri="{BB962C8B-B14F-4D97-AF65-F5344CB8AC3E}">
        <p14:creationId xmlns:p14="http://schemas.microsoft.com/office/powerpoint/2010/main" val="700423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110a2941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110a2941b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g2110a2941b6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20</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Notebook: Visualización con </a:t>
            </a:r>
            <a:r>
              <a:rPr lang="es-PE" dirty="0" err="1"/>
              <a:t>MatplotLib.ipynb</a:t>
            </a:r>
            <a:endParaRPr lang="es-PE" dirty="0"/>
          </a:p>
        </p:txBody>
      </p:sp>
      <p:sp>
        <p:nvSpPr>
          <p:cNvPr id="4" name="Marcador de número de diapositiva 3"/>
          <p:cNvSpPr>
            <a:spLocks noGrp="1"/>
          </p:cNvSpPr>
          <p:nvPr>
            <p:ph type="sldNum" sz="quarter" idx="5"/>
          </p:nvPr>
        </p:nvSpPr>
        <p:spPr/>
        <p:txBody>
          <a:bodyPr/>
          <a:lstStyle/>
          <a:p>
            <a:fld id="{16D84015-AE01-45C8-86E4-11914C9F48DD}" type="slidenum">
              <a:rPr lang="es-PE" smtClean="0"/>
              <a:t>21</a:t>
            </a:fld>
            <a:endParaRPr lang="es-PE"/>
          </a:p>
        </p:txBody>
      </p:sp>
    </p:spTree>
    <p:extLst>
      <p:ext uri="{BB962C8B-B14F-4D97-AF65-F5344CB8AC3E}">
        <p14:creationId xmlns:p14="http://schemas.microsoft.com/office/powerpoint/2010/main" val="1744091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Sábado 3 de diciembre 10pm </a:t>
            </a:r>
          </a:p>
        </p:txBody>
      </p:sp>
      <p:sp>
        <p:nvSpPr>
          <p:cNvPr id="4" name="Marcador de número de diapositiva 3"/>
          <p:cNvSpPr>
            <a:spLocks noGrp="1"/>
          </p:cNvSpPr>
          <p:nvPr>
            <p:ph type="sldNum" sz="quarter" idx="5"/>
          </p:nvPr>
        </p:nvSpPr>
        <p:spPr/>
        <p:txBody>
          <a:bodyPr/>
          <a:lstStyle/>
          <a:p>
            <a:fld id="{16D84015-AE01-45C8-86E4-11914C9F48DD}" type="slidenum">
              <a:rPr lang="es-PE" smtClean="0"/>
              <a:t>22</a:t>
            </a:fld>
            <a:endParaRPr lang="es-PE"/>
          </a:p>
        </p:txBody>
      </p:sp>
    </p:spTree>
    <p:extLst>
      <p:ext uri="{BB962C8B-B14F-4D97-AF65-F5344CB8AC3E}">
        <p14:creationId xmlns:p14="http://schemas.microsoft.com/office/powerpoint/2010/main" val="2884148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16D84015-AE01-45C8-86E4-11914C9F48DD}" type="slidenum">
              <a:rPr lang="es-PE" smtClean="0"/>
              <a:t>23</a:t>
            </a:fld>
            <a:endParaRPr lang="es-PE"/>
          </a:p>
        </p:txBody>
      </p:sp>
    </p:spTree>
    <p:extLst>
      <p:ext uri="{BB962C8B-B14F-4D97-AF65-F5344CB8AC3E}">
        <p14:creationId xmlns:p14="http://schemas.microsoft.com/office/powerpoint/2010/main" val="683788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16D84015-AE01-45C8-86E4-11914C9F48DD}" type="slidenum">
              <a:rPr lang="es-PE" smtClean="0"/>
              <a:t>25</a:t>
            </a:fld>
            <a:endParaRPr lang="es-PE"/>
          </a:p>
        </p:txBody>
      </p:sp>
    </p:spTree>
    <p:extLst>
      <p:ext uri="{BB962C8B-B14F-4D97-AF65-F5344CB8AC3E}">
        <p14:creationId xmlns:p14="http://schemas.microsoft.com/office/powerpoint/2010/main" val="392231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Sábado 3 de diciembre 10pm </a:t>
            </a:r>
          </a:p>
        </p:txBody>
      </p:sp>
      <p:sp>
        <p:nvSpPr>
          <p:cNvPr id="4" name="Marcador de número de diapositiva 3"/>
          <p:cNvSpPr>
            <a:spLocks noGrp="1"/>
          </p:cNvSpPr>
          <p:nvPr>
            <p:ph type="sldNum" sz="quarter" idx="5"/>
          </p:nvPr>
        </p:nvSpPr>
        <p:spPr/>
        <p:txBody>
          <a:bodyPr/>
          <a:lstStyle/>
          <a:p>
            <a:fld id="{16D84015-AE01-45C8-86E4-11914C9F48DD}" type="slidenum">
              <a:rPr lang="es-PE" smtClean="0"/>
              <a:t>26</a:t>
            </a:fld>
            <a:endParaRPr lang="es-PE"/>
          </a:p>
        </p:txBody>
      </p:sp>
    </p:spTree>
    <p:extLst>
      <p:ext uri="{BB962C8B-B14F-4D97-AF65-F5344CB8AC3E}">
        <p14:creationId xmlns:p14="http://schemas.microsoft.com/office/powerpoint/2010/main" val="3458993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207fb32f3af_1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1" name="Google Shape;551;g207fb32f3af_1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s-PE"/>
              <a:t>https://www.coursera.org/articles/data-analytics-projects-for-beginners</a:t>
            </a:r>
            <a:endParaRPr/>
          </a:p>
          <a:p>
            <a:pPr marL="0" lvl="0" indent="0" algn="l" rtl="0">
              <a:spcBef>
                <a:spcPts val="0"/>
              </a:spcBef>
              <a:spcAft>
                <a:spcPts val="0"/>
              </a:spcAft>
              <a:buNone/>
            </a:pPr>
            <a:endParaRPr/>
          </a:p>
          <a:p>
            <a:pPr marL="0" lvl="0" indent="0" algn="l" rtl="0">
              <a:spcBef>
                <a:spcPts val="0"/>
              </a:spcBef>
              <a:spcAft>
                <a:spcPts val="0"/>
              </a:spcAft>
              <a:buNone/>
            </a:pPr>
            <a:r>
              <a:rPr lang="es-PE"/>
              <a:t>https://app.datacamp.com/learn/courses/introduction-to-data-science-in-Python </a:t>
            </a:r>
            <a:endParaRPr/>
          </a:p>
          <a:p>
            <a:pPr marL="0" lvl="0" indent="0" algn="l" rtl="0">
              <a:spcBef>
                <a:spcPts val="0"/>
              </a:spcBef>
              <a:spcAft>
                <a:spcPts val="0"/>
              </a:spcAft>
              <a:buNone/>
            </a:pPr>
            <a:endParaRPr/>
          </a:p>
          <a:p>
            <a:pPr marL="0" lvl="0" indent="0" algn="l" rtl="0">
              <a:spcBef>
                <a:spcPts val="0"/>
              </a:spcBef>
              <a:spcAft>
                <a:spcPts val="0"/>
              </a:spcAft>
              <a:buNone/>
            </a:pPr>
            <a:r>
              <a:rPr lang="es-PE"/>
              <a:t>https://www.coursera.org/articles/is-data-analytics-hard?</a:t>
            </a:r>
            <a:endParaRPr/>
          </a:p>
        </p:txBody>
      </p:sp>
      <p:sp>
        <p:nvSpPr>
          <p:cNvPr id="552" name="Google Shape;552;g207fb32f3af_1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27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077ca83865_3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2077ca83865_3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2077ca83865_3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PE"/>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effectLst/>
                <a:latin typeface="Calibri" panose="020F0502020204030204" pitchFamily="34" charset="0"/>
              </a:rPr>
              <a:t>Gráficas con </a:t>
            </a:r>
            <a:r>
              <a:rPr lang="es-ES" sz="1200" dirty="0" err="1">
                <a:effectLst/>
                <a:latin typeface="Calibri" panose="020F0502020204030204" pitchFamily="34" charset="0"/>
              </a:rPr>
              <a:t>Seaborn</a:t>
            </a:r>
            <a:r>
              <a:rPr lang="es-ES" sz="1200" dirty="0">
                <a:effectLst/>
                <a:latin typeface="Calibri" panose="020F0502020204030204" pitchFamily="34" charset="0"/>
              </a:rPr>
              <a:t> y </a:t>
            </a:r>
            <a:r>
              <a:rPr lang="es-ES" sz="1200" dirty="0" err="1">
                <a:effectLst/>
                <a:latin typeface="Calibri" panose="020F0502020204030204" pitchFamily="34" charset="0"/>
              </a:rPr>
              <a:t>Folium</a:t>
            </a:r>
            <a:endParaRPr lang="es-ES" sz="1200" dirty="0">
              <a:latin typeface="Calibri" panose="020F0502020204030204" pitchFamily="34" charset="0"/>
            </a:endParaRPr>
          </a:p>
          <a:p>
            <a:r>
              <a:rPr lang="es-PE" dirty="0"/>
              <a:t>https://campus.datacamp.com/courses/visualizing-geospatial-data-in-python/geoseries-and-folium?ex=1 </a:t>
            </a:r>
          </a:p>
        </p:txBody>
      </p:sp>
      <p:sp>
        <p:nvSpPr>
          <p:cNvPr id="4" name="Marcador de número de diapositiva 3"/>
          <p:cNvSpPr>
            <a:spLocks noGrp="1"/>
          </p:cNvSpPr>
          <p:nvPr>
            <p:ph type="sldNum" sz="quarter" idx="5"/>
          </p:nvPr>
        </p:nvSpPr>
        <p:spPr/>
        <p:txBody>
          <a:bodyPr/>
          <a:lstStyle/>
          <a:p>
            <a:fld id="{16D84015-AE01-45C8-86E4-11914C9F48DD}" type="slidenum">
              <a:rPr lang="es-PE" smtClean="0"/>
              <a:t>4</a:t>
            </a:fld>
            <a:endParaRPr lang="es-PE" dirty="0"/>
          </a:p>
        </p:txBody>
      </p:sp>
    </p:spTree>
    <p:extLst>
      <p:ext uri="{BB962C8B-B14F-4D97-AF65-F5344CB8AC3E}">
        <p14:creationId xmlns:p14="http://schemas.microsoft.com/office/powerpoint/2010/main" val="1245870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kumimoji="0" lang="es-ES" altLang="es-PE"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a:t>
            </a:r>
            <a:r>
              <a:rPr kumimoji="0" lang="es-ES" altLang="es-PE"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Wrangling</a:t>
            </a:r>
            <a:r>
              <a:rPr kumimoji="0" lang="es-ES" altLang="es-PE"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Convertir los datos en un formato más fácil de analizar. Se suele considerar la limpieza de datos dentro del data </a:t>
            </a:r>
            <a:r>
              <a:rPr kumimoji="0" lang="es-ES" altLang="es-PE"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wrangling</a:t>
            </a:r>
            <a:r>
              <a:rPr kumimoji="0" lang="es-ES" altLang="es-PE"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r>
              <a:rPr kumimoji="0" lang="es-ES" altLang="es-PE"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a:t>
            </a:r>
            <a:r>
              <a:rPr kumimoji="0" lang="es-ES" altLang="es-PE"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Cleaning</a:t>
            </a:r>
            <a:r>
              <a:rPr kumimoji="0" lang="es-ES" altLang="es-PE"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limpieza de los datos (errores, inexactitudes)</a:t>
            </a:r>
            <a:endParaRPr lang="es-PE" dirty="0"/>
          </a:p>
        </p:txBody>
      </p:sp>
      <p:sp>
        <p:nvSpPr>
          <p:cNvPr id="4" name="Marcador de número de diapositiva 3"/>
          <p:cNvSpPr>
            <a:spLocks noGrp="1"/>
          </p:cNvSpPr>
          <p:nvPr>
            <p:ph type="sldNum" sz="quarter" idx="5"/>
          </p:nvPr>
        </p:nvSpPr>
        <p:spPr/>
        <p:txBody>
          <a:bodyPr/>
          <a:lstStyle/>
          <a:p>
            <a:fld id="{16D84015-AE01-45C8-86E4-11914C9F48DD}" type="slidenum">
              <a:rPr lang="es-PE" smtClean="0"/>
              <a:t>5</a:t>
            </a:fld>
            <a:endParaRPr lang="es-PE"/>
          </a:p>
        </p:txBody>
      </p:sp>
    </p:spTree>
    <p:extLst>
      <p:ext uri="{BB962C8B-B14F-4D97-AF65-F5344CB8AC3E}">
        <p14:creationId xmlns:p14="http://schemas.microsoft.com/office/powerpoint/2010/main" val="238234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kumimoji="0" lang="es-ES" altLang="es-PE"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a:t>
            </a:r>
            <a:r>
              <a:rPr kumimoji="0" lang="es-ES" altLang="es-PE"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Wrangling</a:t>
            </a:r>
            <a:r>
              <a:rPr kumimoji="0" lang="es-ES" altLang="es-PE"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Convertir los datos en un formato más fácil de analizar. Se suele considerar la limpieza de datos dentro del data </a:t>
            </a:r>
            <a:r>
              <a:rPr kumimoji="0" lang="es-ES" altLang="es-PE"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wrangling</a:t>
            </a:r>
            <a:r>
              <a:rPr kumimoji="0" lang="es-ES" altLang="es-PE"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r>
              <a:rPr kumimoji="0" lang="es-ES" altLang="es-PE"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a:t>
            </a:r>
            <a:r>
              <a:rPr kumimoji="0" lang="es-ES" altLang="es-PE"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Cleaning</a:t>
            </a:r>
            <a:r>
              <a:rPr kumimoji="0" lang="es-ES" altLang="es-PE"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limpieza de los datos (errores, inexactitudes)</a:t>
            </a:r>
            <a:endParaRPr lang="es-PE" dirty="0"/>
          </a:p>
        </p:txBody>
      </p:sp>
      <p:sp>
        <p:nvSpPr>
          <p:cNvPr id="4" name="Marcador de número de diapositiva 3"/>
          <p:cNvSpPr>
            <a:spLocks noGrp="1"/>
          </p:cNvSpPr>
          <p:nvPr>
            <p:ph type="sldNum" sz="quarter" idx="5"/>
          </p:nvPr>
        </p:nvSpPr>
        <p:spPr/>
        <p:txBody>
          <a:bodyPr/>
          <a:lstStyle/>
          <a:p>
            <a:fld id="{16D84015-AE01-45C8-86E4-11914C9F48DD}" type="slidenum">
              <a:rPr lang="es-PE" smtClean="0"/>
              <a:t>6</a:t>
            </a:fld>
            <a:endParaRPr lang="es-PE"/>
          </a:p>
        </p:txBody>
      </p:sp>
    </p:spTree>
    <p:extLst>
      <p:ext uri="{BB962C8B-B14F-4D97-AF65-F5344CB8AC3E}">
        <p14:creationId xmlns:p14="http://schemas.microsoft.com/office/powerpoint/2010/main" val="205611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200" u="heavy" spc="-5" dirty="0">
                <a:solidFill>
                  <a:srgbClr val="0460C1"/>
                </a:solidFill>
                <a:uFill>
                  <a:solidFill>
                    <a:srgbClr val="0460C1"/>
                  </a:solidFill>
                </a:uFill>
                <a:latin typeface="Calibri"/>
                <a:cs typeface="Calibri"/>
                <a:hlinkClick r:id="rId3"/>
              </a:rPr>
              <a:t>https://matplotlib.org/</a:t>
            </a:r>
            <a:endParaRPr lang="es-PE" sz="1200" dirty="0">
              <a:latin typeface="Calibri"/>
              <a:cs typeface="Calibri"/>
            </a:endParaRPr>
          </a:p>
          <a:p>
            <a:endParaRPr lang="es-PE" dirty="0"/>
          </a:p>
          <a:p>
            <a:r>
              <a:rPr lang="es-MX" dirty="0" err="1"/>
              <a:t>Matplotlib</a:t>
            </a:r>
            <a:r>
              <a:rPr lang="es-MX" dirty="0"/>
              <a:t> es una biblioteca de trazado 2D de Python que produce figuras con calidad de publicación en una variedad de formatos de impresión y entornos interactivos en todas las plataformas.</a:t>
            </a:r>
            <a:endParaRPr lang="es-PE" dirty="0"/>
          </a:p>
        </p:txBody>
      </p:sp>
      <p:sp>
        <p:nvSpPr>
          <p:cNvPr id="4" name="Marcador de número de diapositiva 3"/>
          <p:cNvSpPr>
            <a:spLocks noGrp="1"/>
          </p:cNvSpPr>
          <p:nvPr>
            <p:ph type="sldNum" sz="quarter" idx="5"/>
          </p:nvPr>
        </p:nvSpPr>
        <p:spPr/>
        <p:txBody>
          <a:bodyPr/>
          <a:lstStyle/>
          <a:p>
            <a:fld id="{16D84015-AE01-45C8-86E4-11914C9F48DD}" type="slidenum">
              <a:rPr lang="es-PE" smtClean="0"/>
              <a:t>7</a:t>
            </a:fld>
            <a:endParaRPr lang="es-PE"/>
          </a:p>
        </p:txBody>
      </p:sp>
    </p:spTree>
    <p:extLst>
      <p:ext uri="{BB962C8B-B14F-4D97-AF65-F5344CB8AC3E}">
        <p14:creationId xmlns:p14="http://schemas.microsoft.com/office/powerpoint/2010/main" val="630980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D1D5DB"/>
                </a:solidFill>
                <a:effectLst/>
                <a:latin typeface="Söhne"/>
              </a:rPr>
              <a:t>Si no se usa la función </a:t>
            </a:r>
            <a:r>
              <a:rPr lang="es-MX" dirty="0" err="1"/>
              <a:t>plt.figure</a:t>
            </a:r>
            <a:r>
              <a:rPr lang="es-MX" b="0" i="0" dirty="0">
                <a:solidFill>
                  <a:srgbClr val="D1D5DB"/>
                </a:solidFill>
                <a:effectLst/>
                <a:latin typeface="Söhne"/>
              </a:rPr>
              <a:t> antes de crear un gráfico en </a:t>
            </a:r>
            <a:r>
              <a:rPr lang="es-MX" b="0" i="0" dirty="0" err="1">
                <a:solidFill>
                  <a:srgbClr val="D1D5DB"/>
                </a:solidFill>
                <a:effectLst/>
                <a:latin typeface="Söhne"/>
              </a:rPr>
              <a:t>matplotlib</a:t>
            </a:r>
            <a:r>
              <a:rPr lang="es-MX" b="0" i="0" dirty="0">
                <a:solidFill>
                  <a:srgbClr val="D1D5DB"/>
                </a:solidFill>
                <a:effectLst/>
                <a:latin typeface="Söhne"/>
              </a:rPr>
              <a:t>, el paquete creará automáticamente una figura por defecto. Por lo tanto, es posible crear un gráfico sin necesidad de usar </a:t>
            </a:r>
            <a:r>
              <a:rPr lang="es-MX" dirty="0" err="1"/>
              <a:t>plt.figure</a:t>
            </a:r>
            <a:r>
              <a:rPr lang="es-MX" b="0" i="0" dirty="0">
                <a:solidFill>
                  <a:srgbClr val="D1D5DB"/>
                </a:solidFill>
                <a:effectLst/>
                <a:latin typeface="Söhne"/>
              </a:rPr>
              <a:t>.</a:t>
            </a:r>
            <a:endParaRPr lang="es-PE" dirty="0"/>
          </a:p>
          <a:p>
            <a:endParaRPr lang="es-PE" dirty="0"/>
          </a:p>
          <a:p>
            <a:r>
              <a:rPr lang="es-MX" dirty="0" err="1"/>
              <a:t>Axes</a:t>
            </a:r>
            <a:r>
              <a:rPr lang="es-MX" b="0" i="0" dirty="0">
                <a:solidFill>
                  <a:srgbClr val="D1D5DB"/>
                </a:solidFill>
                <a:effectLst/>
                <a:latin typeface="Söhne"/>
              </a:rPr>
              <a:t> es un área rectangular en la figura en la que se dibujan los gráficos. En otras palabras, un </a:t>
            </a:r>
            <a:r>
              <a:rPr lang="es-MX" dirty="0" err="1"/>
              <a:t>Axes</a:t>
            </a:r>
            <a:r>
              <a:rPr lang="es-MX" b="0" i="0" dirty="0">
                <a:solidFill>
                  <a:srgbClr val="D1D5DB"/>
                </a:solidFill>
                <a:effectLst/>
                <a:latin typeface="Söhne"/>
              </a:rPr>
              <a:t> es una región de la figura que contiene los ejes (axis) y todos los elementos gráficos asociados a ella, como las etiquetas, leyendas, títulos, grillas y los propios datos.</a:t>
            </a:r>
            <a:endParaRPr lang="es-PE" dirty="0"/>
          </a:p>
        </p:txBody>
      </p:sp>
      <p:sp>
        <p:nvSpPr>
          <p:cNvPr id="4" name="Marcador de número de diapositiva 3"/>
          <p:cNvSpPr>
            <a:spLocks noGrp="1"/>
          </p:cNvSpPr>
          <p:nvPr>
            <p:ph type="sldNum" sz="quarter" idx="5"/>
          </p:nvPr>
        </p:nvSpPr>
        <p:spPr/>
        <p:txBody>
          <a:bodyPr/>
          <a:lstStyle/>
          <a:p>
            <a:fld id="{16D84015-AE01-45C8-86E4-11914C9F48DD}" type="slidenum">
              <a:rPr lang="es-PE" smtClean="0"/>
              <a:t>9</a:t>
            </a:fld>
            <a:endParaRPr lang="es-PE"/>
          </a:p>
        </p:txBody>
      </p:sp>
    </p:spTree>
    <p:extLst>
      <p:ext uri="{BB962C8B-B14F-4D97-AF65-F5344CB8AC3E}">
        <p14:creationId xmlns:p14="http://schemas.microsoft.com/office/powerpoint/2010/main" val="4091408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https://www.investopedia.com/terms/h/histogram.asp#:~:text=A%20histogram%20is%20a%20graphical,into%20logical%20ranges%20or%20bins.</a:t>
            </a:r>
          </a:p>
          <a:p>
            <a:endParaRPr lang="es-PE" dirty="0"/>
          </a:p>
          <a:p>
            <a:endParaRPr lang="es-PE" dirty="0"/>
          </a:p>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solidFill>
                  <a:srgbClr val="D1D5DB"/>
                </a:solidFill>
                <a:effectLst/>
                <a:latin typeface="Segoe UI" panose="020B0502040204020203" pitchFamily="34" charset="0"/>
                <a:ea typeface="Times New Roman" panose="02020603050405020304" pitchFamily="18" charset="0"/>
              </a:rPr>
              <a:t>El histograma es el tipo de gráfico más adecuado para visualizar la distribución de una variable cuantitativa, ya que representa la frecuencia de ocurrencia de los valores de la variable en intervalos o "</a:t>
            </a:r>
            <a:r>
              <a:rPr lang="es-PE" sz="1800" dirty="0" err="1">
                <a:solidFill>
                  <a:srgbClr val="D1D5DB"/>
                </a:solidFill>
                <a:effectLst/>
                <a:latin typeface="Segoe UI" panose="020B0502040204020203" pitchFamily="34" charset="0"/>
                <a:ea typeface="Times New Roman" panose="02020603050405020304" pitchFamily="18" charset="0"/>
              </a:rPr>
              <a:t>bins</a:t>
            </a:r>
            <a:r>
              <a:rPr lang="es-PE" sz="1800" dirty="0">
                <a:solidFill>
                  <a:srgbClr val="D1D5DB"/>
                </a:solidFill>
                <a:effectLst/>
                <a:latin typeface="Segoe UI" panose="020B0502040204020203" pitchFamily="34" charset="0"/>
                <a:ea typeface="Times New Roman" panose="02020603050405020304" pitchFamily="18" charset="0"/>
              </a:rPr>
              <a:t>". De esta forma, se puede observar la forma de la distribución y posibles valores atípicos.</a:t>
            </a:r>
            <a:endParaRPr lang="es-PE" sz="1800" dirty="0">
              <a:effectLst/>
              <a:latin typeface="Times New Roman" panose="02020603050405020304" pitchFamily="18" charset="0"/>
              <a:ea typeface="Times New Roman" panose="02020603050405020304" pitchFamily="18" charset="0"/>
            </a:endParaRPr>
          </a:p>
          <a:p>
            <a:endParaRPr lang="es-PE" dirty="0"/>
          </a:p>
        </p:txBody>
      </p:sp>
      <p:sp>
        <p:nvSpPr>
          <p:cNvPr id="4" name="Marcador de número de diapositiva 3"/>
          <p:cNvSpPr>
            <a:spLocks noGrp="1"/>
          </p:cNvSpPr>
          <p:nvPr>
            <p:ph type="sldNum" sz="quarter" idx="5"/>
          </p:nvPr>
        </p:nvSpPr>
        <p:spPr/>
        <p:txBody>
          <a:bodyPr/>
          <a:lstStyle/>
          <a:p>
            <a:fld id="{16D84015-AE01-45C8-86E4-11914C9F48DD}" type="slidenum">
              <a:rPr lang="es-PE" smtClean="0"/>
              <a:t>13</a:t>
            </a:fld>
            <a:endParaRPr lang="es-PE"/>
          </a:p>
        </p:txBody>
      </p:sp>
    </p:spTree>
    <p:extLst>
      <p:ext uri="{BB962C8B-B14F-4D97-AF65-F5344CB8AC3E}">
        <p14:creationId xmlns:p14="http://schemas.microsoft.com/office/powerpoint/2010/main" val="45958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16D84015-AE01-45C8-86E4-11914C9F48DD}" type="slidenum">
              <a:rPr lang="es-PE" smtClean="0"/>
              <a:t>16</a:t>
            </a:fld>
            <a:endParaRPr lang="es-PE"/>
          </a:p>
        </p:txBody>
      </p:sp>
    </p:spTree>
    <p:extLst>
      <p:ext uri="{BB962C8B-B14F-4D97-AF65-F5344CB8AC3E}">
        <p14:creationId xmlns:p14="http://schemas.microsoft.com/office/powerpoint/2010/main" val="983906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5_Diseño personalizado" preserve="1">
  <p:cSld name="6_Diseño personalizado">
    <p:spTree>
      <p:nvGrpSpPr>
        <p:cNvPr id="1" name="Shape 15"/>
        <p:cNvGrpSpPr/>
        <p:nvPr/>
      </p:nvGrpSpPr>
      <p:grpSpPr>
        <a:xfrm>
          <a:off x="0" y="0"/>
          <a:ext cx="0" cy="0"/>
          <a:chOff x="0" y="0"/>
          <a:chExt cx="0" cy="0"/>
        </a:xfrm>
      </p:grpSpPr>
      <p:sp>
        <p:nvSpPr>
          <p:cNvPr id="16" name="Google Shape;16;p20"/>
          <p:cNvSpPr/>
          <p:nvPr/>
        </p:nvSpPr>
        <p:spPr>
          <a:xfrm>
            <a:off x="0" y="0"/>
            <a:ext cx="12192000" cy="6858000"/>
          </a:xfrm>
          <a:prstGeom prst="rect">
            <a:avLst/>
          </a:prstGeom>
          <a:solidFill>
            <a:srgbClr val="0C53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0"/>
          <p:cNvSpPr txBox="1">
            <a:spLocks noGrp="1"/>
          </p:cNvSpPr>
          <p:nvPr>
            <p:ph type="title"/>
          </p:nvPr>
        </p:nvSpPr>
        <p:spPr>
          <a:xfrm>
            <a:off x="755073" y="1911928"/>
            <a:ext cx="5001128" cy="24480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400"/>
              <a:buFont typeface="Arial"/>
              <a:buNone/>
              <a:defRPr sz="44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 name="Google Shape;18;p20" descr="Diagrama&#10;&#10;Descripción generada automáticamente"/>
          <p:cNvPicPr preferRelativeResize="0"/>
          <p:nvPr/>
        </p:nvPicPr>
        <p:blipFill rotWithShape="1">
          <a:blip r:embed="rId2">
            <a:alphaModFix/>
          </a:blip>
          <a:srcRect r="2936" b="9386"/>
          <a:stretch/>
        </p:blipFill>
        <p:spPr>
          <a:xfrm>
            <a:off x="5800060" y="480350"/>
            <a:ext cx="6391940" cy="6444613"/>
          </a:xfrm>
          <a:prstGeom prst="rect">
            <a:avLst/>
          </a:prstGeom>
          <a:noFill/>
          <a:ln>
            <a:noFill/>
          </a:ln>
        </p:spPr>
      </p:pic>
      <p:sp>
        <p:nvSpPr>
          <p:cNvPr id="19" name="Google Shape;19;p20"/>
          <p:cNvSpPr/>
          <p:nvPr/>
        </p:nvSpPr>
        <p:spPr>
          <a:xfrm>
            <a:off x="138545" y="92364"/>
            <a:ext cx="5957455" cy="6631709"/>
          </a:xfrm>
          <a:prstGeom prst="rect">
            <a:avLst/>
          </a:prstGeom>
          <a:noFill/>
          <a:ln w="571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0"/>
          <p:cNvSpPr/>
          <p:nvPr/>
        </p:nvSpPr>
        <p:spPr>
          <a:xfrm>
            <a:off x="6096000" y="92363"/>
            <a:ext cx="5957455" cy="6631709"/>
          </a:xfrm>
          <a:prstGeom prst="rect">
            <a:avLst/>
          </a:prstGeom>
          <a:noFill/>
          <a:ln w="571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58915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FE313-EB30-1FD2-7AEE-F676AF8BB60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32CA4D0-69FB-CD5F-D944-39B6BA940E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F32E0A0-FFE4-827F-E925-802526610C8A}"/>
              </a:ext>
            </a:extLst>
          </p:cNvPr>
          <p:cNvSpPr>
            <a:spLocks noGrp="1"/>
          </p:cNvSpPr>
          <p:nvPr>
            <p:ph type="dt" sz="half" idx="10"/>
          </p:nvPr>
        </p:nvSpPr>
        <p:spPr/>
        <p:txBody>
          <a:bodyPr/>
          <a:lstStyle/>
          <a:p>
            <a:fld id="{D38AE7F1-553B-4433-BF62-B3BD069DFF74}" type="datetimeFigureOut">
              <a:rPr lang="es-PE" smtClean="0"/>
              <a:t>31/03/2023</a:t>
            </a:fld>
            <a:endParaRPr lang="es-PE"/>
          </a:p>
        </p:txBody>
      </p:sp>
      <p:sp>
        <p:nvSpPr>
          <p:cNvPr id="5" name="Marcador de pie de página 4">
            <a:extLst>
              <a:ext uri="{FF2B5EF4-FFF2-40B4-BE49-F238E27FC236}">
                <a16:creationId xmlns:a16="http://schemas.microsoft.com/office/drawing/2014/main" id="{8304982B-6224-BB7C-BABB-02C530B92CF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3D7C236-14F4-6A56-0870-87246091A616}"/>
              </a:ext>
            </a:extLst>
          </p:cNvPr>
          <p:cNvSpPr>
            <a:spLocks noGrp="1"/>
          </p:cNvSpPr>
          <p:nvPr>
            <p:ph type="sldNum" sz="quarter" idx="12"/>
          </p:nvPr>
        </p:nvSpPr>
        <p:spPr/>
        <p:txBody>
          <a:bodyPr/>
          <a:lstStyle/>
          <a:p>
            <a:fld id="{A6CFF70F-05D7-41CF-9E23-4212967E41CF}" type="slidenum">
              <a:rPr lang="es-PE" smtClean="0"/>
              <a:t>‹Nº›</a:t>
            </a:fld>
            <a:endParaRPr lang="es-PE"/>
          </a:p>
        </p:txBody>
      </p:sp>
    </p:spTree>
    <p:extLst>
      <p:ext uri="{BB962C8B-B14F-4D97-AF65-F5344CB8AC3E}">
        <p14:creationId xmlns:p14="http://schemas.microsoft.com/office/powerpoint/2010/main" val="24720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F98A3-2A6A-FF2E-DBAD-1A36EDCA472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9D014D8-8019-F455-E653-06EFE02B0F3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25F84B36-05BF-525E-6927-A7F3CA12E4B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C386DE21-3603-0FFA-2AB9-BEDFB681254B}"/>
              </a:ext>
            </a:extLst>
          </p:cNvPr>
          <p:cNvSpPr>
            <a:spLocks noGrp="1"/>
          </p:cNvSpPr>
          <p:nvPr>
            <p:ph type="dt" sz="half" idx="10"/>
          </p:nvPr>
        </p:nvSpPr>
        <p:spPr/>
        <p:txBody>
          <a:bodyPr/>
          <a:lstStyle/>
          <a:p>
            <a:fld id="{D38AE7F1-553B-4433-BF62-B3BD069DFF74}" type="datetimeFigureOut">
              <a:rPr lang="es-PE" smtClean="0"/>
              <a:t>31/03/2023</a:t>
            </a:fld>
            <a:endParaRPr lang="es-PE"/>
          </a:p>
        </p:txBody>
      </p:sp>
      <p:sp>
        <p:nvSpPr>
          <p:cNvPr id="6" name="Marcador de pie de página 5">
            <a:extLst>
              <a:ext uri="{FF2B5EF4-FFF2-40B4-BE49-F238E27FC236}">
                <a16:creationId xmlns:a16="http://schemas.microsoft.com/office/drawing/2014/main" id="{D25E7883-5F7D-35D3-2650-4B43A445A99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603FAA4-618A-884E-A766-C00F4CDAC531}"/>
              </a:ext>
            </a:extLst>
          </p:cNvPr>
          <p:cNvSpPr>
            <a:spLocks noGrp="1"/>
          </p:cNvSpPr>
          <p:nvPr>
            <p:ph type="sldNum" sz="quarter" idx="12"/>
          </p:nvPr>
        </p:nvSpPr>
        <p:spPr/>
        <p:txBody>
          <a:bodyPr/>
          <a:lstStyle/>
          <a:p>
            <a:fld id="{A6CFF70F-05D7-41CF-9E23-4212967E41CF}" type="slidenum">
              <a:rPr lang="es-PE" smtClean="0"/>
              <a:t>‹Nº›</a:t>
            </a:fld>
            <a:endParaRPr lang="es-PE"/>
          </a:p>
        </p:txBody>
      </p:sp>
    </p:spTree>
    <p:extLst>
      <p:ext uri="{BB962C8B-B14F-4D97-AF65-F5344CB8AC3E}">
        <p14:creationId xmlns:p14="http://schemas.microsoft.com/office/powerpoint/2010/main" val="2907450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C88851-206E-5060-F271-99568A6102D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E633854-B6B1-FB34-F690-236E3473A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1CBCDE7-D803-2B07-6FB0-220DC1CA809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E26D9255-618A-F28F-A360-02592AFCA5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12ACFA0-1C25-A4BE-7A99-9B7DA77B518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417C5AF-BA9D-ADF0-7B09-145A744B7276}"/>
              </a:ext>
            </a:extLst>
          </p:cNvPr>
          <p:cNvSpPr>
            <a:spLocks noGrp="1"/>
          </p:cNvSpPr>
          <p:nvPr>
            <p:ph type="dt" sz="half" idx="10"/>
          </p:nvPr>
        </p:nvSpPr>
        <p:spPr/>
        <p:txBody>
          <a:bodyPr/>
          <a:lstStyle/>
          <a:p>
            <a:fld id="{D38AE7F1-553B-4433-BF62-B3BD069DFF74}" type="datetimeFigureOut">
              <a:rPr lang="es-PE" smtClean="0"/>
              <a:t>31/03/2023</a:t>
            </a:fld>
            <a:endParaRPr lang="es-PE"/>
          </a:p>
        </p:txBody>
      </p:sp>
      <p:sp>
        <p:nvSpPr>
          <p:cNvPr id="8" name="Marcador de pie de página 7">
            <a:extLst>
              <a:ext uri="{FF2B5EF4-FFF2-40B4-BE49-F238E27FC236}">
                <a16:creationId xmlns:a16="http://schemas.microsoft.com/office/drawing/2014/main" id="{0BD1BC11-3858-9E65-2814-5779068CDDD8}"/>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475684C3-381F-F74A-CD6A-DF2C7D16E1F6}"/>
              </a:ext>
            </a:extLst>
          </p:cNvPr>
          <p:cNvSpPr>
            <a:spLocks noGrp="1"/>
          </p:cNvSpPr>
          <p:nvPr>
            <p:ph type="sldNum" sz="quarter" idx="12"/>
          </p:nvPr>
        </p:nvSpPr>
        <p:spPr/>
        <p:txBody>
          <a:bodyPr/>
          <a:lstStyle/>
          <a:p>
            <a:fld id="{A6CFF70F-05D7-41CF-9E23-4212967E41CF}" type="slidenum">
              <a:rPr lang="es-PE" smtClean="0"/>
              <a:t>‹Nº›</a:t>
            </a:fld>
            <a:endParaRPr lang="es-PE"/>
          </a:p>
        </p:txBody>
      </p:sp>
    </p:spTree>
    <p:extLst>
      <p:ext uri="{BB962C8B-B14F-4D97-AF65-F5344CB8AC3E}">
        <p14:creationId xmlns:p14="http://schemas.microsoft.com/office/powerpoint/2010/main" val="944898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A1A12-1C2C-71BD-7025-F7DAFB94DAC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6DF011B-B726-D0E6-EDC7-61F9D68F498C}"/>
              </a:ext>
            </a:extLst>
          </p:cNvPr>
          <p:cNvSpPr>
            <a:spLocks noGrp="1"/>
          </p:cNvSpPr>
          <p:nvPr>
            <p:ph type="dt" sz="half" idx="10"/>
          </p:nvPr>
        </p:nvSpPr>
        <p:spPr/>
        <p:txBody>
          <a:bodyPr/>
          <a:lstStyle/>
          <a:p>
            <a:fld id="{D38AE7F1-553B-4433-BF62-B3BD069DFF74}" type="datetimeFigureOut">
              <a:rPr lang="es-PE" smtClean="0"/>
              <a:t>31/03/2023</a:t>
            </a:fld>
            <a:endParaRPr lang="es-PE"/>
          </a:p>
        </p:txBody>
      </p:sp>
      <p:sp>
        <p:nvSpPr>
          <p:cNvPr id="4" name="Marcador de pie de página 3">
            <a:extLst>
              <a:ext uri="{FF2B5EF4-FFF2-40B4-BE49-F238E27FC236}">
                <a16:creationId xmlns:a16="http://schemas.microsoft.com/office/drawing/2014/main" id="{BB4C983B-BE81-E4B6-EC20-E3716019742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E3E823FF-43B0-8EE0-3711-EF8064E2904D}"/>
              </a:ext>
            </a:extLst>
          </p:cNvPr>
          <p:cNvSpPr>
            <a:spLocks noGrp="1"/>
          </p:cNvSpPr>
          <p:nvPr>
            <p:ph type="sldNum" sz="quarter" idx="12"/>
          </p:nvPr>
        </p:nvSpPr>
        <p:spPr/>
        <p:txBody>
          <a:bodyPr/>
          <a:lstStyle/>
          <a:p>
            <a:fld id="{A6CFF70F-05D7-41CF-9E23-4212967E41CF}" type="slidenum">
              <a:rPr lang="es-PE" smtClean="0"/>
              <a:t>‹Nº›</a:t>
            </a:fld>
            <a:endParaRPr lang="es-PE"/>
          </a:p>
        </p:txBody>
      </p:sp>
    </p:spTree>
    <p:extLst>
      <p:ext uri="{BB962C8B-B14F-4D97-AF65-F5344CB8AC3E}">
        <p14:creationId xmlns:p14="http://schemas.microsoft.com/office/powerpoint/2010/main" val="103494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96AAF2B-93A4-E942-CE7A-E8FF9636F464}"/>
              </a:ext>
            </a:extLst>
          </p:cNvPr>
          <p:cNvSpPr>
            <a:spLocks noGrp="1"/>
          </p:cNvSpPr>
          <p:nvPr>
            <p:ph type="dt" sz="half" idx="10"/>
          </p:nvPr>
        </p:nvSpPr>
        <p:spPr/>
        <p:txBody>
          <a:bodyPr/>
          <a:lstStyle/>
          <a:p>
            <a:fld id="{D38AE7F1-553B-4433-BF62-B3BD069DFF74}" type="datetimeFigureOut">
              <a:rPr lang="es-PE" smtClean="0"/>
              <a:t>31/03/2023</a:t>
            </a:fld>
            <a:endParaRPr lang="es-PE"/>
          </a:p>
        </p:txBody>
      </p:sp>
      <p:sp>
        <p:nvSpPr>
          <p:cNvPr id="3" name="Marcador de pie de página 2">
            <a:extLst>
              <a:ext uri="{FF2B5EF4-FFF2-40B4-BE49-F238E27FC236}">
                <a16:creationId xmlns:a16="http://schemas.microsoft.com/office/drawing/2014/main" id="{EB405D92-6011-F594-395E-655F5503FDC0}"/>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AF3AB4A7-76A1-1250-BD0F-47F5102B8E20}"/>
              </a:ext>
            </a:extLst>
          </p:cNvPr>
          <p:cNvSpPr>
            <a:spLocks noGrp="1"/>
          </p:cNvSpPr>
          <p:nvPr>
            <p:ph type="sldNum" sz="quarter" idx="12"/>
          </p:nvPr>
        </p:nvSpPr>
        <p:spPr/>
        <p:txBody>
          <a:bodyPr/>
          <a:lstStyle/>
          <a:p>
            <a:fld id="{A6CFF70F-05D7-41CF-9E23-4212967E41CF}" type="slidenum">
              <a:rPr lang="es-PE" smtClean="0"/>
              <a:t>‹Nº›</a:t>
            </a:fld>
            <a:endParaRPr lang="es-PE"/>
          </a:p>
        </p:txBody>
      </p:sp>
    </p:spTree>
    <p:extLst>
      <p:ext uri="{BB962C8B-B14F-4D97-AF65-F5344CB8AC3E}">
        <p14:creationId xmlns:p14="http://schemas.microsoft.com/office/powerpoint/2010/main" val="1276900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2F923-751A-BE10-B889-518545A0F89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6A2D277-AC8F-4D92-1866-FCC521417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911A4E27-AFCC-6D33-987B-8081685B0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E8CC979-F844-AA04-4816-44B05A21A655}"/>
              </a:ext>
            </a:extLst>
          </p:cNvPr>
          <p:cNvSpPr>
            <a:spLocks noGrp="1"/>
          </p:cNvSpPr>
          <p:nvPr>
            <p:ph type="dt" sz="half" idx="10"/>
          </p:nvPr>
        </p:nvSpPr>
        <p:spPr/>
        <p:txBody>
          <a:bodyPr/>
          <a:lstStyle/>
          <a:p>
            <a:fld id="{D38AE7F1-553B-4433-BF62-B3BD069DFF74}" type="datetimeFigureOut">
              <a:rPr lang="es-PE" smtClean="0"/>
              <a:t>31/03/2023</a:t>
            </a:fld>
            <a:endParaRPr lang="es-PE"/>
          </a:p>
        </p:txBody>
      </p:sp>
      <p:sp>
        <p:nvSpPr>
          <p:cNvPr id="6" name="Marcador de pie de página 5">
            <a:extLst>
              <a:ext uri="{FF2B5EF4-FFF2-40B4-BE49-F238E27FC236}">
                <a16:creationId xmlns:a16="http://schemas.microsoft.com/office/drawing/2014/main" id="{09B596F6-C77B-3E39-692F-CCB747B97D9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D8723E0-A1D4-EA69-8B93-64A1A29BA5A3}"/>
              </a:ext>
            </a:extLst>
          </p:cNvPr>
          <p:cNvSpPr>
            <a:spLocks noGrp="1"/>
          </p:cNvSpPr>
          <p:nvPr>
            <p:ph type="sldNum" sz="quarter" idx="12"/>
          </p:nvPr>
        </p:nvSpPr>
        <p:spPr/>
        <p:txBody>
          <a:bodyPr/>
          <a:lstStyle/>
          <a:p>
            <a:fld id="{A6CFF70F-05D7-41CF-9E23-4212967E41CF}" type="slidenum">
              <a:rPr lang="es-PE" smtClean="0"/>
              <a:t>‹Nº›</a:t>
            </a:fld>
            <a:endParaRPr lang="es-PE"/>
          </a:p>
        </p:txBody>
      </p:sp>
    </p:spTree>
    <p:extLst>
      <p:ext uri="{BB962C8B-B14F-4D97-AF65-F5344CB8AC3E}">
        <p14:creationId xmlns:p14="http://schemas.microsoft.com/office/powerpoint/2010/main" val="923571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AE813-315A-33B6-CA6F-1B74AB0665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0B6F7886-6BD6-8815-3293-DE4181D84F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BF49716C-2C2D-64AB-26A9-BE8B91DDD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F427D82-F491-B074-E89C-87822BA38DF2}"/>
              </a:ext>
            </a:extLst>
          </p:cNvPr>
          <p:cNvSpPr>
            <a:spLocks noGrp="1"/>
          </p:cNvSpPr>
          <p:nvPr>
            <p:ph type="dt" sz="half" idx="10"/>
          </p:nvPr>
        </p:nvSpPr>
        <p:spPr/>
        <p:txBody>
          <a:bodyPr/>
          <a:lstStyle/>
          <a:p>
            <a:fld id="{D38AE7F1-553B-4433-BF62-B3BD069DFF74}" type="datetimeFigureOut">
              <a:rPr lang="es-PE" smtClean="0"/>
              <a:t>31/03/2023</a:t>
            </a:fld>
            <a:endParaRPr lang="es-PE"/>
          </a:p>
        </p:txBody>
      </p:sp>
      <p:sp>
        <p:nvSpPr>
          <p:cNvPr id="6" name="Marcador de pie de página 5">
            <a:extLst>
              <a:ext uri="{FF2B5EF4-FFF2-40B4-BE49-F238E27FC236}">
                <a16:creationId xmlns:a16="http://schemas.microsoft.com/office/drawing/2014/main" id="{3CDAE39C-0E7B-C8CA-DE2C-7FCBE45C253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087C92F-5361-3609-4D6A-10ABC59B5931}"/>
              </a:ext>
            </a:extLst>
          </p:cNvPr>
          <p:cNvSpPr>
            <a:spLocks noGrp="1"/>
          </p:cNvSpPr>
          <p:nvPr>
            <p:ph type="sldNum" sz="quarter" idx="12"/>
          </p:nvPr>
        </p:nvSpPr>
        <p:spPr/>
        <p:txBody>
          <a:bodyPr/>
          <a:lstStyle/>
          <a:p>
            <a:fld id="{A6CFF70F-05D7-41CF-9E23-4212967E41CF}" type="slidenum">
              <a:rPr lang="es-PE" smtClean="0"/>
              <a:t>‹Nº›</a:t>
            </a:fld>
            <a:endParaRPr lang="es-PE"/>
          </a:p>
        </p:txBody>
      </p:sp>
    </p:spTree>
    <p:extLst>
      <p:ext uri="{BB962C8B-B14F-4D97-AF65-F5344CB8AC3E}">
        <p14:creationId xmlns:p14="http://schemas.microsoft.com/office/powerpoint/2010/main" val="153109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258774-3FBF-A446-5CA5-B6CF72F03C1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94DAFF16-2D63-AD4A-FEFF-431552CDB90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5610B84-4016-2E52-D2C5-24B00132BD4E}"/>
              </a:ext>
            </a:extLst>
          </p:cNvPr>
          <p:cNvSpPr>
            <a:spLocks noGrp="1"/>
          </p:cNvSpPr>
          <p:nvPr>
            <p:ph type="dt" sz="half" idx="10"/>
          </p:nvPr>
        </p:nvSpPr>
        <p:spPr/>
        <p:txBody>
          <a:bodyPr/>
          <a:lstStyle/>
          <a:p>
            <a:fld id="{D38AE7F1-553B-4433-BF62-B3BD069DFF74}" type="datetimeFigureOut">
              <a:rPr lang="es-PE" smtClean="0"/>
              <a:t>31/03/2023</a:t>
            </a:fld>
            <a:endParaRPr lang="es-PE"/>
          </a:p>
        </p:txBody>
      </p:sp>
      <p:sp>
        <p:nvSpPr>
          <p:cNvPr id="5" name="Marcador de pie de página 4">
            <a:extLst>
              <a:ext uri="{FF2B5EF4-FFF2-40B4-BE49-F238E27FC236}">
                <a16:creationId xmlns:a16="http://schemas.microsoft.com/office/drawing/2014/main" id="{5C661662-CAE9-06E2-C36A-CDC016575D8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195AEE0-C921-1212-5050-DC4FDB0800CD}"/>
              </a:ext>
            </a:extLst>
          </p:cNvPr>
          <p:cNvSpPr>
            <a:spLocks noGrp="1"/>
          </p:cNvSpPr>
          <p:nvPr>
            <p:ph type="sldNum" sz="quarter" idx="12"/>
          </p:nvPr>
        </p:nvSpPr>
        <p:spPr/>
        <p:txBody>
          <a:bodyPr/>
          <a:lstStyle/>
          <a:p>
            <a:fld id="{A6CFF70F-05D7-41CF-9E23-4212967E41CF}" type="slidenum">
              <a:rPr lang="es-PE" smtClean="0"/>
              <a:t>‹Nº›</a:t>
            </a:fld>
            <a:endParaRPr lang="es-PE"/>
          </a:p>
        </p:txBody>
      </p:sp>
    </p:spTree>
    <p:extLst>
      <p:ext uri="{BB962C8B-B14F-4D97-AF65-F5344CB8AC3E}">
        <p14:creationId xmlns:p14="http://schemas.microsoft.com/office/powerpoint/2010/main" val="4226345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2330141-3E0A-CE71-3E35-7AD3B9CF279D}"/>
              </a:ext>
            </a:extLst>
          </p:cNvPr>
          <p:cNvSpPr>
            <a:spLocks noGrp="1"/>
          </p:cNvSpPr>
          <p:nvPr>
            <p:ph type="title" orient="vert"/>
          </p:nvPr>
        </p:nvSpPr>
        <p:spPr>
          <a:xfrm>
            <a:off x="8724900" y="365125"/>
            <a:ext cx="2628900" cy="5811838"/>
          </a:xfrm>
        </p:spPr>
        <p:txBody>
          <a:bodyPr vert="eaVert"/>
          <a:lstStyle/>
          <a:p>
            <a:r>
              <a:rPr lang="es-ES" dirty="0"/>
              <a:t>Haga clic para modificar el estilo de título del patrón</a:t>
            </a:r>
            <a:endParaRPr lang="es-PE" dirty="0"/>
          </a:p>
        </p:txBody>
      </p:sp>
      <p:sp>
        <p:nvSpPr>
          <p:cNvPr id="3" name="Marcador de texto vertical 2">
            <a:extLst>
              <a:ext uri="{FF2B5EF4-FFF2-40B4-BE49-F238E27FC236}">
                <a16:creationId xmlns:a16="http://schemas.microsoft.com/office/drawing/2014/main" id="{2854E071-2615-6C4E-24F7-E7BC557B07B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22EEC41-ED3E-0279-060E-294BF6148ED9}"/>
              </a:ext>
            </a:extLst>
          </p:cNvPr>
          <p:cNvSpPr>
            <a:spLocks noGrp="1"/>
          </p:cNvSpPr>
          <p:nvPr>
            <p:ph type="dt" sz="half" idx="10"/>
          </p:nvPr>
        </p:nvSpPr>
        <p:spPr/>
        <p:txBody>
          <a:bodyPr/>
          <a:lstStyle/>
          <a:p>
            <a:fld id="{D38AE7F1-553B-4433-BF62-B3BD069DFF74}" type="datetimeFigureOut">
              <a:rPr lang="es-PE" smtClean="0"/>
              <a:t>31/03/2023</a:t>
            </a:fld>
            <a:endParaRPr lang="es-PE"/>
          </a:p>
        </p:txBody>
      </p:sp>
      <p:sp>
        <p:nvSpPr>
          <p:cNvPr id="5" name="Marcador de pie de página 4">
            <a:extLst>
              <a:ext uri="{FF2B5EF4-FFF2-40B4-BE49-F238E27FC236}">
                <a16:creationId xmlns:a16="http://schemas.microsoft.com/office/drawing/2014/main" id="{31B4E0B1-763B-58C1-F196-287A2A59C06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168CABA-1E0F-870C-822E-BC7E91F91C98}"/>
              </a:ext>
            </a:extLst>
          </p:cNvPr>
          <p:cNvSpPr>
            <a:spLocks noGrp="1"/>
          </p:cNvSpPr>
          <p:nvPr>
            <p:ph type="sldNum" sz="quarter" idx="12"/>
          </p:nvPr>
        </p:nvSpPr>
        <p:spPr/>
        <p:txBody>
          <a:bodyPr/>
          <a:lstStyle/>
          <a:p>
            <a:fld id="{A6CFF70F-05D7-41CF-9E23-4212967E41CF}" type="slidenum">
              <a:rPr lang="es-PE" smtClean="0"/>
              <a:t>‹Nº›</a:t>
            </a:fld>
            <a:endParaRPr lang="es-PE"/>
          </a:p>
        </p:txBody>
      </p:sp>
    </p:spTree>
    <p:extLst>
      <p:ext uri="{BB962C8B-B14F-4D97-AF65-F5344CB8AC3E}">
        <p14:creationId xmlns:p14="http://schemas.microsoft.com/office/powerpoint/2010/main" val="44468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4_Diseño personalizado">
  <p:cSld name="6_Diseño personalizado">
    <p:spTree>
      <p:nvGrpSpPr>
        <p:cNvPr id="1" name="Shape 27"/>
        <p:cNvGrpSpPr/>
        <p:nvPr/>
      </p:nvGrpSpPr>
      <p:grpSpPr>
        <a:xfrm>
          <a:off x="0" y="0"/>
          <a:ext cx="0" cy="0"/>
          <a:chOff x="0" y="0"/>
          <a:chExt cx="0" cy="0"/>
        </a:xfrm>
      </p:grpSpPr>
      <p:sp>
        <p:nvSpPr>
          <p:cNvPr id="28" name="Google Shape;28;p22"/>
          <p:cNvSpPr/>
          <p:nvPr/>
        </p:nvSpPr>
        <p:spPr>
          <a:xfrm>
            <a:off x="1" y="0"/>
            <a:ext cx="12191998" cy="6858000"/>
          </a:xfrm>
          <a:prstGeom prst="rect">
            <a:avLst/>
          </a:prstGeom>
          <a:solidFill>
            <a:srgbClr val="0C53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22"/>
          <p:cNvSpPr txBox="1">
            <a:spLocks noGrp="1"/>
          </p:cNvSpPr>
          <p:nvPr>
            <p:ph type="title"/>
          </p:nvPr>
        </p:nvSpPr>
        <p:spPr>
          <a:xfrm>
            <a:off x="739140" y="671512"/>
            <a:ext cx="10728841" cy="3819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500"/>
              <a:buFont typeface="Arial"/>
              <a:buNone/>
              <a:defRPr sz="25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2"/>
          <p:cNvSpPr txBox="1">
            <a:spLocks noGrp="1"/>
          </p:cNvSpPr>
          <p:nvPr>
            <p:ph type="body" idx="1"/>
          </p:nvPr>
        </p:nvSpPr>
        <p:spPr>
          <a:xfrm>
            <a:off x="739140" y="6215064"/>
            <a:ext cx="9925050" cy="5064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Clr>
                <a:schemeClr val="lt1"/>
              </a:buClr>
              <a:buSzPts val="1000"/>
              <a:buNone/>
              <a:defRPr sz="10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extLst>
      <p:ext uri="{BB962C8B-B14F-4D97-AF65-F5344CB8AC3E}">
        <p14:creationId xmlns:p14="http://schemas.microsoft.com/office/powerpoint/2010/main" val="301823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C455D202-EC2C-8F76-59DA-C95EBFC0D310}"/>
              </a:ext>
            </a:extLst>
          </p:cNvPr>
          <p:cNvSpPr/>
          <p:nvPr userDrawn="1"/>
        </p:nvSpPr>
        <p:spPr>
          <a:xfrm>
            <a:off x="-1" y="0"/>
            <a:ext cx="12192000" cy="1383632"/>
          </a:xfrm>
          <a:prstGeom prst="rect">
            <a:avLst/>
          </a:prstGeom>
          <a:solidFill>
            <a:srgbClr val="0C53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1" name="Rectángulo 10">
            <a:extLst>
              <a:ext uri="{FF2B5EF4-FFF2-40B4-BE49-F238E27FC236}">
                <a16:creationId xmlns:a16="http://schemas.microsoft.com/office/drawing/2014/main" id="{31C18182-E3C8-EB76-DB6E-5D4FFB0F2603}"/>
              </a:ext>
            </a:extLst>
          </p:cNvPr>
          <p:cNvSpPr/>
          <p:nvPr userDrawn="1"/>
        </p:nvSpPr>
        <p:spPr>
          <a:xfrm>
            <a:off x="0" y="6211670"/>
            <a:ext cx="12192000" cy="646330"/>
          </a:xfrm>
          <a:prstGeom prst="rect">
            <a:avLst/>
          </a:prstGeom>
          <a:solidFill>
            <a:srgbClr val="0C53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Título 1">
            <a:extLst>
              <a:ext uri="{FF2B5EF4-FFF2-40B4-BE49-F238E27FC236}">
                <a16:creationId xmlns:a16="http://schemas.microsoft.com/office/drawing/2014/main" id="{84F6C16F-8BF0-3C0E-50CA-8194F202A0A0}"/>
              </a:ext>
            </a:extLst>
          </p:cNvPr>
          <p:cNvSpPr>
            <a:spLocks noGrp="1"/>
          </p:cNvSpPr>
          <p:nvPr>
            <p:ph type="title" hasCustomPrompt="1"/>
          </p:nvPr>
        </p:nvSpPr>
        <p:spPr>
          <a:xfrm>
            <a:off x="739140" y="671512"/>
            <a:ext cx="10728841" cy="381955"/>
          </a:xfrm>
          <a:prstGeom prst="rect">
            <a:avLst/>
          </a:prstGeom>
        </p:spPr>
        <p:txBody>
          <a:bodyPr>
            <a:noAutofit/>
          </a:bodyPr>
          <a:lstStyle>
            <a:lvl1pPr>
              <a:defRPr sz="3200" b="1">
                <a:solidFill>
                  <a:schemeClr val="bg1"/>
                </a:solidFill>
                <a:latin typeface="Arial" panose="020B0604020202020204" pitchFamily="34" charset="0"/>
                <a:cs typeface="Arial" panose="020B0604020202020204" pitchFamily="34" charset="0"/>
              </a:defRPr>
            </a:lvl1pPr>
          </a:lstStyle>
          <a:p>
            <a:r>
              <a:rPr lang="es-ES" dirty="0"/>
              <a:t>Título</a:t>
            </a:r>
            <a:endParaRPr lang="es-PE" dirty="0"/>
          </a:p>
        </p:txBody>
      </p:sp>
      <p:sp>
        <p:nvSpPr>
          <p:cNvPr id="7" name="Marcador de contenido 2">
            <a:extLst>
              <a:ext uri="{FF2B5EF4-FFF2-40B4-BE49-F238E27FC236}">
                <a16:creationId xmlns:a16="http://schemas.microsoft.com/office/drawing/2014/main" id="{62C5CDA3-B3C2-5485-8C3D-900DF80BD85D}"/>
              </a:ext>
            </a:extLst>
          </p:cNvPr>
          <p:cNvSpPr>
            <a:spLocks noGrp="1"/>
          </p:cNvSpPr>
          <p:nvPr>
            <p:ph idx="1"/>
          </p:nvPr>
        </p:nvSpPr>
        <p:spPr>
          <a:xfrm>
            <a:off x="739140" y="1572125"/>
            <a:ext cx="10728960" cy="438290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8" name="Marcador de texto 3">
            <a:extLst>
              <a:ext uri="{FF2B5EF4-FFF2-40B4-BE49-F238E27FC236}">
                <a16:creationId xmlns:a16="http://schemas.microsoft.com/office/drawing/2014/main" id="{74ED468B-CCB3-83EA-0961-7DBA59FD77F4}"/>
              </a:ext>
            </a:extLst>
          </p:cNvPr>
          <p:cNvSpPr>
            <a:spLocks noGrp="1"/>
          </p:cNvSpPr>
          <p:nvPr>
            <p:ph type="body" sz="half" idx="2" hasCustomPrompt="1"/>
          </p:nvPr>
        </p:nvSpPr>
        <p:spPr>
          <a:xfrm>
            <a:off x="739140" y="6281629"/>
            <a:ext cx="9925050" cy="506412"/>
          </a:xfrm>
          <a:prstGeom prst="rect">
            <a:avLst/>
          </a:prstGeom>
        </p:spPr>
        <p:txBody>
          <a:bodyPr/>
          <a:lstStyle>
            <a:lvl1pPr marL="0" indent="0">
              <a:lnSpc>
                <a:spcPct val="100000"/>
              </a:lnSpc>
              <a:spcBef>
                <a:spcPts val="0"/>
              </a:spcBef>
              <a:buNone/>
              <a:defRPr sz="1000">
                <a:solidFill>
                  <a:schemeClr val="bg1"/>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66792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os objetos">
    <p:spTree>
      <p:nvGrpSpPr>
        <p:cNvPr id="1" name=""/>
        <p:cNvGrpSpPr/>
        <p:nvPr/>
      </p:nvGrpSpPr>
      <p:grpSpPr>
        <a:xfrm>
          <a:off x="0" y="0"/>
          <a:ext cx="0" cy="0"/>
          <a:chOff x="0" y="0"/>
          <a:chExt cx="0" cy="0"/>
        </a:xfrm>
      </p:grpSpPr>
      <p:sp>
        <p:nvSpPr>
          <p:cNvPr id="8" name="Marcador de contenido 2"/>
          <p:cNvSpPr>
            <a:spLocks noGrp="1"/>
          </p:cNvSpPr>
          <p:nvPr>
            <p:ph idx="1"/>
          </p:nvPr>
        </p:nvSpPr>
        <p:spPr>
          <a:xfrm>
            <a:off x="739140" y="1294765"/>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2"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FF7C55"/>
                </a:solidFill>
                <a:latin typeface="Stag Book" panose="02000503060000020004" pitchFamily="50" charset="0"/>
              </a:defRPr>
            </a:lvl1pPr>
          </a:lstStyle>
          <a:p>
            <a:r>
              <a:rPr lang="es-ES" dirty="0"/>
              <a:t>Título</a:t>
            </a:r>
            <a:endParaRPr lang="es-PE" dirty="0"/>
          </a:p>
        </p:txBody>
      </p:sp>
      <p:sp>
        <p:nvSpPr>
          <p:cNvPr id="17" name="Marcador de contenido 2"/>
          <p:cNvSpPr>
            <a:spLocks noGrp="1"/>
          </p:cNvSpPr>
          <p:nvPr>
            <p:ph idx="11"/>
          </p:nvPr>
        </p:nvSpPr>
        <p:spPr>
          <a:xfrm>
            <a:off x="6450211" y="1294764"/>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20"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FF7C55"/>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3522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FB880E1-96EF-5977-6D31-C617C576AA3A}"/>
              </a:ext>
            </a:extLst>
          </p:cNvPr>
          <p:cNvSpPr/>
          <p:nvPr userDrawn="1"/>
        </p:nvSpPr>
        <p:spPr>
          <a:xfrm>
            <a:off x="6095999" y="0"/>
            <a:ext cx="6095999" cy="6858000"/>
          </a:xfrm>
          <a:prstGeom prst="rect">
            <a:avLst/>
          </a:prstGeom>
          <a:solidFill>
            <a:srgbClr val="0C53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6" name="Marcador de contenido 2">
            <a:extLst>
              <a:ext uri="{FF2B5EF4-FFF2-40B4-BE49-F238E27FC236}">
                <a16:creationId xmlns:a16="http://schemas.microsoft.com/office/drawing/2014/main" id="{0FAA05B6-1537-3ABA-9198-D57FAFBF7711}"/>
              </a:ext>
            </a:extLst>
          </p:cNvPr>
          <p:cNvSpPr>
            <a:spLocks noGrp="1"/>
          </p:cNvSpPr>
          <p:nvPr>
            <p:ph idx="1"/>
          </p:nvPr>
        </p:nvSpPr>
        <p:spPr>
          <a:xfrm>
            <a:off x="739140" y="2055169"/>
            <a:ext cx="5017770" cy="389986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7" name="Título 1">
            <a:extLst>
              <a:ext uri="{FF2B5EF4-FFF2-40B4-BE49-F238E27FC236}">
                <a16:creationId xmlns:a16="http://schemas.microsoft.com/office/drawing/2014/main" id="{69DD28E2-8478-75FF-18B7-B5A6A72643A3}"/>
              </a:ext>
            </a:extLst>
          </p:cNvPr>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0C53AD"/>
                </a:solidFill>
                <a:latin typeface="Stag Book" panose="02000503060000020004" pitchFamily="50" charset="0"/>
              </a:defRPr>
            </a:lvl1pPr>
          </a:lstStyle>
          <a:p>
            <a:r>
              <a:rPr lang="es-ES" dirty="0"/>
              <a:t>Título</a:t>
            </a:r>
            <a:endParaRPr lang="es-PE" dirty="0"/>
          </a:p>
        </p:txBody>
      </p:sp>
      <p:sp>
        <p:nvSpPr>
          <p:cNvPr id="8" name="Marcador de contenido 2">
            <a:extLst>
              <a:ext uri="{FF2B5EF4-FFF2-40B4-BE49-F238E27FC236}">
                <a16:creationId xmlns:a16="http://schemas.microsoft.com/office/drawing/2014/main" id="{6A4EEB68-C8B2-683E-FC8D-47B18A907545}"/>
              </a:ext>
            </a:extLst>
          </p:cNvPr>
          <p:cNvSpPr>
            <a:spLocks noGrp="1"/>
          </p:cNvSpPr>
          <p:nvPr>
            <p:ph idx="11"/>
          </p:nvPr>
        </p:nvSpPr>
        <p:spPr>
          <a:xfrm>
            <a:off x="6450211" y="1294764"/>
            <a:ext cx="5017770" cy="4660265"/>
          </a:xfrm>
          <a:prstGeom prst="rect">
            <a:avLst/>
          </a:prstGeom>
        </p:spPr>
        <p:txBody>
          <a:bodyPr/>
          <a:lstStyle>
            <a:lvl1pPr marL="0" indent="0">
              <a:buNone/>
              <a:defRPr>
                <a:solidFill>
                  <a:schemeClr val="bg1"/>
                </a:solidFill>
                <a:latin typeface="Muller Regular" pitchFamily="50" charset="0"/>
              </a:defRPr>
            </a:lvl1pPr>
            <a:lvl2pPr>
              <a:defRPr>
                <a:solidFill>
                  <a:schemeClr val="bg1"/>
                </a:solidFill>
                <a:latin typeface="Muller Regular" pitchFamily="50" charset="0"/>
              </a:defRPr>
            </a:lvl2pPr>
            <a:lvl3pPr>
              <a:defRPr>
                <a:solidFill>
                  <a:schemeClr val="bg1"/>
                </a:solidFill>
                <a:latin typeface="Muller Regular" pitchFamily="50" charset="0"/>
              </a:defRPr>
            </a:lvl3pPr>
            <a:lvl4pPr>
              <a:defRPr>
                <a:solidFill>
                  <a:schemeClr val="bg1"/>
                </a:solidFill>
                <a:latin typeface="Muller Regular" pitchFamily="50" charset="0"/>
              </a:defRPr>
            </a:lvl4pPr>
            <a:lvl5pPr>
              <a:defRPr>
                <a:solidFill>
                  <a:schemeClr val="bg1"/>
                </a:solidFill>
                <a:latin typeface="Muller Regular" pitchFamily="50" charset="0"/>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9" name="Subtítulo 2">
            <a:extLst>
              <a:ext uri="{FF2B5EF4-FFF2-40B4-BE49-F238E27FC236}">
                <a16:creationId xmlns:a16="http://schemas.microsoft.com/office/drawing/2014/main" id="{1E96CFE3-BD49-1D6A-4F71-AE4439DA991E}"/>
              </a:ext>
            </a:extLst>
          </p:cNvPr>
          <p:cNvSpPr>
            <a:spLocks noGrp="1"/>
          </p:cNvSpPr>
          <p:nvPr>
            <p:ph type="subTitle" idx="14"/>
          </p:nvPr>
        </p:nvSpPr>
        <p:spPr>
          <a:xfrm>
            <a:off x="739140" y="1294763"/>
            <a:ext cx="5017770" cy="536894"/>
          </a:xfrm>
          <a:prstGeom prst="rect">
            <a:avLst/>
          </a:prstGeom>
        </p:spPr>
        <p:txBody>
          <a:bodyPr/>
          <a:lstStyle>
            <a:lvl1pPr marL="0" indent="0" algn="l">
              <a:buNone/>
              <a:defRPr sz="2000">
                <a:solidFill>
                  <a:srgbClr val="0C53AD"/>
                </a:solidFill>
                <a:latin typeface="Muller Regular"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PE" dirty="0"/>
          </a:p>
        </p:txBody>
      </p:sp>
      <p:sp>
        <p:nvSpPr>
          <p:cNvPr id="10" name="Marcador de texto 3">
            <a:extLst>
              <a:ext uri="{FF2B5EF4-FFF2-40B4-BE49-F238E27FC236}">
                <a16:creationId xmlns:a16="http://schemas.microsoft.com/office/drawing/2014/main" id="{D136E34B-05AC-8DBC-1B47-69011FCC1E21}"/>
              </a:ext>
            </a:extLst>
          </p:cNvPr>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0C53AD"/>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56820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5A0166A-0375-B074-A0D8-EAE3826294D0}"/>
              </a:ext>
            </a:extLst>
          </p:cNvPr>
          <p:cNvSpPr/>
          <p:nvPr userDrawn="1"/>
        </p:nvSpPr>
        <p:spPr>
          <a:xfrm>
            <a:off x="1" y="0"/>
            <a:ext cx="12191998" cy="6858000"/>
          </a:xfrm>
          <a:prstGeom prst="rect">
            <a:avLst/>
          </a:prstGeom>
          <a:solidFill>
            <a:srgbClr val="0C53A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6" name="Título 1">
            <a:extLst>
              <a:ext uri="{FF2B5EF4-FFF2-40B4-BE49-F238E27FC236}">
                <a16:creationId xmlns:a16="http://schemas.microsoft.com/office/drawing/2014/main" id="{BECFF0E8-AC8B-59EC-996C-20D7D0EC5F78}"/>
              </a:ext>
            </a:extLst>
          </p:cNvPr>
          <p:cNvSpPr>
            <a:spLocks noGrp="1"/>
          </p:cNvSpPr>
          <p:nvPr>
            <p:ph type="title" hasCustomPrompt="1"/>
          </p:nvPr>
        </p:nvSpPr>
        <p:spPr>
          <a:xfrm>
            <a:off x="739140" y="671512"/>
            <a:ext cx="10728841" cy="381955"/>
          </a:xfrm>
          <a:prstGeom prst="rect">
            <a:avLst/>
          </a:prstGeom>
        </p:spPr>
        <p:txBody>
          <a:bodyPr>
            <a:normAutofit/>
          </a:bodyPr>
          <a:lstStyle>
            <a:lvl1pPr>
              <a:defRPr sz="2500">
                <a:solidFill>
                  <a:schemeClr val="bg1"/>
                </a:solidFill>
                <a:latin typeface="Stag Book" panose="02000503060000020004" pitchFamily="50" charset="0"/>
              </a:defRPr>
            </a:lvl1pPr>
          </a:lstStyle>
          <a:p>
            <a:r>
              <a:rPr lang="es-ES" dirty="0"/>
              <a:t>Título</a:t>
            </a:r>
            <a:endParaRPr lang="es-PE" dirty="0"/>
          </a:p>
        </p:txBody>
      </p:sp>
      <p:sp>
        <p:nvSpPr>
          <p:cNvPr id="7" name="Marcador de texto 3">
            <a:extLst>
              <a:ext uri="{FF2B5EF4-FFF2-40B4-BE49-F238E27FC236}">
                <a16:creationId xmlns:a16="http://schemas.microsoft.com/office/drawing/2014/main" id="{52798216-E043-C2B1-F243-0FB7DB884391}"/>
              </a:ext>
            </a:extLst>
          </p:cNvPr>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chemeClr val="bg1"/>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81631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seño personalizado" preserve="1">
  <p:cSld name="6_Diseño personalizado">
    <p:spTree>
      <p:nvGrpSpPr>
        <p:cNvPr id="1" name="Shape 38"/>
        <p:cNvGrpSpPr/>
        <p:nvPr/>
      </p:nvGrpSpPr>
      <p:grpSpPr>
        <a:xfrm>
          <a:off x="0" y="0"/>
          <a:ext cx="0" cy="0"/>
          <a:chOff x="0" y="0"/>
          <a:chExt cx="0" cy="0"/>
        </a:xfrm>
      </p:grpSpPr>
      <p:sp>
        <p:nvSpPr>
          <p:cNvPr id="39" name="Google Shape;39;p26"/>
          <p:cNvSpPr/>
          <p:nvPr/>
        </p:nvSpPr>
        <p:spPr>
          <a:xfrm>
            <a:off x="6096000" y="0"/>
            <a:ext cx="6139859" cy="6858000"/>
          </a:xfrm>
          <a:prstGeom prst="rect">
            <a:avLst/>
          </a:prstGeom>
          <a:solidFill>
            <a:srgbClr val="167CFC"/>
          </a:solidFill>
          <a:ln w="9525" cap="flat" cmpd="sng">
            <a:solidFill>
              <a:srgbClr val="167CF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40;p26"/>
          <p:cNvSpPr/>
          <p:nvPr/>
        </p:nvSpPr>
        <p:spPr>
          <a:xfrm>
            <a:off x="0" y="0"/>
            <a:ext cx="6096000" cy="6858000"/>
          </a:xfrm>
          <a:prstGeom prst="rect">
            <a:avLst/>
          </a:prstGeom>
          <a:solidFill>
            <a:srgbClr val="0C53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41;p26"/>
          <p:cNvSpPr txBox="1">
            <a:spLocks noGrp="1"/>
          </p:cNvSpPr>
          <p:nvPr>
            <p:ph type="title"/>
          </p:nvPr>
        </p:nvSpPr>
        <p:spPr>
          <a:xfrm>
            <a:off x="755073" y="1911928"/>
            <a:ext cx="5001128" cy="24480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400"/>
              <a:buFont typeface="Arial"/>
              <a:buNone/>
              <a:defRPr sz="44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2" name="Google Shape;42;p26" descr="Diagrama&#10;&#10;Descripción generada automáticamente"/>
          <p:cNvPicPr preferRelativeResize="0"/>
          <p:nvPr/>
        </p:nvPicPr>
        <p:blipFill rotWithShape="1">
          <a:blip r:embed="rId2">
            <a:alphaModFix/>
          </a:blip>
          <a:srcRect r="2936" b="9386"/>
          <a:stretch/>
        </p:blipFill>
        <p:spPr>
          <a:xfrm>
            <a:off x="5969959" y="538018"/>
            <a:ext cx="6391940" cy="6444613"/>
          </a:xfrm>
          <a:prstGeom prst="rect">
            <a:avLst/>
          </a:prstGeom>
          <a:noFill/>
          <a:ln>
            <a:noFill/>
          </a:ln>
        </p:spPr>
      </p:pic>
    </p:spTree>
    <p:extLst>
      <p:ext uri="{BB962C8B-B14F-4D97-AF65-F5344CB8AC3E}">
        <p14:creationId xmlns:p14="http://schemas.microsoft.com/office/powerpoint/2010/main" val="169557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Diseño personalizado" preserve="1">
  <p:cSld name="6_Diseño personalizado">
    <p:spTree>
      <p:nvGrpSpPr>
        <p:cNvPr id="1" name="Shape 48"/>
        <p:cNvGrpSpPr/>
        <p:nvPr/>
      </p:nvGrpSpPr>
      <p:grpSpPr>
        <a:xfrm>
          <a:off x="0" y="0"/>
          <a:ext cx="0" cy="0"/>
          <a:chOff x="0" y="0"/>
          <a:chExt cx="0" cy="0"/>
        </a:xfrm>
      </p:grpSpPr>
      <p:sp>
        <p:nvSpPr>
          <p:cNvPr id="49" name="Google Shape;49;p28"/>
          <p:cNvSpPr/>
          <p:nvPr/>
        </p:nvSpPr>
        <p:spPr>
          <a:xfrm>
            <a:off x="0" y="0"/>
            <a:ext cx="6352674" cy="6858000"/>
          </a:xfrm>
          <a:prstGeom prst="rect">
            <a:avLst/>
          </a:prstGeom>
          <a:solidFill>
            <a:srgbClr val="0C53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0" name="Google Shape;50;p28" descr="ABIERTA LA INSCRIPCIÓN EN &quot;ANIMATE A PROGRAMAR&quot;"/>
          <p:cNvPicPr preferRelativeResize="0"/>
          <p:nvPr/>
        </p:nvPicPr>
        <p:blipFill rotWithShape="1">
          <a:blip r:embed="rId2">
            <a:alphaModFix/>
          </a:blip>
          <a:srcRect l="20970" r="22263"/>
          <a:stretch/>
        </p:blipFill>
        <p:spPr>
          <a:xfrm>
            <a:off x="6352674" y="2481"/>
            <a:ext cx="5839326" cy="6855519"/>
          </a:xfrm>
          <a:prstGeom prst="rect">
            <a:avLst/>
          </a:prstGeom>
          <a:noFill/>
          <a:ln>
            <a:noFill/>
          </a:ln>
        </p:spPr>
      </p:pic>
      <p:sp>
        <p:nvSpPr>
          <p:cNvPr id="51" name="Google Shape;51;p28"/>
          <p:cNvSpPr/>
          <p:nvPr/>
        </p:nvSpPr>
        <p:spPr>
          <a:xfrm>
            <a:off x="6352673" y="0"/>
            <a:ext cx="5839328" cy="6860480"/>
          </a:xfrm>
          <a:prstGeom prst="rect">
            <a:avLst/>
          </a:prstGeom>
          <a:solidFill>
            <a:schemeClr val="lt1">
              <a:alpha val="5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 name="Google Shape;52;p28"/>
          <p:cNvSpPr txBox="1">
            <a:spLocks noGrp="1"/>
          </p:cNvSpPr>
          <p:nvPr>
            <p:ph type="title" hasCustomPrompt="1"/>
          </p:nvPr>
        </p:nvSpPr>
        <p:spPr>
          <a:xfrm>
            <a:off x="755073" y="1911928"/>
            <a:ext cx="5001128" cy="24480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400"/>
              <a:buFont typeface="Arial"/>
              <a:buNone/>
              <a:defRPr sz="44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s-PE" dirty="0"/>
              <a:t>Gracias</a:t>
            </a:r>
            <a:endParaRPr dirty="0"/>
          </a:p>
        </p:txBody>
      </p:sp>
    </p:spTree>
    <p:extLst>
      <p:ext uri="{BB962C8B-B14F-4D97-AF65-F5344CB8AC3E}">
        <p14:creationId xmlns:p14="http://schemas.microsoft.com/office/powerpoint/2010/main" val="792528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CD6B7C-C7A1-2615-8E52-8C51A611972D}"/>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PE" dirty="0"/>
          </a:p>
        </p:txBody>
      </p:sp>
      <p:sp>
        <p:nvSpPr>
          <p:cNvPr id="3" name="Subtítulo 2">
            <a:extLst>
              <a:ext uri="{FF2B5EF4-FFF2-40B4-BE49-F238E27FC236}">
                <a16:creationId xmlns:a16="http://schemas.microsoft.com/office/drawing/2014/main" id="{881A3AA8-02E0-9388-3EBE-7CDE6FD88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AC9C79AB-3502-EEC1-E414-175458ADFAD2}"/>
              </a:ext>
            </a:extLst>
          </p:cNvPr>
          <p:cNvSpPr>
            <a:spLocks noGrp="1"/>
          </p:cNvSpPr>
          <p:nvPr>
            <p:ph type="dt" sz="half" idx="10"/>
          </p:nvPr>
        </p:nvSpPr>
        <p:spPr/>
        <p:txBody>
          <a:bodyPr/>
          <a:lstStyle/>
          <a:p>
            <a:fld id="{D38AE7F1-553B-4433-BF62-B3BD069DFF74}" type="datetimeFigureOut">
              <a:rPr lang="es-PE" smtClean="0"/>
              <a:t>31/03/2023</a:t>
            </a:fld>
            <a:endParaRPr lang="es-PE"/>
          </a:p>
        </p:txBody>
      </p:sp>
      <p:sp>
        <p:nvSpPr>
          <p:cNvPr id="5" name="Marcador de pie de página 4">
            <a:extLst>
              <a:ext uri="{FF2B5EF4-FFF2-40B4-BE49-F238E27FC236}">
                <a16:creationId xmlns:a16="http://schemas.microsoft.com/office/drawing/2014/main" id="{8FFAE872-3031-9BDC-D2ED-37303144843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065CED1-F2B4-DDCD-EEB0-41E6D6255453}"/>
              </a:ext>
            </a:extLst>
          </p:cNvPr>
          <p:cNvSpPr>
            <a:spLocks noGrp="1"/>
          </p:cNvSpPr>
          <p:nvPr>
            <p:ph type="sldNum" sz="quarter" idx="12"/>
          </p:nvPr>
        </p:nvSpPr>
        <p:spPr/>
        <p:txBody>
          <a:bodyPr/>
          <a:lstStyle/>
          <a:p>
            <a:fld id="{A6CFF70F-05D7-41CF-9E23-4212967E41CF}" type="slidenum">
              <a:rPr lang="es-PE" smtClean="0"/>
              <a:t>‹Nº›</a:t>
            </a:fld>
            <a:endParaRPr lang="es-PE"/>
          </a:p>
        </p:txBody>
      </p:sp>
    </p:spTree>
    <p:extLst>
      <p:ext uri="{BB962C8B-B14F-4D97-AF65-F5344CB8AC3E}">
        <p14:creationId xmlns:p14="http://schemas.microsoft.com/office/powerpoint/2010/main" val="400014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A2B18D-7397-64F7-D734-70460CF720E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2A075E3-378F-66FA-6F50-866E41EE1EB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06D04BD-1D0B-B719-B00E-D8AC8D650AE8}"/>
              </a:ext>
            </a:extLst>
          </p:cNvPr>
          <p:cNvSpPr>
            <a:spLocks noGrp="1"/>
          </p:cNvSpPr>
          <p:nvPr>
            <p:ph type="dt" sz="half" idx="10"/>
          </p:nvPr>
        </p:nvSpPr>
        <p:spPr/>
        <p:txBody>
          <a:bodyPr/>
          <a:lstStyle/>
          <a:p>
            <a:fld id="{D38AE7F1-553B-4433-BF62-B3BD069DFF74}" type="datetimeFigureOut">
              <a:rPr lang="es-PE" smtClean="0"/>
              <a:t>31/03/2023</a:t>
            </a:fld>
            <a:endParaRPr lang="es-PE"/>
          </a:p>
        </p:txBody>
      </p:sp>
      <p:sp>
        <p:nvSpPr>
          <p:cNvPr id="5" name="Marcador de pie de página 4">
            <a:extLst>
              <a:ext uri="{FF2B5EF4-FFF2-40B4-BE49-F238E27FC236}">
                <a16:creationId xmlns:a16="http://schemas.microsoft.com/office/drawing/2014/main" id="{2593ECB1-F2D5-06B8-A62C-A472920F6BB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B55BD64-5AD0-1D0E-9143-4C9608810444}"/>
              </a:ext>
            </a:extLst>
          </p:cNvPr>
          <p:cNvSpPr>
            <a:spLocks noGrp="1"/>
          </p:cNvSpPr>
          <p:nvPr>
            <p:ph type="sldNum" sz="quarter" idx="12"/>
          </p:nvPr>
        </p:nvSpPr>
        <p:spPr/>
        <p:txBody>
          <a:bodyPr/>
          <a:lstStyle/>
          <a:p>
            <a:fld id="{A6CFF70F-05D7-41CF-9E23-4212967E41CF}" type="slidenum">
              <a:rPr lang="es-PE" smtClean="0"/>
              <a:t>‹Nº›</a:t>
            </a:fld>
            <a:endParaRPr lang="es-PE"/>
          </a:p>
        </p:txBody>
      </p:sp>
    </p:spTree>
    <p:extLst>
      <p:ext uri="{BB962C8B-B14F-4D97-AF65-F5344CB8AC3E}">
        <p14:creationId xmlns:p14="http://schemas.microsoft.com/office/powerpoint/2010/main" val="2370146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139D3A5-6C2A-907A-2714-95D0D6A86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BC37961-6376-937A-6BCC-AE95843402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F073BD2-E4B6-BD35-5464-1537FD79D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AE7F1-553B-4433-BF62-B3BD069DFF74}" type="datetimeFigureOut">
              <a:rPr lang="es-PE" smtClean="0"/>
              <a:t>31/03/2023</a:t>
            </a:fld>
            <a:endParaRPr lang="es-PE"/>
          </a:p>
        </p:txBody>
      </p:sp>
      <p:sp>
        <p:nvSpPr>
          <p:cNvPr id="5" name="Marcador de pie de página 4">
            <a:extLst>
              <a:ext uri="{FF2B5EF4-FFF2-40B4-BE49-F238E27FC236}">
                <a16:creationId xmlns:a16="http://schemas.microsoft.com/office/drawing/2014/main" id="{25EB89C2-1BE2-DC9C-5EE5-90AD055A48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B57F572C-B818-500F-B6C2-1841D160BC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FF70F-05D7-41CF-9E23-4212967E41CF}" type="slidenum">
              <a:rPr lang="es-PE" smtClean="0"/>
              <a:t>‹Nº›</a:t>
            </a:fld>
            <a:endParaRPr lang="es-PE"/>
          </a:p>
        </p:txBody>
      </p:sp>
    </p:spTree>
    <p:extLst>
      <p:ext uri="{BB962C8B-B14F-4D97-AF65-F5344CB8AC3E}">
        <p14:creationId xmlns:p14="http://schemas.microsoft.com/office/powerpoint/2010/main" val="2775290317"/>
      </p:ext>
    </p:extLst>
  </p:cSld>
  <p:clrMap bg1="lt1" tx1="dk1" bg2="lt2" tx2="dk2" accent1="accent1" accent2="accent2" accent3="accent3" accent4="accent4" accent5="accent5" accent6="accent6" hlink="hlink" folHlink="folHlink"/>
  <p:sldLayoutIdLst>
    <p:sldLayoutId id="2147483669" r:id="rId1"/>
    <p:sldLayoutId id="2147483661" r:id="rId2"/>
    <p:sldLayoutId id="2147483662" r:id="rId3"/>
    <p:sldLayoutId id="2147483664" r:id="rId4"/>
    <p:sldLayoutId id="2147483666" r:id="rId5"/>
    <p:sldLayoutId id="2147483673" r:id="rId6"/>
    <p:sldLayoutId id="2147483674" r:id="rId7"/>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75"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byjus.com/maths/box-plo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mailto:team@dataanalitica.net"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team@dataanalitica.net"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9550321F-5AE6-E837-C9CE-D97E9BE97BC0}"/>
              </a:ext>
            </a:extLst>
          </p:cNvPr>
          <p:cNvSpPr>
            <a:spLocks noGrp="1"/>
          </p:cNvSpPr>
          <p:nvPr>
            <p:ph type="title"/>
          </p:nvPr>
        </p:nvSpPr>
        <p:spPr/>
        <p:txBody>
          <a:bodyPr/>
          <a:lstStyle/>
          <a:p>
            <a:r>
              <a:rPr lang="es-PE" sz="4400" b="1" dirty="0">
                <a:solidFill>
                  <a:schemeClr val="bg1"/>
                </a:solidFill>
                <a:latin typeface="Arial" panose="020B0604020202020204" pitchFamily="34" charset="0"/>
                <a:cs typeface="Arial" panose="020B0604020202020204" pitchFamily="34" charset="0"/>
              </a:rPr>
              <a:t>Módulo: Visualización de Datos</a:t>
            </a:r>
            <a:endParaRPr lang="es-PE" dirty="0"/>
          </a:p>
        </p:txBody>
      </p:sp>
      <p:pic>
        <p:nvPicPr>
          <p:cNvPr id="2" name="Google Shape;144;p1" descr="Logotipo&#10;&#10;Descripción generada automáticamente">
            <a:extLst>
              <a:ext uri="{FF2B5EF4-FFF2-40B4-BE49-F238E27FC236}">
                <a16:creationId xmlns:a16="http://schemas.microsoft.com/office/drawing/2014/main" id="{BC015CF6-6DC2-56F0-C15E-262265D0547C}"/>
              </a:ext>
            </a:extLst>
          </p:cNvPr>
          <p:cNvPicPr preferRelativeResize="0"/>
          <p:nvPr/>
        </p:nvPicPr>
        <p:blipFill rotWithShape="1">
          <a:blip r:embed="rId3">
            <a:alphaModFix/>
          </a:blip>
          <a:srcRect/>
          <a:stretch/>
        </p:blipFill>
        <p:spPr>
          <a:xfrm>
            <a:off x="10398743" y="192866"/>
            <a:ext cx="1370268" cy="747838"/>
          </a:xfrm>
          <a:prstGeom prst="rect">
            <a:avLst/>
          </a:prstGeom>
          <a:noFill/>
          <a:ln>
            <a:noFill/>
          </a:ln>
        </p:spPr>
      </p:pic>
    </p:spTree>
    <p:extLst>
      <p:ext uri="{BB962C8B-B14F-4D97-AF65-F5344CB8AC3E}">
        <p14:creationId xmlns:p14="http://schemas.microsoft.com/office/powerpoint/2010/main" val="1582405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A8A2A-5BA7-CD02-180F-C6D4CD7042D3}"/>
              </a:ext>
            </a:extLst>
          </p:cNvPr>
          <p:cNvSpPr>
            <a:spLocks noGrp="1"/>
          </p:cNvSpPr>
          <p:nvPr>
            <p:ph type="title"/>
          </p:nvPr>
        </p:nvSpPr>
        <p:spPr/>
        <p:txBody>
          <a:bodyPr/>
          <a:lstStyle/>
          <a:p>
            <a:r>
              <a:rPr lang="es-PE" dirty="0"/>
              <a:t>Gráfico de </a:t>
            </a:r>
            <a:r>
              <a:rPr lang="es-PE" dirty="0" err="1"/>
              <a:t>Lineas</a:t>
            </a:r>
            <a:endParaRPr lang="es-PE" dirty="0"/>
          </a:p>
        </p:txBody>
      </p:sp>
      <p:sp>
        <p:nvSpPr>
          <p:cNvPr id="3" name="Marcador de contenido 2">
            <a:extLst>
              <a:ext uri="{FF2B5EF4-FFF2-40B4-BE49-F238E27FC236}">
                <a16:creationId xmlns:a16="http://schemas.microsoft.com/office/drawing/2014/main" id="{A9D6B74D-0644-5AF8-1859-1A63ADE845EE}"/>
              </a:ext>
            </a:extLst>
          </p:cNvPr>
          <p:cNvSpPr>
            <a:spLocks noGrp="1"/>
          </p:cNvSpPr>
          <p:nvPr>
            <p:ph idx="1"/>
          </p:nvPr>
        </p:nvSpPr>
        <p:spPr>
          <a:xfrm>
            <a:off x="739140" y="1572125"/>
            <a:ext cx="6399597" cy="4382905"/>
          </a:xfrm>
        </p:spPr>
        <p:txBody>
          <a:bodyPr/>
          <a:lstStyle/>
          <a:p>
            <a:r>
              <a:rPr lang="es-MX" b="0" i="0" dirty="0">
                <a:solidFill>
                  <a:srgbClr val="212529"/>
                </a:solidFill>
                <a:effectLst/>
                <a:latin typeface="system-ui"/>
              </a:rPr>
              <a:t>Nos permite proyectar la tendencia general de un conjunto de datos que forma una serie temporal.</a:t>
            </a:r>
          </a:p>
          <a:p>
            <a:endParaRPr lang="es-MX" dirty="0">
              <a:solidFill>
                <a:srgbClr val="212529"/>
              </a:solidFill>
              <a:latin typeface="system-ui"/>
            </a:endParaRPr>
          </a:p>
          <a:p>
            <a:r>
              <a:rPr lang="es-MX" b="0" i="0" dirty="0">
                <a:solidFill>
                  <a:srgbClr val="495057"/>
                </a:solidFill>
                <a:effectLst/>
                <a:latin typeface="Inter UI"/>
              </a:rPr>
              <a:t>x: Cualitativa Ordinal , y: Cuantitativo</a:t>
            </a:r>
            <a:endParaRPr lang="es-PE" dirty="0"/>
          </a:p>
        </p:txBody>
      </p:sp>
      <p:sp>
        <p:nvSpPr>
          <p:cNvPr id="4" name="Marcador de texto 3">
            <a:extLst>
              <a:ext uri="{FF2B5EF4-FFF2-40B4-BE49-F238E27FC236}">
                <a16:creationId xmlns:a16="http://schemas.microsoft.com/office/drawing/2014/main" id="{13BF892D-DE5C-C6DF-C274-A3E46DF06A9C}"/>
              </a:ext>
            </a:extLst>
          </p:cNvPr>
          <p:cNvSpPr>
            <a:spLocks noGrp="1"/>
          </p:cNvSpPr>
          <p:nvPr>
            <p:ph type="body" sz="half" idx="2"/>
          </p:nvPr>
        </p:nvSpPr>
        <p:spPr/>
        <p:txBody>
          <a:bodyPr/>
          <a:lstStyle/>
          <a:p>
            <a:endParaRPr lang="es-PE"/>
          </a:p>
        </p:txBody>
      </p:sp>
      <p:pic>
        <p:nvPicPr>
          <p:cNvPr id="6" name="Imagen 5">
            <a:extLst>
              <a:ext uri="{FF2B5EF4-FFF2-40B4-BE49-F238E27FC236}">
                <a16:creationId xmlns:a16="http://schemas.microsoft.com/office/drawing/2014/main" id="{6B70534B-258B-3033-3488-B4005C2FE23D}"/>
              </a:ext>
            </a:extLst>
          </p:cNvPr>
          <p:cNvPicPr>
            <a:picLocks noChangeAspect="1"/>
          </p:cNvPicPr>
          <p:nvPr/>
        </p:nvPicPr>
        <p:blipFill>
          <a:blip r:embed="rId2"/>
          <a:stretch>
            <a:fillRect/>
          </a:stretch>
        </p:blipFill>
        <p:spPr>
          <a:xfrm>
            <a:off x="6886541" y="1432980"/>
            <a:ext cx="4904405" cy="4685349"/>
          </a:xfrm>
          <a:prstGeom prst="rect">
            <a:avLst/>
          </a:prstGeom>
        </p:spPr>
      </p:pic>
    </p:spTree>
    <p:extLst>
      <p:ext uri="{BB962C8B-B14F-4D97-AF65-F5344CB8AC3E}">
        <p14:creationId xmlns:p14="http://schemas.microsoft.com/office/powerpoint/2010/main" val="30024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9C5A90-EB5F-3718-7295-C28FC609ED0F}"/>
              </a:ext>
            </a:extLst>
          </p:cNvPr>
          <p:cNvSpPr>
            <a:spLocks noGrp="1"/>
          </p:cNvSpPr>
          <p:nvPr>
            <p:ph type="title"/>
          </p:nvPr>
        </p:nvSpPr>
        <p:spPr/>
        <p:txBody>
          <a:bodyPr/>
          <a:lstStyle/>
          <a:p>
            <a:r>
              <a:rPr lang="es-PE" dirty="0"/>
              <a:t>Gráficos de Barras</a:t>
            </a:r>
          </a:p>
        </p:txBody>
      </p:sp>
      <p:sp>
        <p:nvSpPr>
          <p:cNvPr id="3" name="Marcador de contenido 2">
            <a:extLst>
              <a:ext uri="{FF2B5EF4-FFF2-40B4-BE49-F238E27FC236}">
                <a16:creationId xmlns:a16="http://schemas.microsoft.com/office/drawing/2014/main" id="{14B54A71-BC8C-8C67-ABA3-B7560851F4C5}"/>
              </a:ext>
            </a:extLst>
          </p:cNvPr>
          <p:cNvSpPr>
            <a:spLocks noGrp="1"/>
          </p:cNvSpPr>
          <p:nvPr>
            <p:ph idx="1"/>
          </p:nvPr>
        </p:nvSpPr>
        <p:spPr>
          <a:xfrm>
            <a:off x="739140" y="1572125"/>
            <a:ext cx="6158965" cy="4382905"/>
          </a:xfrm>
        </p:spPr>
        <p:txBody>
          <a:bodyPr/>
          <a:lstStyle/>
          <a:p>
            <a:r>
              <a:rPr lang="es-MX" b="0" i="0" dirty="0">
                <a:solidFill>
                  <a:srgbClr val="252525"/>
                </a:solidFill>
                <a:effectLst/>
                <a:latin typeface="Roboto" panose="02000000000000000000" pitchFamily="2" charset="0"/>
              </a:rPr>
              <a:t>Presenta datos categóricos con barras rectangulares con alturas o longitudes proporcionales a los valores que representan. Las barras se pueden trazar vertical u horizontalmente.</a:t>
            </a:r>
          </a:p>
          <a:p>
            <a:endParaRPr lang="es-MX" dirty="0">
              <a:solidFill>
                <a:srgbClr val="252525"/>
              </a:solidFill>
              <a:latin typeface="Roboto" panose="02000000000000000000" pitchFamily="2" charset="0"/>
            </a:endParaRPr>
          </a:p>
          <a:p>
            <a:r>
              <a:rPr lang="es-MX" b="0" i="0" dirty="0">
                <a:solidFill>
                  <a:srgbClr val="252525"/>
                </a:solidFill>
                <a:effectLst/>
                <a:latin typeface="Roboto" panose="02000000000000000000" pitchFamily="2" charset="0"/>
              </a:rPr>
              <a:t>Muestra comparaciones entre categorías.</a:t>
            </a:r>
            <a:endParaRPr lang="es-PE" dirty="0"/>
          </a:p>
        </p:txBody>
      </p:sp>
      <p:sp>
        <p:nvSpPr>
          <p:cNvPr id="4" name="Marcador de texto 3">
            <a:extLst>
              <a:ext uri="{FF2B5EF4-FFF2-40B4-BE49-F238E27FC236}">
                <a16:creationId xmlns:a16="http://schemas.microsoft.com/office/drawing/2014/main" id="{D1DD4135-C807-F8ED-9CEF-3AD6D2A38394}"/>
              </a:ext>
            </a:extLst>
          </p:cNvPr>
          <p:cNvSpPr>
            <a:spLocks noGrp="1"/>
          </p:cNvSpPr>
          <p:nvPr>
            <p:ph type="body" sz="half" idx="2"/>
          </p:nvPr>
        </p:nvSpPr>
        <p:spPr/>
        <p:txBody>
          <a:bodyPr/>
          <a:lstStyle/>
          <a:p>
            <a:endParaRPr lang="es-PE"/>
          </a:p>
        </p:txBody>
      </p:sp>
      <p:pic>
        <p:nvPicPr>
          <p:cNvPr id="6" name="Imagen 5">
            <a:extLst>
              <a:ext uri="{FF2B5EF4-FFF2-40B4-BE49-F238E27FC236}">
                <a16:creationId xmlns:a16="http://schemas.microsoft.com/office/drawing/2014/main" id="{24AF8FD7-862F-51F8-BE02-80AA63EBDE79}"/>
              </a:ext>
            </a:extLst>
          </p:cNvPr>
          <p:cNvPicPr>
            <a:picLocks noChangeAspect="1"/>
          </p:cNvPicPr>
          <p:nvPr/>
        </p:nvPicPr>
        <p:blipFill>
          <a:blip r:embed="rId2"/>
          <a:stretch>
            <a:fillRect/>
          </a:stretch>
        </p:blipFill>
        <p:spPr>
          <a:xfrm>
            <a:off x="7163072" y="160131"/>
            <a:ext cx="4229288" cy="2823987"/>
          </a:xfrm>
          <a:prstGeom prst="rect">
            <a:avLst/>
          </a:prstGeom>
        </p:spPr>
      </p:pic>
      <p:pic>
        <p:nvPicPr>
          <p:cNvPr id="8" name="Imagen 7">
            <a:extLst>
              <a:ext uri="{FF2B5EF4-FFF2-40B4-BE49-F238E27FC236}">
                <a16:creationId xmlns:a16="http://schemas.microsoft.com/office/drawing/2014/main" id="{590D7E44-F829-13BA-7B2A-B3BB74FEDE44}"/>
              </a:ext>
            </a:extLst>
          </p:cNvPr>
          <p:cNvPicPr>
            <a:picLocks noChangeAspect="1"/>
          </p:cNvPicPr>
          <p:nvPr/>
        </p:nvPicPr>
        <p:blipFill>
          <a:blip r:embed="rId3"/>
          <a:stretch>
            <a:fillRect/>
          </a:stretch>
        </p:blipFill>
        <p:spPr>
          <a:xfrm>
            <a:off x="7191588" y="3220880"/>
            <a:ext cx="4172255" cy="2823986"/>
          </a:xfrm>
          <a:prstGeom prst="rect">
            <a:avLst/>
          </a:prstGeom>
        </p:spPr>
      </p:pic>
    </p:spTree>
    <p:extLst>
      <p:ext uri="{BB962C8B-B14F-4D97-AF65-F5344CB8AC3E}">
        <p14:creationId xmlns:p14="http://schemas.microsoft.com/office/powerpoint/2010/main" val="2385124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38205652-AD29-BFF3-8881-895D3079B36B}"/>
              </a:ext>
            </a:extLst>
          </p:cNvPr>
          <p:cNvSpPr>
            <a:spLocks noGrp="1"/>
          </p:cNvSpPr>
          <p:nvPr>
            <p:ph type="body" sz="half" idx="2"/>
          </p:nvPr>
        </p:nvSpPr>
        <p:spPr/>
        <p:txBody>
          <a:bodyPr/>
          <a:lstStyle/>
          <a:p>
            <a:endParaRPr lang="es-PE"/>
          </a:p>
        </p:txBody>
      </p:sp>
      <p:sp>
        <p:nvSpPr>
          <p:cNvPr id="11" name="CuadroTexto 10">
            <a:extLst>
              <a:ext uri="{FF2B5EF4-FFF2-40B4-BE49-F238E27FC236}">
                <a16:creationId xmlns:a16="http://schemas.microsoft.com/office/drawing/2014/main" id="{89836C6D-9F5B-81CD-A2DC-67BE5E95FB3B}"/>
              </a:ext>
            </a:extLst>
          </p:cNvPr>
          <p:cNvSpPr txBox="1"/>
          <p:nvPr/>
        </p:nvSpPr>
        <p:spPr>
          <a:xfrm>
            <a:off x="546411" y="373650"/>
            <a:ext cx="11284208" cy="830997"/>
          </a:xfrm>
          <a:prstGeom prst="rect">
            <a:avLst/>
          </a:prstGeom>
          <a:noFill/>
        </p:spPr>
        <p:txBody>
          <a:bodyPr wrap="square" rtlCol="0">
            <a:spAutoFit/>
          </a:bodyPr>
          <a:lstStyle/>
          <a:p>
            <a:r>
              <a:rPr lang="es-PE" sz="2400" b="1" dirty="0">
                <a:solidFill>
                  <a:schemeClr val="bg1"/>
                </a:solidFill>
              </a:rPr>
              <a:t>Los gráficos de barras deben tener un valor base de cero porque sino obtendremos una interpretación visual falsa</a:t>
            </a:r>
            <a:endParaRPr lang="es-PE" b="1" dirty="0">
              <a:solidFill>
                <a:schemeClr val="bg1"/>
              </a:solidFill>
            </a:endParaRPr>
          </a:p>
        </p:txBody>
      </p:sp>
      <p:pic>
        <p:nvPicPr>
          <p:cNvPr id="13" name="Imagen 12">
            <a:extLst>
              <a:ext uri="{FF2B5EF4-FFF2-40B4-BE49-F238E27FC236}">
                <a16:creationId xmlns:a16="http://schemas.microsoft.com/office/drawing/2014/main" id="{31E8AD64-53D5-18FD-8F60-DAAE706DBE99}"/>
              </a:ext>
            </a:extLst>
          </p:cNvPr>
          <p:cNvPicPr>
            <a:picLocks noChangeAspect="1"/>
          </p:cNvPicPr>
          <p:nvPr/>
        </p:nvPicPr>
        <p:blipFill>
          <a:blip r:embed="rId2"/>
          <a:stretch>
            <a:fillRect/>
          </a:stretch>
        </p:blipFill>
        <p:spPr>
          <a:xfrm>
            <a:off x="6096000" y="1906250"/>
            <a:ext cx="5710211" cy="3764608"/>
          </a:xfrm>
          <a:prstGeom prst="rect">
            <a:avLst/>
          </a:prstGeom>
        </p:spPr>
      </p:pic>
      <p:pic>
        <p:nvPicPr>
          <p:cNvPr id="15" name="Imagen 14">
            <a:extLst>
              <a:ext uri="{FF2B5EF4-FFF2-40B4-BE49-F238E27FC236}">
                <a16:creationId xmlns:a16="http://schemas.microsoft.com/office/drawing/2014/main" id="{123FB381-63BC-9A8A-4D57-F23A1F07C7FB}"/>
              </a:ext>
            </a:extLst>
          </p:cNvPr>
          <p:cNvPicPr>
            <a:picLocks noChangeAspect="1"/>
          </p:cNvPicPr>
          <p:nvPr/>
        </p:nvPicPr>
        <p:blipFill>
          <a:blip r:embed="rId3"/>
          <a:stretch>
            <a:fillRect/>
          </a:stretch>
        </p:blipFill>
        <p:spPr>
          <a:xfrm>
            <a:off x="285173" y="1906250"/>
            <a:ext cx="5643638" cy="3764608"/>
          </a:xfrm>
          <a:prstGeom prst="rect">
            <a:avLst/>
          </a:prstGeom>
        </p:spPr>
      </p:pic>
    </p:spTree>
    <p:extLst>
      <p:ext uri="{BB962C8B-B14F-4D97-AF65-F5344CB8AC3E}">
        <p14:creationId xmlns:p14="http://schemas.microsoft.com/office/powerpoint/2010/main" val="196756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A8A2A-5BA7-CD02-180F-C6D4CD7042D3}"/>
              </a:ext>
            </a:extLst>
          </p:cNvPr>
          <p:cNvSpPr>
            <a:spLocks noGrp="1"/>
          </p:cNvSpPr>
          <p:nvPr>
            <p:ph type="title"/>
          </p:nvPr>
        </p:nvSpPr>
        <p:spPr/>
        <p:txBody>
          <a:bodyPr/>
          <a:lstStyle/>
          <a:p>
            <a:r>
              <a:rPr lang="es-PE" dirty="0"/>
              <a:t>Histograma</a:t>
            </a:r>
          </a:p>
        </p:txBody>
      </p:sp>
      <p:sp>
        <p:nvSpPr>
          <p:cNvPr id="3" name="Marcador de contenido 2">
            <a:extLst>
              <a:ext uri="{FF2B5EF4-FFF2-40B4-BE49-F238E27FC236}">
                <a16:creationId xmlns:a16="http://schemas.microsoft.com/office/drawing/2014/main" id="{A9D6B74D-0644-5AF8-1859-1A63ADE845EE}"/>
              </a:ext>
            </a:extLst>
          </p:cNvPr>
          <p:cNvSpPr>
            <a:spLocks noGrp="1"/>
          </p:cNvSpPr>
          <p:nvPr>
            <p:ph idx="1"/>
          </p:nvPr>
        </p:nvSpPr>
        <p:spPr>
          <a:xfrm>
            <a:off x="739141" y="1572125"/>
            <a:ext cx="5661660" cy="4382905"/>
          </a:xfrm>
        </p:spPr>
        <p:txBody>
          <a:bodyPr>
            <a:normAutofit/>
          </a:bodyPr>
          <a:lstStyle/>
          <a:p>
            <a:r>
              <a:rPr lang="es-MX" sz="2400" dirty="0">
                <a:solidFill>
                  <a:srgbClr val="252525"/>
                </a:solidFill>
                <a:latin typeface="Roboto" panose="02000000000000000000" pitchFamily="2" charset="0"/>
              </a:rPr>
              <a:t>Es</a:t>
            </a:r>
            <a:r>
              <a:rPr lang="es-MX" sz="2400" b="0" i="0" dirty="0">
                <a:solidFill>
                  <a:srgbClr val="252525"/>
                </a:solidFill>
                <a:effectLst/>
                <a:latin typeface="Roboto" panose="02000000000000000000" pitchFamily="2" charset="0"/>
              </a:rPr>
              <a:t> una representación gráfica de puntos de datos organizados en rangos especificados por el usuario. De apariencia similar a un gráfico de barras. </a:t>
            </a:r>
            <a:r>
              <a:rPr lang="es-MX" sz="2400" b="1" i="0" dirty="0">
                <a:solidFill>
                  <a:srgbClr val="252525"/>
                </a:solidFill>
                <a:effectLst/>
                <a:latin typeface="Roboto" panose="02000000000000000000" pitchFamily="2" charset="0"/>
              </a:rPr>
              <a:t>Representa la distribución de frecuencia </a:t>
            </a:r>
            <a:r>
              <a:rPr lang="es-MX" sz="2400" b="0" i="0" dirty="0">
                <a:solidFill>
                  <a:srgbClr val="252525"/>
                </a:solidFill>
                <a:effectLst/>
                <a:latin typeface="Roboto" panose="02000000000000000000" pitchFamily="2" charset="0"/>
              </a:rPr>
              <a:t>de las variables en un conjunto de datos.</a:t>
            </a:r>
          </a:p>
          <a:p>
            <a:endParaRPr lang="es-MX" sz="2400" dirty="0">
              <a:solidFill>
                <a:srgbClr val="252525"/>
              </a:solidFill>
              <a:latin typeface="Roboto" panose="02000000000000000000" pitchFamily="2" charset="0"/>
            </a:endParaRPr>
          </a:p>
          <a:p>
            <a:r>
              <a:rPr lang="es-MX" sz="2400" b="1" i="0" dirty="0">
                <a:solidFill>
                  <a:srgbClr val="252525"/>
                </a:solidFill>
                <a:effectLst/>
                <a:latin typeface="Roboto" panose="02000000000000000000" pitchFamily="2" charset="0"/>
              </a:rPr>
              <a:t>Se usa para variables cuantitativas continuas. </a:t>
            </a:r>
          </a:p>
        </p:txBody>
      </p:sp>
      <p:sp>
        <p:nvSpPr>
          <p:cNvPr id="4" name="Marcador de texto 3">
            <a:extLst>
              <a:ext uri="{FF2B5EF4-FFF2-40B4-BE49-F238E27FC236}">
                <a16:creationId xmlns:a16="http://schemas.microsoft.com/office/drawing/2014/main" id="{13BF892D-DE5C-C6DF-C274-A3E46DF06A9C}"/>
              </a:ext>
            </a:extLst>
          </p:cNvPr>
          <p:cNvSpPr>
            <a:spLocks noGrp="1"/>
          </p:cNvSpPr>
          <p:nvPr>
            <p:ph type="body" sz="half" idx="2"/>
          </p:nvPr>
        </p:nvSpPr>
        <p:spPr/>
        <p:txBody>
          <a:bodyPr/>
          <a:lstStyle/>
          <a:p>
            <a:endParaRPr lang="es-PE"/>
          </a:p>
        </p:txBody>
      </p:sp>
      <p:pic>
        <p:nvPicPr>
          <p:cNvPr id="7" name="Imagen 6">
            <a:extLst>
              <a:ext uri="{FF2B5EF4-FFF2-40B4-BE49-F238E27FC236}">
                <a16:creationId xmlns:a16="http://schemas.microsoft.com/office/drawing/2014/main" id="{63274016-C4A4-7D89-DBB2-688B314C0A5D}"/>
              </a:ext>
            </a:extLst>
          </p:cNvPr>
          <p:cNvPicPr>
            <a:picLocks noChangeAspect="1"/>
          </p:cNvPicPr>
          <p:nvPr/>
        </p:nvPicPr>
        <p:blipFill>
          <a:blip r:embed="rId3"/>
          <a:stretch>
            <a:fillRect/>
          </a:stretch>
        </p:blipFill>
        <p:spPr>
          <a:xfrm>
            <a:off x="6458059" y="1704317"/>
            <a:ext cx="5583333" cy="4250713"/>
          </a:xfrm>
          <a:prstGeom prst="rect">
            <a:avLst/>
          </a:prstGeom>
        </p:spPr>
      </p:pic>
    </p:spTree>
    <p:extLst>
      <p:ext uri="{BB962C8B-B14F-4D97-AF65-F5344CB8AC3E}">
        <p14:creationId xmlns:p14="http://schemas.microsoft.com/office/powerpoint/2010/main" val="4232176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FB157-D882-800F-D620-CA844EE54FAE}"/>
              </a:ext>
            </a:extLst>
          </p:cNvPr>
          <p:cNvSpPr>
            <a:spLocks noGrp="1"/>
          </p:cNvSpPr>
          <p:nvPr>
            <p:ph type="title"/>
          </p:nvPr>
        </p:nvSpPr>
        <p:spPr/>
        <p:txBody>
          <a:bodyPr/>
          <a:lstStyle/>
          <a:p>
            <a:r>
              <a:rPr lang="es-PE" dirty="0"/>
              <a:t>Gráficos de caja</a:t>
            </a:r>
          </a:p>
        </p:txBody>
      </p:sp>
      <p:sp>
        <p:nvSpPr>
          <p:cNvPr id="3" name="Marcador de contenido 2">
            <a:extLst>
              <a:ext uri="{FF2B5EF4-FFF2-40B4-BE49-F238E27FC236}">
                <a16:creationId xmlns:a16="http://schemas.microsoft.com/office/drawing/2014/main" id="{EE940ABA-E5D0-53AD-A16A-6C36AB6262FE}"/>
              </a:ext>
            </a:extLst>
          </p:cNvPr>
          <p:cNvSpPr>
            <a:spLocks noGrp="1"/>
          </p:cNvSpPr>
          <p:nvPr>
            <p:ph idx="1"/>
          </p:nvPr>
        </p:nvSpPr>
        <p:spPr>
          <a:xfrm>
            <a:off x="739140" y="1572126"/>
            <a:ext cx="10728960" cy="1385564"/>
          </a:xfrm>
        </p:spPr>
        <p:txBody>
          <a:bodyPr/>
          <a:lstStyle/>
          <a:p>
            <a:r>
              <a:rPr lang="en-US" sz="2400" dirty="0">
                <a:solidFill>
                  <a:srgbClr val="212529"/>
                </a:solidFill>
                <a:latin typeface="Arial" panose="020B0604020202020204" pitchFamily="34" charset="0"/>
                <a:cs typeface="Arial" panose="020B0604020202020204" pitchFamily="34" charset="0"/>
              </a:rPr>
              <a:t>Es un </a:t>
            </a:r>
            <a:r>
              <a:rPr lang="en-US" sz="2400" dirty="0" err="1">
                <a:solidFill>
                  <a:srgbClr val="212529"/>
                </a:solidFill>
                <a:latin typeface="Arial" panose="020B0604020202020204" pitchFamily="34" charset="0"/>
                <a:cs typeface="Arial" panose="020B0604020202020204" pitchFamily="34" charset="0"/>
              </a:rPr>
              <a:t>método</a:t>
            </a:r>
            <a:r>
              <a:rPr lang="en-US" sz="2400" dirty="0">
                <a:solidFill>
                  <a:srgbClr val="212529"/>
                </a:solidFill>
                <a:latin typeface="Arial" panose="020B0604020202020204" pitchFamily="34" charset="0"/>
                <a:cs typeface="Arial" panose="020B0604020202020204" pitchFamily="34" charset="0"/>
              </a:rPr>
              <a:t> para </a:t>
            </a:r>
            <a:r>
              <a:rPr lang="en-US" sz="2400" dirty="0" err="1">
                <a:solidFill>
                  <a:srgbClr val="212529"/>
                </a:solidFill>
                <a:latin typeface="Arial" panose="020B0604020202020204" pitchFamily="34" charset="0"/>
                <a:cs typeface="Arial" panose="020B0604020202020204" pitchFamily="34" charset="0"/>
              </a:rPr>
              <a:t>demostrar</a:t>
            </a:r>
            <a:r>
              <a:rPr lang="en-US" sz="2400" dirty="0">
                <a:solidFill>
                  <a:srgbClr val="212529"/>
                </a:solidFill>
                <a:latin typeface="Arial" panose="020B0604020202020204" pitchFamily="34" charset="0"/>
                <a:cs typeface="Arial" panose="020B0604020202020204" pitchFamily="34" charset="0"/>
              </a:rPr>
              <a:t> </a:t>
            </a:r>
            <a:r>
              <a:rPr lang="en-US" sz="2400" dirty="0" err="1">
                <a:solidFill>
                  <a:srgbClr val="212529"/>
                </a:solidFill>
                <a:latin typeface="Arial" panose="020B0604020202020204" pitchFamily="34" charset="0"/>
                <a:cs typeface="Arial" panose="020B0604020202020204" pitchFamily="34" charset="0"/>
              </a:rPr>
              <a:t>gráficamente</a:t>
            </a:r>
            <a:r>
              <a:rPr lang="en-US" sz="2400" dirty="0">
                <a:solidFill>
                  <a:srgbClr val="212529"/>
                </a:solidFill>
                <a:latin typeface="Arial" panose="020B0604020202020204" pitchFamily="34" charset="0"/>
                <a:cs typeface="Arial" panose="020B0604020202020204" pitchFamily="34" charset="0"/>
              </a:rPr>
              <a:t> la </a:t>
            </a:r>
            <a:r>
              <a:rPr lang="en-US" sz="2400" dirty="0" err="1">
                <a:solidFill>
                  <a:srgbClr val="212529"/>
                </a:solidFill>
                <a:latin typeface="Arial" panose="020B0604020202020204" pitchFamily="34" charset="0"/>
                <a:cs typeface="Arial" panose="020B0604020202020204" pitchFamily="34" charset="0"/>
              </a:rPr>
              <a:t>dispersión</a:t>
            </a:r>
            <a:r>
              <a:rPr lang="en-US" sz="2400" dirty="0">
                <a:solidFill>
                  <a:srgbClr val="212529"/>
                </a:solidFill>
                <a:latin typeface="Arial" panose="020B0604020202020204" pitchFamily="34" charset="0"/>
                <a:cs typeface="Arial" panose="020B0604020202020204" pitchFamily="34" charset="0"/>
              </a:rPr>
              <a:t> y </a:t>
            </a:r>
            <a:r>
              <a:rPr lang="en-US" sz="2400" dirty="0" err="1">
                <a:solidFill>
                  <a:srgbClr val="212529"/>
                </a:solidFill>
                <a:latin typeface="Arial" panose="020B0604020202020204" pitchFamily="34" charset="0"/>
                <a:cs typeface="Arial" panose="020B0604020202020204" pitchFamily="34" charset="0"/>
              </a:rPr>
              <a:t>asimetría</a:t>
            </a:r>
            <a:r>
              <a:rPr lang="en-US" sz="2400" dirty="0">
                <a:solidFill>
                  <a:srgbClr val="212529"/>
                </a:solidFill>
                <a:latin typeface="Arial" panose="020B0604020202020204" pitchFamily="34" charset="0"/>
                <a:cs typeface="Arial" panose="020B0604020202020204" pitchFamily="34" charset="0"/>
              </a:rPr>
              <a:t> de  </a:t>
            </a:r>
            <a:r>
              <a:rPr lang="en-US" sz="2400" dirty="0" err="1">
                <a:solidFill>
                  <a:srgbClr val="212529"/>
                </a:solidFill>
                <a:latin typeface="Arial" panose="020B0604020202020204" pitchFamily="34" charset="0"/>
                <a:cs typeface="Arial" panose="020B0604020202020204" pitchFamily="34" charset="0"/>
              </a:rPr>
              <a:t>los</a:t>
            </a:r>
            <a:r>
              <a:rPr lang="en-US" sz="2400" dirty="0">
                <a:solidFill>
                  <a:srgbClr val="212529"/>
                </a:solidFill>
                <a:latin typeface="Arial" panose="020B0604020202020204" pitchFamily="34" charset="0"/>
                <a:cs typeface="Arial" panose="020B0604020202020204" pitchFamily="34" charset="0"/>
              </a:rPr>
              <a:t> </a:t>
            </a:r>
            <a:r>
              <a:rPr lang="en-US" sz="2400" dirty="0" err="1">
                <a:solidFill>
                  <a:srgbClr val="212529"/>
                </a:solidFill>
                <a:latin typeface="Arial" panose="020B0604020202020204" pitchFamily="34" charset="0"/>
                <a:cs typeface="Arial" panose="020B0604020202020204" pitchFamily="34" charset="0"/>
              </a:rPr>
              <a:t>grupos</a:t>
            </a:r>
            <a:r>
              <a:rPr lang="en-US" sz="2400" dirty="0">
                <a:solidFill>
                  <a:srgbClr val="212529"/>
                </a:solidFill>
                <a:latin typeface="Arial" panose="020B0604020202020204" pitchFamily="34" charset="0"/>
                <a:cs typeface="Arial" panose="020B0604020202020204" pitchFamily="34" charset="0"/>
              </a:rPr>
              <a:t> de  </a:t>
            </a:r>
            <a:r>
              <a:rPr lang="en-US" sz="2400" dirty="0" err="1">
                <a:solidFill>
                  <a:srgbClr val="212529"/>
                </a:solidFill>
                <a:latin typeface="Arial" panose="020B0604020202020204" pitchFamily="34" charset="0"/>
                <a:cs typeface="Arial" panose="020B0604020202020204" pitchFamily="34" charset="0"/>
              </a:rPr>
              <a:t>los</a:t>
            </a:r>
            <a:r>
              <a:rPr lang="en-US" sz="2400" dirty="0">
                <a:solidFill>
                  <a:srgbClr val="212529"/>
                </a:solidFill>
                <a:latin typeface="Arial" panose="020B0604020202020204" pitchFamily="34" charset="0"/>
                <a:cs typeface="Arial" panose="020B0604020202020204" pitchFamily="34" charset="0"/>
              </a:rPr>
              <a:t> </a:t>
            </a:r>
            <a:r>
              <a:rPr lang="en-US" sz="2400" dirty="0" err="1">
                <a:solidFill>
                  <a:srgbClr val="212529"/>
                </a:solidFill>
                <a:latin typeface="Arial" panose="020B0604020202020204" pitchFamily="34" charset="0"/>
                <a:cs typeface="Arial" panose="020B0604020202020204" pitchFamily="34" charset="0"/>
              </a:rPr>
              <a:t>datos</a:t>
            </a:r>
            <a:r>
              <a:rPr lang="en-US" sz="2400" dirty="0">
                <a:solidFill>
                  <a:srgbClr val="212529"/>
                </a:solidFill>
                <a:latin typeface="Arial" panose="020B0604020202020204" pitchFamily="34" charset="0"/>
                <a:cs typeface="Arial" panose="020B0604020202020204" pitchFamily="34" charset="0"/>
              </a:rPr>
              <a:t> </a:t>
            </a:r>
            <a:r>
              <a:rPr lang="en-US" sz="2400" dirty="0" err="1">
                <a:solidFill>
                  <a:srgbClr val="212529"/>
                </a:solidFill>
                <a:latin typeface="Arial" panose="020B0604020202020204" pitchFamily="34" charset="0"/>
                <a:cs typeface="Arial" panose="020B0604020202020204" pitchFamily="34" charset="0"/>
              </a:rPr>
              <a:t>numéricos</a:t>
            </a:r>
            <a:r>
              <a:rPr lang="en-US" sz="2400" dirty="0">
                <a:solidFill>
                  <a:srgbClr val="212529"/>
                </a:solidFill>
                <a:latin typeface="Arial" panose="020B0604020202020204" pitchFamily="34" charset="0"/>
                <a:cs typeface="Arial" panose="020B0604020202020204" pitchFamily="34" charset="0"/>
              </a:rPr>
              <a:t> a </a:t>
            </a:r>
            <a:r>
              <a:rPr lang="en-US" sz="2400" dirty="0" err="1">
                <a:solidFill>
                  <a:srgbClr val="212529"/>
                </a:solidFill>
                <a:latin typeface="Arial" panose="020B0604020202020204" pitchFamily="34" charset="0"/>
                <a:cs typeface="Arial" panose="020B0604020202020204" pitchFamily="34" charset="0"/>
              </a:rPr>
              <a:t>través</a:t>
            </a:r>
            <a:r>
              <a:rPr lang="en-US" sz="2400" dirty="0">
                <a:solidFill>
                  <a:srgbClr val="212529"/>
                </a:solidFill>
                <a:latin typeface="Arial" panose="020B0604020202020204" pitchFamily="34" charset="0"/>
                <a:cs typeface="Arial" panose="020B0604020202020204" pitchFamily="34" charset="0"/>
              </a:rPr>
              <a:t> de sus </a:t>
            </a:r>
            <a:r>
              <a:rPr lang="en-US" sz="2400" dirty="0" err="1">
                <a:solidFill>
                  <a:srgbClr val="212529"/>
                </a:solidFill>
                <a:latin typeface="Arial" panose="020B0604020202020204" pitchFamily="34" charset="0"/>
                <a:cs typeface="Arial" panose="020B0604020202020204" pitchFamily="34" charset="0"/>
              </a:rPr>
              <a:t>cuartiles</a:t>
            </a:r>
            <a:r>
              <a:rPr lang="en-US" sz="2400" dirty="0">
                <a:solidFill>
                  <a:srgbClr val="212529"/>
                </a:solidFill>
                <a:latin typeface="Arial" panose="020B0604020202020204" pitchFamily="34" charset="0"/>
                <a:cs typeface="Arial" panose="020B0604020202020204" pitchFamily="34" charset="0"/>
              </a:rPr>
              <a:t>. </a:t>
            </a:r>
            <a:r>
              <a:rPr lang="en-US" sz="2400" dirty="0" err="1">
                <a:solidFill>
                  <a:srgbClr val="212529"/>
                </a:solidFill>
                <a:latin typeface="Arial" panose="020B0604020202020204" pitchFamily="34" charset="0"/>
                <a:cs typeface="Arial" panose="020B0604020202020204" pitchFamily="34" charset="0"/>
              </a:rPr>
              <a:t>También</a:t>
            </a:r>
            <a:r>
              <a:rPr lang="en-US" sz="2400" dirty="0">
                <a:solidFill>
                  <a:srgbClr val="212529"/>
                </a:solidFill>
                <a:latin typeface="Arial" panose="020B0604020202020204" pitchFamily="34" charset="0"/>
                <a:cs typeface="Arial" panose="020B0604020202020204" pitchFamily="34" charset="0"/>
              </a:rPr>
              <a:t> </a:t>
            </a:r>
            <a:r>
              <a:rPr lang="en-US" sz="2400" dirty="0" err="1">
                <a:solidFill>
                  <a:srgbClr val="212529"/>
                </a:solidFill>
                <a:latin typeface="Arial" panose="020B0604020202020204" pitchFamily="34" charset="0"/>
                <a:cs typeface="Arial" panose="020B0604020202020204" pitchFamily="34" charset="0"/>
              </a:rPr>
              <a:t>conocido</a:t>
            </a:r>
            <a:r>
              <a:rPr lang="en-US" sz="2400" dirty="0">
                <a:solidFill>
                  <a:srgbClr val="212529"/>
                </a:solidFill>
                <a:latin typeface="Arial" panose="020B0604020202020204" pitchFamily="34" charset="0"/>
                <a:cs typeface="Arial" panose="020B0604020202020204" pitchFamily="34" charset="0"/>
              </a:rPr>
              <a:t> </a:t>
            </a:r>
            <a:r>
              <a:rPr lang="en-US" sz="2400" dirty="0" err="1">
                <a:solidFill>
                  <a:srgbClr val="212529"/>
                </a:solidFill>
                <a:latin typeface="Arial" panose="020B0604020202020204" pitchFamily="34" charset="0"/>
                <a:cs typeface="Arial" panose="020B0604020202020204" pitchFamily="34" charset="0"/>
              </a:rPr>
              <a:t>como</a:t>
            </a:r>
            <a:r>
              <a:rPr lang="en-US" sz="2400" dirty="0">
                <a:solidFill>
                  <a:srgbClr val="212529"/>
                </a:solidFill>
                <a:latin typeface="Arial" panose="020B0604020202020204" pitchFamily="34" charset="0"/>
                <a:cs typeface="Arial" panose="020B0604020202020204" pitchFamily="34" charset="0"/>
              </a:rPr>
              <a:t> Box Plot. </a:t>
            </a:r>
          </a:p>
          <a:p>
            <a:endParaRPr lang="es-PE" dirty="0"/>
          </a:p>
        </p:txBody>
      </p:sp>
      <p:sp>
        <p:nvSpPr>
          <p:cNvPr id="4" name="Marcador de texto 3">
            <a:extLst>
              <a:ext uri="{FF2B5EF4-FFF2-40B4-BE49-F238E27FC236}">
                <a16:creationId xmlns:a16="http://schemas.microsoft.com/office/drawing/2014/main" id="{AD5EB588-F4CD-876D-075B-4F9B697F4662}"/>
              </a:ext>
            </a:extLst>
          </p:cNvPr>
          <p:cNvSpPr>
            <a:spLocks noGrp="1"/>
          </p:cNvSpPr>
          <p:nvPr>
            <p:ph type="body" sz="half" idx="2"/>
          </p:nvPr>
        </p:nvSpPr>
        <p:spPr/>
        <p:txBody>
          <a:bodyPr/>
          <a:lstStyle/>
          <a:p>
            <a:r>
              <a:rPr lang="es-PE" dirty="0"/>
              <a:t>Box </a:t>
            </a:r>
            <a:r>
              <a:rPr lang="es-PE" dirty="0" err="1"/>
              <a:t>Plot</a:t>
            </a:r>
            <a:r>
              <a:rPr lang="es-PE" dirty="0"/>
              <a:t>: https://byjus.com/maths/box-plot/</a:t>
            </a:r>
          </a:p>
        </p:txBody>
      </p:sp>
      <p:grpSp>
        <p:nvGrpSpPr>
          <p:cNvPr id="12" name="Grupo 11">
            <a:extLst>
              <a:ext uri="{FF2B5EF4-FFF2-40B4-BE49-F238E27FC236}">
                <a16:creationId xmlns:a16="http://schemas.microsoft.com/office/drawing/2014/main" id="{AD4F3F7D-FA03-102F-CB5E-9F06D24807C6}"/>
              </a:ext>
            </a:extLst>
          </p:cNvPr>
          <p:cNvGrpSpPr/>
          <p:nvPr/>
        </p:nvGrpSpPr>
        <p:grpSpPr>
          <a:xfrm>
            <a:off x="3081867" y="3068494"/>
            <a:ext cx="6050844" cy="2812676"/>
            <a:chOff x="3081867" y="3068494"/>
            <a:chExt cx="6050844" cy="2812676"/>
          </a:xfrm>
        </p:grpSpPr>
        <p:pic>
          <p:nvPicPr>
            <p:cNvPr id="3074" name="Picture 2" descr="Box Plot (Definition, Parts, Distribution, Applications &amp; Examples)">
              <a:extLst>
                <a:ext uri="{FF2B5EF4-FFF2-40B4-BE49-F238E27FC236}">
                  <a16:creationId xmlns:a16="http://schemas.microsoft.com/office/drawing/2014/main" id="{E180259B-63CF-199A-36F4-21A1BD0A3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06" r="14619" b="29602"/>
            <a:stretch/>
          </p:blipFill>
          <p:spPr bwMode="auto">
            <a:xfrm>
              <a:off x="3081867" y="3068494"/>
              <a:ext cx="6050844" cy="281267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recto 4">
              <a:extLst>
                <a:ext uri="{FF2B5EF4-FFF2-40B4-BE49-F238E27FC236}">
                  <a16:creationId xmlns:a16="http://schemas.microsoft.com/office/drawing/2014/main" id="{C2051E38-6515-38E9-9808-1E12FEF12B0E}"/>
                </a:ext>
              </a:extLst>
            </p:cNvPr>
            <p:cNvCxnSpPr>
              <a:cxnSpLocks/>
            </p:cNvCxnSpPr>
            <p:nvPr/>
          </p:nvCxnSpPr>
          <p:spPr>
            <a:xfrm flipV="1">
              <a:off x="7830671" y="5381064"/>
              <a:ext cx="0" cy="80682"/>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0FDBFDB6-FB83-3BF2-5785-7728472BF888}"/>
                </a:ext>
              </a:extLst>
            </p:cNvPr>
            <p:cNvCxnSpPr>
              <a:cxnSpLocks/>
            </p:cNvCxnSpPr>
            <p:nvPr/>
          </p:nvCxnSpPr>
          <p:spPr>
            <a:xfrm>
              <a:off x="7800415" y="5423647"/>
              <a:ext cx="60512"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20921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794631-1F85-58B1-B76F-157C220DC95D}"/>
              </a:ext>
            </a:extLst>
          </p:cNvPr>
          <p:cNvSpPr>
            <a:spLocks noGrp="1"/>
          </p:cNvSpPr>
          <p:nvPr>
            <p:ph type="title"/>
          </p:nvPr>
        </p:nvSpPr>
        <p:spPr/>
        <p:txBody>
          <a:bodyPr/>
          <a:lstStyle/>
          <a:p>
            <a:r>
              <a:rPr lang="es-PE" dirty="0"/>
              <a:t>Gráficos de caja</a:t>
            </a:r>
          </a:p>
        </p:txBody>
      </p:sp>
      <p:sp>
        <p:nvSpPr>
          <p:cNvPr id="4" name="Marcador de texto 3">
            <a:extLst>
              <a:ext uri="{FF2B5EF4-FFF2-40B4-BE49-F238E27FC236}">
                <a16:creationId xmlns:a16="http://schemas.microsoft.com/office/drawing/2014/main" id="{B9777BEF-16CB-8498-FECB-1093EFC83AE5}"/>
              </a:ext>
            </a:extLst>
          </p:cNvPr>
          <p:cNvSpPr>
            <a:spLocks noGrp="1"/>
          </p:cNvSpPr>
          <p:nvPr>
            <p:ph type="body" sz="half" idx="2"/>
          </p:nvPr>
        </p:nvSpPr>
        <p:spPr/>
        <p:txBody>
          <a:bodyPr/>
          <a:lstStyle/>
          <a:p>
            <a:r>
              <a:rPr lang="es-PE" dirty="0"/>
              <a:t>Box </a:t>
            </a:r>
            <a:r>
              <a:rPr lang="es-PE" dirty="0" err="1"/>
              <a:t>Plot</a:t>
            </a:r>
            <a:r>
              <a:rPr lang="es-PE" dirty="0"/>
              <a:t>:  </a:t>
            </a:r>
            <a:r>
              <a:rPr lang="es-PE" dirty="0">
                <a:hlinkClick r:id="rId2">
                  <a:extLst>
                    <a:ext uri="{A12FA001-AC4F-418D-AE19-62706E023703}">
                      <ahyp:hlinkClr xmlns:ahyp="http://schemas.microsoft.com/office/drawing/2018/hyperlinkcolor" val="tx"/>
                    </a:ext>
                  </a:extLst>
                </a:hlinkClick>
              </a:rPr>
              <a:t>https://byjus.com/maths/box-plot/</a:t>
            </a:r>
            <a:r>
              <a:rPr lang="es-PE" dirty="0"/>
              <a:t> </a:t>
            </a:r>
          </a:p>
        </p:txBody>
      </p:sp>
      <p:grpSp>
        <p:nvGrpSpPr>
          <p:cNvPr id="11" name="Grupo 10">
            <a:extLst>
              <a:ext uri="{FF2B5EF4-FFF2-40B4-BE49-F238E27FC236}">
                <a16:creationId xmlns:a16="http://schemas.microsoft.com/office/drawing/2014/main" id="{D2436C48-900D-8D3A-2404-3003627026B4}"/>
              </a:ext>
            </a:extLst>
          </p:cNvPr>
          <p:cNvGrpSpPr/>
          <p:nvPr/>
        </p:nvGrpSpPr>
        <p:grpSpPr>
          <a:xfrm>
            <a:off x="3032763" y="1483971"/>
            <a:ext cx="5337803" cy="4519553"/>
            <a:chOff x="3032763" y="1483971"/>
            <a:chExt cx="5337803" cy="4519553"/>
          </a:xfrm>
        </p:grpSpPr>
        <p:pic>
          <p:nvPicPr>
            <p:cNvPr id="6" name="Imagen 5">
              <a:extLst>
                <a:ext uri="{FF2B5EF4-FFF2-40B4-BE49-F238E27FC236}">
                  <a16:creationId xmlns:a16="http://schemas.microsoft.com/office/drawing/2014/main" id="{EACAE845-62A6-6F4F-4C82-EE7CCE91C618}"/>
                </a:ext>
              </a:extLst>
            </p:cNvPr>
            <p:cNvPicPr>
              <a:picLocks noChangeAspect="1"/>
            </p:cNvPicPr>
            <p:nvPr/>
          </p:nvPicPr>
          <p:blipFill>
            <a:blip r:embed="rId3"/>
            <a:stretch>
              <a:fillRect/>
            </a:stretch>
          </p:blipFill>
          <p:spPr>
            <a:xfrm>
              <a:off x="3032763" y="1483971"/>
              <a:ext cx="5337803" cy="4519553"/>
            </a:xfrm>
            <a:prstGeom prst="rect">
              <a:avLst/>
            </a:prstGeom>
          </p:spPr>
        </p:pic>
        <p:cxnSp>
          <p:nvCxnSpPr>
            <p:cNvPr id="5" name="Conector recto 4">
              <a:extLst>
                <a:ext uri="{FF2B5EF4-FFF2-40B4-BE49-F238E27FC236}">
                  <a16:creationId xmlns:a16="http://schemas.microsoft.com/office/drawing/2014/main" id="{5CF4FFB4-1BB9-2A00-9885-586FCE2039A1}"/>
                </a:ext>
              </a:extLst>
            </p:cNvPr>
            <p:cNvCxnSpPr/>
            <p:nvPr/>
          </p:nvCxnSpPr>
          <p:spPr>
            <a:xfrm>
              <a:off x="6964680" y="2335530"/>
              <a:ext cx="0" cy="8382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02ADE833-7C18-B21A-A544-EEFAF9976AF9}"/>
                </a:ext>
              </a:extLst>
            </p:cNvPr>
            <p:cNvCxnSpPr>
              <a:cxnSpLocks/>
            </p:cNvCxnSpPr>
            <p:nvPr/>
          </p:nvCxnSpPr>
          <p:spPr>
            <a:xfrm flipH="1">
              <a:off x="6935152" y="2381250"/>
              <a:ext cx="59055"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2124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F2E65-F9C7-1B2B-6B8E-F5955538F77A}"/>
              </a:ext>
            </a:extLst>
          </p:cNvPr>
          <p:cNvSpPr>
            <a:spLocks noGrp="1"/>
          </p:cNvSpPr>
          <p:nvPr>
            <p:ph type="title"/>
          </p:nvPr>
        </p:nvSpPr>
        <p:spPr/>
        <p:txBody>
          <a:bodyPr/>
          <a:lstStyle/>
          <a:p>
            <a:r>
              <a:rPr lang="es-PE" dirty="0"/>
              <a:t>Gráficos de caja</a:t>
            </a:r>
          </a:p>
        </p:txBody>
      </p:sp>
      <p:sp>
        <p:nvSpPr>
          <p:cNvPr id="4" name="Marcador de texto 3">
            <a:extLst>
              <a:ext uri="{FF2B5EF4-FFF2-40B4-BE49-F238E27FC236}">
                <a16:creationId xmlns:a16="http://schemas.microsoft.com/office/drawing/2014/main" id="{18F8034E-013E-3139-8569-27A998959422}"/>
              </a:ext>
            </a:extLst>
          </p:cNvPr>
          <p:cNvSpPr>
            <a:spLocks noGrp="1"/>
          </p:cNvSpPr>
          <p:nvPr>
            <p:ph type="body" sz="half" idx="2"/>
          </p:nvPr>
        </p:nvSpPr>
        <p:spPr/>
        <p:txBody>
          <a:bodyPr/>
          <a:lstStyle/>
          <a:p>
            <a:endParaRPr lang="es-PE"/>
          </a:p>
        </p:txBody>
      </p:sp>
      <p:pic>
        <p:nvPicPr>
          <p:cNvPr id="6" name="Imagen 5">
            <a:extLst>
              <a:ext uri="{FF2B5EF4-FFF2-40B4-BE49-F238E27FC236}">
                <a16:creationId xmlns:a16="http://schemas.microsoft.com/office/drawing/2014/main" id="{142601FA-05F9-A475-0EA9-4FCDA629078E}"/>
              </a:ext>
            </a:extLst>
          </p:cNvPr>
          <p:cNvPicPr>
            <a:picLocks noChangeAspect="1"/>
          </p:cNvPicPr>
          <p:nvPr/>
        </p:nvPicPr>
        <p:blipFill>
          <a:blip r:embed="rId3"/>
          <a:stretch>
            <a:fillRect/>
          </a:stretch>
        </p:blipFill>
        <p:spPr>
          <a:xfrm>
            <a:off x="3360458" y="2161753"/>
            <a:ext cx="5105010" cy="3764806"/>
          </a:xfrm>
          <a:prstGeom prst="rect">
            <a:avLst/>
          </a:prstGeom>
        </p:spPr>
      </p:pic>
      <p:sp>
        <p:nvSpPr>
          <p:cNvPr id="8" name="CuadroTexto 7">
            <a:extLst>
              <a:ext uri="{FF2B5EF4-FFF2-40B4-BE49-F238E27FC236}">
                <a16:creationId xmlns:a16="http://schemas.microsoft.com/office/drawing/2014/main" id="{A06B9419-85CB-9AA4-39BF-CE076160ABD3}"/>
              </a:ext>
            </a:extLst>
          </p:cNvPr>
          <p:cNvSpPr txBox="1"/>
          <p:nvPr/>
        </p:nvSpPr>
        <p:spPr>
          <a:xfrm>
            <a:off x="330718" y="1614886"/>
            <a:ext cx="11530564" cy="369332"/>
          </a:xfrm>
          <a:prstGeom prst="rect">
            <a:avLst/>
          </a:prstGeom>
          <a:noFill/>
        </p:spPr>
        <p:txBody>
          <a:bodyPr wrap="square">
            <a:spAutoFit/>
          </a:bodyPr>
          <a:lstStyle/>
          <a:p>
            <a:pPr algn="ctr"/>
            <a:r>
              <a:rPr lang="es-MX" dirty="0">
                <a:solidFill>
                  <a:srgbClr val="333333"/>
                </a:solidFill>
                <a:latin typeface="Montserrat" panose="00000800000000000000" pitchFamily="2" charset="0"/>
              </a:rPr>
              <a:t>C</a:t>
            </a:r>
            <a:r>
              <a:rPr lang="es-MX" b="0" i="0" dirty="0">
                <a:solidFill>
                  <a:srgbClr val="333333"/>
                </a:solidFill>
                <a:effectLst/>
                <a:latin typeface="Montserrat" panose="00000800000000000000" pitchFamily="2" charset="0"/>
              </a:rPr>
              <a:t>omparación entre dos o más grupos de la distribución de una variable cuantitativa</a:t>
            </a:r>
            <a:endParaRPr lang="es-PE" dirty="0"/>
          </a:p>
        </p:txBody>
      </p:sp>
    </p:spTree>
    <p:extLst>
      <p:ext uri="{BB962C8B-B14F-4D97-AF65-F5344CB8AC3E}">
        <p14:creationId xmlns:p14="http://schemas.microsoft.com/office/powerpoint/2010/main" val="2360755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C0E28-5C18-FD73-480E-ADD7FBCB3DC9}"/>
              </a:ext>
            </a:extLst>
          </p:cNvPr>
          <p:cNvSpPr>
            <a:spLocks noGrp="1"/>
          </p:cNvSpPr>
          <p:nvPr>
            <p:ph type="title"/>
          </p:nvPr>
        </p:nvSpPr>
        <p:spPr/>
        <p:txBody>
          <a:bodyPr/>
          <a:lstStyle/>
          <a:p>
            <a:r>
              <a:rPr lang="es-PE" dirty="0"/>
              <a:t>Gráficos de caja</a:t>
            </a:r>
          </a:p>
        </p:txBody>
      </p:sp>
      <p:sp>
        <p:nvSpPr>
          <p:cNvPr id="4" name="Marcador de texto 3">
            <a:extLst>
              <a:ext uri="{FF2B5EF4-FFF2-40B4-BE49-F238E27FC236}">
                <a16:creationId xmlns:a16="http://schemas.microsoft.com/office/drawing/2014/main" id="{E194DAEE-1188-D4E1-92E7-D9AD6E5AAA49}"/>
              </a:ext>
            </a:extLst>
          </p:cNvPr>
          <p:cNvSpPr>
            <a:spLocks noGrp="1"/>
          </p:cNvSpPr>
          <p:nvPr>
            <p:ph type="body" sz="half" idx="2"/>
          </p:nvPr>
        </p:nvSpPr>
        <p:spPr/>
        <p:txBody>
          <a:bodyPr/>
          <a:lstStyle/>
          <a:p>
            <a:endParaRPr lang="es-PE"/>
          </a:p>
        </p:txBody>
      </p:sp>
      <p:pic>
        <p:nvPicPr>
          <p:cNvPr id="4098" name="Picture 2" descr="How Do You Know If A Box Plot Is Skewed">
            <a:extLst>
              <a:ext uri="{FF2B5EF4-FFF2-40B4-BE49-F238E27FC236}">
                <a16:creationId xmlns:a16="http://schemas.microsoft.com/office/drawing/2014/main" id="{407A562B-1A7D-1D86-6D42-44D97202E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 y="1659291"/>
            <a:ext cx="4194104" cy="428856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FE6FC9AA-75CD-672D-7AE1-032DC36C8B56}"/>
              </a:ext>
            </a:extLst>
          </p:cNvPr>
          <p:cNvSpPr txBox="1"/>
          <p:nvPr/>
        </p:nvSpPr>
        <p:spPr>
          <a:xfrm>
            <a:off x="5509973" y="1659291"/>
            <a:ext cx="6096000" cy="4247317"/>
          </a:xfrm>
          <a:prstGeom prst="rect">
            <a:avLst/>
          </a:prstGeom>
          <a:noFill/>
        </p:spPr>
        <p:txBody>
          <a:bodyPr wrap="square">
            <a:spAutoFit/>
          </a:bodyPr>
          <a:lstStyle/>
          <a:p>
            <a:r>
              <a:rPr lang="es-MX" b="1" i="0" dirty="0">
                <a:solidFill>
                  <a:srgbClr val="252525"/>
                </a:solidFill>
                <a:effectLst/>
                <a:latin typeface="Arial" panose="020B0604020202020204" pitchFamily="34" charset="0"/>
                <a:cs typeface="Arial" panose="020B0604020202020204" pitchFamily="34" charset="0"/>
              </a:rPr>
              <a:t>Simétrico: </a:t>
            </a:r>
            <a:r>
              <a:rPr lang="es-MX" b="0" i="0" dirty="0">
                <a:solidFill>
                  <a:srgbClr val="252525"/>
                </a:solidFill>
                <a:effectLst/>
                <a:latin typeface="Arial" panose="020B0604020202020204" pitchFamily="34" charset="0"/>
                <a:cs typeface="Arial" panose="020B0604020202020204" pitchFamily="34" charset="0"/>
              </a:rPr>
              <a:t>se dice que el diagrama de caja es simétrico si la mediana es equidistante de los valores máximo y mínimo.</a:t>
            </a:r>
          </a:p>
          <a:p>
            <a:endParaRPr lang="es-PE" dirty="0">
              <a:latin typeface="Arial" panose="020B0604020202020204" pitchFamily="34" charset="0"/>
              <a:cs typeface="Arial" panose="020B0604020202020204" pitchFamily="34" charset="0"/>
            </a:endParaRPr>
          </a:p>
          <a:p>
            <a:endParaRPr lang="es-MX" b="1" i="0" dirty="0">
              <a:solidFill>
                <a:srgbClr val="252525"/>
              </a:solidFill>
              <a:effectLst/>
              <a:latin typeface="Arial" panose="020B0604020202020204" pitchFamily="34" charset="0"/>
              <a:cs typeface="Arial" panose="020B0604020202020204" pitchFamily="34" charset="0"/>
            </a:endParaRPr>
          </a:p>
          <a:p>
            <a:r>
              <a:rPr lang="es-MX" b="1" i="0" dirty="0">
                <a:solidFill>
                  <a:srgbClr val="252525"/>
                </a:solidFill>
                <a:effectLst/>
                <a:latin typeface="Arial" panose="020B0604020202020204" pitchFamily="34" charset="0"/>
                <a:cs typeface="Arial" panose="020B0604020202020204" pitchFamily="34" charset="0"/>
              </a:rPr>
              <a:t>Asimetría positiva: </a:t>
            </a:r>
            <a:r>
              <a:rPr lang="es-MX" b="0" i="0" dirty="0">
                <a:solidFill>
                  <a:srgbClr val="252525"/>
                </a:solidFill>
                <a:effectLst/>
                <a:latin typeface="Arial" panose="020B0604020202020204" pitchFamily="34" charset="0"/>
                <a:cs typeface="Arial" panose="020B0604020202020204" pitchFamily="34" charset="0"/>
              </a:rPr>
              <a:t>si la distancia desde la mediana hasta el máximo es mayor que la distancia desde la mediana hasta el mínimo, entonces el diagrama de caja tiene un asimetría positiva. </a:t>
            </a:r>
          </a:p>
          <a:p>
            <a:endParaRPr lang="es-MX" b="0" i="0" dirty="0">
              <a:solidFill>
                <a:srgbClr val="252525"/>
              </a:solidFill>
              <a:effectLst/>
              <a:latin typeface="Arial" panose="020B0604020202020204" pitchFamily="34" charset="0"/>
              <a:cs typeface="Arial" panose="020B0604020202020204" pitchFamily="34" charset="0"/>
            </a:endParaRPr>
          </a:p>
          <a:p>
            <a:endParaRPr lang="es-MX" dirty="0">
              <a:solidFill>
                <a:srgbClr val="252525"/>
              </a:solidFill>
              <a:latin typeface="Arial" panose="020B0604020202020204" pitchFamily="34" charset="0"/>
              <a:cs typeface="Arial" panose="020B0604020202020204" pitchFamily="34" charset="0"/>
            </a:endParaRPr>
          </a:p>
          <a:p>
            <a:r>
              <a:rPr lang="es-MX" b="1" i="0" dirty="0">
                <a:solidFill>
                  <a:srgbClr val="252525"/>
                </a:solidFill>
                <a:effectLst/>
                <a:latin typeface="Arial" panose="020B0604020202020204" pitchFamily="34" charset="0"/>
                <a:cs typeface="Arial" panose="020B0604020202020204" pitchFamily="34" charset="0"/>
              </a:rPr>
              <a:t>Asimetría negativa: </a:t>
            </a:r>
            <a:r>
              <a:rPr lang="es-MX" b="0" i="0" dirty="0">
                <a:solidFill>
                  <a:srgbClr val="252525"/>
                </a:solidFill>
                <a:effectLst/>
                <a:latin typeface="Arial" panose="020B0604020202020204" pitchFamily="34" charset="0"/>
                <a:cs typeface="Arial" panose="020B0604020202020204" pitchFamily="34" charset="0"/>
              </a:rPr>
              <a:t>si la distancia desde la mediana hasta el mínimo es mayor que la distancia desde la mediana hasta el máximo, entonces el diagrama de caja tiene un asimetría negativa. </a:t>
            </a:r>
          </a:p>
        </p:txBody>
      </p:sp>
    </p:spTree>
    <p:extLst>
      <p:ext uri="{BB962C8B-B14F-4D97-AF65-F5344CB8AC3E}">
        <p14:creationId xmlns:p14="http://schemas.microsoft.com/office/powerpoint/2010/main" val="3004622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CAC08F-495F-8032-8E28-9270134C8536}"/>
              </a:ext>
            </a:extLst>
          </p:cNvPr>
          <p:cNvSpPr>
            <a:spLocks noGrp="1"/>
          </p:cNvSpPr>
          <p:nvPr>
            <p:ph type="title"/>
          </p:nvPr>
        </p:nvSpPr>
        <p:spPr/>
        <p:txBody>
          <a:bodyPr/>
          <a:lstStyle/>
          <a:p>
            <a:r>
              <a:rPr lang="es-PE" dirty="0"/>
              <a:t>Gráficos de Dispersión </a:t>
            </a:r>
          </a:p>
        </p:txBody>
      </p:sp>
      <p:sp>
        <p:nvSpPr>
          <p:cNvPr id="4" name="Marcador de texto 3">
            <a:extLst>
              <a:ext uri="{FF2B5EF4-FFF2-40B4-BE49-F238E27FC236}">
                <a16:creationId xmlns:a16="http://schemas.microsoft.com/office/drawing/2014/main" id="{65C626D5-0D0C-A8E4-CC8E-E7DF8E855CA2}"/>
              </a:ext>
            </a:extLst>
          </p:cNvPr>
          <p:cNvSpPr>
            <a:spLocks noGrp="1"/>
          </p:cNvSpPr>
          <p:nvPr>
            <p:ph type="body" sz="half" idx="2"/>
          </p:nvPr>
        </p:nvSpPr>
        <p:spPr/>
        <p:txBody>
          <a:bodyPr/>
          <a:lstStyle/>
          <a:p>
            <a:endParaRPr lang="es-PE" dirty="0"/>
          </a:p>
        </p:txBody>
      </p:sp>
      <p:sp>
        <p:nvSpPr>
          <p:cNvPr id="6" name="CuadroTexto 5">
            <a:extLst>
              <a:ext uri="{FF2B5EF4-FFF2-40B4-BE49-F238E27FC236}">
                <a16:creationId xmlns:a16="http://schemas.microsoft.com/office/drawing/2014/main" id="{9F2D2509-6C62-75E8-0AA0-D9B3AE193FDA}"/>
              </a:ext>
            </a:extLst>
          </p:cNvPr>
          <p:cNvSpPr txBox="1"/>
          <p:nvPr/>
        </p:nvSpPr>
        <p:spPr>
          <a:xfrm>
            <a:off x="739140" y="1720123"/>
            <a:ext cx="3787704" cy="1015663"/>
          </a:xfrm>
          <a:prstGeom prst="rect">
            <a:avLst/>
          </a:prstGeom>
          <a:noFill/>
        </p:spPr>
        <p:txBody>
          <a:bodyPr wrap="square">
            <a:spAutoFit/>
          </a:bodyPr>
          <a:lstStyle/>
          <a:p>
            <a:r>
              <a:rPr lang="es-MX" sz="2000" b="0" i="0" dirty="0">
                <a:solidFill>
                  <a:srgbClr val="333333"/>
                </a:solidFill>
                <a:effectLst/>
                <a:latin typeface="Arial" panose="020B0604020202020204" pitchFamily="34" charset="0"/>
                <a:cs typeface="Arial" panose="020B0604020202020204" pitchFamily="34" charset="0"/>
              </a:rPr>
              <a:t>Nos permite analizar si existe algún tipo de </a:t>
            </a:r>
            <a:r>
              <a:rPr lang="es-MX" sz="2000" b="1" i="0" dirty="0">
                <a:solidFill>
                  <a:srgbClr val="333333"/>
                </a:solidFill>
                <a:effectLst/>
                <a:latin typeface="Arial" panose="020B0604020202020204" pitchFamily="34" charset="0"/>
                <a:cs typeface="Arial" panose="020B0604020202020204" pitchFamily="34" charset="0"/>
              </a:rPr>
              <a:t>relación entre dos variables cuantitativas</a:t>
            </a:r>
            <a:r>
              <a:rPr lang="es-MX" sz="2000" b="0" i="0" dirty="0">
                <a:solidFill>
                  <a:srgbClr val="333333"/>
                </a:solidFill>
                <a:effectLst/>
                <a:latin typeface="Arial" panose="020B0604020202020204" pitchFamily="34" charset="0"/>
                <a:cs typeface="Arial" panose="020B0604020202020204" pitchFamily="34" charset="0"/>
              </a:rPr>
              <a:t>. </a:t>
            </a:r>
            <a:endParaRPr lang="es-PE" sz="2000" dirty="0">
              <a:latin typeface="Arial" panose="020B0604020202020204" pitchFamily="34" charset="0"/>
              <a:cs typeface="Arial" panose="020B0604020202020204" pitchFamily="34" charset="0"/>
            </a:endParaRPr>
          </a:p>
        </p:txBody>
      </p:sp>
      <p:pic>
        <p:nvPicPr>
          <p:cNvPr id="5122" name="Picture 2" descr="Interpretación del Diagrama de Dispersión">
            <a:extLst>
              <a:ext uri="{FF2B5EF4-FFF2-40B4-BE49-F238E27FC236}">
                <a16:creationId xmlns:a16="http://schemas.microsoft.com/office/drawing/2014/main" id="{283C2B71-C77B-7E3A-AA31-55DCE413A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472" y="257515"/>
            <a:ext cx="4643462" cy="6342969"/>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641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95BD79-08E8-3F52-BDF0-47033B03EB84}"/>
              </a:ext>
            </a:extLst>
          </p:cNvPr>
          <p:cNvSpPr>
            <a:spLocks noGrp="1"/>
          </p:cNvSpPr>
          <p:nvPr>
            <p:ph type="title"/>
          </p:nvPr>
        </p:nvSpPr>
        <p:spPr/>
        <p:txBody>
          <a:bodyPr/>
          <a:lstStyle/>
          <a:p>
            <a:r>
              <a:rPr lang="es-PE" dirty="0"/>
              <a:t>Gráficos Circulares</a:t>
            </a:r>
          </a:p>
        </p:txBody>
      </p:sp>
      <p:sp>
        <p:nvSpPr>
          <p:cNvPr id="3" name="Marcador de contenido 2">
            <a:extLst>
              <a:ext uri="{FF2B5EF4-FFF2-40B4-BE49-F238E27FC236}">
                <a16:creationId xmlns:a16="http://schemas.microsoft.com/office/drawing/2014/main" id="{D2CC9E59-C819-9567-E14E-6AD8538F3661}"/>
              </a:ext>
            </a:extLst>
          </p:cNvPr>
          <p:cNvSpPr>
            <a:spLocks noGrp="1"/>
          </p:cNvSpPr>
          <p:nvPr>
            <p:ph idx="1"/>
          </p:nvPr>
        </p:nvSpPr>
        <p:spPr>
          <a:xfrm>
            <a:off x="739140" y="1572125"/>
            <a:ext cx="5753100" cy="4382905"/>
          </a:xfrm>
        </p:spPr>
        <p:txBody>
          <a:bodyPr>
            <a:normAutofit/>
          </a:bodyPr>
          <a:lstStyle/>
          <a:p>
            <a:r>
              <a:rPr lang="es-MX" sz="2000" dirty="0">
                <a:latin typeface="Arial" panose="020B0604020202020204" pitchFamily="34" charset="0"/>
                <a:cs typeface="Arial" panose="020B0604020202020204" pitchFamily="34" charset="0"/>
              </a:rPr>
              <a:t>E</a:t>
            </a:r>
            <a:r>
              <a:rPr lang="es-MX" sz="2000" b="0" i="0" dirty="0">
                <a:effectLst/>
                <a:latin typeface="Arial" panose="020B0604020202020204" pitchFamily="34" charset="0"/>
                <a:cs typeface="Arial" panose="020B0604020202020204" pitchFamily="34" charset="0"/>
              </a:rPr>
              <a:t>s un diagrama que muestra los datos en sectores fáciles de entender. Cada sector representa una categoría de datos y el tamaño es proporcional a la cantidad que representa.</a:t>
            </a:r>
          </a:p>
          <a:p>
            <a:endParaRPr lang="es-MX"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Los gráficos circulares son populares, ya que son fáciles de crear y comprender, pero solo </a:t>
            </a:r>
            <a:r>
              <a:rPr lang="es-MX" sz="2000" b="1" dirty="0">
                <a:latin typeface="Arial" panose="020B0604020202020204" pitchFamily="34" charset="0"/>
                <a:cs typeface="Arial" panose="020B0604020202020204" pitchFamily="34" charset="0"/>
              </a:rPr>
              <a:t>son efectivos cuando se comparan entre 3 y 5 categorías que sean fáciles de diferenciar.</a:t>
            </a:r>
            <a:endParaRPr lang="es-PE" sz="2000" b="1" dirty="0">
              <a:latin typeface="Arial" panose="020B0604020202020204" pitchFamily="34" charset="0"/>
              <a:cs typeface="Arial" panose="020B0604020202020204" pitchFamily="34" charset="0"/>
            </a:endParaRPr>
          </a:p>
        </p:txBody>
      </p:sp>
      <p:sp>
        <p:nvSpPr>
          <p:cNvPr id="4" name="Marcador de texto 3">
            <a:extLst>
              <a:ext uri="{FF2B5EF4-FFF2-40B4-BE49-F238E27FC236}">
                <a16:creationId xmlns:a16="http://schemas.microsoft.com/office/drawing/2014/main" id="{9E6C536C-8DED-B0E8-2C4C-BB8742F6E17B}"/>
              </a:ext>
            </a:extLst>
          </p:cNvPr>
          <p:cNvSpPr>
            <a:spLocks noGrp="1"/>
          </p:cNvSpPr>
          <p:nvPr>
            <p:ph type="body" sz="half" idx="2"/>
          </p:nvPr>
        </p:nvSpPr>
        <p:spPr/>
        <p:txBody>
          <a:bodyPr/>
          <a:lstStyle/>
          <a:p>
            <a:endParaRPr lang="es-PE"/>
          </a:p>
        </p:txBody>
      </p:sp>
      <p:pic>
        <p:nvPicPr>
          <p:cNvPr id="6" name="Imagen 5">
            <a:extLst>
              <a:ext uri="{FF2B5EF4-FFF2-40B4-BE49-F238E27FC236}">
                <a16:creationId xmlns:a16="http://schemas.microsoft.com/office/drawing/2014/main" id="{E79E42AE-4961-7506-74D0-4BBB2B1B2DE9}"/>
              </a:ext>
            </a:extLst>
          </p:cNvPr>
          <p:cNvPicPr>
            <a:picLocks noChangeAspect="1"/>
          </p:cNvPicPr>
          <p:nvPr/>
        </p:nvPicPr>
        <p:blipFill>
          <a:blip r:embed="rId3"/>
          <a:stretch>
            <a:fillRect/>
          </a:stretch>
        </p:blipFill>
        <p:spPr>
          <a:xfrm>
            <a:off x="6903828" y="1757038"/>
            <a:ext cx="4743987" cy="3706502"/>
          </a:xfrm>
          <a:prstGeom prst="rect">
            <a:avLst/>
          </a:prstGeom>
        </p:spPr>
      </p:pic>
    </p:spTree>
    <p:extLst>
      <p:ext uri="{BB962C8B-B14F-4D97-AF65-F5344CB8AC3E}">
        <p14:creationId xmlns:p14="http://schemas.microsoft.com/office/powerpoint/2010/main" val="308424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en español | Grupo Ciencia de Datos con Python 📊📈💹📉 | Facebook">
            <a:extLst>
              <a:ext uri="{FF2B5EF4-FFF2-40B4-BE49-F238E27FC236}">
                <a16:creationId xmlns:a16="http://schemas.microsoft.com/office/drawing/2014/main" id="{10F9DF9B-61C0-8FF2-D83F-B0B871B1D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802" y="1486360"/>
            <a:ext cx="3608396" cy="4488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398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458" name="Google Shape;458;g2110a2941b6_0_9"/>
          <p:cNvPicPr preferRelativeResize="0"/>
          <p:nvPr/>
        </p:nvPicPr>
        <p:blipFill>
          <a:blip r:embed="rId3">
            <a:alphaModFix/>
          </a:blip>
          <a:stretch>
            <a:fillRect/>
          </a:stretch>
        </p:blipFill>
        <p:spPr>
          <a:xfrm>
            <a:off x="0" y="0"/>
            <a:ext cx="12192000" cy="6858000"/>
          </a:xfrm>
          <a:prstGeom prst="rect">
            <a:avLst/>
          </a:prstGeom>
          <a:noFill/>
          <a:ln>
            <a:noFill/>
          </a:ln>
        </p:spPr>
      </p:pic>
      <p:sp>
        <p:nvSpPr>
          <p:cNvPr id="459" name="Google Shape;459;g2110a2941b6_0_9"/>
          <p:cNvSpPr txBox="1"/>
          <p:nvPr/>
        </p:nvSpPr>
        <p:spPr>
          <a:xfrm>
            <a:off x="3117525" y="265750"/>
            <a:ext cx="5786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PE" sz="4200">
                <a:solidFill>
                  <a:schemeClr val="lt1"/>
                </a:solidFill>
                <a:latin typeface="Calibri"/>
                <a:ea typeface="Calibri"/>
                <a:cs typeface="Calibri"/>
                <a:sym typeface="Calibri"/>
              </a:rPr>
              <a:t>QUIZ TIME</a:t>
            </a:r>
            <a:endParaRPr sz="42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5E0321AC-29C8-C8DB-23B6-5BC8E2B362E0}"/>
              </a:ext>
            </a:extLst>
          </p:cNvPr>
          <p:cNvSpPr/>
          <p:nvPr/>
        </p:nvSpPr>
        <p:spPr>
          <a:xfrm>
            <a:off x="1953768" y="-685800"/>
            <a:ext cx="8284464" cy="81915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6" name="Elipse 5">
            <a:extLst>
              <a:ext uri="{FF2B5EF4-FFF2-40B4-BE49-F238E27FC236}">
                <a16:creationId xmlns:a16="http://schemas.microsoft.com/office/drawing/2014/main" id="{FE8859B9-12DD-1727-429D-D7C891CF0B57}"/>
              </a:ext>
            </a:extLst>
          </p:cNvPr>
          <p:cNvSpPr/>
          <p:nvPr/>
        </p:nvSpPr>
        <p:spPr>
          <a:xfrm>
            <a:off x="2156063" y="-466725"/>
            <a:ext cx="7879874" cy="779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5" name="Título 4">
            <a:extLst>
              <a:ext uri="{FF2B5EF4-FFF2-40B4-BE49-F238E27FC236}">
                <a16:creationId xmlns:a16="http://schemas.microsoft.com/office/drawing/2014/main" id="{48CB4B9B-2328-6AC9-4F9E-AE3C742FEF62}"/>
              </a:ext>
            </a:extLst>
          </p:cNvPr>
          <p:cNvSpPr>
            <a:spLocks noGrp="1"/>
          </p:cNvSpPr>
          <p:nvPr>
            <p:ph type="title"/>
          </p:nvPr>
        </p:nvSpPr>
        <p:spPr>
          <a:xfrm>
            <a:off x="2872359" y="2717006"/>
            <a:ext cx="6447282" cy="1385888"/>
          </a:xfrm>
        </p:spPr>
        <p:txBody>
          <a:bodyPr vert="horz" lIns="91440" tIns="45720" rIns="91440" bIns="45720" rtlCol="0" anchor="ctr">
            <a:noAutofit/>
          </a:bodyPr>
          <a:lstStyle/>
          <a:p>
            <a:pPr marR="0" algn="ctr">
              <a:spcBef>
                <a:spcPts val="0"/>
              </a:spcBef>
              <a:spcAft>
                <a:spcPts val="0"/>
              </a:spcAft>
            </a:pPr>
            <a:r>
              <a:rPr lang="es-PE" sz="5400" b="1" dirty="0">
                <a:solidFill>
                  <a:schemeClr val="tx1"/>
                </a:solidFill>
                <a:latin typeface="Arial" panose="020B0604020202020204" pitchFamily="34" charset="0"/>
                <a:cs typeface="Arial" panose="020B0604020202020204" pitchFamily="34" charset="0"/>
              </a:rPr>
              <a:t>G</a:t>
            </a:r>
            <a:r>
              <a:rPr lang="es-ES" sz="5400" b="1" dirty="0" err="1">
                <a:solidFill>
                  <a:schemeClr val="tx1"/>
                </a:solidFill>
                <a:effectLst/>
                <a:latin typeface="Arial" panose="020B0604020202020204" pitchFamily="34" charset="0"/>
                <a:cs typeface="Arial" panose="020B0604020202020204" pitchFamily="34" charset="0"/>
              </a:rPr>
              <a:t>ráficas</a:t>
            </a:r>
            <a:r>
              <a:rPr lang="es-ES" sz="5400" b="1" dirty="0">
                <a:solidFill>
                  <a:schemeClr val="tx1"/>
                </a:solidFill>
                <a:effectLst/>
                <a:latin typeface="Arial" panose="020B0604020202020204" pitchFamily="34" charset="0"/>
                <a:cs typeface="Arial" panose="020B0604020202020204" pitchFamily="34" charset="0"/>
              </a:rPr>
              <a:t> con </a:t>
            </a:r>
            <a:r>
              <a:rPr lang="es-ES" sz="5400" b="1" dirty="0" err="1">
                <a:solidFill>
                  <a:schemeClr val="tx1"/>
                </a:solidFill>
                <a:effectLst/>
                <a:latin typeface="Arial" panose="020B0604020202020204" pitchFamily="34" charset="0"/>
                <a:cs typeface="Arial" panose="020B0604020202020204" pitchFamily="34" charset="0"/>
              </a:rPr>
              <a:t>Matplotlib</a:t>
            </a:r>
            <a:endParaRPr lang="es-ES" sz="5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6440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74E5A0-2539-909F-A373-08B1EE2D9956}"/>
              </a:ext>
            </a:extLst>
          </p:cNvPr>
          <p:cNvSpPr>
            <a:spLocks noGrp="1"/>
          </p:cNvSpPr>
          <p:nvPr>
            <p:ph type="title"/>
          </p:nvPr>
        </p:nvSpPr>
        <p:spPr/>
        <p:txBody>
          <a:bodyPr>
            <a:noAutofit/>
          </a:bodyPr>
          <a:lstStyle/>
          <a:p>
            <a:r>
              <a:rPr lang="es-PE" sz="3200" b="1" dirty="0" err="1">
                <a:latin typeface="Arial" panose="020B0604020202020204" pitchFamily="34" charset="0"/>
                <a:cs typeface="Arial" panose="020B0604020202020204" pitchFamily="34" charset="0"/>
              </a:rPr>
              <a:t>Challenge</a:t>
            </a:r>
            <a:r>
              <a:rPr lang="es-PE" sz="3200" b="1" dirty="0">
                <a:latin typeface="Arial" panose="020B0604020202020204" pitchFamily="34" charset="0"/>
                <a:cs typeface="Arial" panose="020B0604020202020204" pitchFamily="34" charset="0"/>
              </a:rPr>
              <a:t> 2: </a:t>
            </a:r>
          </a:p>
        </p:txBody>
      </p:sp>
      <p:sp>
        <p:nvSpPr>
          <p:cNvPr id="7" name="Marcador de texto 6">
            <a:extLst>
              <a:ext uri="{FF2B5EF4-FFF2-40B4-BE49-F238E27FC236}">
                <a16:creationId xmlns:a16="http://schemas.microsoft.com/office/drawing/2014/main" id="{A8113F42-5C54-9C9B-75AE-25497717A8E6}"/>
              </a:ext>
            </a:extLst>
          </p:cNvPr>
          <p:cNvSpPr>
            <a:spLocks noGrp="1"/>
          </p:cNvSpPr>
          <p:nvPr>
            <p:ph type="body" idx="1"/>
          </p:nvPr>
        </p:nvSpPr>
        <p:spPr/>
        <p:txBody>
          <a:bodyPr/>
          <a:lstStyle/>
          <a:p>
            <a:endParaRPr lang="es-PE"/>
          </a:p>
        </p:txBody>
      </p:sp>
      <p:sp>
        <p:nvSpPr>
          <p:cNvPr id="4" name="Título 1">
            <a:extLst>
              <a:ext uri="{FF2B5EF4-FFF2-40B4-BE49-F238E27FC236}">
                <a16:creationId xmlns:a16="http://schemas.microsoft.com/office/drawing/2014/main" id="{0D6CC68E-5E2A-F5B9-C221-AEB8DFA030C6}"/>
              </a:ext>
            </a:extLst>
          </p:cNvPr>
          <p:cNvSpPr txBox="1">
            <a:spLocks/>
          </p:cNvSpPr>
          <p:nvPr/>
        </p:nvSpPr>
        <p:spPr>
          <a:xfrm>
            <a:off x="724020" y="1204348"/>
            <a:ext cx="9851216" cy="13658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500" kern="1200">
                <a:solidFill>
                  <a:schemeClr val="bg1"/>
                </a:solidFill>
                <a:latin typeface="Stag Book" panose="02000503060000020004" pitchFamily="50" charset="0"/>
                <a:ea typeface="+mj-ea"/>
                <a:cs typeface="+mj-cs"/>
              </a:defRPr>
            </a:lvl1pPr>
          </a:lstStyle>
          <a:p>
            <a:endParaRPr lang="es-PE" sz="3200" b="1" dirty="0">
              <a:latin typeface="Arial" panose="020B0604020202020204" pitchFamily="34" charset="0"/>
              <a:cs typeface="Arial" panose="020B0604020202020204" pitchFamily="34" charset="0"/>
            </a:endParaRPr>
          </a:p>
        </p:txBody>
      </p:sp>
      <p:sp>
        <p:nvSpPr>
          <p:cNvPr id="5" name="Título 1">
            <a:extLst>
              <a:ext uri="{FF2B5EF4-FFF2-40B4-BE49-F238E27FC236}">
                <a16:creationId xmlns:a16="http://schemas.microsoft.com/office/drawing/2014/main" id="{C946B109-9BD0-CC67-AD4B-A16DE0CBBC12}"/>
              </a:ext>
            </a:extLst>
          </p:cNvPr>
          <p:cNvSpPr txBox="1">
            <a:spLocks/>
          </p:cNvSpPr>
          <p:nvPr/>
        </p:nvSpPr>
        <p:spPr>
          <a:xfrm>
            <a:off x="739140" y="2911642"/>
            <a:ext cx="10728841" cy="13658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500" kern="1200">
                <a:solidFill>
                  <a:schemeClr val="bg1"/>
                </a:solidFill>
                <a:latin typeface="Stag Book" panose="02000503060000020004" pitchFamily="50" charset="0"/>
                <a:ea typeface="+mj-ea"/>
                <a:cs typeface="+mj-cs"/>
              </a:defRPr>
            </a:lvl1pPr>
          </a:lstStyle>
          <a:p>
            <a:endParaRPr lang="es-PE" sz="3200"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72BD9ABA-0416-8EF1-9FC0-B036815B5D41}"/>
              </a:ext>
            </a:extLst>
          </p:cNvPr>
          <p:cNvSpPr txBox="1">
            <a:spLocks/>
          </p:cNvSpPr>
          <p:nvPr/>
        </p:nvSpPr>
        <p:spPr>
          <a:xfrm>
            <a:off x="905435" y="2958258"/>
            <a:ext cx="10175650" cy="5826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500" kern="1200">
                <a:solidFill>
                  <a:schemeClr val="bg1"/>
                </a:solidFill>
                <a:latin typeface="Stag Book" panose="02000503060000020004" pitchFamily="50" charset="0"/>
                <a:ea typeface="+mj-ea"/>
                <a:cs typeface="+mj-cs"/>
              </a:defRPr>
            </a:lvl1pPr>
          </a:lstStyle>
          <a:p>
            <a:r>
              <a:rPr lang="es-PE" sz="1800" dirty="0">
                <a:latin typeface="Arial" panose="020B0604020202020204" pitchFamily="34" charset="0"/>
                <a:cs typeface="Arial" panose="020B0604020202020204" pitchFamily="34" charset="0"/>
              </a:rPr>
              <a:t>Enviar por correo con el asunto: </a:t>
            </a:r>
            <a:r>
              <a:rPr lang="es-PE" sz="1800" dirty="0" err="1">
                <a:latin typeface="Arial" panose="020B0604020202020204" pitchFamily="34" charset="0"/>
                <a:cs typeface="Arial" panose="020B0604020202020204" pitchFamily="34" charset="0"/>
              </a:rPr>
              <a:t>Challenge</a:t>
            </a:r>
            <a:r>
              <a:rPr lang="es-PE" sz="1800" dirty="0">
                <a:latin typeface="Arial" panose="020B0604020202020204" pitchFamily="34" charset="0"/>
                <a:cs typeface="Arial" panose="020B0604020202020204" pitchFamily="34" charset="0"/>
              </a:rPr>
              <a:t> 2 – Visualización de Datos – [Apellidos y Nombres]</a:t>
            </a:r>
          </a:p>
        </p:txBody>
      </p:sp>
      <p:sp>
        <p:nvSpPr>
          <p:cNvPr id="9" name="CuadroTexto 8">
            <a:extLst>
              <a:ext uri="{FF2B5EF4-FFF2-40B4-BE49-F238E27FC236}">
                <a16:creationId xmlns:a16="http://schemas.microsoft.com/office/drawing/2014/main" id="{A8222C57-80EA-EAC1-4A18-ECF320E67839}"/>
              </a:ext>
            </a:extLst>
          </p:cNvPr>
          <p:cNvSpPr txBox="1"/>
          <p:nvPr/>
        </p:nvSpPr>
        <p:spPr>
          <a:xfrm>
            <a:off x="905435" y="3630877"/>
            <a:ext cx="6096000" cy="590931"/>
          </a:xfrm>
          <a:prstGeom prst="rect">
            <a:avLst/>
          </a:prstGeom>
          <a:noFill/>
        </p:spPr>
        <p:txBody>
          <a:bodyPr wrap="square">
            <a:spAutoFit/>
          </a:bodyPr>
          <a:lstStyle/>
          <a:p>
            <a:pPr marL="0" marR="0" lvl="0" indent="0" algn="l" rtl="0">
              <a:lnSpc>
                <a:spcPct val="90000"/>
              </a:lnSpc>
              <a:spcBef>
                <a:spcPts val="0"/>
              </a:spcBef>
              <a:spcAft>
                <a:spcPts val="0"/>
              </a:spcAft>
              <a:buNone/>
            </a:pPr>
            <a:r>
              <a:rPr lang="es-MX" b="0" i="0" u="none" strike="noStrike" cap="none" dirty="0">
                <a:solidFill>
                  <a:srgbClr val="FFFFFF"/>
                </a:solidFill>
                <a:latin typeface="Arial" panose="020B0604020202020204" pitchFamily="34" charset="0"/>
                <a:ea typeface="Arial"/>
                <a:cs typeface="Arial" panose="020B0604020202020204" pitchFamily="34" charset="0"/>
                <a:sym typeface="Arial"/>
              </a:rPr>
              <a:t>Correo: </a:t>
            </a:r>
            <a:r>
              <a:rPr lang="es-MX" b="0" i="0" u="sng" strike="noStrike" cap="none" dirty="0">
                <a:solidFill>
                  <a:srgbClr val="FFFFFF"/>
                </a:solidFill>
                <a:latin typeface="Arial" panose="020B0604020202020204" pitchFamily="34" charset="0"/>
                <a:ea typeface="Arial"/>
                <a:cs typeface="Arial" panose="020B0604020202020204" pitchFamily="34" charset="0"/>
                <a:sym typeface="Arial"/>
                <a:hlinkClick r:id="rId3">
                  <a:extLst>
                    <a:ext uri="{A12FA001-AC4F-418D-AE19-62706E023703}">
                      <ahyp:hlinkClr xmlns:ahyp="http://schemas.microsoft.com/office/drawing/2018/hyperlinkcolor" val="tx"/>
                    </a:ext>
                  </a:extLst>
                </a:hlinkClick>
              </a:rPr>
              <a:t>team@dataanalitica.net</a:t>
            </a:r>
            <a:r>
              <a:rPr lang="es-MX" b="0" i="0" u="none" strike="noStrike" cap="none" dirty="0">
                <a:solidFill>
                  <a:srgbClr val="FFFFFF"/>
                </a:solidFill>
                <a:latin typeface="Arial" panose="020B0604020202020204" pitchFamily="34" charset="0"/>
                <a:ea typeface="Arial"/>
                <a:cs typeface="Arial" panose="020B0604020202020204" pitchFamily="34" charset="0"/>
                <a:sym typeface="Arial"/>
              </a:rPr>
              <a:t> </a:t>
            </a:r>
          </a:p>
          <a:p>
            <a:pPr marL="0" marR="0" lvl="0" indent="0" algn="l" rtl="0">
              <a:lnSpc>
                <a:spcPct val="90000"/>
              </a:lnSpc>
              <a:spcBef>
                <a:spcPts val="0"/>
              </a:spcBef>
              <a:spcAft>
                <a:spcPts val="0"/>
              </a:spcAft>
              <a:buNone/>
            </a:pPr>
            <a:r>
              <a:rPr lang="es-MX" dirty="0">
                <a:solidFill>
                  <a:schemeClr val="lt1"/>
                </a:solidFill>
                <a:latin typeface="Arial" panose="020B0604020202020204" pitchFamily="34" charset="0"/>
                <a:cs typeface="Arial" panose="020B0604020202020204" pitchFamily="34" charset="0"/>
              </a:rPr>
              <a:t>Fecha entrega: 29-marzo hasta las 10 pm</a:t>
            </a:r>
          </a:p>
        </p:txBody>
      </p:sp>
      <p:sp>
        <p:nvSpPr>
          <p:cNvPr id="3" name="Título 1">
            <a:extLst>
              <a:ext uri="{FF2B5EF4-FFF2-40B4-BE49-F238E27FC236}">
                <a16:creationId xmlns:a16="http://schemas.microsoft.com/office/drawing/2014/main" id="{9110AA39-1A9E-A273-1339-18DD1AF8CA86}"/>
              </a:ext>
            </a:extLst>
          </p:cNvPr>
          <p:cNvSpPr txBox="1">
            <a:spLocks/>
          </p:cNvSpPr>
          <p:nvPr/>
        </p:nvSpPr>
        <p:spPr>
          <a:xfrm>
            <a:off x="812533" y="1621040"/>
            <a:ext cx="10268552" cy="11795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500" kern="1200">
                <a:solidFill>
                  <a:schemeClr val="bg1"/>
                </a:solidFill>
                <a:latin typeface="Stag Book" panose="02000503060000020004" pitchFamily="50" charset="0"/>
                <a:ea typeface="+mj-ea"/>
                <a:cs typeface="+mj-cs"/>
              </a:defRPr>
            </a:lvl1pPr>
          </a:lstStyle>
          <a:p>
            <a:r>
              <a:rPr lang="es-MX" sz="3200" dirty="0">
                <a:latin typeface="Arial" panose="020B0604020202020204" pitchFamily="34" charset="0"/>
                <a:cs typeface="Arial" panose="020B0604020202020204" pitchFamily="34" charset="0"/>
              </a:rPr>
              <a:t>De forma individual hagan 5 gráficos usando </a:t>
            </a:r>
            <a:r>
              <a:rPr lang="es-MX" sz="3200" dirty="0" err="1">
                <a:latin typeface="Arial" panose="020B0604020202020204" pitchFamily="34" charset="0"/>
                <a:cs typeface="Arial" panose="020B0604020202020204" pitchFamily="34" charset="0"/>
              </a:rPr>
              <a:t>matplotlib</a:t>
            </a:r>
            <a:r>
              <a:rPr lang="es-MX" sz="3200" dirty="0">
                <a:latin typeface="Arial" panose="020B0604020202020204" pitchFamily="34" charset="0"/>
                <a:cs typeface="Arial" panose="020B0604020202020204" pitchFamily="34" charset="0"/>
              </a:rPr>
              <a:t> </a:t>
            </a:r>
          </a:p>
          <a:p>
            <a:r>
              <a:rPr lang="es-MX" sz="3200" dirty="0">
                <a:latin typeface="Arial" panose="020B0604020202020204" pitchFamily="34" charset="0"/>
                <a:cs typeface="Arial" panose="020B0604020202020204" pitchFamily="34" charset="0"/>
              </a:rPr>
              <a:t>usando la data que van a trabajar en su proyecto final.</a:t>
            </a:r>
            <a:endParaRPr lang="es-P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901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5E0321AC-29C8-C8DB-23B6-5BC8E2B362E0}"/>
              </a:ext>
            </a:extLst>
          </p:cNvPr>
          <p:cNvSpPr/>
          <p:nvPr/>
        </p:nvSpPr>
        <p:spPr>
          <a:xfrm>
            <a:off x="1953768" y="-685800"/>
            <a:ext cx="8284464" cy="81915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6" name="Elipse 5">
            <a:extLst>
              <a:ext uri="{FF2B5EF4-FFF2-40B4-BE49-F238E27FC236}">
                <a16:creationId xmlns:a16="http://schemas.microsoft.com/office/drawing/2014/main" id="{FE8859B9-12DD-1727-429D-D7C891CF0B57}"/>
              </a:ext>
            </a:extLst>
          </p:cNvPr>
          <p:cNvSpPr/>
          <p:nvPr/>
        </p:nvSpPr>
        <p:spPr>
          <a:xfrm>
            <a:off x="2156063" y="-466725"/>
            <a:ext cx="7879874" cy="7791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5" name="Título 4">
            <a:extLst>
              <a:ext uri="{FF2B5EF4-FFF2-40B4-BE49-F238E27FC236}">
                <a16:creationId xmlns:a16="http://schemas.microsoft.com/office/drawing/2014/main" id="{48CB4B9B-2328-6AC9-4F9E-AE3C742FEF62}"/>
              </a:ext>
            </a:extLst>
          </p:cNvPr>
          <p:cNvSpPr>
            <a:spLocks noGrp="1"/>
          </p:cNvSpPr>
          <p:nvPr>
            <p:ph type="title"/>
          </p:nvPr>
        </p:nvSpPr>
        <p:spPr>
          <a:xfrm>
            <a:off x="2872359" y="2717006"/>
            <a:ext cx="6447282" cy="1385888"/>
          </a:xfrm>
        </p:spPr>
        <p:txBody>
          <a:bodyPr vert="horz" lIns="91440" tIns="45720" rIns="91440" bIns="45720" rtlCol="0" anchor="ctr">
            <a:noAutofit/>
          </a:bodyPr>
          <a:lstStyle/>
          <a:p>
            <a:pPr algn="ctr">
              <a:spcBef>
                <a:spcPts val="0"/>
              </a:spcBef>
            </a:pPr>
            <a:r>
              <a:rPr lang="es-PE" sz="5400" b="1" dirty="0">
                <a:solidFill>
                  <a:schemeClr val="tx1"/>
                </a:solidFill>
                <a:latin typeface="Arial" panose="020B0604020202020204" pitchFamily="34" charset="0"/>
                <a:cs typeface="Arial" panose="020B0604020202020204" pitchFamily="34" charset="0"/>
              </a:rPr>
              <a:t>G</a:t>
            </a:r>
            <a:r>
              <a:rPr lang="es-ES" sz="5400" b="1" dirty="0" err="1">
                <a:solidFill>
                  <a:schemeClr val="tx1"/>
                </a:solidFill>
                <a:effectLst/>
                <a:latin typeface="Arial" panose="020B0604020202020204" pitchFamily="34" charset="0"/>
                <a:cs typeface="Arial" panose="020B0604020202020204" pitchFamily="34" charset="0"/>
              </a:rPr>
              <a:t>ráficas</a:t>
            </a:r>
            <a:r>
              <a:rPr lang="es-ES" sz="5400" b="1" dirty="0">
                <a:solidFill>
                  <a:schemeClr val="tx1"/>
                </a:solidFill>
                <a:effectLst/>
                <a:latin typeface="Arial" panose="020B0604020202020204" pitchFamily="34" charset="0"/>
                <a:cs typeface="Arial" panose="020B0604020202020204" pitchFamily="34" charset="0"/>
              </a:rPr>
              <a:t> con </a:t>
            </a:r>
            <a:r>
              <a:rPr lang="es-ES" sz="5400" b="1" dirty="0" err="1">
                <a:solidFill>
                  <a:schemeClr val="tx1"/>
                </a:solidFill>
                <a:effectLst/>
                <a:latin typeface="Arial" panose="020B0604020202020204" pitchFamily="34" charset="0"/>
                <a:cs typeface="Arial" panose="020B0604020202020204" pitchFamily="34" charset="0"/>
              </a:rPr>
              <a:t>Seaborn</a:t>
            </a:r>
            <a:endParaRPr lang="es-ES" sz="5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9338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91B2C60-209A-22BE-B261-FCD5217ADAF1}"/>
              </a:ext>
            </a:extLst>
          </p:cNvPr>
          <p:cNvSpPr>
            <a:spLocks noGrp="1"/>
          </p:cNvSpPr>
          <p:nvPr>
            <p:ph type="title"/>
          </p:nvPr>
        </p:nvSpPr>
        <p:spPr/>
        <p:txBody>
          <a:bodyPr/>
          <a:lstStyle/>
          <a:p>
            <a:r>
              <a:rPr lang="es-PE" dirty="0"/>
              <a:t>Ventajas de usar </a:t>
            </a:r>
            <a:r>
              <a:rPr lang="es-PE" dirty="0" err="1"/>
              <a:t>Seaborn</a:t>
            </a:r>
            <a:endParaRPr lang="es-PE" dirty="0"/>
          </a:p>
        </p:txBody>
      </p:sp>
      <p:sp>
        <p:nvSpPr>
          <p:cNvPr id="5" name="Marcador de contenido 4">
            <a:extLst>
              <a:ext uri="{FF2B5EF4-FFF2-40B4-BE49-F238E27FC236}">
                <a16:creationId xmlns:a16="http://schemas.microsoft.com/office/drawing/2014/main" id="{14579DFD-D5CB-EC88-2429-C2A9FD50811A}"/>
              </a:ext>
            </a:extLst>
          </p:cNvPr>
          <p:cNvSpPr>
            <a:spLocks noGrp="1"/>
          </p:cNvSpPr>
          <p:nvPr>
            <p:ph idx="1"/>
          </p:nvPr>
        </p:nvSpPr>
        <p:spPr/>
        <p:txBody>
          <a:bodyPr/>
          <a:lstStyle/>
          <a:p>
            <a:pPr marL="457200" indent="-457200">
              <a:buFont typeface="Arial" panose="020B0604020202020204" pitchFamily="34" charset="0"/>
              <a:buChar char="•"/>
            </a:pPr>
            <a:r>
              <a:rPr lang="es-PE" dirty="0"/>
              <a:t>Fácil de usar</a:t>
            </a:r>
          </a:p>
          <a:p>
            <a:pPr marL="457200" indent="-457200">
              <a:buFont typeface="Arial" panose="020B0604020202020204" pitchFamily="34" charset="0"/>
              <a:buChar char="•"/>
            </a:pPr>
            <a:r>
              <a:rPr lang="es-PE" dirty="0"/>
              <a:t>Trabaja bien con estructuras de datos Pandas</a:t>
            </a:r>
          </a:p>
          <a:p>
            <a:pPr marL="457200" indent="-457200">
              <a:buFont typeface="Arial" panose="020B0604020202020204" pitchFamily="34" charset="0"/>
              <a:buChar char="•"/>
            </a:pPr>
            <a:r>
              <a:rPr lang="es-PE" dirty="0"/>
              <a:t>Esta basado en </a:t>
            </a:r>
            <a:r>
              <a:rPr lang="es-PE" dirty="0" err="1"/>
              <a:t>matplotlib</a:t>
            </a:r>
            <a:r>
              <a:rPr lang="es-PE" dirty="0"/>
              <a:t> </a:t>
            </a:r>
          </a:p>
        </p:txBody>
      </p:sp>
      <p:sp>
        <p:nvSpPr>
          <p:cNvPr id="6" name="Marcador de texto 5">
            <a:extLst>
              <a:ext uri="{FF2B5EF4-FFF2-40B4-BE49-F238E27FC236}">
                <a16:creationId xmlns:a16="http://schemas.microsoft.com/office/drawing/2014/main" id="{9020C477-110B-1FC8-3F8D-192402775BDF}"/>
              </a:ext>
            </a:extLst>
          </p:cNvPr>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2351767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FD7F1-1162-5AF3-1555-A21E94A92667}"/>
              </a:ext>
            </a:extLst>
          </p:cNvPr>
          <p:cNvSpPr>
            <a:spLocks noGrp="1"/>
          </p:cNvSpPr>
          <p:nvPr>
            <p:ph type="title"/>
          </p:nvPr>
        </p:nvSpPr>
        <p:spPr/>
        <p:txBody>
          <a:bodyPr/>
          <a:lstStyle/>
          <a:p>
            <a:r>
              <a:rPr lang="es-PE" dirty="0"/>
              <a:t>Objeto </a:t>
            </a:r>
            <a:r>
              <a:rPr lang="es-PE" dirty="0" err="1"/>
              <a:t>FacetGrid</a:t>
            </a:r>
            <a:r>
              <a:rPr lang="es-PE" dirty="0"/>
              <a:t> vs </a:t>
            </a:r>
            <a:r>
              <a:rPr lang="es-PE" dirty="0" err="1"/>
              <a:t>AxesSubplot</a:t>
            </a:r>
            <a:r>
              <a:rPr lang="es-PE" dirty="0"/>
              <a:t> </a:t>
            </a:r>
          </a:p>
        </p:txBody>
      </p:sp>
      <p:sp>
        <p:nvSpPr>
          <p:cNvPr id="4" name="Marcador de texto 3">
            <a:extLst>
              <a:ext uri="{FF2B5EF4-FFF2-40B4-BE49-F238E27FC236}">
                <a16:creationId xmlns:a16="http://schemas.microsoft.com/office/drawing/2014/main" id="{22960726-71AC-B693-D709-62BBFC384400}"/>
              </a:ext>
            </a:extLst>
          </p:cNvPr>
          <p:cNvSpPr>
            <a:spLocks noGrp="1"/>
          </p:cNvSpPr>
          <p:nvPr>
            <p:ph type="body" sz="half" idx="2"/>
          </p:nvPr>
        </p:nvSpPr>
        <p:spPr/>
        <p:txBody>
          <a:bodyPr/>
          <a:lstStyle/>
          <a:p>
            <a:endParaRPr lang="es-PE"/>
          </a:p>
        </p:txBody>
      </p:sp>
      <p:graphicFrame>
        <p:nvGraphicFramePr>
          <p:cNvPr id="5" name="Tabla 5">
            <a:extLst>
              <a:ext uri="{FF2B5EF4-FFF2-40B4-BE49-F238E27FC236}">
                <a16:creationId xmlns:a16="http://schemas.microsoft.com/office/drawing/2014/main" id="{FD7EFFD1-AA96-FC2E-91BD-6589E3553AEF}"/>
              </a:ext>
            </a:extLst>
          </p:cNvPr>
          <p:cNvGraphicFramePr>
            <a:graphicFrameLocks noGrp="1"/>
          </p:cNvGraphicFramePr>
          <p:nvPr>
            <p:extLst>
              <p:ext uri="{D42A27DB-BD31-4B8C-83A1-F6EECF244321}">
                <p14:modId xmlns:p14="http://schemas.microsoft.com/office/powerpoint/2010/main" val="2261782293"/>
              </p:ext>
            </p:extLst>
          </p:nvPr>
        </p:nvGraphicFramePr>
        <p:xfrm>
          <a:off x="586740" y="2040876"/>
          <a:ext cx="11233032" cy="3230958"/>
        </p:xfrm>
        <a:graphic>
          <a:graphicData uri="http://schemas.openxmlformats.org/drawingml/2006/table">
            <a:tbl>
              <a:tblPr firstRow="1" bandRow="1">
                <a:tableStyleId>{EB344D84-9AFB-497E-A393-DC336BA19D2E}</a:tableStyleId>
              </a:tblPr>
              <a:tblGrid>
                <a:gridCol w="3744344">
                  <a:extLst>
                    <a:ext uri="{9D8B030D-6E8A-4147-A177-3AD203B41FA5}">
                      <a16:colId xmlns:a16="http://schemas.microsoft.com/office/drawing/2014/main" val="2529362945"/>
                    </a:ext>
                  </a:extLst>
                </a:gridCol>
                <a:gridCol w="3744344">
                  <a:extLst>
                    <a:ext uri="{9D8B030D-6E8A-4147-A177-3AD203B41FA5}">
                      <a16:colId xmlns:a16="http://schemas.microsoft.com/office/drawing/2014/main" val="1216681035"/>
                    </a:ext>
                  </a:extLst>
                </a:gridCol>
                <a:gridCol w="3744344">
                  <a:extLst>
                    <a:ext uri="{9D8B030D-6E8A-4147-A177-3AD203B41FA5}">
                      <a16:colId xmlns:a16="http://schemas.microsoft.com/office/drawing/2014/main" val="2261476258"/>
                    </a:ext>
                  </a:extLst>
                </a:gridCol>
              </a:tblGrid>
              <a:tr h="1076986">
                <a:tc>
                  <a:txBody>
                    <a:bodyPr/>
                    <a:lstStyle/>
                    <a:p>
                      <a:pPr algn="ctr"/>
                      <a:r>
                        <a:rPr lang="es-PE" sz="2400" dirty="0"/>
                        <a:t>Tipo de Objeto</a:t>
                      </a:r>
                    </a:p>
                  </a:txBody>
                  <a:tcPr anchor="ctr"/>
                </a:tc>
                <a:tc>
                  <a:txBody>
                    <a:bodyPr/>
                    <a:lstStyle/>
                    <a:p>
                      <a:pPr algn="ctr"/>
                      <a:r>
                        <a:rPr lang="es-PE" sz="2400" dirty="0" err="1"/>
                        <a:t>Plot</a:t>
                      </a:r>
                      <a:r>
                        <a:rPr lang="es-PE" sz="2400" dirty="0"/>
                        <a:t> </a:t>
                      </a:r>
                      <a:r>
                        <a:rPr lang="es-PE" sz="2400" dirty="0" err="1"/>
                        <a:t>Types</a:t>
                      </a:r>
                      <a:endParaRPr lang="es-PE" sz="2400" dirty="0"/>
                    </a:p>
                  </a:txBody>
                  <a:tcPr anchor="ctr"/>
                </a:tc>
                <a:tc>
                  <a:txBody>
                    <a:bodyPr/>
                    <a:lstStyle/>
                    <a:p>
                      <a:pPr algn="ctr"/>
                      <a:r>
                        <a:rPr lang="es-PE" sz="2400" dirty="0"/>
                        <a:t>Características</a:t>
                      </a:r>
                    </a:p>
                  </a:txBody>
                  <a:tcPr anchor="ctr"/>
                </a:tc>
                <a:extLst>
                  <a:ext uri="{0D108BD9-81ED-4DB2-BD59-A6C34878D82A}">
                    <a16:rowId xmlns:a16="http://schemas.microsoft.com/office/drawing/2014/main" val="2400136749"/>
                  </a:ext>
                </a:extLst>
              </a:tr>
              <a:tr h="1076986">
                <a:tc>
                  <a:txBody>
                    <a:bodyPr/>
                    <a:lstStyle/>
                    <a:p>
                      <a:pPr algn="ctr"/>
                      <a:r>
                        <a:rPr lang="es-PE" sz="2400" dirty="0" err="1"/>
                        <a:t>FacetGrid</a:t>
                      </a:r>
                      <a:endParaRPr lang="es-PE" sz="2400" dirty="0"/>
                    </a:p>
                  </a:txBody>
                  <a:tcPr anchor="ctr"/>
                </a:tc>
                <a:tc>
                  <a:txBody>
                    <a:bodyPr/>
                    <a:lstStyle/>
                    <a:p>
                      <a:pPr algn="ctr"/>
                      <a:r>
                        <a:rPr lang="es-PE" sz="2400" dirty="0" err="1"/>
                        <a:t>relplot</a:t>
                      </a:r>
                      <a:r>
                        <a:rPr lang="es-PE" sz="2400" dirty="0"/>
                        <a:t>() , </a:t>
                      </a:r>
                      <a:r>
                        <a:rPr lang="es-PE" sz="2400" dirty="0" err="1"/>
                        <a:t>catplot</a:t>
                      </a:r>
                      <a:r>
                        <a:rPr lang="es-PE" sz="2400" dirty="0"/>
                        <a:t>()</a:t>
                      </a:r>
                    </a:p>
                  </a:txBody>
                  <a:tcPr anchor="ctr"/>
                </a:tc>
                <a:tc>
                  <a:txBody>
                    <a:bodyPr/>
                    <a:lstStyle/>
                    <a:p>
                      <a:pPr algn="ctr"/>
                      <a:r>
                        <a:rPr lang="es-PE" sz="2400" dirty="0"/>
                        <a:t>Puede crear </a:t>
                      </a:r>
                      <a:r>
                        <a:rPr lang="es-PE" sz="2400" dirty="0" err="1"/>
                        <a:t>subplots</a:t>
                      </a:r>
                      <a:endParaRPr lang="es-PE" sz="2400" dirty="0"/>
                    </a:p>
                  </a:txBody>
                  <a:tcPr anchor="ctr"/>
                </a:tc>
                <a:extLst>
                  <a:ext uri="{0D108BD9-81ED-4DB2-BD59-A6C34878D82A}">
                    <a16:rowId xmlns:a16="http://schemas.microsoft.com/office/drawing/2014/main" val="2954434951"/>
                  </a:ext>
                </a:extLst>
              </a:tr>
              <a:tr h="1076986">
                <a:tc>
                  <a:txBody>
                    <a:bodyPr/>
                    <a:lstStyle/>
                    <a:p>
                      <a:pPr algn="ctr"/>
                      <a:r>
                        <a:rPr lang="es-PE" sz="2400" dirty="0" err="1"/>
                        <a:t>AxesSubplot</a:t>
                      </a:r>
                      <a:endParaRPr lang="es-PE" sz="2400" dirty="0"/>
                    </a:p>
                  </a:txBody>
                  <a:tcPr anchor="ctr"/>
                </a:tc>
                <a:tc>
                  <a:txBody>
                    <a:bodyPr/>
                    <a:lstStyle/>
                    <a:p>
                      <a:pPr algn="ctr"/>
                      <a:r>
                        <a:rPr lang="es-PE" sz="2400" dirty="0" err="1"/>
                        <a:t>scatterplot</a:t>
                      </a:r>
                      <a:r>
                        <a:rPr lang="es-PE" sz="2400" dirty="0"/>
                        <a:t>() , </a:t>
                      </a:r>
                      <a:r>
                        <a:rPr lang="es-PE" sz="2400" dirty="0" err="1"/>
                        <a:t>countplot</a:t>
                      </a:r>
                      <a:r>
                        <a:rPr lang="es-PE" sz="2400" dirty="0"/>
                        <a:t>() , etc.</a:t>
                      </a:r>
                    </a:p>
                  </a:txBody>
                  <a:tcPr anchor="ctr"/>
                </a:tc>
                <a:tc>
                  <a:txBody>
                    <a:bodyPr/>
                    <a:lstStyle/>
                    <a:p>
                      <a:pPr algn="ctr"/>
                      <a:r>
                        <a:rPr lang="es-PE" sz="2400" dirty="0"/>
                        <a:t>Solo crea un solo gráfico</a:t>
                      </a:r>
                    </a:p>
                  </a:txBody>
                  <a:tcPr anchor="ctr"/>
                </a:tc>
                <a:extLst>
                  <a:ext uri="{0D108BD9-81ED-4DB2-BD59-A6C34878D82A}">
                    <a16:rowId xmlns:a16="http://schemas.microsoft.com/office/drawing/2014/main" val="3186457824"/>
                  </a:ext>
                </a:extLst>
              </a:tr>
            </a:tbl>
          </a:graphicData>
        </a:graphic>
      </p:graphicFrame>
    </p:spTree>
    <p:extLst>
      <p:ext uri="{BB962C8B-B14F-4D97-AF65-F5344CB8AC3E}">
        <p14:creationId xmlns:p14="http://schemas.microsoft.com/office/powerpoint/2010/main" val="3698252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74E5A0-2539-909F-A373-08B1EE2D9956}"/>
              </a:ext>
            </a:extLst>
          </p:cNvPr>
          <p:cNvSpPr>
            <a:spLocks noGrp="1"/>
          </p:cNvSpPr>
          <p:nvPr>
            <p:ph type="title"/>
          </p:nvPr>
        </p:nvSpPr>
        <p:spPr/>
        <p:txBody>
          <a:bodyPr>
            <a:noAutofit/>
          </a:bodyPr>
          <a:lstStyle/>
          <a:p>
            <a:r>
              <a:rPr lang="es-PE" sz="3200" b="1" dirty="0" err="1">
                <a:latin typeface="Arial" panose="020B0604020202020204" pitchFamily="34" charset="0"/>
                <a:cs typeface="Arial" panose="020B0604020202020204" pitchFamily="34" charset="0"/>
              </a:rPr>
              <a:t>Challenge</a:t>
            </a:r>
            <a:r>
              <a:rPr lang="es-PE" sz="3200" b="1" dirty="0">
                <a:latin typeface="Arial" panose="020B0604020202020204" pitchFamily="34" charset="0"/>
                <a:cs typeface="Arial" panose="020B0604020202020204" pitchFamily="34" charset="0"/>
              </a:rPr>
              <a:t> 3: </a:t>
            </a:r>
          </a:p>
        </p:txBody>
      </p:sp>
      <p:sp>
        <p:nvSpPr>
          <p:cNvPr id="7" name="Marcador de texto 6">
            <a:extLst>
              <a:ext uri="{FF2B5EF4-FFF2-40B4-BE49-F238E27FC236}">
                <a16:creationId xmlns:a16="http://schemas.microsoft.com/office/drawing/2014/main" id="{A8113F42-5C54-9C9B-75AE-25497717A8E6}"/>
              </a:ext>
            </a:extLst>
          </p:cNvPr>
          <p:cNvSpPr>
            <a:spLocks noGrp="1"/>
          </p:cNvSpPr>
          <p:nvPr>
            <p:ph type="body" idx="1"/>
          </p:nvPr>
        </p:nvSpPr>
        <p:spPr/>
        <p:txBody>
          <a:bodyPr/>
          <a:lstStyle/>
          <a:p>
            <a:endParaRPr lang="es-PE"/>
          </a:p>
        </p:txBody>
      </p:sp>
      <p:sp>
        <p:nvSpPr>
          <p:cNvPr id="4" name="Título 1">
            <a:extLst>
              <a:ext uri="{FF2B5EF4-FFF2-40B4-BE49-F238E27FC236}">
                <a16:creationId xmlns:a16="http://schemas.microsoft.com/office/drawing/2014/main" id="{0D6CC68E-5E2A-F5B9-C221-AEB8DFA030C6}"/>
              </a:ext>
            </a:extLst>
          </p:cNvPr>
          <p:cNvSpPr txBox="1">
            <a:spLocks/>
          </p:cNvSpPr>
          <p:nvPr/>
        </p:nvSpPr>
        <p:spPr>
          <a:xfrm>
            <a:off x="724020" y="1204348"/>
            <a:ext cx="9851216" cy="13658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500" kern="1200">
                <a:solidFill>
                  <a:schemeClr val="bg1"/>
                </a:solidFill>
                <a:latin typeface="Stag Book" panose="02000503060000020004" pitchFamily="50" charset="0"/>
                <a:ea typeface="+mj-ea"/>
                <a:cs typeface="+mj-cs"/>
              </a:defRPr>
            </a:lvl1pPr>
          </a:lstStyle>
          <a:p>
            <a:endParaRPr lang="es-PE" sz="3200" b="1" dirty="0">
              <a:latin typeface="Arial" panose="020B0604020202020204" pitchFamily="34" charset="0"/>
              <a:cs typeface="Arial" panose="020B0604020202020204" pitchFamily="34" charset="0"/>
            </a:endParaRPr>
          </a:p>
        </p:txBody>
      </p:sp>
      <p:sp>
        <p:nvSpPr>
          <p:cNvPr id="5" name="Título 1">
            <a:extLst>
              <a:ext uri="{FF2B5EF4-FFF2-40B4-BE49-F238E27FC236}">
                <a16:creationId xmlns:a16="http://schemas.microsoft.com/office/drawing/2014/main" id="{C946B109-9BD0-CC67-AD4B-A16DE0CBBC12}"/>
              </a:ext>
            </a:extLst>
          </p:cNvPr>
          <p:cNvSpPr txBox="1">
            <a:spLocks/>
          </p:cNvSpPr>
          <p:nvPr/>
        </p:nvSpPr>
        <p:spPr>
          <a:xfrm>
            <a:off x="739140" y="2911642"/>
            <a:ext cx="10728841" cy="13658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500" kern="1200">
                <a:solidFill>
                  <a:schemeClr val="bg1"/>
                </a:solidFill>
                <a:latin typeface="Stag Book" panose="02000503060000020004" pitchFamily="50" charset="0"/>
                <a:ea typeface="+mj-ea"/>
                <a:cs typeface="+mj-cs"/>
              </a:defRPr>
            </a:lvl1pPr>
          </a:lstStyle>
          <a:p>
            <a:endParaRPr lang="es-PE" sz="3200"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72BD9ABA-0416-8EF1-9FC0-B036815B5D41}"/>
              </a:ext>
            </a:extLst>
          </p:cNvPr>
          <p:cNvSpPr txBox="1">
            <a:spLocks/>
          </p:cNvSpPr>
          <p:nvPr/>
        </p:nvSpPr>
        <p:spPr>
          <a:xfrm>
            <a:off x="905435" y="2958258"/>
            <a:ext cx="10175650" cy="5826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500" kern="1200">
                <a:solidFill>
                  <a:schemeClr val="bg1"/>
                </a:solidFill>
                <a:latin typeface="Stag Book" panose="02000503060000020004" pitchFamily="50" charset="0"/>
                <a:ea typeface="+mj-ea"/>
                <a:cs typeface="+mj-cs"/>
              </a:defRPr>
            </a:lvl1pPr>
          </a:lstStyle>
          <a:p>
            <a:r>
              <a:rPr lang="es-PE" sz="1800" dirty="0">
                <a:latin typeface="Arial" panose="020B0604020202020204" pitchFamily="34" charset="0"/>
                <a:cs typeface="Arial" panose="020B0604020202020204" pitchFamily="34" charset="0"/>
              </a:rPr>
              <a:t>Enviar por correo con el asunto: </a:t>
            </a:r>
            <a:r>
              <a:rPr lang="es-PE" sz="1800" dirty="0" err="1">
                <a:latin typeface="Arial" panose="020B0604020202020204" pitchFamily="34" charset="0"/>
                <a:cs typeface="Arial" panose="020B0604020202020204" pitchFamily="34" charset="0"/>
              </a:rPr>
              <a:t>Challenge</a:t>
            </a:r>
            <a:r>
              <a:rPr lang="es-PE" sz="1800" dirty="0">
                <a:latin typeface="Arial" panose="020B0604020202020204" pitchFamily="34" charset="0"/>
                <a:cs typeface="Arial" panose="020B0604020202020204" pitchFamily="34" charset="0"/>
              </a:rPr>
              <a:t> 3 – Visualización de Datos – [Apellidos y Nombres]</a:t>
            </a:r>
          </a:p>
        </p:txBody>
      </p:sp>
      <p:sp>
        <p:nvSpPr>
          <p:cNvPr id="9" name="CuadroTexto 8">
            <a:extLst>
              <a:ext uri="{FF2B5EF4-FFF2-40B4-BE49-F238E27FC236}">
                <a16:creationId xmlns:a16="http://schemas.microsoft.com/office/drawing/2014/main" id="{A8222C57-80EA-EAC1-4A18-ECF320E67839}"/>
              </a:ext>
            </a:extLst>
          </p:cNvPr>
          <p:cNvSpPr txBox="1"/>
          <p:nvPr/>
        </p:nvSpPr>
        <p:spPr>
          <a:xfrm>
            <a:off x="905435" y="3630877"/>
            <a:ext cx="6096000" cy="590931"/>
          </a:xfrm>
          <a:prstGeom prst="rect">
            <a:avLst/>
          </a:prstGeom>
          <a:noFill/>
        </p:spPr>
        <p:txBody>
          <a:bodyPr wrap="square">
            <a:spAutoFit/>
          </a:bodyPr>
          <a:lstStyle/>
          <a:p>
            <a:pPr marL="0" marR="0" lvl="0" indent="0" algn="l" rtl="0">
              <a:lnSpc>
                <a:spcPct val="90000"/>
              </a:lnSpc>
              <a:spcBef>
                <a:spcPts val="0"/>
              </a:spcBef>
              <a:spcAft>
                <a:spcPts val="0"/>
              </a:spcAft>
              <a:buNone/>
            </a:pPr>
            <a:r>
              <a:rPr lang="es-MX" b="0" i="0" u="none" strike="noStrike" cap="none" dirty="0">
                <a:solidFill>
                  <a:srgbClr val="FFFFFF"/>
                </a:solidFill>
                <a:latin typeface="Arial" panose="020B0604020202020204" pitchFamily="34" charset="0"/>
                <a:ea typeface="Arial"/>
                <a:cs typeface="Arial" panose="020B0604020202020204" pitchFamily="34" charset="0"/>
                <a:sym typeface="Arial"/>
              </a:rPr>
              <a:t>Correo: </a:t>
            </a:r>
            <a:r>
              <a:rPr lang="es-MX" b="0" i="0" u="sng" strike="noStrike" cap="none" dirty="0">
                <a:solidFill>
                  <a:srgbClr val="FFFFFF"/>
                </a:solidFill>
                <a:latin typeface="Arial" panose="020B0604020202020204" pitchFamily="34" charset="0"/>
                <a:ea typeface="Arial"/>
                <a:cs typeface="Arial" panose="020B0604020202020204" pitchFamily="34" charset="0"/>
                <a:sym typeface="Arial"/>
                <a:hlinkClick r:id="rId3">
                  <a:extLst>
                    <a:ext uri="{A12FA001-AC4F-418D-AE19-62706E023703}">
                      <ahyp:hlinkClr xmlns:ahyp="http://schemas.microsoft.com/office/drawing/2018/hyperlinkcolor" val="tx"/>
                    </a:ext>
                  </a:extLst>
                </a:hlinkClick>
              </a:rPr>
              <a:t>team@dataanalitica.net</a:t>
            </a:r>
            <a:r>
              <a:rPr lang="es-MX" b="0" i="0" u="none" strike="noStrike" cap="none" dirty="0">
                <a:solidFill>
                  <a:srgbClr val="FFFFFF"/>
                </a:solidFill>
                <a:latin typeface="Arial" panose="020B0604020202020204" pitchFamily="34" charset="0"/>
                <a:ea typeface="Arial"/>
                <a:cs typeface="Arial" panose="020B0604020202020204" pitchFamily="34" charset="0"/>
                <a:sym typeface="Arial"/>
              </a:rPr>
              <a:t> </a:t>
            </a:r>
          </a:p>
          <a:p>
            <a:pPr marL="0" marR="0" lvl="0" indent="0" algn="l" rtl="0">
              <a:lnSpc>
                <a:spcPct val="90000"/>
              </a:lnSpc>
              <a:spcBef>
                <a:spcPts val="0"/>
              </a:spcBef>
              <a:spcAft>
                <a:spcPts val="0"/>
              </a:spcAft>
              <a:buNone/>
            </a:pPr>
            <a:r>
              <a:rPr lang="es-MX" dirty="0">
                <a:solidFill>
                  <a:schemeClr val="lt1"/>
                </a:solidFill>
                <a:latin typeface="Arial" panose="020B0604020202020204" pitchFamily="34" charset="0"/>
                <a:cs typeface="Arial" panose="020B0604020202020204" pitchFamily="34" charset="0"/>
              </a:rPr>
              <a:t>Fecha entrega: 04-abril hasta las 10 pm</a:t>
            </a:r>
          </a:p>
        </p:txBody>
      </p:sp>
      <p:sp>
        <p:nvSpPr>
          <p:cNvPr id="3" name="Título 1">
            <a:extLst>
              <a:ext uri="{FF2B5EF4-FFF2-40B4-BE49-F238E27FC236}">
                <a16:creationId xmlns:a16="http://schemas.microsoft.com/office/drawing/2014/main" id="{9110AA39-1A9E-A273-1339-18DD1AF8CA86}"/>
              </a:ext>
            </a:extLst>
          </p:cNvPr>
          <p:cNvSpPr txBox="1">
            <a:spLocks/>
          </p:cNvSpPr>
          <p:nvPr/>
        </p:nvSpPr>
        <p:spPr>
          <a:xfrm>
            <a:off x="812533" y="1621040"/>
            <a:ext cx="10268552" cy="11795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500" kern="1200">
                <a:solidFill>
                  <a:schemeClr val="bg1"/>
                </a:solidFill>
                <a:latin typeface="Stag Book" panose="02000503060000020004" pitchFamily="50" charset="0"/>
                <a:ea typeface="+mj-ea"/>
                <a:cs typeface="+mj-cs"/>
              </a:defRPr>
            </a:lvl1pPr>
          </a:lstStyle>
          <a:p>
            <a:r>
              <a:rPr lang="es-MX" sz="3200" dirty="0">
                <a:latin typeface="Arial" panose="020B0604020202020204" pitchFamily="34" charset="0"/>
                <a:cs typeface="Arial" panose="020B0604020202020204" pitchFamily="34" charset="0"/>
              </a:rPr>
              <a:t>De forma individual hagan 5 gráficos usando </a:t>
            </a:r>
            <a:r>
              <a:rPr lang="es-MX" sz="3200" dirty="0" err="1">
                <a:latin typeface="Arial" panose="020B0604020202020204" pitchFamily="34" charset="0"/>
                <a:cs typeface="Arial" panose="020B0604020202020204" pitchFamily="34" charset="0"/>
              </a:rPr>
              <a:t>Seaborn</a:t>
            </a:r>
            <a:r>
              <a:rPr lang="es-MX" sz="3200" dirty="0">
                <a:latin typeface="Arial" panose="020B0604020202020204" pitchFamily="34" charset="0"/>
                <a:cs typeface="Arial" panose="020B0604020202020204" pitchFamily="34" charset="0"/>
              </a:rPr>
              <a:t> </a:t>
            </a:r>
          </a:p>
          <a:p>
            <a:r>
              <a:rPr lang="es-MX" sz="3200" dirty="0">
                <a:latin typeface="Arial" panose="020B0604020202020204" pitchFamily="34" charset="0"/>
                <a:cs typeface="Arial" panose="020B0604020202020204" pitchFamily="34" charset="0"/>
              </a:rPr>
              <a:t>usando la data que van a trabajar en su proyecto final.</a:t>
            </a:r>
            <a:endParaRPr lang="es-PE"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9597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g207fb32f3af_1_33"/>
          <p:cNvSpPr txBox="1">
            <a:spLocks noGrp="1"/>
          </p:cNvSpPr>
          <p:nvPr>
            <p:ph type="title"/>
          </p:nvPr>
        </p:nvSpPr>
        <p:spPr>
          <a:xfrm>
            <a:off x="755073" y="541175"/>
            <a:ext cx="5001000" cy="5906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Arial"/>
              <a:buNone/>
            </a:pPr>
            <a:r>
              <a:rPr lang="es-PE" sz="7000"/>
              <a:t>GRACIAS</a:t>
            </a:r>
            <a:endParaRPr sz="7000"/>
          </a:p>
        </p:txBody>
      </p:sp>
      <p:pic>
        <p:nvPicPr>
          <p:cNvPr id="555" name="Google Shape;555;g207fb32f3af_1_33" descr="Logotipo&#10;&#10;Descripción generada automáticamente"/>
          <p:cNvPicPr preferRelativeResize="0"/>
          <p:nvPr/>
        </p:nvPicPr>
        <p:blipFill rotWithShape="1">
          <a:blip r:embed="rId3">
            <a:alphaModFix/>
          </a:blip>
          <a:srcRect/>
          <a:stretch/>
        </p:blipFill>
        <p:spPr>
          <a:xfrm>
            <a:off x="10398743" y="192866"/>
            <a:ext cx="1370267" cy="7478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2077ca83865_3_6"/>
          <p:cNvSpPr/>
          <p:nvPr/>
        </p:nvSpPr>
        <p:spPr>
          <a:xfrm>
            <a:off x="7389358" y="1056184"/>
            <a:ext cx="2375100" cy="2727600"/>
          </a:xfrm>
          <a:prstGeom prst="roundRect">
            <a:avLst>
              <a:gd name="adj" fmla="val 16667"/>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9" name="Google Shape;159;g2077ca83865_3_6"/>
          <p:cNvSpPr/>
          <p:nvPr/>
        </p:nvSpPr>
        <p:spPr>
          <a:xfrm>
            <a:off x="2370900" y="1094125"/>
            <a:ext cx="2375100" cy="2727900"/>
          </a:xfrm>
          <a:prstGeom prst="roundRect">
            <a:avLst>
              <a:gd name="adj" fmla="val 16667"/>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 name="Google Shape;160;g2077ca83865_3_6"/>
          <p:cNvSpPr txBox="1"/>
          <p:nvPr/>
        </p:nvSpPr>
        <p:spPr>
          <a:xfrm>
            <a:off x="2577508" y="1407691"/>
            <a:ext cx="19617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PE" sz="1400" b="1" i="0" u="none" strike="noStrike" cap="none" dirty="0">
                <a:solidFill>
                  <a:schemeClr val="dk1"/>
                </a:solidFill>
                <a:latin typeface="Calibri"/>
                <a:ea typeface="Calibri"/>
                <a:cs typeface="Calibri"/>
                <a:sym typeface="Calibri"/>
              </a:rPr>
              <a:t>Mantener el micrófono apagado en caso de que no </a:t>
            </a:r>
            <a:r>
              <a:rPr lang="es-PE" sz="1400" b="1" dirty="0">
                <a:solidFill>
                  <a:schemeClr val="dk1"/>
                </a:solidFill>
                <a:latin typeface="Calibri"/>
                <a:ea typeface="Calibri"/>
                <a:cs typeface="Calibri"/>
                <a:sym typeface="Calibri"/>
              </a:rPr>
              <a:t>vayamos a hablar.</a:t>
            </a:r>
            <a:endParaRPr sz="1400" b="1" dirty="0">
              <a:solidFill>
                <a:schemeClr val="dk1"/>
              </a:solidFill>
              <a:latin typeface="Calibri"/>
              <a:ea typeface="Calibri"/>
              <a:cs typeface="Calibri"/>
              <a:sym typeface="Arial"/>
            </a:endParaRPr>
          </a:p>
        </p:txBody>
      </p:sp>
      <p:pic>
        <p:nvPicPr>
          <p:cNvPr id="161" name="Google Shape;161;g2077ca83865_3_6"/>
          <p:cNvPicPr preferRelativeResize="0"/>
          <p:nvPr/>
        </p:nvPicPr>
        <p:blipFill rotWithShape="1">
          <a:blip r:embed="rId3">
            <a:alphaModFix/>
          </a:blip>
          <a:srcRect/>
          <a:stretch/>
        </p:blipFill>
        <p:spPr>
          <a:xfrm>
            <a:off x="3182542" y="2421008"/>
            <a:ext cx="751626" cy="724384"/>
          </a:xfrm>
          <a:prstGeom prst="rect">
            <a:avLst/>
          </a:prstGeom>
          <a:noFill/>
          <a:ln>
            <a:noFill/>
          </a:ln>
        </p:spPr>
      </p:pic>
      <p:sp>
        <p:nvSpPr>
          <p:cNvPr id="162" name="Google Shape;162;g2077ca83865_3_6"/>
          <p:cNvSpPr/>
          <p:nvPr/>
        </p:nvSpPr>
        <p:spPr>
          <a:xfrm>
            <a:off x="3613795" y="3907359"/>
            <a:ext cx="2375100" cy="2727600"/>
          </a:xfrm>
          <a:prstGeom prst="roundRect">
            <a:avLst>
              <a:gd name="adj" fmla="val 16667"/>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Google Shape;163;g2077ca83865_3_6"/>
          <p:cNvSpPr txBox="1"/>
          <p:nvPr/>
        </p:nvSpPr>
        <p:spPr>
          <a:xfrm>
            <a:off x="7596157" y="1515541"/>
            <a:ext cx="19617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PE" sz="1400" b="1" i="0" u="none" strike="noStrike" cap="none">
                <a:solidFill>
                  <a:schemeClr val="dk1"/>
                </a:solidFill>
                <a:latin typeface="Calibri"/>
                <a:ea typeface="Calibri"/>
                <a:cs typeface="Calibri"/>
                <a:sym typeface="Calibri"/>
              </a:rPr>
              <a:t>Preguntar en caso que tengan dudas</a:t>
            </a:r>
            <a:r>
              <a:rPr lang="es-PE" sz="1400" b="1" i="0" u="none" strike="noStrike" cap="none">
                <a:solidFill>
                  <a:schemeClr val="dk1"/>
                </a:solidFill>
                <a:latin typeface="Arial"/>
                <a:ea typeface="Arial"/>
                <a:cs typeface="Arial"/>
                <a:sym typeface="Arial"/>
              </a:rPr>
              <a:t>.</a:t>
            </a:r>
            <a:endParaRPr sz="1400" b="1" i="0" u="none" strike="noStrike" cap="none">
              <a:solidFill>
                <a:schemeClr val="dk1"/>
              </a:solidFill>
              <a:latin typeface="Calibri"/>
              <a:ea typeface="Calibri"/>
              <a:cs typeface="Calibri"/>
              <a:sym typeface="Calibri"/>
            </a:endParaRPr>
          </a:p>
        </p:txBody>
      </p:sp>
      <p:pic>
        <p:nvPicPr>
          <p:cNvPr id="164" name="Google Shape;164;g2077ca83865_3_6"/>
          <p:cNvPicPr preferRelativeResize="0"/>
          <p:nvPr/>
        </p:nvPicPr>
        <p:blipFill rotWithShape="1">
          <a:blip r:embed="rId4">
            <a:alphaModFix/>
          </a:blip>
          <a:srcRect/>
          <a:stretch/>
        </p:blipFill>
        <p:spPr>
          <a:xfrm>
            <a:off x="7882835" y="2176023"/>
            <a:ext cx="1388440" cy="1338119"/>
          </a:xfrm>
          <a:prstGeom prst="rect">
            <a:avLst/>
          </a:prstGeom>
          <a:noFill/>
          <a:ln>
            <a:noFill/>
          </a:ln>
        </p:spPr>
      </p:pic>
      <p:sp>
        <p:nvSpPr>
          <p:cNvPr id="165" name="Google Shape;165;g2077ca83865_3_6"/>
          <p:cNvSpPr/>
          <p:nvPr/>
        </p:nvSpPr>
        <p:spPr>
          <a:xfrm>
            <a:off x="6146453" y="3907359"/>
            <a:ext cx="2375100" cy="2727600"/>
          </a:xfrm>
          <a:prstGeom prst="roundRect">
            <a:avLst>
              <a:gd name="adj" fmla="val 16667"/>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66" name="Google Shape;166;g2077ca83865_3_6"/>
          <p:cNvPicPr preferRelativeResize="0"/>
          <p:nvPr/>
        </p:nvPicPr>
        <p:blipFill rotWithShape="1">
          <a:blip r:embed="rId5">
            <a:alphaModFix/>
          </a:blip>
          <a:srcRect/>
          <a:stretch/>
        </p:blipFill>
        <p:spPr>
          <a:xfrm>
            <a:off x="3872458" y="5058749"/>
            <a:ext cx="1857789" cy="1338118"/>
          </a:xfrm>
          <a:prstGeom prst="rect">
            <a:avLst/>
          </a:prstGeom>
          <a:noFill/>
          <a:ln>
            <a:noFill/>
          </a:ln>
        </p:spPr>
      </p:pic>
      <p:sp>
        <p:nvSpPr>
          <p:cNvPr id="167" name="Google Shape;167;g2077ca83865_3_6"/>
          <p:cNvSpPr txBox="1"/>
          <p:nvPr/>
        </p:nvSpPr>
        <p:spPr>
          <a:xfrm>
            <a:off x="3717150" y="4269300"/>
            <a:ext cx="21684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PE" sz="1400" b="1" i="0" u="none" strike="noStrike" cap="none">
                <a:solidFill>
                  <a:schemeClr val="dk1"/>
                </a:solidFill>
                <a:latin typeface="Calibri"/>
                <a:ea typeface="Calibri"/>
                <a:cs typeface="Calibri"/>
                <a:sym typeface="Calibri"/>
              </a:rPr>
              <a:t>Disfruta de este espacio. </a:t>
            </a:r>
            <a:endParaRPr sz="14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r>
              <a:rPr lang="es-PE" sz="1400" b="1" i="0" u="none" strike="noStrike" cap="none">
                <a:solidFill>
                  <a:schemeClr val="dk1"/>
                </a:solidFill>
                <a:latin typeface="Calibri"/>
                <a:ea typeface="Calibri"/>
                <a:cs typeface="Calibri"/>
                <a:sym typeface="Calibri"/>
              </a:rPr>
              <a:t>Desconecta del resto y participa.</a:t>
            </a:r>
            <a:endParaRPr sz="1400" b="1" i="0" u="none" strike="noStrike" cap="none">
              <a:solidFill>
                <a:schemeClr val="dk1"/>
              </a:solidFill>
              <a:latin typeface="Calibri"/>
              <a:ea typeface="Calibri"/>
              <a:cs typeface="Calibri"/>
              <a:sym typeface="Calibri"/>
            </a:endParaRPr>
          </a:p>
        </p:txBody>
      </p:sp>
      <p:sp>
        <p:nvSpPr>
          <p:cNvPr id="168" name="Google Shape;168;g2077ca83865_3_6"/>
          <p:cNvSpPr/>
          <p:nvPr/>
        </p:nvSpPr>
        <p:spPr>
          <a:xfrm>
            <a:off x="4880133" y="1094284"/>
            <a:ext cx="2375100" cy="2727600"/>
          </a:xfrm>
          <a:prstGeom prst="roundRect">
            <a:avLst>
              <a:gd name="adj" fmla="val 16667"/>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Google Shape;169;g2077ca83865_3_6"/>
          <p:cNvSpPr txBox="1"/>
          <p:nvPr/>
        </p:nvSpPr>
        <p:spPr>
          <a:xfrm>
            <a:off x="4983475" y="1325800"/>
            <a:ext cx="21684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PE" sz="1400" b="1" i="0" u="none" strike="noStrike" cap="none">
                <a:solidFill>
                  <a:schemeClr val="dk1"/>
                </a:solidFill>
                <a:latin typeface="Calibri"/>
                <a:ea typeface="Calibri"/>
                <a:cs typeface="Calibri"/>
                <a:sym typeface="Calibri"/>
              </a:rPr>
              <a:t>Nos encantaría verte. </a:t>
            </a:r>
            <a:endParaRPr sz="1400" b="1"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r>
              <a:rPr lang="es-PE" sz="1400" b="1" i="0" u="none" strike="noStrike" cap="none">
                <a:solidFill>
                  <a:schemeClr val="dk1"/>
                </a:solidFill>
                <a:latin typeface="Calibri"/>
                <a:ea typeface="Calibri"/>
                <a:cs typeface="Calibri"/>
                <a:sym typeface="Calibri"/>
              </a:rPr>
              <a:t>Ten tu cámara encendida y conozcámonos virtualmente.</a:t>
            </a:r>
            <a:endParaRPr sz="1400" b="1" i="0" u="none" strike="noStrike" cap="none">
              <a:solidFill>
                <a:schemeClr val="dk1"/>
              </a:solidFill>
              <a:latin typeface="Calibri"/>
              <a:ea typeface="Calibri"/>
              <a:cs typeface="Calibri"/>
              <a:sym typeface="Calibri"/>
            </a:endParaRPr>
          </a:p>
        </p:txBody>
      </p:sp>
      <p:pic>
        <p:nvPicPr>
          <p:cNvPr id="170" name="Google Shape;170;g2077ca83865_3_6"/>
          <p:cNvPicPr preferRelativeResize="0"/>
          <p:nvPr/>
        </p:nvPicPr>
        <p:blipFill rotWithShape="1">
          <a:blip r:embed="rId6">
            <a:alphaModFix/>
          </a:blip>
          <a:srcRect/>
          <a:stretch/>
        </p:blipFill>
        <p:spPr>
          <a:xfrm>
            <a:off x="5203901" y="2319042"/>
            <a:ext cx="1784164" cy="1338126"/>
          </a:xfrm>
          <a:prstGeom prst="rect">
            <a:avLst/>
          </a:prstGeom>
          <a:noFill/>
          <a:ln>
            <a:noFill/>
          </a:ln>
        </p:spPr>
      </p:pic>
      <p:pic>
        <p:nvPicPr>
          <p:cNvPr id="171" name="Google Shape;171;g2077ca83865_3_6"/>
          <p:cNvPicPr preferRelativeResize="0"/>
          <p:nvPr/>
        </p:nvPicPr>
        <p:blipFill rotWithShape="1">
          <a:blip r:embed="rId7">
            <a:alphaModFix/>
          </a:blip>
          <a:srcRect l="14076" t="14871" r="19558"/>
          <a:stretch/>
        </p:blipFill>
        <p:spPr>
          <a:xfrm>
            <a:off x="6551627" y="5071050"/>
            <a:ext cx="1564729" cy="1338125"/>
          </a:xfrm>
          <a:prstGeom prst="rect">
            <a:avLst/>
          </a:prstGeom>
          <a:noFill/>
          <a:ln>
            <a:noFill/>
          </a:ln>
        </p:spPr>
      </p:pic>
      <p:sp>
        <p:nvSpPr>
          <p:cNvPr id="172" name="Google Shape;172;g2077ca83865_3_6"/>
          <p:cNvSpPr txBox="1"/>
          <p:nvPr/>
        </p:nvSpPr>
        <p:spPr>
          <a:xfrm>
            <a:off x="6198938" y="4330950"/>
            <a:ext cx="22701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PE" sz="1400" b="1" i="0" u="none" strike="noStrike" cap="none">
                <a:solidFill>
                  <a:schemeClr val="dk1"/>
                </a:solidFill>
                <a:latin typeface="Calibri"/>
                <a:ea typeface="Calibri"/>
                <a:cs typeface="Calibri"/>
                <a:sym typeface="Calibri"/>
              </a:rPr>
              <a:t>Por cada clase tendremos 10 min o 15 min de receso.  </a:t>
            </a:r>
            <a:endParaRPr sz="1000" b="1" i="0" u="none" strike="noStrike" cap="none">
              <a:solidFill>
                <a:schemeClr val="dk1"/>
              </a:solidFill>
              <a:latin typeface="Arial"/>
              <a:ea typeface="Arial"/>
              <a:cs typeface="Arial"/>
              <a:sym typeface="Arial"/>
            </a:endParaRPr>
          </a:p>
        </p:txBody>
      </p:sp>
      <p:sp>
        <p:nvSpPr>
          <p:cNvPr id="173" name="Google Shape;173;g2077ca83865_3_6"/>
          <p:cNvSpPr txBox="1">
            <a:spLocks noGrp="1"/>
          </p:cNvSpPr>
          <p:nvPr>
            <p:ph type="title"/>
          </p:nvPr>
        </p:nvSpPr>
        <p:spPr>
          <a:xfrm>
            <a:off x="2844025" y="338601"/>
            <a:ext cx="6447300" cy="446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Arial"/>
              <a:buNone/>
            </a:pPr>
            <a:r>
              <a:rPr lang="es-PE" sz="4300" b="1">
                <a:latin typeface="Arial"/>
                <a:ea typeface="Arial"/>
                <a:cs typeface="Arial"/>
                <a:sym typeface="Arial"/>
              </a:rPr>
              <a:t>Reglas del Juego</a:t>
            </a:r>
            <a:endParaRPr sz="1400"/>
          </a:p>
        </p:txBody>
      </p:sp>
      <p:pic>
        <p:nvPicPr>
          <p:cNvPr id="174" name="Google Shape;174;g2077ca83865_3_6" descr="Logotipo&#10;&#10;Descripción generada automáticamente"/>
          <p:cNvPicPr preferRelativeResize="0"/>
          <p:nvPr/>
        </p:nvPicPr>
        <p:blipFill rotWithShape="1">
          <a:blip r:embed="rId8">
            <a:alphaModFix/>
          </a:blip>
          <a:srcRect/>
          <a:stretch/>
        </p:blipFill>
        <p:spPr>
          <a:xfrm>
            <a:off x="10398743" y="192866"/>
            <a:ext cx="1370267" cy="7478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6F79DC1-8C18-4F9E-C023-9EFA2A9793EB}"/>
              </a:ext>
            </a:extLst>
          </p:cNvPr>
          <p:cNvSpPr>
            <a:spLocks noGrp="1"/>
          </p:cNvSpPr>
          <p:nvPr>
            <p:ph type="title"/>
          </p:nvPr>
        </p:nvSpPr>
        <p:spPr/>
        <p:txBody>
          <a:bodyPr/>
          <a:lstStyle/>
          <a:p>
            <a:r>
              <a:rPr lang="es-PE" sz="3200" dirty="0">
                <a:solidFill>
                  <a:schemeClr val="bg1"/>
                </a:solidFill>
                <a:latin typeface="Arial" panose="020B0604020202020204" pitchFamily="34" charset="0"/>
                <a:cs typeface="Arial" panose="020B0604020202020204" pitchFamily="34" charset="0"/>
              </a:rPr>
              <a:t>Agenda</a:t>
            </a:r>
            <a:endParaRPr lang="es-PE" dirty="0"/>
          </a:p>
        </p:txBody>
      </p:sp>
      <p:sp>
        <p:nvSpPr>
          <p:cNvPr id="7" name="Marcador de contenido 6">
            <a:extLst>
              <a:ext uri="{FF2B5EF4-FFF2-40B4-BE49-F238E27FC236}">
                <a16:creationId xmlns:a16="http://schemas.microsoft.com/office/drawing/2014/main" id="{C45D1E4C-60AD-D1F5-D691-4ABD44DCC299}"/>
              </a:ext>
            </a:extLst>
          </p:cNvPr>
          <p:cNvSpPr>
            <a:spLocks noGrp="1"/>
          </p:cNvSpPr>
          <p:nvPr>
            <p:ph idx="1"/>
          </p:nvPr>
        </p:nvSpPr>
        <p:spPr>
          <a:xfrm>
            <a:off x="739140" y="1803583"/>
            <a:ext cx="10222371" cy="3728537"/>
          </a:xfrm>
        </p:spPr>
        <p:txBody>
          <a:bodyPr>
            <a:normAutofit/>
          </a:bodyPr>
          <a:lstStyle/>
          <a:p>
            <a:pPr marL="0" marR="0">
              <a:spcBef>
                <a:spcPts val="0"/>
              </a:spcBef>
              <a:spcAft>
                <a:spcPts val="0"/>
              </a:spcAft>
            </a:pPr>
            <a:r>
              <a:rPr lang="es-PE" sz="2000" dirty="0">
                <a:effectLst/>
                <a:latin typeface="Arial" panose="020B0604020202020204" pitchFamily="34" charset="0"/>
                <a:cs typeface="Arial" panose="020B0604020202020204" pitchFamily="34" charset="0"/>
              </a:rPr>
              <a:t> </a:t>
            </a:r>
          </a:p>
          <a:p>
            <a:pPr marL="342900" marR="0" indent="-342900">
              <a:spcBef>
                <a:spcPts val="0"/>
              </a:spcBef>
              <a:spcAft>
                <a:spcPts val="0"/>
              </a:spcAft>
              <a:buAutoNum type="arabicPeriod"/>
            </a:pPr>
            <a:r>
              <a:rPr lang="es-PE" sz="2000" dirty="0">
                <a:latin typeface="Arial" panose="020B0604020202020204" pitchFamily="34" charset="0"/>
                <a:cs typeface="Arial" panose="020B0604020202020204" pitchFamily="34" charset="0"/>
              </a:rPr>
              <a:t>Introducción a la visualización de datos </a:t>
            </a:r>
          </a:p>
          <a:p>
            <a:pPr marL="342900" marR="0" indent="-342900">
              <a:spcBef>
                <a:spcPts val="0"/>
              </a:spcBef>
              <a:spcAft>
                <a:spcPts val="0"/>
              </a:spcAft>
              <a:buAutoNum type="arabicPeriod"/>
            </a:pPr>
            <a:r>
              <a:rPr lang="es-ES" sz="2000" dirty="0">
                <a:effectLst/>
                <a:latin typeface="Arial" panose="020B0604020202020204" pitchFamily="34" charset="0"/>
                <a:cs typeface="Arial" panose="020B0604020202020204" pitchFamily="34" charset="0"/>
              </a:rPr>
              <a:t>Cómo usar las herramientas básicas de visualización, que incluyen gráficos de líneas, gráficos de barras e histogramas</a:t>
            </a:r>
          </a:p>
          <a:p>
            <a:pPr marL="342900" marR="0" indent="-342900">
              <a:spcBef>
                <a:spcPts val="0"/>
              </a:spcBef>
              <a:spcAft>
                <a:spcPts val="0"/>
              </a:spcAft>
              <a:buAutoNum type="arabicPeriod"/>
            </a:pPr>
            <a:r>
              <a:rPr lang="es-ES" sz="2000" dirty="0">
                <a:effectLst/>
                <a:latin typeface="Arial" panose="020B0604020202020204" pitchFamily="34" charset="0"/>
                <a:cs typeface="Arial" panose="020B0604020202020204" pitchFamily="34" charset="0"/>
              </a:rPr>
              <a:t>Cómo usar herramientas de visualización especializadas, incluidos gráficos de caja, gráficos de dispersión, gráficos circulares y gráficos de burbujas</a:t>
            </a:r>
            <a:endParaRPr lang="es-PE" sz="2000" dirty="0">
              <a:latin typeface="Arial" panose="020B0604020202020204" pitchFamily="34" charset="0"/>
              <a:cs typeface="Arial" panose="020B0604020202020204" pitchFamily="34" charset="0"/>
            </a:endParaRPr>
          </a:p>
          <a:p>
            <a:pPr marL="342900" marR="0" indent="-342900">
              <a:spcBef>
                <a:spcPts val="0"/>
              </a:spcBef>
              <a:spcAft>
                <a:spcPts val="0"/>
              </a:spcAft>
              <a:buAutoNum type="arabicPeriod"/>
            </a:pPr>
            <a:r>
              <a:rPr lang="es-PE" sz="2000" dirty="0">
                <a:latin typeface="Arial" panose="020B0604020202020204" pitchFamily="34" charset="0"/>
                <a:cs typeface="Arial" panose="020B0604020202020204" pitchFamily="34" charset="0"/>
              </a:rPr>
              <a:t>G</a:t>
            </a:r>
            <a:r>
              <a:rPr lang="es-ES" sz="2000" dirty="0" err="1">
                <a:effectLst/>
                <a:latin typeface="Arial" panose="020B0604020202020204" pitchFamily="34" charset="0"/>
                <a:cs typeface="Arial" panose="020B0604020202020204" pitchFamily="34" charset="0"/>
              </a:rPr>
              <a:t>ráficas</a:t>
            </a:r>
            <a:r>
              <a:rPr lang="es-ES" sz="2000" dirty="0">
                <a:effectLst/>
                <a:latin typeface="Arial" panose="020B0604020202020204" pitchFamily="34" charset="0"/>
                <a:cs typeface="Arial" panose="020B0604020202020204" pitchFamily="34" charset="0"/>
              </a:rPr>
              <a:t> con </a:t>
            </a:r>
            <a:r>
              <a:rPr lang="es-ES" sz="2000" dirty="0" err="1">
                <a:effectLst/>
                <a:latin typeface="Arial" panose="020B0604020202020204" pitchFamily="34" charset="0"/>
                <a:cs typeface="Arial" panose="020B0604020202020204" pitchFamily="34" charset="0"/>
              </a:rPr>
              <a:t>Matplotlib</a:t>
            </a:r>
            <a:endParaRPr lang="es-ES" sz="2000" dirty="0">
              <a:latin typeface="Arial" panose="020B0604020202020204" pitchFamily="34" charset="0"/>
              <a:cs typeface="Arial" panose="020B0604020202020204" pitchFamily="34" charset="0"/>
            </a:endParaRPr>
          </a:p>
          <a:p>
            <a:pPr marL="342900" marR="0" indent="-342900">
              <a:spcBef>
                <a:spcPts val="0"/>
              </a:spcBef>
              <a:spcAft>
                <a:spcPts val="0"/>
              </a:spcAft>
              <a:buAutoNum type="arabicPeriod"/>
            </a:pPr>
            <a:r>
              <a:rPr lang="es-ES" sz="2000" dirty="0">
                <a:effectLst/>
                <a:latin typeface="Arial" panose="020B0604020202020204" pitchFamily="34" charset="0"/>
                <a:cs typeface="Arial" panose="020B0604020202020204" pitchFamily="34" charset="0"/>
              </a:rPr>
              <a:t>Gráficas usando </a:t>
            </a:r>
            <a:r>
              <a:rPr lang="es-ES" sz="2000" dirty="0" err="1">
                <a:effectLst/>
                <a:latin typeface="Arial" panose="020B0604020202020204" pitchFamily="34" charset="0"/>
                <a:cs typeface="Arial" panose="020B0604020202020204" pitchFamily="34" charset="0"/>
              </a:rPr>
              <a:t>Seaborn</a:t>
            </a:r>
            <a:endParaRPr lang="es-ES" sz="2000" dirty="0">
              <a:effectLst/>
              <a:latin typeface="Arial" panose="020B0604020202020204" pitchFamily="34" charset="0"/>
              <a:cs typeface="Arial" panose="020B0604020202020204" pitchFamily="34" charset="0"/>
            </a:endParaRPr>
          </a:p>
        </p:txBody>
      </p:sp>
      <p:sp>
        <p:nvSpPr>
          <p:cNvPr id="8" name="Marcador de texto 7">
            <a:extLst>
              <a:ext uri="{FF2B5EF4-FFF2-40B4-BE49-F238E27FC236}">
                <a16:creationId xmlns:a16="http://schemas.microsoft.com/office/drawing/2014/main" id="{788C0C98-97DE-7BD9-AC1D-85BE96D7E35A}"/>
              </a:ext>
            </a:extLst>
          </p:cNvPr>
          <p:cNvSpPr>
            <a:spLocks noGrp="1"/>
          </p:cNvSpPr>
          <p:nvPr>
            <p:ph type="body" sz="half" idx="2"/>
          </p:nvPr>
        </p:nvSpPr>
        <p:spPr/>
        <p:txBody>
          <a:bodyPr/>
          <a:lstStyle/>
          <a:p>
            <a:endParaRPr lang="es-PE" dirty="0"/>
          </a:p>
        </p:txBody>
      </p:sp>
    </p:spTree>
    <p:extLst>
      <p:ext uri="{BB962C8B-B14F-4D97-AF65-F5344CB8AC3E}">
        <p14:creationId xmlns:p14="http://schemas.microsoft.com/office/powerpoint/2010/main" val="62872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892F9-8E71-04A4-7077-8DD7D780C590}"/>
              </a:ext>
            </a:extLst>
          </p:cNvPr>
          <p:cNvSpPr>
            <a:spLocks noGrp="1"/>
          </p:cNvSpPr>
          <p:nvPr>
            <p:ph type="title"/>
          </p:nvPr>
        </p:nvSpPr>
        <p:spPr/>
        <p:txBody>
          <a:bodyPr/>
          <a:lstStyle/>
          <a:p>
            <a:r>
              <a:rPr lang="es-PE" sz="3200" spc="-10" dirty="0"/>
              <a:t>Visualización</a:t>
            </a:r>
            <a:r>
              <a:rPr lang="es-PE" sz="3200" dirty="0"/>
              <a:t> </a:t>
            </a:r>
            <a:r>
              <a:rPr lang="es-PE" sz="3200" spc="-5" dirty="0"/>
              <a:t>de</a:t>
            </a:r>
            <a:r>
              <a:rPr lang="es-PE" sz="3200" spc="-15" dirty="0"/>
              <a:t> datos</a:t>
            </a:r>
            <a:endParaRPr lang="es-PE" dirty="0"/>
          </a:p>
        </p:txBody>
      </p:sp>
      <p:sp>
        <p:nvSpPr>
          <p:cNvPr id="4" name="Marcador de texto 3">
            <a:extLst>
              <a:ext uri="{FF2B5EF4-FFF2-40B4-BE49-F238E27FC236}">
                <a16:creationId xmlns:a16="http://schemas.microsoft.com/office/drawing/2014/main" id="{116038A5-EA69-F625-C832-83701856938B}"/>
              </a:ext>
            </a:extLst>
          </p:cNvPr>
          <p:cNvSpPr>
            <a:spLocks noGrp="1"/>
          </p:cNvSpPr>
          <p:nvPr>
            <p:ph type="body" sz="half" idx="2"/>
          </p:nvPr>
        </p:nvSpPr>
        <p:spPr/>
        <p:txBody>
          <a:bodyPr/>
          <a:lstStyle/>
          <a:p>
            <a:endParaRPr lang="es-PE"/>
          </a:p>
        </p:txBody>
      </p:sp>
      <p:sp>
        <p:nvSpPr>
          <p:cNvPr id="6" name="CuadroTexto 5">
            <a:extLst>
              <a:ext uri="{FF2B5EF4-FFF2-40B4-BE49-F238E27FC236}">
                <a16:creationId xmlns:a16="http://schemas.microsoft.com/office/drawing/2014/main" id="{5517DF24-520E-5DC5-3DB0-C69CBD12113B}"/>
              </a:ext>
            </a:extLst>
          </p:cNvPr>
          <p:cNvSpPr txBox="1"/>
          <p:nvPr/>
        </p:nvSpPr>
        <p:spPr>
          <a:xfrm>
            <a:off x="1320033" y="2176661"/>
            <a:ext cx="9551933" cy="12157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r" defTabSz="409575" hangingPunct="0"/>
            <a:r>
              <a:rPr lang="es-ES" sz="2000" dirty="0">
                <a:solidFill>
                  <a:srgbClr val="272859"/>
                </a:solidFill>
                <a:latin typeface="Arial" panose="020B0604020202020204" pitchFamily="34" charset="0"/>
                <a:cs typeface="Arial" panose="020B0604020202020204" pitchFamily="34" charset="0"/>
              </a:rPr>
              <a:t>“La </a:t>
            </a:r>
            <a:r>
              <a:rPr lang="es-ES" sz="2000" b="1" dirty="0">
                <a:solidFill>
                  <a:srgbClr val="272859"/>
                </a:solidFill>
                <a:latin typeface="Arial" panose="020B0604020202020204" pitchFamily="34" charset="0"/>
                <a:cs typeface="Arial" panose="020B0604020202020204" pitchFamily="34" charset="0"/>
              </a:rPr>
              <a:t>representación gráfica de datos o conceptos</a:t>
            </a:r>
            <a:r>
              <a:rPr lang="es-ES" sz="2000" dirty="0">
                <a:solidFill>
                  <a:srgbClr val="272859"/>
                </a:solidFill>
                <a:latin typeface="Arial" panose="020B0604020202020204" pitchFamily="34" charset="0"/>
                <a:cs typeface="Arial" panose="020B0604020202020204" pitchFamily="34" charset="0"/>
              </a:rPr>
              <a:t>, que tiene como resultado una imagen mental o un artefacto externo </a:t>
            </a:r>
            <a:r>
              <a:rPr lang="es-ES" sz="2000" b="1" dirty="0">
                <a:solidFill>
                  <a:srgbClr val="272859"/>
                </a:solidFill>
                <a:latin typeface="Arial" panose="020B0604020202020204" pitchFamily="34" charset="0"/>
                <a:cs typeface="Arial" panose="020B0604020202020204" pitchFamily="34" charset="0"/>
              </a:rPr>
              <a:t>que</a:t>
            </a:r>
            <a:r>
              <a:rPr lang="es-ES" sz="2000" dirty="0">
                <a:solidFill>
                  <a:srgbClr val="272859"/>
                </a:solidFill>
                <a:latin typeface="Arial" panose="020B0604020202020204" pitchFamily="34" charset="0"/>
                <a:cs typeface="Arial" panose="020B0604020202020204" pitchFamily="34" charset="0"/>
              </a:rPr>
              <a:t> </a:t>
            </a:r>
            <a:r>
              <a:rPr lang="es-ES" sz="2000" b="1" dirty="0">
                <a:solidFill>
                  <a:srgbClr val="272859"/>
                </a:solidFill>
                <a:latin typeface="Arial" panose="020B0604020202020204" pitchFamily="34" charset="0"/>
                <a:cs typeface="Arial" panose="020B0604020202020204" pitchFamily="34" charset="0"/>
              </a:rPr>
              <a:t>ayude a la toma de decisiones</a:t>
            </a:r>
            <a:r>
              <a:rPr lang="es-ES" sz="2000" dirty="0">
                <a:solidFill>
                  <a:srgbClr val="272859"/>
                </a:solidFill>
                <a:latin typeface="Arial" panose="020B0604020202020204" pitchFamily="34" charset="0"/>
                <a:cs typeface="Arial" panose="020B0604020202020204" pitchFamily="34" charset="0"/>
              </a:rPr>
              <a:t>”</a:t>
            </a:r>
          </a:p>
          <a:p>
            <a:pPr algn="ctr" defTabSz="409575" hangingPunct="0"/>
            <a:r>
              <a:rPr lang="es-ES" sz="1000" dirty="0">
                <a:solidFill>
                  <a:srgbClr val="272859"/>
                </a:solidFill>
                <a:latin typeface="Arial" panose="020B0604020202020204" pitchFamily="34" charset="0"/>
                <a:cs typeface="Arial" panose="020B0604020202020204" pitchFamily="34" charset="0"/>
              </a:rPr>
              <a:t>   </a:t>
            </a:r>
          </a:p>
          <a:p>
            <a:pPr algn="r" defTabSz="409575" hangingPunct="0"/>
            <a:r>
              <a:rPr lang="es-PE" sz="2400" b="1" dirty="0">
                <a:solidFill>
                  <a:srgbClr val="272859"/>
                </a:solidFill>
                <a:latin typeface="Arial" panose="020B0604020202020204" pitchFamily="34" charset="0"/>
                <a:cs typeface="Arial" panose="020B0604020202020204" pitchFamily="34" charset="0"/>
                <a:sym typeface="Gill Sans"/>
              </a:rPr>
              <a:t>Colin Ware</a:t>
            </a:r>
          </a:p>
        </p:txBody>
      </p:sp>
      <p:sp>
        <p:nvSpPr>
          <p:cNvPr id="7" name="CuadroTexto 6">
            <a:extLst>
              <a:ext uri="{FF2B5EF4-FFF2-40B4-BE49-F238E27FC236}">
                <a16:creationId xmlns:a16="http://schemas.microsoft.com/office/drawing/2014/main" id="{2973F590-FF85-44FF-5E44-A2C3AF46FE20}"/>
              </a:ext>
            </a:extLst>
          </p:cNvPr>
          <p:cNvSpPr txBox="1"/>
          <p:nvPr/>
        </p:nvSpPr>
        <p:spPr>
          <a:xfrm>
            <a:off x="1614775" y="3906096"/>
            <a:ext cx="9342245" cy="12157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409575" hangingPunct="0"/>
            <a:r>
              <a:rPr lang="es-ES" sz="2000" dirty="0">
                <a:solidFill>
                  <a:srgbClr val="272859"/>
                </a:solidFill>
                <a:latin typeface="Arial" panose="020B0604020202020204" pitchFamily="34" charset="0"/>
                <a:cs typeface="Arial" panose="020B0604020202020204" pitchFamily="34" charset="0"/>
              </a:rPr>
              <a:t>“La representación visual de información diseñada para permitir la comunicación, el análisis, el descubrimiento y la exploración”</a:t>
            </a:r>
          </a:p>
          <a:p>
            <a:pPr algn="ctr" defTabSz="409575" hangingPunct="0"/>
            <a:r>
              <a:rPr lang="es-ES" sz="1000" dirty="0">
                <a:solidFill>
                  <a:srgbClr val="272859"/>
                </a:solidFill>
                <a:latin typeface="Arial" panose="020B0604020202020204" pitchFamily="34" charset="0"/>
                <a:cs typeface="Arial" panose="020B0604020202020204" pitchFamily="34" charset="0"/>
              </a:rPr>
              <a:t>   </a:t>
            </a:r>
          </a:p>
          <a:p>
            <a:pPr algn="r" defTabSz="409575" hangingPunct="0"/>
            <a:r>
              <a:rPr lang="es-PE" sz="2400" b="1" dirty="0">
                <a:solidFill>
                  <a:srgbClr val="272859"/>
                </a:solidFill>
                <a:latin typeface="Arial" panose="020B0604020202020204" pitchFamily="34" charset="0"/>
                <a:cs typeface="Arial" panose="020B0604020202020204" pitchFamily="34" charset="0"/>
                <a:sym typeface="Gill Sans"/>
              </a:rPr>
              <a:t>Alberto Cairo</a:t>
            </a:r>
          </a:p>
        </p:txBody>
      </p:sp>
    </p:spTree>
    <p:extLst>
      <p:ext uri="{BB962C8B-B14F-4D97-AF65-F5344CB8AC3E}">
        <p14:creationId xmlns:p14="http://schemas.microsoft.com/office/powerpoint/2010/main" val="423321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892F9-8E71-04A4-7077-8DD7D780C590}"/>
              </a:ext>
            </a:extLst>
          </p:cNvPr>
          <p:cNvSpPr>
            <a:spLocks noGrp="1"/>
          </p:cNvSpPr>
          <p:nvPr>
            <p:ph type="title"/>
          </p:nvPr>
        </p:nvSpPr>
        <p:spPr/>
        <p:txBody>
          <a:bodyPr/>
          <a:lstStyle/>
          <a:p>
            <a:r>
              <a:rPr lang="es-PE" sz="3200" spc="-10" dirty="0"/>
              <a:t>Visualización</a:t>
            </a:r>
            <a:r>
              <a:rPr lang="es-PE" sz="3200" dirty="0"/>
              <a:t> </a:t>
            </a:r>
            <a:r>
              <a:rPr lang="es-PE" sz="3200" spc="-5" dirty="0"/>
              <a:t>de</a:t>
            </a:r>
            <a:r>
              <a:rPr lang="es-PE" sz="3200" spc="-15" dirty="0"/>
              <a:t> datos</a:t>
            </a:r>
            <a:endParaRPr lang="es-PE" dirty="0"/>
          </a:p>
        </p:txBody>
      </p:sp>
      <p:sp>
        <p:nvSpPr>
          <p:cNvPr id="4" name="Marcador de texto 3">
            <a:extLst>
              <a:ext uri="{FF2B5EF4-FFF2-40B4-BE49-F238E27FC236}">
                <a16:creationId xmlns:a16="http://schemas.microsoft.com/office/drawing/2014/main" id="{116038A5-EA69-F625-C832-83701856938B}"/>
              </a:ext>
            </a:extLst>
          </p:cNvPr>
          <p:cNvSpPr>
            <a:spLocks noGrp="1"/>
          </p:cNvSpPr>
          <p:nvPr>
            <p:ph type="body" sz="half" idx="2"/>
          </p:nvPr>
        </p:nvSpPr>
        <p:spPr/>
        <p:txBody>
          <a:bodyPr/>
          <a:lstStyle/>
          <a:p>
            <a:endParaRPr lang="es-PE"/>
          </a:p>
        </p:txBody>
      </p:sp>
      <p:sp>
        <p:nvSpPr>
          <p:cNvPr id="5" name="Rectangle 1">
            <a:extLst>
              <a:ext uri="{FF2B5EF4-FFF2-40B4-BE49-F238E27FC236}">
                <a16:creationId xmlns:a16="http://schemas.microsoft.com/office/drawing/2014/main" id="{514596F2-7BC4-3E69-C969-50EB2D8F251B}"/>
              </a:ext>
            </a:extLst>
          </p:cNvPr>
          <p:cNvSpPr>
            <a:spLocks noGrp="1" noChangeArrowheads="1"/>
          </p:cNvSpPr>
          <p:nvPr>
            <p:ph idx="1"/>
          </p:nvPr>
        </p:nvSpPr>
        <p:spPr bwMode="auto">
          <a:xfrm>
            <a:off x="731579" y="2151727"/>
            <a:ext cx="1072884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La visualización no es solo el último paso en análisis de datos, en ocasiones es el comienzo.</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PE"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El valor principal de la visualización está en representar los </a:t>
            </a:r>
            <a:r>
              <a:rPr kumimoji="0" lang="es-ES" altLang="es-PE"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insights</a:t>
            </a: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que se encuentran en los datos. Para ello hay que trabajar en 3 pasos: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 Organizar los datos (Data </a:t>
            </a:r>
            <a:r>
              <a:rPr kumimoji="0" lang="es-ES" altLang="es-PE"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Wrangling</a:t>
            </a: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 Data </a:t>
            </a:r>
            <a:r>
              <a:rPr kumimoji="0" lang="es-ES" altLang="es-PE"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Cleaning</a:t>
            </a: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b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 Desarrollar el gráfico </a:t>
            </a:r>
            <a:b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 Estilizarlo (darle el aspecto visual que queremos) </a:t>
            </a:r>
            <a:endParaRPr kumimoji="0" lang="es-ES" altLang="es-PE" sz="4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5282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892F9-8E71-04A4-7077-8DD7D780C590}"/>
              </a:ext>
            </a:extLst>
          </p:cNvPr>
          <p:cNvSpPr>
            <a:spLocks noGrp="1"/>
          </p:cNvSpPr>
          <p:nvPr>
            <p:ph type="title"/>
          </p:nvPr>
        </p:nvSpPr>
        <p:spPr/>
        <p:txBody>
          <a:bodyPr/>
          <a:lstStyle/>
          <a:p>
            <a:r>
              <a:rPr lang="es-PE" sz="3200" spc="-10" dirty="0"/>
              <a:t>Visualización</a:t>
            </a:r>
            <a:r>
              <a:rPr lang="es-PE" sz="3200" dirty="0"/>
              <a:t> </a:t>
            </a:r>
            <a:r>
              <a:rPr lang="es-PE" sz="3200" spc="-5" dirty="0"/>
              <a:t>de</a:t>
            </a:r>
            <a:r>
              <a:rPr lang="es-PE" sz="3200" spc="-15" dirty="0"/>
              <a:t> datos</a:t>
            </a:r>
            <a:endParaRPr lang="es-PE" dirty="0"/>
          </a:p>
        </p:txBody>
      </p:sp>
      <p:sp>
        <p:nvSpPr>
          <p:cNvPr id="4" name="Marcador de texto 3">
            <a:extLst>
              <a:ext uri="{FF2B5EF4-FFF2-40B4-BE49-F238E27FC236}">
                <a16:creationId xmlns:a16="http://schemas.microsoft.com/office/drawing/2014/main" id="{116038A5-EA69-F625-C832-83701856938B}"/>
              </a:ext>
            </a:extLst>
          </p:cNvPr>
          <p:cNvSpPr>
            <a:spLocks noGrp="1"/>
          </p:cNvSpPr>
          <p:nvPr>
            <p:ph type="body" sz="half" idx="2"/>
          </p:nvPr>
        </p:nvSpPr>
        <p:spPr/>
        <p:txBody>
          <a:bodyPr/>
          <a:lstStyle/>
          <a:p>
            <a:endParaRPr lang="es-PE"/>
          </a:p>
        </p:txBody>
      </p:sp>
      <p:sp>
        <p:nvSpPr>
          <p:cNvPr id="6" name="Marcador de contenido 5">
            <a:extLst>
              <a:ext uri="{FF2B5EF4-FFF2-40B4-BE49-F238E27FC236}">
                <a16:creationId xmlns:a16="http://schemas.microsoft.com/office/drawing/2014/main" id="{81FFDE6E-1DF0-BB47-2A3A-96B361019991}"/>
              </a:ext>
            </a:extLst>
          </p:cNvPr>
          <p:cNvSpPr>
            <a:spLocks noGrp="1"/>
          </p:cNvSpPr>
          <p:nvPr>
            <p:ph idx="1"/>
          </p:nvPr>
        </p:nvSpPr>
        <p:spPr>
          <a:xfrm>
            <a:off x="739140" y="1668377"/>
            <a:ext cx="10728960" cy="4382905"/>
          </a:xfrm>
        </p:spPr>
        <p:txBody>
          <a:bodyPr/>
          <a:lstStyle/>
          <a:p>
            <a:r>
              <a:rPr kumimoji="0" lang="es-ES" altLang="es-PE"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Matplotlib</a:t>
            </a: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es una biblioteca basada en </a:t>
            </a:r>
            <a:r>
              <a:rPr kumimoji="0" lang="es-ES" altLang="es-PE"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NumPy</a:t>
            </a: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que </a:t>
            </a:r>
            <a:r>
              <a:rPr kumimoji="0" lang="es-ES" altLang="es-PE"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permite crear gráficos a partir de datos contenidos en listas o </a:t>
            </a:r>
            <a:r>
              <a:rPr kumimoji="0" lang="es-ES" altLang="es-PE"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arrays</a:t>
            </a:r>
            <a:r>
              <a:rPr kumimoji="0" lang="es-ES" altLang="es-PE"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es-ES" altLang="es-PE"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Tiene una API, </a:t>
            </a:r>
            <a:r>
              <a:rPr kumimoji="0" lang="es-ES" altLang="es-PE"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matplotlib.pyplot</a:t>
            </a: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que consiste en una colección de funciones similares a las empleadas en MATLAB. </a:t>
            </a:r>
          </a:p>
          <a:p>
            <a:b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Cada función en </a:t>
            </a:r>
            <a:r>
              <a:rPr kumimoji="0" lang="es-ES" altLang="es-PE"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pyplot</a:t>
            </a:r>
            <a:r>
              <a:rPr kumimoji="0" lang="es-ES" altLang="es-PE"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realiza una acción: crear la figura, crea un área de dibujo, traza líneas en el área, añade etiquetas... </a:t>
            </a:r>
          </a:p>
          <a:p>
            <a:endParaRPr lang="es-PE" dirty="0"/>
          </a:p>
        </p:txBody>
      </p:sp>
    </p:spTree>
    <p:extLst>
      <p:ext uri="{BB962C8B-B14F-4D97-AF65-F5344CB8AC3E}">
        <p14:creationId xmlns:p14="http://schemas.microsoft.com/office/powerpoint/2010/main" val="106961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AEB4850-5295-A689-2393-CCBC26365C1B}"/>
              </a:ext>
            </a:extLst>
          </p:cNvPr>
          <p:cNvSpPr>
            <a:spLocks noGrp="1"/>
          </p:cNvSpPr>
          <p:nvPr>
            <p:ph idx="1"/>
          </p:nvPr>
        </p:nvSpPr>
        <p:spPr/>
        <p:txBody>
          <a:bodyPr>
            <a:normAutofit fontScale="62500" lnSpcReduction="20000"/>
          </a:bodyPr>
          <a:lstStyle/>
          <a:p>
            <a:pPr marL="12700">
              <a:lnSpc>
                <a:spcPct val="100000"/>
              </a:lnSpc>
              <a:spcBef>
                <a:spcPts val="100"/>
              </a:spcBef>
            </a:pPr>
            <a:r>
              <a:rPr lang="es-MX" sz="2800" spc="-25" dirty="0">
                <a:latin typeface="Arial" panose="020B0604020202020204" pitchFamily="34" charset="0"/>
                <a:cs typeface="Arial" panose="020B0604020202020204" pitchFamily="34" charset="0"/>
              </a:rPr>
              <a:t>Para</a:t>
            </a:r>
            <a:r>
              <a:rPr lang="es-MX" sz="2800" spc="-5"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crear</a:t>
            </a:r>
            <a:r>
              <a:rPr lang="es-MX" sz="2800" spc="1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un</a:t>
            </a:r>
            <a:r>
              <a:rPr lang="es-MX" sz="2800" spc="10" dirty="0">
                <a:latin typeface="Arial" panose="020B0604020202020204" pitchFamily="34" charset="0"/>
                <a:cs typeface="Arial" panose="020B0604020202020204" pitchFamily="34" charset="0"/>
              </a:rPr>
              <a:t> </a:t>
            </a:r>
            <a:r>
              <a:rPr lang="es-MX" sz="2800" spc="-15" dirty="0">
                <a:latin typeface="Arial" panose="020B0604020202020204" pitchFamily="34" charset="0"/>
                <a:cs typeface="Arial" panose="020B0604020202020204" pitchFamily="34" charset="0"/>
              </a:rPr>
              <a:t>gráfico</a:t>
            </a:r>
            <a:r>
              <a:rPr lang="es-MX" sz="2800" spc="5"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con</a:t>
            </a:r>
            <a:r>
              <a:rPr lang="es-MX" sz="2800" spc="25" dirty="0">
                <a:latin typeface="Arial" panose="020B0604020202020204" pitchFamily="34" charset="0"/>
                <a:cs typeface="Arial" panose="020B0604020202020204" pitchFamily="34" charset="0"/>
              </a:rPr>
              <a:t> </a:t>
            </a:r>
            <a:r>
              <a:rPr lang="es-MX" sz="2800" spc="-5" dirty="0" err="1">
                <a:latin typeface="Arial" panose="020B0604020202020204" pitchFamily="34" charset="0"/>
                <a:cs typeface="Arial" panose="020B0604020202020204" pitchFamily="34" charset="0"/>
              </a:rPr>
              <a:t>matplotlib</a:t>
            </a:r>
            <a:r>
              <a:rPr lang="es-MX" sz="2800" spc="15"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es</a:t>
            </a:r>
            <a:r>
              <a:rPr lang="es-MX" sz="2800" spc="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habitual</a:t>
            </a:r>
            <a:r>
              <a:rPr lang="es-MX" sz="2800" spc="5"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seguir </a:t>
            </a:r>
            <a:r>
              <a:rPr lang="es-MX" sz="2800" spc="-5" dirty="0">
                <a:latin typeface="Arial" panose="020B0604020202020204" pitchFamily="34" charset="0"/>
                <a:cs typeface="Arial" panose="020B0604020202020204" pitchFamily="34" charset="0"/>
              </a:rPr>
              <a:t>los siguientes</a:t>
            </a:r>
            <a:r>
              <a:rPr lang="es-MX" sz="2800" spc="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pasos:</a:t>
            </a:r>
            <a:endParaRPr lang="es-MX" sz="2800" dirty="0">
              <a:latin typeface="Arial" panose="020B0604020202020204" pitchFamily="34" charset="0"/>
              <a:cs typeface="Arial" panose="020B0604020202020204" pitchFamily="34" charset="0"/>
            </a:endParaRPr>
          </a:p>
          <a:p>
            <a:pPr>
              <a:lnSpc>
                <a:spcPct val="100000"/>
              </a:lnSpc>
              <a:spcBef>
                <a:spcPts val="20"/>
              </a:spcBef>
            </a:pPr>
            <a:endParaRPr lang="es-MX" sz="2800" dirty="0">
              <a:latin typeface="Arial" panose="020B0604020202020204" pitchFamily="34" charset="0"/>
              <a:cs typeface="Arial" panose="020B0604020202020204" pitchFamily="34" charset="0"/>
            </a:endParaRPr>
          </a:p>
          <a:p>
            <a:pPr marL="355600" indent="-343535">
              <a:lnSpc>
                <a:spcPct val="100000"/>
              </a:lnSpc>
              <a:buAutoNum type="arabicPeriod"/>
              <a:tabLst>
                <a:tab pos="354965" algn="l"/>
                <a:tab pos="356235" algn="l"/>
              </a:tabLst>
            </a:pPr>
            <a:r>
              <a:rPr lang="es-MX" sz="2800" spc="-5" dirty="0">
                <a:latin typeface="Arial" panose="020B0604020202020204" pitchFamily="34" charset="0"/>
                <a:cs typeface="Arial" panose="020B0604020202020204" pitchFamily="34" charset="0"/>
              </a:rPr>
              <a:t>Importar</a:t>
            </a:r>
            <a:r>
              <a:rPr lang="es-MX" sz="2800" spc="-25"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el</a:t>
            </a:r>
            <a:r>
              <a:rPr lang="es-MX" sz="2800" spc="-15"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módulo</a:t>
            </a:r>
            <a:r>
              <a:rPr lang="es-MX" sz="2800" spc="-5" dirty="0">
                <a:latin typeface="Arial" panose="020B0604020202020204" pitchFamily="34" charset="0"/>
                <a:cs typeface="Arial" panose="020B0604020202020204" pitchFamily="34" charset="0"/>
              </a:rPr>
              <a:t> </a:t>
            </a:r>
            <a:r>
              <a:rPr lang="es-MX" sz="2800" spc="-5" dirty="0" err="1">
                <a:latin typeface="Arial" panose="020B0604020202020204" pitchFamily="34" charset="0"/>
                <a:cs typeface="Arial" panose="020B0604020202020204" pitchFamily="34" charset="0"/>
              </a:rPr>
              <a:t>pyplot</a:t>
            </a:r>
            <a:r>
              <a:rPr lang="es-MX" sz="2800" spc="-5" dirty="0">
                <a:latin typeface="Arial" panose="020B0604020202020204" pitchFamily="34" charset="0"/>
                <a:cs typeface="Arial" panose="020B0604020202020204" pitchFamily="34" charset="0"/>
              </a:rPr>
              <a:t>.</a:t>
            </a:r>
            <a:endParaRPr lang="es-MX" sz="2800" dirty="0">
              <a:latin typeface="Arial" panose="020B0604020202020204" pitchFamily="34" charset="0"/>
              <a:cs typeface="Arial" panose="020B0604020202020204" pitchFamily="34" charset="0"/>
            </a:endParaRPr>
          </a:p>
          <a:p>
            <a:pPr>
              <a:lnSpc>
                <a:spcPct val="100000"/>
              </a:lnSpc>
              <a:spcBef>
                <a:spcPts val="25"/>
              </a:spcBef>
              <a:buFont typeface="Calibri"/>
              <a:buAutoNum type="arabicPeriod"/>
            </a:pPr>
            <a:endParaRPr lang="es-MX" sz="2800" dirty="0">
              <a:latin typeface="Arial" panose="020B0604020202020204" pitchFamily="34" charset="0"/>
              <a:cs typeface="Arial" panose="020B0604020202020204" pitchFamily="34" charset="0"/>
            </a:endParaRPr>
          </a:p>
          <a:p>
            <a:pPr marL="355600" marR="5080" indent="-343535">
              <a:lnSpc>
                <a:spcPct val="100000"/>
              </a:lnSpc>
              <a:spcBef>
                <a:spcPts val="5"/>
              </a:spcBef>
              <a:buAutoNum type="arabicPeriod"/>
              <a:tabLst>
                <a:tab pos="354965" algn="l"/>
                <a:tab pos="356235" algn="l"/>
              </a:tabLst>
            </a:pPr>
            <a:r>
              <a:rPr lang="es-MX" sz="2800" spc="-10" dirty="0">
                <a:latin typeface="Arial" panose="020B0604020202020204" pitchFamily="34" charset="0"/>
                <a:cs typeface="Arial" panose="020B0604020202020204" pitchFamily="34" charset="0"/>
              </a:rPr>
              <a:t>Definir</a:t>
            </a:r>
            <a:r>
              <a:rPr lang="es-MX" sz="2800" spc="6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la</a:t>
            </a:r>
            <a:r>
              <a:rPr lang="es-MX" sz="2800" spc="40"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figura</a:t>
            </a:r>
            <a:r>
              <a:rPr lang="es-MX" sz="2800" spc="5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que</a:t>
            </a:r>
            <a:r>
              <a:rPr lang="es-MX" sz="2800" spc="45" dirty="0">
                <a:latin typeface="Arial" panose="020B0604020202020204" pitchFamily="34" charset="0"/>
                <a:cs typeface="Arial" panose="020B0604020202020204" pitchFamily="34" charset="0"/>
              </a:rPr>
              <a:t> </a:t>
            </a:r>
            <a:r>
              <a:rPr lang="es-MX" sz="2800" spc="-15" dirty="0">
                <a:latin typeface="Arial" panose="020B0604020202020204" pitchFamily="34" charset="0"/>
                <a:cs typeface="Arial" panose="020B0604020202020204" pitchFamily="34" charset="0"/>
              </a:rPr>
              <a:t>contendrá</a:t>
            </a:r>
            <a:r>
              <a:rPr lang="es-MX" sz="2800" spc="70"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el</a:t>
            </a:r>
            <a:r>
              <a:rPr lang="es-MX" sz="2800" spc="45" dirty="0">
                <a:latin typeface="Arial" panose="020B0604020202020204" pitchFamily="34" charset="0"/>
                <a:cs typeface="Arial" panose="020B0604020202020204" pitchFamily="34" charset="0"/>
              </a:rPr>
              <a:t> </a:t>
            </a:r>
            <a:r>
              <a:rPr lang="es-MX" sz="2800" spc="-20" dirty="0">
                <a:latin typeface="Arial" panose="020B0604020202020204" pitchFamily="34" charset="0"/>
                <a:cs typeface="Arial" panose="020B0604020202020204" pitchFamily="34" charset="0"/>
              </a:rPr>
              <a:t>gráfico,</a:t>
            </a:r>
            <a:r>
              <a:rPr lang="es-MX" sz="2800" spc="6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que</a:t>
            </a:r>
            <a:r>
              <a:rPr lang="es-MX" sz="2800" spc="60"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es</a:t>
            </a:r>
            <a:r>
              <a:rPr lang="es-MX" sz="2800" spc="4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la</a:t>
            </a:r>
            <a:r>
              <a:rPr lang="es-MX" sz="2800" spc="80" dirty="0">
                <a:latin typeface="Arial" panose="020B0604020202020204" pitchFamily="34" charset="0"/>
                <a:cs typeface="Arial" panose="020B0604020202020204" pitchFamily="34" charset="0"/>
              </a:rPr>
              <a:t> </a:t>
            </a:r>
            <a:r>
              <a:rPr lang="es-MX" sz="2800" spc="-10" dirty="0" err="1">
                <a:latin typeface="Arial" panose="020B0604020202020204" pitchFamily="34" charset="0"/>
                <a:cs typeface="Arial" panose="020B0604020202020204" pitchFamily="34" charset="0"/>
              </a:rPr>
              <a:t>region</a:t>
            </a:r>
            <a:r>
              <a:rPr lang="es-MX" sz="2800" spc="60"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(ventana</a:t>
            </a:r>
            <a:r>
              <a:rPr lang="es-MX" sz="2800" spc="50"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o</a:t>
            </a:r>
            <a:r>
              <a:rPr lang="es-MX" sz="2800" spc="5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página)</a:t>
            </a:r>
            <a:r>
              <a:rPr lang="es-MX" sz="2800" spc="4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donde</a:t>
            </a:r>
            <a:r>
              <a:rPr lang="es-MX" sz="2800" spc="7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se </a:t>
            </a:r>
            <a:r>
              <a:rPr lang="es-MX" sz="2800"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dibujará</a:t>
            </a:r>
            <a:r>
              <a:rPr lang="es-MX" sz="2800" spc="-5"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y</a:t>
            </a:r>
            <a:r>
              <a:rPr lang="es-MX" sz="2800" spc="5"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los</a:t>
            </a:r>
            <a:r>
              <a:rPr lang="es-MX" sz="2800" spc="20"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ejes</a:t>
            </a:r>
            <a:r>
              <a:rPr lang="es-MX" sz="2800" spc="-5"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sobre</a:t>
            </a:r>
            <a:r>
              <a:rPr lang="es-MX" sz="2800" spc="5"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los</a:t>
            </a:r>
            <a:r>
              <a:rPr lang="es-MX" sz="2800" spc="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que</a:t>
            </a:r>
            <a:r>
              <a:rPr lang="es-MX" sz="2800" spc="2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se</a:t>
            </a:r>
            <a:r>
              <a:rPr lang="es-MX" sz="2800" spc="5"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dibujarán</a:t>
            </a:r>
            <a:r>
              <a:rPr lang="es-MX" sz="2800" spc="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los</a:t>
            </a:r>
            <a:r>
              <a:rPr lang="es-MX" sz="2800" spc="15"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datos.</a:t>
            </a:r>
            <a:r>
              <a:rPr lang="es-MX" sz="2800" spc="-20" dirty="0">
                <a:latin typeface="Arial" panose="020B0604020202020204" pitchFamily="34" charset="0"/>
                <a:cs typeface="Arial" panose="020B0604020202020204" pitchFamily="34" charset="0"/>
              </a:rPr>
              <a:t> </a:t>
            </a:r>
            <a:r>
              <a:rPr lang="es-MX" sz="2800" spc="-25" dirty="0">
                <a:latin typeface="Arial" panose="020B0604020202020204" pitchFamily="34" charset="0"/>
                <a:cs typeface="Arial" panose="020B0604020202020204" pitchFamily="34" charset="0"/>
              </a:rPr>
              <a:t>Para</a:t>
            </a:r>
            <a:r>
              <a:rPr lang="es-MX" sz="2800" spc="-5" dirty="0">
                <a:latin typeface="Arial" panose="020B0604020202020204" pitchFamily="34" charset="0"/>
                <a:cs typeface="Arial" panose="020B0604020202020204" pitchFamily="34" charset="0"/>
              </a:rPr>
              <a:t> ello</a:t>
            </a:r>
            <a:r>
              <a:rPr lang="es-MX" sz="2800" spc="1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se</a:t>
            </a:r>
            <a:r>
              <a:rPr lang="es-MX" sz="2800" spc="10"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utiliza</a:t>
            </a:r>
            <a:r>
              <a:rPr lang="es-MX" sz="2800" spc="3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la función</a:t>
            </a:r>
            <a:r>
              <a:rPr lang="es-MX" sz="2800" spc="70" dirty="0">
                <a:latin typeface="Arial" panose="020B0604020202020204" pitchFamily="34" charset="0"/>
                <a:cs typeface="Arial" panose="020B0604020202020204" pitchFamily="34" charset="0"/>
              </a:rPr>
              <a:t> </a:t>
            </a:r>
            <a:r>
              <a:rPr lang="es-MX" sz="2800" spc="-5" dirty="0" err="1">
                <a:latin typeface="Arial" panose="020B0604020202020204" pitchFamily="34" charset="0"/>
                <a:cs typeface="Arial" panose="020B0604020202020204" pitchFamily="34" charset="0"/>
              </a:rPr>
              <a:t>subplots</a:t>
            </a:r>
            <a:r>
              <a:rPr lang="es-MX" sz="2800" spc="-5" dirty="0">
                <a:latin typeface="Arial" panose="020B0604020202020204" pitchFamily="34" charset="0"/>
                <a:cs typeface="Arial" panose="020B0604020202020204" pitchFamily="34" charset="0"/>
              </a:rPr>
              <a:t>().</a:t>
            </a:r>
            <a:endParaRPr lang="es-MX" sz="2800" dirty="0">
              <a:latin typeface="Arial" panose="020B0604020202020204" pitchFamily="34" charset="0"/>
              <a:cs typeface="Arial" panose="020B0604020202020204" pitchFamily="34" charset="0"/>
            </a:endParaRPr>
          </a:p>
          <a:p>
            <a:pPr>
              <a:lnSpc>
                <a:spcPct val="100000"/>
              </a:lnSpc>
              <a:spcBef>
                <a:spcPts val="20"/>
              </a:spcBef>
              <a:buFont typeface="Calibri"/>
              <a:buAutoNum type="arabicPeriod"/>
            </a:pPr>
            <a:endParaRPr lang="es-MX" sz="2800" dirty="0">
              <a:latin typeface="Arial" panose="020B0604020202020204" pitchFamily="34" charset="0"/>
              <a:cs typeface="Arial" panose="020B0604020202020204" pitchFamily="34" charset="0"/>
            </a:endParaRPr>
          </a:p>
          <a:p>
            <a:pPr marL="355600" marR="209550" indent="-343535">
              <a:lnSpc>
                <a:spcPct val="100000"/>
              </a:lnSpc>
              <a:buAutoNum type="arabicPeriod"/>
              <a:tabLst>
                <a:tab pos="354965" algn="l"/>
                <a:tab pos="356235" algn="l"/>
              </a:tabLst>
            </a:pPr>
            <a:r>
              <a:rPr lang="es-MX" sz="2800" spc="-5" dirty="0">
                <a:latin typeface="Arial" panose="020B0604020202020204" pitchFamily="34" charset="0"/>
                <a:cs typeface="Arial" panose="020B0604020202020204" pitchFamily="34" charset="0"/>
              </a:rPr>
              <a:t>Dibujar</a:t>
            </a:r>
            <a:r>
              <a:rPr lang="es-MX" sz="2800" spc="1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los</a:t>
            </a:r>
            <a:r>
              <a:rPr lang="es-MX" sz="2800"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datos</a:t>
            </a:r>
            <a:r>
              <a:rPr lang="es-MX" sz="2800"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sobre</a:t>
            </a:r>
            <a:r>
              <a:rPr lang="es-MX" sz="2800" spc="5"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los</a:t>
            </a:r>
            <a:r>
              <a:rPr lang="es-MX" sz="2800" spc="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ejes. </a:t>
            </a:r>
            <a:r>
              <a:rPr lang="es-MX" sz="2800" spc="-25" dirty="0">
                <a:latin typeface="Arial" panose="020B0604020202020204" pitchFamily="34" charset="0"/>
                <a:cs typeface="Arial" panose="020B0604020202020204" pitchFamily="34" charset="0"/>
              </a:rPr>
              <a:t>Para</a:t>
            </a:r>
            <a:r>
              <a:rPr lang="es-MX" sz="280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ello</a:t>
            </a:r>
            <a:r>
              <a:rPr lang="es-MX" sz="2800" spc="1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se</a:t>
            </a:r>
            <a:r>
              <a:rPr lang="es-MX" sz="2800" spc="10"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utilizan</a:t>
            </a:r>
            <a:r>
              <a:rPr lang="es-MX" sz="2800" spc="20"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distintas</a:t>
            </a:r>
            <a:r>
              <a:rPr lang="es-MX" sz="2800" spc="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funciones</a:t>
            </a:r>
            <a:r>
              <a:rPr lang="es-MX" sz="2800" spc="2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dependiendo</a:t>
            </a:r>
            <a:r>
              <a:rPr lang="es-MX" sz="2800" spc="2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del</a:t>
            </a:r>
            <a:r>
              <a:rPr lang="es-MX" sz="2800" spc="1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tipo </a:t>
            </a:r>
            <a:r>
              <a:rPr lang="es-MX" sz="2800" spc="-39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de</a:t>
            </a:r>
            <a:r>
              <a:rPr lang="es-MX" sz="2800" spc="10" dirty="0">
                <a:latin typeface="Arial" panose="020B0604020202020204" pitchFamily="34" charset="0"/>
                <a:cs typeface="Arial" panose="020B0604020202020204" pitchFamily="34" charset="0"/>
              </a:rPr>
              <a:t> </a:t>
            </a:r>
            <a:r>
              <a:rPr lang="es-MX" sz="2800" spc="-15" dirty="0">
                <a:latin typeface="Arial" panose="020B0604020202020204" pitchFamily="34" charset="0"/>
                <a:cs typeface="Arial" panose="020B0604020202020204" pitchFamily="34" charset="0"/>
              </a:rPr>
              <a:t>gráfico</a:t>
            </a:r>
            <a:r>
              <a:rPr lang="es-MX" sz="2800" spc="-5" dirty="0">
                <a:latin typeface="Arial" panose="020B0604020202020204" pitchFamily="34" charset="0"/>
                <a:cs typeface="Arial" panose="020B0604020202020204" pitchFamily="34" charset="0"/>
              </a:rPr>
              <a:t> que</a:t>
            </a:r>
            <a:r>
              <a:rPr lang="es-MX" sz="2800" spc="1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se</a:t>
            </a:r>
            <a:r>
              <a:rPr lang="es-MX" sz="2800" spc="5"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quiera.</a:t>
            </a:r>
            <a:endParaRPr lang="es-MX" sz="2800" dirty="0">
              <a:latin typeface="Arial" panose="020B0604020202020204" pitchFamily="34" charset="0"/>
              <a:cs typeface="Arial" panose="020B0604020202020204" pitchFamily="34" charset="0"/>
            </a:endParaRPr>
          </a:p>
          <a:p>
            <a:pPr>
              <a:lnSpc>
                <a:spcPct val="100000"/>
              </a:lnSpc>
              <a:spcBef>
                <a:spcPts val="25"/>
              </a:spcBef>
              <a:buFont typeface="Calibri"/>
              <a:buAutoNum type="arabicPeriod"/>
            </a:pPr>
            <a:endParaRPr lang="es-MX" sz="2800" dirty="0">
              <a:latin typeface="Arial" panose="020B0604020202020204" pitchFamily="34" charset="0"/>
              <a:cs typeface="Arial" panose="020B0604020202020204" pitchFamily="34" charset="0"/>
            </a:endParaRPr>
          </a:p>
          <a:p>
            <a:pPr marL="355600" marR="205104" indent="-343535">
              <a:lnSpc>
                <a:spcPct val="100000"/>
              </a:lnSpc>
              <a:spcBef>
                <a:spcPts val="5"/>
              </a:spcBef>
              <a:buAutoNum type="arabicPeriod"/>
              <a:tabLst>
                <a:tab pos="354965" algn="l"/>
                <a:tab pos="356235" algn="l"/>
              </a:tabLst>
            </a:pPr>
            <a:r>
              <a:rPr lang="es-MX" sz="2800" spc="-15" dirty="0">
                <a:latin typeface="Arial" panose="020B0604020202020204" pitchFamily="34" charset="0"/>
                <a:cs typeface="Arial" panose="020B0604020202020204" pitchFamily="34" charset="0"/>
              </a:rPr>
              <a:t>Personalizar</a:t>
            </a:r>
            <a:r>
              <a:rPr lang="es-MX" sz="2800" spc="10"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el</a:t>
            </a:r>
            <a:r>
              <a:rPr lang="es-MX" sz="2800" spc="20" dirty="0">
                <a:latin typeface="Arial" panose="020B0604020202020204" pitchFamily="34" charset="0"/>
                <a:cs typeface="Arial" panose="020B0604020202020204" pitchFamily="34" charset="0"/>
              </a:rPr>
              <a:t> </a:t>
            </a:r>
            <a:r>
              <a:rPr lang="es-MX" sz="2800" spc="-15" dirty="0">
                <a:latin typeface="Arial" panose="020B0604020202020204" pitchFamily="34" charset="0"/>
                <a:cs typeface="Arial" panose="020B0604020202020204" pitchFamily="34" charset="0"/>
              </a:rPr>
              <a:t>gráfico.</a:t>
            </a:r>
            <a:r>
              <a:rPr lang="es-MX" sz="2800" spc="5" dirty="0">
                <a:latin typeface="Arial" panose="020B0604020202020204" pitchFamily="34" charset="0"/>
                <a:cs typeface="Arial" panose="020B0604020202020204" pitchFamily="34" charset="0"/>
              </a:rPr>
              <a:t> </a:t>
            </a:r>
            <a:r>
              <a:rPr lang="es-MX" sz="2800" spc="-20" dirty="0">
                <a:latin typeface="Arial" panose="020B0604020202020204" pitchFamily="34" charset="0"/>
                <a:cs typeface="Arial" panose="020B0604020202020204" pitchFamily="34" charset="0"/>
              </a:rPr>
              <a:t>Para</a:t>
            </a:r>
            <a:r>
              <a:rPr lang="es-MX" sz="2800" spc="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ello</a:t>
            </a:r>
            <a:r>
              <a:rPr lang="es-MX" sz="2800" spc="30" dirty="0">
                <a:latin typeface="Arial" panose="020B0604020202020204" pitchFamily="34" charset="0"/>
                <a:cs typeface="Arial" panose="020B0604020202020204" pitchFamily="34" charset="0"/>
              </a:rPr>
              <a:t> </a:t>
            </a:r>
            <a:r>
              <a:rPr lang="es-MX" sz="2800" spc="-15" dirty="0">
                <a:latin typeface="Arial" panose="020B0604020202020204" pitchFamily="34" charset="0"/>
                <a:cs typeface="Arial" panose="020B0604020202020204" pitchFamily="34" charset="0"/>
              </a:rPr>
              <a:t>existen</a:t>
            </a:r>
            <a:r>
              <a:rPr lang="es-MX" sz="2800" spc="1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multitud</a:t>
            </a:r>
            <a:r>
              <a:rPr lang="es-MX" sz="2800" spc="2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de</a:t>
            </a:r>
            <a:r>
              <a:rPr lang="es-MX" sz="2800" spc="2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funciones</a:t>
            </a:r>
            <a:r>
              <a:rPr lang="es-MX" sz="2800" spc="2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que</a:t>
            </a:r>
            <a:r>
              <a:rPr lang="es-MX" sz="2800" spc="25"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permiten</a:t>
            </a:r>
            <a:r>
              <a:rPr lang="es-MX" sz="2800" spc="2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añadir</a:t>
            </a:r>
            <a:r>
              <a:rPr lang="es-MX" sz="2800" spc="1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un</a:t>
            </a:r>
            <a:r>
              <a:rPr lang="es-MX" sz="2800" spc="20"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título, </a:t>
            </a:r>
            <a:r>
              <a:rPr lang="es-MX" sz="2800" spc="-39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una</a:t>
            </a:r>
            <a:r>
              <a:rPr lang="es-MX" sz="2800" spc="10"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leyenda,</a:t>
            </a:r>
            <a:r>
              <a:rPr lang="es-MX" sz="2800" spc="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una</a:t>
            </a:r>
            <a:r>
              <a:rPr lang="es-MX" sz="2800" spc="10"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rejilla,</a:t>
            </a:r>
            <a:r>
              <a:rPr lang="es-MX" sz="2800" spc="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cambiar</a:t>
            </a:r>
            <a:r>
              <a:rPr lang="es-MX" sz="2800" spc="5"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colores</a:t>
            </a:r>
            <a:r>
              <a:rPr lang="es-MX" sz="2800" spc="15"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o</a:t>
            </a:r>
            <a:r>
              <a:rPr lang="es-MX" sz="2800" spc="-5"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personalizar</a:t>
            </a:r>
            <a:r>
              <a:rPr lang="es-MX" sz="2800" spc="1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los</a:t>
            </a:r>
            <a:r>
              <a:rPr lang="es-MX" sz="2800" spc="10"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ejes.</a:t>
            </a:r>
          </a:p>
          <a:p>
            <a:pPr>
              <a:lnSpc>
                <a:spcPct val="100000"/>
              </a:lnSpc>
              <a:spcBef>
                <a:spcPts val="20"/>
              </a:spcBef>
              <a:buFont typeface="Calibri"/>
              <a:buAutoNum type="arabicPeriod"/>
            </a:pPr>
            <a:endParaRPr lang="es-MX" sz="2800" dirty="0">
              <a:latin typeface="Arial" panose="020B0604020202020204" pitchFamily="34" charset="0"/>
              <a:cs typeface="Arial" panose="020B0604020202020204" pitchFamily="34" charset="0"/>
            </a:endParaRPr>
          </a:p>
          <a:p>
            <a:pPr marL="355600" indent="-343535">
              <a:lnSpc>
                <a:spcPct val="100000"/>
              </a:lnSpc>
              <a:buAutoNum type="arabicPeriod"/>
              <a:tabLst>
                <a:tab pos="354965" algn="l"/>
                <a:tab pos="356235" algn="l"/>
              </a:tabLst>
            </a:pPr>
            <a:r>
              <a:rPr lang="es-MX" sz="2800" spc="-5" dirty="0">
                <a:latin typeface="Arial" panose="020B0604020202020204" pitchFamily="34" charset="0"/>
                <a:cs typeface="Arial" panose="020B0604020202020204" pitchFamily="34" charset="0"/>
              </a:rPr>
              <a:t>Guardar</a:t>
            </a:r>
            <a:r>
              <a:rPr lang="es-MX" sz="2800" spc="-10" dirty="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el</a:t>
            </a:r>
            <a:r>
              <a:rPr lang="es-MX" sz="2800" spc="5" dirty="0">
                <a:latin typeface="Arial" panose="020B0604020202020204" pitchFamily="34" charset="0"/>
                <a:cs typeface="Arial" panose="020B0604020202020204" pitchFamily="34" charset="0"/>
              </a:rPr>
              <a:t> </a:t>
            </a:r>
            <a:r>
              <a:rPr lang="es-MX" sz="2800" spc="-15" dirty="0">
                <a:latin typeface="Arial" panose="020B0604020202020204" pitchFamily="34" charset="0"/>
                <a:cs typeface="Arial" panose="020B0604020202020204" pitchFamily="34" charset="0"/>
              </a:rPr>
              <a:t>gráfico.</a:t>
            </a:r>
            <a:r>
              <a:rPr lang="es-MX" sz="2800" spc="10" dirty="0">
                <a:latin typeface="Arial" panose="020B0604020202020204" pitchFamily="34" charset="0"/>
                <a:cs typeface="Arial" panose="020B0604020202020204" pitchFamily="34" charset="0"/>
              </a:rPr>
              <a:t> </a:t>
            </a:r>
            <a:r>
              <a:rPr lang="es-MX" sz="2800" spc="-25" dirty="0">
                <a:latin typeface="Arial" panose="020B0604020202020204" pitchFamily="34" charset="0"/>
                <a:cs typeface="Arial" panose="020B0604020202020204" pitchFamily="34" charset="0"/>
              </a:rPr>
              <a:t>Para</a:t>
            </a:r>
            <a:r>
              <a:rPr lang="es-MX" sz="2800" spc="-5" dirty="0">
                <a:latin typeface="Arial" panose="020B0604020202020204" pitchFamily="34" charset="0"/>
                <a:cs typeface="Arial" panose="020B0604020202020204" pitchFamily="34" charset="0"/>
              </a:rPr>
              <a:t> ello</a:t>
            </a:r>
            <a:r>
              <a:rPr lang="es-MX" sz="2800" spc="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se</a:t>
            </a:r>
            <a:r>
              <a:rPr lang="es-MX" sz="2800" dirty="0">
                <a:latin typeface="Arial" panose="020B0604020202020204" pitchFamily="34" charset="0"/>
                <a:cs typeface="Arial" panose="020B0604020202020204" pitchFamily="34" charset="0"/>
              </a:rPr>
              <a:t> </a:t>
            </a:r>
            <a:r>
              <a:rPr lang="es-MX" sz="2800" spc="-10" dirty="0">
                <a:latin typeface="Arial" panose="020B0604020202020204" pitchFamily="34" charset="0"/>
                <a:cs typeface="Arial" panose="020B0604020202020204" pitchFamily="34" charset="0"/>
              </a:rPr>
              <a:t>utiliza</a:t>
            </a:r>
            <a:r>
              <a:rPr lang="es-MX" sz="2800" spc="1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la</a:t>
            </a:r>
            <a:r>
              <a:rPr lang="es-MX" sz="2800" spc="1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función</a:t>
            </a:r>
            <a:r>
              <a:rPr lang="es-MX" sz="2800" spc="55" dirty="0">
                <a:latin typeface="Arial" panose="020B0604020202020204" pitchFamily="34" charset="0"/>
                <a:cs typeface="Arial" panose="020B0604020202020204" pitchFamily="34" charset="0"/>
              </a:rPr>
              <a:t> </a:t>
            </a:r>
            <a:r>
              <a:rPr lang="es-MX" sz="2800" spc="-10" dirty="0" err="1">
                <a:latin typeface="Arial" panose="020B0604020202020204" pitchFamily="34" charset="0"/>
                <a:cs typeface="Arial" panose="020B0604020202020204" pitchFamily="34" charset="0"/>
              </a:rPr>
              <a:t>savefig</a:t>
            </a:r>
            <a:r>
              <a:rPr lang="es-MX" sz="2800" spc="-10" dirty="0">
                <a:latin typeface="Arial" panose="020B0604020202020204" pitchFamily="34" charset="0"/>
                <a:cs typeface="Arial" panose="020B0604020202020204" pitchFamily="34" charset="0"/>
              </a:rPr>
              <a:t>().</a:t>
            </a:r>
            <a:endParaRPr lang="es-MX" sz="2800" dirty="0">
              <a:latin typeface="Arial" panose="020B0604020202020204" pitchFamily="34" charset="0"/>
              <a:cs typeface="Arial" panose="020B0604020202020204" pitchFamily="34" charset="0"/>
            </a:endParaRPr>
          </a:p>
          <a:p>
            <a:pPr>
              <a:lnSpc>
                <a:spcPct val="100000"/>
              </a:lnSpc>
              <a:spcBef>
                <a:spcPts val="25"/>
              </a:spcBef>
              <a:buFont typeface="Calibri"/>
              <a:buAutoNum type="arabicPeriod"/>
            </a:pPr>
            <a:endParaRPr lang="es-MX" sz="2800" dirty="0">
              <a:latin typeface="Arial" panose="020B0604020202020204" pitchFamily="34" charset="0"/>
              <a:cs typeface="Arial" panose="020B0604020202020204" pitchFamily="34" charset="0"/>
            </a:endParaRPr>
          </a:p>
          <a:p>
            <a:pPr marL="355600" indent="-343535">
              <a:lnSpc>
                <a:spcPct val="100000"/>
              </a:lnSpc>
              <a:spcBef>
                <a:spcPts val="5"/>
              </a:spcBef>
              <a:buAutoNum type="arabicPeriod"/>
              <a:tabLst>
                <a:tab pos="354965" algn="l"/>
                <a:tab pos="356235" algn="l"/>
              </a:tabLst>
            </a:pPr>
            <a:r>
              <a:rPr lang="es-MX" sz="2800" spc="-10" dirty="0">
                <a:latin typeface="Arial" panose="020B0604020202020204" pitchFamily="34" charset="0"/>
                <a:cs typeface="Arial" panose="020B0604020202020204" pitchFamily="34" charset="0"/>
              </a:rPr>
              <a:t>Mostrar </a:t>
            </a:r>
            <a:r>
              <a:rPr lang="es-MX" sz="2800" dirty="0">
                <a:latin typeface="Arial" panose="020B0604020202020204" pitchFamily="34" charset="0"/>
                <a:cs typeface="Arial" panose="020B0604020202020204" pitchFamily="34" charset="0"/>
              </a:rPr>
              <a:t>el</a:t>
            </a:r>
            <a:r>
              <a:rPr lang="es-MX" sz="2800" spc="5" dirty="0">
                <a:latin typeface="Arial" panose="020B0604020202020204" pitchFamily="34" charset="0"/>
                <a:cs typeface="Arial" panose="020B0604020202020204" pitchFamily="34" charset="0"/>
              </a:rPr>
              <a:t> </a:t>
            </a:r>
            <a:r>
              <a:rPr lang="es-MX" sz="2800" spc="-15" dirty="0">
                <a:latin typeface="Arial" panose="020B0604020202020204" pitchFamily="34" charset="0"/>
                <a:cs typeface="Arial" panose="020B0604020202020204" pitchFamily="34" charset="0"/>
              </a:rPr>
              <a:t>gráfico.</a:t>
            </a:r>
            <a:r>
              <a:rPr lang="es-MX" sz="2800" spc="-10" dirty="0">
                <a:latin typeface="Arial" panose="020B0604020202020204" pitchFamily="34" charset="0"/>
                <a:cs typeface="Arial" panose="020B0604020202020204" pitchFamily="34" charset="0"/>
              </a:rPr>
              <a:t> </a:t>
            </a:r>
            <a:r>
              <a:rPr lang="es-MX" sz="2800" spc="-20" dirty="0">
                <a:latin typeface="Arial" panose="020B0604020202020204" pitchFamily="34" charset="0"/>
                <a:cs typeface="Arial" panose="020B0604020202020204" pitchFamily="34" charset="0"/>
              </a:rPr>
              <a:t>Para</a:t>
            </a:r>
            <a:r>
              <a:rPr lang="es-MX" sz="2800" spc="-5" dirty="0">
                <a:latin typeface="Arial" panose="020B0604020202020204" pitchFamily="34" charset="0"/>
                <a:cs typeface="Arial" panose="020B0604020202020204" pitchFamily="34" charset="0"/>
              </a:rPr>
              <a:t> ello</a:t>
            </a:r>
            <a:r>
              <a:rPr lang="es-MX" sz="2800" spc="1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se</a:t>
            </a:r>
            <a:r>
              <a:rPr lang="es-MX" sz="2800" spc="-10" dirty="0">
                <a:latin typeface="Arial" panose="020B0604020202020204" pitchFamily="34" charset="0"/>
                <a:cs typeface="Arial" panose="020B0604020202020204" pitchFamily="34" charset="0"/>
              </a:rPr>
              <a:t> utiliza</a:t>
            </a:r>
            <a:r>
              <a:rPr lang="es-MX" sz="2800" spc="20"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la función</a:t>
            </a:r>
            <a:r>
              <a:rPr lang="es-MX" sz="2800" spc="15" dirty="0">
                <a:latin typeface="Arial" panose="020B0604020202020204" pitchFamily="34" charset="0"/>
                <a:cs typeface="Arial" panose="020B0604020202020204" pitchFamily="34" charset="0"/>
              </a:rPr>
              <a:t> </a:t>
            </a:r>
            <a:r>
              <a:rPr lang="es-MX" sz="2800" spc="-5" dirty="0">
                <a:latin typeface="Arial" panose="020B0604020202020204" pitchFamily="34" charset="0"/>
                <a:cs typeface="Arial" panose="020B0604020202020204" pitchFamily="34" charset="0"/>
              </a:rPr>
              <a:t>show()</a:t>
            </a:r>
            <a:endParaRPr lang="es-MX" sz="2800" dirty="0">
              <a:latin typeface="Arial" panose="020B0604020202020204" pitchFamily="34" charset="0"/>
              <a:cs typeface="Arial" panose="020B0604020202020204" pitchFamily="34" charset="0"/>
            </a:endParaRPr>
          </a:p>
          <a:p>
            <a:endParaRPr lang="es-PE" dirty="0"/>
          </a:p>
        </p:txBody>
      </p:sp>
      <p:sp>
        <p:nvSpPr>
          <p:cNvPr id="4" name="Marcador de texto 3">
            <a:extLst>
              <a:ext uri="{FF2B5EF4-FFF2-40B4-BE49-F238E27FC236}">
                <a16:creationId xmlns:a16="http://schemas.microsoft.com/office/drawing/2014/main" id="{D22B72B2-C961-EADB-AB0A-5CCF17672256}"/>
              </a:ext>
            </a:extLst>
          </p:cNvPr>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278014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FA1A5-65BF-D6B7-430D-328475AB1B93}"/>
              </a:ext>
            </a:extLst>
          </p:cNvPr>
          <p:cNvSpPr>
            <a:spLocks noGrp="1"/>
          </p:cNvSpPr>
          <p:nvPr>
            <p:ph type="title"/>
          </p:nvPr>
        </p:nvSpPr>
        <p:spPr/>
        <p:txBody>
          <a:bodyPr/>
          <a:lstStyle/>
          <a:p>
            <a:r>
              <a:rPr lang="es-PE" sz="3200" spc="-15" dirty="0"/>
              <a:t>Interfaz</a:t>
            </a:r>
            <a:r>
              <a:rPr lang="es-PE" sz="3200" spc="-30" dirty="0"/>
              <a:t> </a:t>
            </a:r>
            <a:r>
              <a:rPr lang="es-PE" sz="3200" dirty="0" err="1"/>
              <a:t>Pyplot</a:t>
            </a:r>
            <a:endParaRPr lang="es-PE" dirty="0"/>
          </a:p>
        </p:txBody>
      </p:sp>
      <p:sp>
        <p:nvSpPr>
          <p:cNvPr id="4" name="Marcador de texto 3">
            <a:extLst>
              <a:ext uri="{FF2B5EF4-FFF2-40B4-BE49-F238E27FC236}">
                <a16:creationId xmlns:a16="http://schemas.microsoft.com/office/drawing/2014/main" id="{133FE8B2-A315-9E65-E694-FC7435BC0FFD}"/>
              </a:ext>
            </a:extLst>
          </p:cNvPr>
          <p:cNvSpPr>
            <a:spLocks noGrp="1"/>
          </p:cNvSpPr>
          <p:nvPr>
            <p:ph type="body" sz="half" idx="2"/>
          </p:nvPr>
        </p:nvSpPr>
        <p:spPr/>
        <p:txBody>
          <a:bodyPr/>
          <a:lstStyle/>
          <a:p>
            <a:endParaRPr lang="es-PE"/>
          </a:p>
        </p:txBody>
      </p:sp>
      <p:sp>
        <p:nvSpPr>
          <p:cNvPr id="5" name="object 7">
            <a:extLst>
              <a:ext uri="{FF2B5EF4-FFF2-40B4-BE49-F238E27FC236}">
                <a16:creationId xmlns:a16="http://schemas.microsoft.com/office/drawing/2014/main" id="{A7A8039B-C015-5DF5-641C-D837AE6936D5}"/>
              </a:ext>
            </a:extLst>
          </p:cNvPr>
          <p:cNvSpPr txBox="1"/>
          <p:nvPr/>
        </p:nvSpPr>
        <p:spPr>
          <a:xfrm>
            <a:off x="689559" y="1861565"/>
            <a:ext cx="4841240" cy="3352200"/>
          </a:xfrm>
          <a:prstGeom prst="rect">
            <a:avLst/>
          </a:prstGeom>
        </p:spPr>
        <p:txBody>
          <a:bodyPr vert="horz" wrap="square" lIns="0" tIns="12700" rIns="0" bIns="0" rtlCol="0">
            <a:spAutoFit/>
          </a:bodyPr>
          <a:lstStyle/>
          <a:p>
            <a:pPr marL="12700" marR="347345">
              <a:lnSpc>
                <a:spcPct val="100000"/>
              </a:lnSpc>
              <a:spcBef>
                <a:spcPts val="100"/>
              </a:spcBef>
              <a:buChar char="•"/>
              <a:tabLst>
                <a:tab pos="156210" algn="l"/>
              </a:tabLst>
            </a:pPr>
            <a:r>
              <a:rPr sz="1800" spc="-5" dirty="0">
                <a:latin typeface="Arial" panose="020B0604020202020204" pitchFamily="34" charset="0"/>
                <a:cs typeface="Arial" panose="020B0604020202020204" pitchFamily="34" charset="0"/>
              </a:rPr>
              <a:t>Permite</a:t>
            </a:r>
            <a:r>
              <a:rPr sz="180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llevar</a:t>
            </a:r>
            <a:r>
              <a:rPr sz="1800" spc="1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a</a:t>
            </a:r>
            <a:r>
              <a:rPr sz="180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cabo</a:t>
            </a:r>
            <a:r>
              <a:rPr sz="1800" spc="1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la</a:t>
            </a:r>
            <a:r>
              <a:rPr sz="1800" spc="-1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función</a:t>
            </a:r>
            <a:r>
              <a:rPr sz="1800" spc="15"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plot:</a:t>
            </a:r>
            <a:r>
              <a:rPr sz="1800" spc="5"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listas, </a:t>
            </a:r>
            <a:r>
              <a:rPr sz="1800" spc="-484"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arrays.</a:t>
            </a:r>
            <a:endParaRPr sz="1800" dirty="0">
              <a:latin typeface="Arial" panose="020B0604020202020204" pitchFamily="34" charset="0"/>
              <a:cs typeface="Arial" panose="020B0604020202020204" pitchFamily="34" charset="0"/>
            </a:endParaRPr>
          </a:p>
          <a:p>
            <a:pPr>
              <a:lnSpc>
                <a:spcPct val="100000"/>
              </a:lnSpc>
              <a:spcBef>
                <a:spcPts val="30"/>
              </a:spcBef>
              <a:buFont typeface="Arial MT"/>
              <a:buChar char="•"/>
            </a:pPr>
            <a:endParaRPr sz="1850" dirty="0">
              <a:latin typeface="Arial" panose="020B0604020202020204" pitchFamily="34" charset="0"/>
              <a:cs typeface="Arial" panose="020B0604020202020204" pitchFamily="34" charset="0"/>
            </a:endParaRPr>
          </a:p>
          <a:p>
            <a:pPr marL="155575" indent="-143510">
              <a:lnSpc>
                <a:spcPct val="100000"/>
              </a:lnSpc>
              <a:buChar char="•"/>
              <a:tabLst>
                <a:tab pos="156210" algn="l"/>
              </a:tabLst>
            </a:pPr>
            <a:r>
              <a:rPr sz="1800" spc="-5" dirty="0">
                <a:latin typeface="Arial" panose="020B0604020202020204" pitchFamily="34" charset="0"/>
                <a:cs typeface="Arial" panose="020B0604020202020204" pitchFamily="34" charset="0"/>
              </a:rPr>
              <a:t>Personalizar</a:t>
            </a:r>
            <a:r>
              <a:rPr sz="1800" spc="2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las</a:t>
            </a:r>
            <a:r>
              <a:rPr sz="1800" spc="5"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líneas,colores,</a:t>
            </a:r>
            <a:r>
              <a:rPr sz="1800" spc="15" dirty="0">
                <a:latin typeface="Arial" panose="020B0604020202020204" pitchFamily="34" charset="0"/>
                <a:cs typeface="Arial" panose="020B0604020202020204" pitchFamily="34" charset="0"/>
              </a:rPr>
              <a:t> </a:t>
            </a:r>
            <a:r>
              <a:rPr sz="1800" spc="-10" dirty="0">
                <a:latin typeface="Arial" panose="020B0604020202020204" pitchFamily="34" charset="0"/>
                <a:cs typeface="Arial" panose="020B0604020202020204" pitchFamily="34" charset="0"/>
              </a:rPr>
              <a:t>leyendas,</a:t>
            </a:r>
            <a:r>
              <a:rPr sz="1800" spc="50" dirty="0">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etc.</a:t>
            </a:r>
          </a:p>
          <a:p>
            <a:pPr marL="155575" indent="-143510">
              <a:lnSpc>
                <a:spcPct val="100000"/>
              </a:lnSpc>
              <a:buChar char="•"/>
              <a:tabLst>
                <a:tab pos="156210" algn="l"/>
              </a:tabLst>
            </a:pPr>
            <a:r>
              <a:rPr sz="1800" dirty="0">
                <a:latin typeface="Arial" panose="020B0604020202020204" pitchFamily="34" charset="0"/>
                <a:cs typeface="Arial" panose="020B0604020202020204" pitchFamily="34" charset="0"/>
              </a:rPr>
              <a:t>Ofrece</a:t>
            </a:r>
            <a:r>
              <a:rPr sz="1800" spc="-2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un</a:t>
            </a:r>
            <a:r>
              <a:rPr sz="1800" spc="1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conjunto</a:t>
            </a:r>
            <a:r>
              <a:rPr sz="1800" spc="1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de tipos</a:t>
            </a:r>
            <a:r>
              <a:rPr sz="1800" spc="1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de graficas:</a:t>
            </a:r>
            <a:r>
              <a:rPr sz="1800" spc="1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hist(),</a:t>
            </a:r>
            <a:endParaRPr sz="1800" dirty="0">
              <a:latin typeface="Arial" panose="020B0604020202020204" pitchFamily="34" charset="0"/>
              <a:cs typeface="Arial" panose="020B0604020202020204" pitchFamily="34" charset="0"/>
            </a:endParaRPr>
          </a:p>
          <a:p>
            <a:pPr marL="12700">
              <a:lnSpc>
                <a:spcPct val="100000"/>
              </a:lnSpc>
            </a:pPr>
            <a:r>
              <a:rPr sz="1800" spc="-5" dirty="0">
                <a:latin typeface="Arial" panose="020B0604020202020204" pitchFamily="34" charset="0"/>
                <a:cs typeface="Arial" panose="020B0604020202020204" pitchFamily="34" charset="0"/>
              </a:rPr>
              <a:t>scatter(),</a:t>
            </a:r>
            <a:r>
              <a:rPr sz="1800" spc="-25"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boxplot(),</a:t>
            </a:r>
            <a:r>
              <a:rPr sz="1800" spc="15"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etc.</a:t>
            </a:r>
            <a:endParaRPr sz="1800" dirty="0">
              <a:latin typeface="Arial" panose="020B0604020202020204" pitchFamily="34" charset="0"/>
              <a:cs typeface="Arial" panose="020B0604020202020204" pitchFamily="34" charset="0"/>
            </a:endParaRPr>
          </a:p>
          <a:p>
            <a:pPr>
              <a:lnSpc>
                <a:spcPct val="100000"/>
              </a:lnSpc>
              <a:spcBef>
                <a:spcPts val="35"/>
              </a:spcBef>
            </a:pPr>
            <a:endParaRPr sz="1850" dirty="0">
              <a:latin typeface="Arial" panose="020B0604020202020204" pitchFamily="34" charset="0"/>
              <a:cs typeface="Arial" panose="020B0604020202020204" pitchFamily="34" charset="0"/>
            </a:endParaRPr>
          </a:p>
          <a:p>
            <a:pPr marL="93345" indent="-81280" algn="just">
              <a:lnSpc>
                <a:spcPct val="100000"/>
              </a:lnSpc>
              <a:buChar char="•"/>
              <a:tabLst>
                <a:tab pos="93980" algn="l"/>
              </a:tabLst>
            </a:pPr>
            <a:r>
              <a:rPr sz="1800" spc="-5" dirty="0">
                <a:latin typeface="Arial" panose="020B0604020202020204" pitchFamily="34" charset="0"/>
                <a:cs typeface="Arial" panose="020B0604020202020204" pitchFamily="34" charset="0"/>
              </a:rPr>
              <a:t>Identificar los</a:t>
            </a:r>
            <a:r>
              <a:rPr sz="1800" spc="-1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componentes:</a:t>
            </a:r>
            <a:endParaRPr sz="1800" dirty="0">
              <a:latin typeface="Arial" panose="020B0604020202020204" pitchFamily="34" charset="0"/>
              <a:cs typeface="Arial" panose="020B0604020202020204" pitchFamily="34" charset="0"/>
            </a:endParaRPr>
          </a:p>
          <a:p>
            <a:pPr marL="756285" lvl="1" indent="-287020" algn="just">
              <a:lnSpc>
                <a:spcPct val="100000"/>
              </a:lnSpc>
              <a:buChar char="•"/>
              <a:tabLst>
                <a:tab pos="756920" algn="l"/>
              </a:tabLst>
            </a:pPr>
            <a:r>
              <a:rPr sz="1800" spc="-5" dirty="0">
                <a:latin typeface="Arial" panose="020B0604020202020204" pitchFamily="34" charset="0"/>
                <a:cs typeface="Arial" panose="020B0604020202020204" pitchFamily="34" charset="0"/>
              </a:rPr>
              <a:t>Datos: Listas,</a:t>
            </a:r>
            <a:r>
              <a:rPr sz="1800" spc="5" dirty="0">
                <a:latin typeface="Arial" panose="020B0604020202020204" pitchFamily="34" charset="0"/>
                <a:cs typeface="Arial" panose="020B0604020202020204" pitchFamily="34" charset="0"/>
              </a:rPr>
              <a:t> </a:t>
            </a:r>
            <a:r>
              <a:rPr sz="1800" spc="-25" dirty="0">
                <a:latin typeface="Arial" panose="020B0604020202020204" pitchFamily="34" charset="0"/>
                <a:cs typeface="Arial" panose="020B0604020202020204" pitchFamily="34" charset="0"/>
              </a:rPr>
              <a:t>ndarray,</a:t>
            </a:r>
            <a:r>
              <a:rPr sz="1800" spc="35"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Pandas</a:t>
            </a:r>
            <a:r>
              <a:rPr sz="1800" spc="5"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Series</a:t>
            </a:r>
            <a:endParaRPr sz="1800" dirty="0">
              <a:latin typeface="Arial" panose="020B0604020202020204" pitchFamily="34" charset="0"/>
              <a:cs typeface="Arial" panose="020B0604020202020204" pitchFamily="34" charset="0"/>
            </a:endParaRPr>
          </a:p>
          <a:p>
            <a:pPr marL="756285" marR="66040" lvl="1" indent="-287020" algn="just">
              <a:lnSpc>
                <a:spcPct val="100000"/>
              </a:lnSpc>
              <a:buChar char="•"/>
              <a:tabLst>
                <a:tab pos="756920" algn="l"/>
              </a:tabLst>
            </a:pPr>
            <a:r>
              <a:rPr sz="1800" spc="-5" dirty="0">
                <a:latin typeface="Arial" panose="020B0604020202020204" pitchFamily="34" charset="0"/>
                <a:cs typeface="Arial" panose="020B0604020202020204" pitchFamily="34" charset="0"/>
              </a:rPr>
              <a:t>Elementos: </a:t>
            </a:r>
            <a:r>
              <a:rPr sz="1800" spc="-10" dirty="0">
                <a:latin typeface="Arial" panose="020B0604020202020204" pitchFamily="34" charset="0"/>
                <a:cs typeface="Arial" panose="020B0604020202020204" pitchFamily="34" charset="0"/>
              </a:rPr>
              <a:t>Titulos, </a:t>
            </a:r>
            <a:r>
              <a:rPr sz="1800" spc="-5" dirty="0">
                <a:latin typeface="Arial" panose="020B0604020202020204" pitchFamily="34" charset="0"/>
                <a:cs typeface="Arial" panose="020B0604020202020204" pitchFamily="34" charset="0"/>
              </a:rPr>
              <a:t>nombre de los ejes, </a:t>
            </a:r>
            <a:r>
              <a:rPr sz="1800" spc="-490" dirty="0">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etc. </a:t>
            </a:r>
            <a:r>
              <a:rPr sz="1800" spc="-5" dirty="0">
                <a:latin typeface="Arial" panose="020B0604020202020204" pitchFamily="34" charset="0"/>
                <a:cs typeface="Arial" panose="020B0604020202020204" pitchFamily="34" charset="0"/>
              </a:rPr>
              <a:t>Se accede a los elementos básicos </a:t>
            </a:r>
            <a:r>
              <a:rPr sz="1800" spc="-49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con</a:t>
            </a:r>
            <a:r>
              <a:rPr sz="1800" spc="-10" dirty="0">
                <a:latin typeface="Arial" panose="020B0604020202020204" pitchFamily="34" charset="0"/>
                <a:cs typeface="Arial" panose="020B0604020202020204" pitchFamily="34" charset="0"/>
              </a:rPr>
              <a:t> </a:t>
            </a:r>
            <a:r>
              <a:rPr sz="1800" b="1" dirty="0">
                <a:latin typeface="Arial" panose="020B0604020202020204" pitchFamily="34" charset="0"/>
                <a:cs typeface="Arial" panose="020B0604020202020204" pitchFamily="34" charset="0"/>
              </a:rPr>
              <a:t>.plt</a:t>
            </a:r>
            <a:endParaRPr sz="1800" dirty="0">
              <a:latin typeface="Arial" panose="020B0604020202020204" pitchFamily="34" charset="0"/>
              <a:cs typeface="Arial" panose="020B0604020202020204" pitchFamily="34" charset="0"/>
            </a:endParaRPr>
          </a:p>
        </p:txBody>
      </p:sp>
      <p:grpSp>
        <p:nvGrpSpPr>
          <p:cNvPr id="6" name="object 2">
            <a:extLst>
              <a:ext uri="{FF2B5EF4-FFF2-40B4-BE49-F238E27FC236}">
                <a16:creationId xmlns:a16="http://schemas.microsoft.com/office/drawing/2014/main" id="{24BBB9D3-BE14-BADE-AEAC-C9CD39A1441D}"/>
              </a:ext>
            </a:extLst>
          </p:cNvPr>
          <p:cNvGrpSpPr/>
          <p:nvPr/>
        </p:nvGrpSpPr>
        <p:grpSpPr>
          <a:xfrm>
            <a:off x="6041133" y="1821149"/>
            <a:ext cx="5265420" cy="3569335"/>
            <a:chOff x="6041133" y="1821149"/>
            <a:chExt cx="5265420" cy="3569335"/>
          </a:xfrm>
        </p:grpSpPr>
        <p:pic>
          <p:nvPicPr>
            <p:cNvPr id="7" name="object 3">
              <a:extLst>
                <a:ext uri="{FF2B5EF4-FFF2-40B4-BE49-F238E27FC236}">
                  <a16:creationId xmlns:a16="http://schemas.microsoft.com/office/drawing/2014/main" id="{2E61E03B-9EB3-6F1F-C90B-B98F5BA38273}"/>
                </a:ext>
              </a:extLst>
            </p:cNvPr>
            <p:cNvPicPr/>
            <p:nvPr/>
          </p:nvPicPr>
          <p:blipFill>
            <a:blip r:embed="rId3" cstate="print"/>
            <a:stretch>
              <a:fillRect/>
            </a:stretch>
          </p:blipFill>
          <p:spPr>
            <a:xfrm>
              <a:off x="6041133" y="1821149"/>
              <a:ext cx="5265425" cy="3569254"/>
            </a:xfrm>
            <a:prstGeom prst="rect">
              <a:avLst/>
            </a:prstGeom>
          </p:spPr>
        </p:pic>
        <p:pic>
          <p:nvPicPr>
            <p:cNvPr id="8" name="object 4">
              <a:extLst>
                <a:ext uri="{FF2B5EF4-FFF2-40B4-BE49-F238E27FC236}">
                  <a16:creationId xmlns:a16="http://schemas.microsoft.com/office/drawing/2014/main" id="{C18FB05A-1D8C-38C3-7BA2-B2CD2245655F}"/>
                </a:ext>
              </a:extLst>
            </p:cNvPr>
            <p:cNvPicPr/>
            <p:nvPr/>
          </p:nvPicPr>
          <p:blipFill>
            <a:blip r:embed="rId4" cstate="print"/>
            <a:stretch>
              <a:fillRect/>
            </a:stretch>
          </p:blipFill>
          <p:spPr>
            <a:xfrm>
              <a:off x="6095999" y="1866900"/>
              <a:ext cx="5105400" cy="3418331"/>
            </a:xfrm>
            <a:prstGeom prst="rect">
              <a:avLst/>
            </a:prstGeom>
          </p:spPr>
        </p:pic>
        <p:sp>
          <p:nvSpPr>
            <p:cNvPr id="9" name="object 5">
              <a:extLst>
                <a:ext uri="{FF2B5EF4-FFF2-40B4-BE49-F238E27FC236}">
                  <a16:creationId xmlns:a16="http://schemas.microsoft.com/office/drawing/2014/main" id="{DC05EEBF-07E4-BD54-C7A0-619295CE466C}"/>
                </a:ext>
              </a:extLst>
            </p:cNvPr>
            <p:cNvSpPr/>
            <p:nvPr/>
          </p:nvSpPr>
          <p:spPr>
            <a:xfrm>
              <a:off x="6076949" y="1847850"/>
              <a:ext cx="5143500" cy="3456940"/>
            </a:xfrm>
            <a:custGeom>
              <a:avLst/>
              <a:gdLst/>
              <a:ahLst/>
              <a:cxnLst/>
              <a:rect l="l" t="t" r="r" b="b"/>
              <a:pathLst>
                <a:path w="5143500" h="3456940">
                  <a:moveTo>
                    <a:pt x="0" y="3456431"/>
                  </a:moveTo>
                  <a:lnTo>
                    <a:pt x="5143500" y="3456431"/>
                  </a:lnTo>
                  <a:lnTo>
                    <a:pt x="5143500" y="0"/>
                  </a:lnTo>
                  <a:lnTo>
                    <a:pt x="0" y="0"/>
                  </a:lnTo>
                  <a:lnTo>
                    <a:pt x="0" y="3456431"/>
                  </a:lnTo>
                  <a:close/>
                </a:path>
              </a:pathLst>
            </a:custGeom>
            <a:ln w="38100">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1505930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4697</TotalTime>
  <Words>1565</Words>
  <Application>Microsoft Office PowerPoint</Application>
  <PresentationFormat>Panorámica</PresentationFormat>
  <Paragraphs>168</Paragraphs>
  <Slides>27</Slides>
  <Notes>18</Notes>
  <HiddenSlides>0</HiddenSlides>
  <MMClips>0</MMClips>
  <ScaleCrop>false</ScaleCrop>
  <HeadingPairs>
    <vt:vector size="6" baseType="variant">
      <vt:variant>
        <vt:lpstr>Fuentes usadas</vt:lpstr>
      </vt:variant>
      <vt:variant>
        <vt:i4>14</vt:i4>
      </vt:variant>
      <vt:variant>
        <vt:lpstr>Tema</vt:lpstr>
      </vt:variant>
      <vt:variant>
        <vt:i4>1</vt:i4>
      </vt:variant>
      <vt:variant>
        <vt:lpstr>Títulos de diapositiva</vt:lpstr>
      </vt:variant>
      <vt:variant>
        <vt:i4>27</vt:i4>
      </vt:variant>
    </vt:vector>
  </HeadingPairs>
  <TitlesOfParts>
    <vt:vector size="42" baseType="lpstr">
      <vt:lpstr>Arial</vt:lpstr>
      <vt:lpstr>Arial MT</vt:lpstr>
      <vt:lpstr>Calibri</vt:lpstr>
      <vt:lpstr>Calibri Light</vt:lpstr>
      <vt:lpstr>Inter UI</vt:lpstr>
      <vt:lpstr>Montserrat</vt:lpstr>
      <vt:lpstr>Muller Light</vt:lpstr>
      <vt:lpstr>Muller Regular</vt:lpstr>
      <vt:lpstr>Roboto</vt:lpstr>
      <vt:lpstr>Segoe UI</vt:lpstr>
      <vt:lpstr>Söhne</vt:lpstr>
      <vt:lpstr>Stag Book</vt:lpstr>
      <vt:lpstr>system-ui</vt:lpstr>
      <vt:lpstr>Times New Roman</vt:lpstr>
      <vt:lpstr>Tema de Office</vt:lpstr>
      <vt:lpstr>Módulo: Visualización de Datos</vt:lpstr>
      <vt:lpstr>Presentación de PowerPoint</vt:lpstr>
      <vt:lpstr>Reglas del Juego</vt:lpstr>
      <vt:lpstr>Agenda</vt:lpstr>
      <vt:lpstr>Visualización de datos</vt:lpstr>
      <vt:lpstr>Visualización de datos</vt:lpstr>
      <vt:lpstr>Visualización de datos</vt:lpstr>
      <vt:lpstr>Presentación de PowerPoint</vt:lpstr>
      <vt:lpstr>Interfaz Pyplot</vt:lpstr>
      <vt:lpstr>Gráfico de Lineas</vt:lpstr>
      <vt:lpstr>Gráficos de Barras</vt:lpstr>
      <vt:lpstr>Presentación de PowerPoint</vt:lpstr>
      <vt:lpstr>Histograma</vt:lpstr>
      <vt:lpstr>Gráficos de caja</vt:lpstr>
      <vt:lpstr>Gráficos de caja</vt:lpstr>
      <vt:lpstr>Gráficos de caja</vt:lpstr>
      <vt:lpstr>Gráficos de caja</vt:lpstr>
      <vt:lpstr>Gráficos de Dispersión </vt:lpstr>
      <vt:lpstr>Gráficos Circulares</vt:lpstr>
      <vt:lpstr>Presentación de PowerPoint</vt:lpstr>
      <vt:lpstr>Gráficas con Matplotlib</vt:lpstr>
      <vt:lpstr>Challenge 2: </vt:lpstr>
      <vt:lpstr>Gráficas con Seaborn</vt:lpstr>
      <vt:lpstr>Ventajas de usar Seaborn</vt:lpstr>
      <vt:lpstr>Objeto FacetGrid vs AxesSubplot </vt:lpstr>
      <vt:lpstr>Challenge 3: </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Gary Mikel Astorga Agüero</dc:creator>
  <cp:lastModifiedBy>Nahún Domínguez Domínguez</cp:lastModifiedBy>
  <cp:revision>161</cp:revision>
  <dcterms:created xsi:type="dcterms:W3CDTF">2022-10-22T22:51:18Z</dcterms:created>
  <dcterms:modified xsi:type="dcterms:W3CDTF">2023-03-31T21:27:58Z</dcterms:modified>
</cp:coreProperties>
</file>