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10.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7.xml" ContentType="application/vnd.openxmlformats-officedocument.drawingml.diagramData+xml"/>
  <Override PartName="/ppt/diagrams/data9.xml" ContentType="application/vnd.openxmlformats-officedocument.drawingml.diagramData+xml"/>
  <Override PartName="/ppt/diagrams/data11.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410" r:id="rId2"/>
    <p:sldId id="299" r:id="rId3"/>
    <p:sldId id="294" r:id="rId4"/>
    <p:sldId id="438" r:id="rId5"/>
    <p:sldId id="439" r:id="rId6"/>
    <p:sldId id="440" r:id="rId7"/>
    <p:sldId id="441" r:id="rId8"/>
    <p:sldId id="442" r:id="rId9"/>
    <p:sldId id="443" r:id="rId10"/>
    <p:sldId id="444" r:id="rId11"/>
    <p:sldId id="445" r:id="rId12"/>
    <p:sldId id="446" r:id="rId13"/>
    <p:sldId id="447" r:id="rId14"/>
    <p:sldId id="448" r:id="rId15"/>
    <p:sldId id="449" r:id="rId16"/>
    <p:sldId id="450" r:id="rId17"/>
    <p:sldId id="451" r:id="rId18"/>
    <p:sldId id="452" r:id="rId19"/>
    <p:sldId id="453" r:id="rId20"/>
    <p:sldId id="454" r:id="rId21"/>
    <p:sldId id="455" r:id="rId22"/>
    <p:sldId id="456" r:id="rId23"/>
    <p:sldId id="457" r:id="rId24"/>
    <p:sldId id="459" r:id="rId25"/>
    <p:sldId id="460" r:id="rId26"/>
    <p:sldId id="458" r:id="rId27"/>
  </p:sldIdLst>
  <p:sldSz cx="12192000" cy="6858000"/>
  <p:notesSz cx="6811963" cy="9942513"/>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D8164D"/>
    <a:srgbClr val="669900"/>
    <a:srgbClr val="009900"/>
    <a:srgbClr val="FF5050"/>
    <a:srgbClr val="FF0000"/>
    <a:srgbClr val="EA2E64"/>
    <a:srgbClr val="FFCCFF"/>
    <a:srgbClr val="F480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p:cViewPr varScale="1">
        <p:scale>
          <a:sx n="81" d="100"/>
          <a:sy n="81" d="100"/>
        </p:scale>
        <p:origin x="252" y="96"/>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802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4" Type="http://schemas.openxmlformats.org/officeDocument/2006/relationships/image" Target="../media/image19.png"/></Relationships>
</file>

<file path=ppt/diagrams/_rels/data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0.png"/><Relationship Id="rId4" Type="http://schemas.openxmlformats.org/officeDocument/2006/relationships/image" Target="../media/image11.png"/></Relationships>
</file>

<file path=ppt/diagrams/_rels/data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0F4EF8-EE14-449C-AFF2-41CFE2C2055A}"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s-ES"/>
        </a:p>
      </dgm:t>
    </dgm:pt>
    <dgm:pt modelId="{81123A35-2B5B-468D-9C90-F4EBDD41AF7D}">
      <dgm:prSet phldrT="[Texto]" custT="1"/>
      <dgm:spPr>
        <a:solidFill>
          <a:schemeClr val="accent2">
            <a:lumMod val="40000"/>
            <a:lumOff val="60000"/>
          </a:schemeClr>
        </a:solidFill>
      </dgm:spPr>
      <dgm:t>
        <a:bodyPr/>
        <a:lstStyle/>
        <a:p>
          <a:pPr algn="just">
            <a:lnSpc>
              <a:spcPct val="150000"/>
            </a:lnSpc>
            <a:spcAft>
              <a:spcPts val="0"/>
            </a:spcAft>
          </a:pPr>
          <a:r>
            <a:rPr lang="es-PE" sz="1600" dirty="0">
              <a:solidFill>
                <a:schemeClr val="tx1"/>
              </a:solidFill>
              <a:latin typeface="Times New Roman" pitchFamily="18" charset="0"/>
              <a:cs typeface="Times New Roman" pitchFamily="18" charset="0"/>
            </a:rPr>
            <a:t>Una muestra aleatoria simple es seleccionada de tal manera que cada muestra posible del mismo tamaño tiene igual probabilidad de ser seleccionada de la  población</a:t>
          </a:r>
          <a:endParaRPr lang="es-ES" sz="1600" dirty="0">
            <a:solidFill>
              <a:schemeClr val="tx1"/>
            </a:solidFill>
            <a:latin typeface="Times New Roman" panose="02020603050405020304" pitchFamily="18" charset="0"/>
            <a:cs typeface="Times New Roman" panose="02020603050405020304" pitchFamily="18" charset="0"/>
          </a:endParaRPr>
        </a:p>
      </dgm:t>
    </dgm:pt>
    <dgm:pt modelId="{2033672D-1B6B-4295-9613-2A76BF657520}" type="parTrans" cxnId="{A3DD1331-3CBA-4A17-96C1-ECBDF6CD1234}">
      <dgm:prSet/>
      <dgm:spPr/>
      <dgm:t>
        <a:bodyPr/>
        <a:lstStyle/>
        <a:p>
          <a:endParaRPr lang="es-ES" sz="1600">
            <a:solidFill>
              <a:schemeClr val="tx1"/>
            </a:solidFill>
            <a:latin typeface="Times New Roman" panose="02020603050405020304" pitchFamily="18" charset="0"/>
            <a:cs typeface="Times New Roman" panose="02020603050405020304" pitchFamily="18" charset="0"/>
          </a:endParaRPr>
        </a:p>
      </dgm:t>
    </dgm:pt>
    <dgm:pt modelId="{789652CE-42AD-4674-BC4C-B161C285A555}" type="sibTrans" cxnId="{A3DD1331-3CBA-4A17-96C1-ECBDF6CD1234}">
      <dgm:prSet/>
      <dgm:spPr/>
      <dgm:t>
        <a:bodyPr/>
        <a:lstStyle/>
        <a:p>
          <a:endParaRPr lang="es-ES" sz="1600">
            <a:solidFill>
              <a:schemeClr val="tx1"/>
            </a:solidFill>
            <a:latin typeface="Times New Roman" panose="02020603050405020304" pitchFamily="18" charset="0"/>
            <a:cs typeface="Times New Roman" panose="02020603050405020304" pitchFamily="18" charset="0"/>
          </a:endParaRPr>
        </a:p>
      </dgm:t>
    </dgm:pt>
    <dgm:pt modelId="{6DC43689-2F85-4E4B-8FDA-517519F43044}">
      <dgm:prSet phldrT="[Texto]" custT="1"/>
      <dgm:spPr>
        <a:solidFill>
          <a:srgbClr val="92D050"/>
        </a:solidFill>
      </dgm:spPr>
      <dgm:t>
        <a:bodyPr/>
        <a:lstStyle/>
        <a:p>
          <a:pPr algn="just"/>
          <a:r>
            <a:rPr lang="es-PE" sz="1600" dirty="0">
              <a:solidFill>
                <a:schemeClr val="tx1"/>
              </a:solidFill>
              <a:latin typeface="Times New Roman" pitchFamily="18" charset="0"/>
              <a:cs typeface="Times New Roman" pitchFamily="18" charset="0"/>
            </a:rPr>
            <a:t>Cada elemento de la población tiene la misma probabilidad de ser seleccionada</a:t>
          </a:r>
          <a:endParaRPr lang="es-ES" sz="1600" dirty="0">
            <a:solidFill>
              <a:schemeClr val="tx1"/>
            </a:solidFill>
            <a:latin typeface="Times New Roman" panose="02020603050405020304" pitchFamily="18" charset="0"/>
            <a:cs typeface="Times New Roman" panose="02020603050405020304" pitchFamily="18" charset="0"/>
          </a:endParaRPr>
        </a:p>
      </dgm:t>
    </dgm:pt>
    <dgm:pt modelId="{7960A8C8-4ED7-45A4-8ED6-1FDF7EB54982}" type="parTrans" cxnId="{5DC589F5-5BBE-4700-A71B-7C401B2E304F}">
      <dgm:prSet/>
      <dgm:spPr/>
      <dgm:t>
        <a:bodyPr/>
        <a:lstStyle/>
        <a:p>
          <a:endParaRPr lang="es-ES" sz="1600">
            <a:solidFill>
              <a:schemeClr val="tx1"/>
            </a:solidFill>
            <a:latin typeface="Times New Roman" panose="02020603050405020304" pitchFamily="18" charset="0"/>
            <a:cs typeface="Times New Roman" panose="02020603050405020304" pitchFamily="18" charset="0"/>
          </a:endParaRPr>
        </a:p>
      </dgm:t>
    </dgm:pt>
    <dgm:pt modelId="{5CADE8BB-68FE-4830-94D6-74D1A6D9B686}" type="sibTrans" cxnId="{5DC589F5-5BBE-4700-A71B-7C401B2E304F}">
      <dgm:prSet/>
      <dgm:spPr/>
      <dgm:t>
        <a:bodyPr/>
        <a:lstStyle/>
        <a:p>
          <a:endParaRPr lang="es-ES" sz="1600">
            <a:solidFill>
              <a:schemeClr val="tx1"/>
            </a:solidFill>
            <a:latin typeface="Times New Roman" panose="02020603050405020304" pitchFamily="18" charset="0"/>
            <a:cs typeface="Times New Roman" panose="02020603050405020304" pitchFamily="18" charset="0"/>
          </a:endParaRPr>
        </a:p>
      </dgm:t>
    </dgm:pt>
    <dgm:pt modelId="{CAA008C4-E6D4-4B1D-8D9C-00B1995F2703}">
      <dgm:prSet phldrT="[Texto]" custT="1"/>
      <dgm:spPr>
        <a:solidFill>
          <a:srgbClr val="FFC000"/>
        </a:solidFill>
      </dgm:spPr>
      <dgm:t>
        <a:bodyPr/>
        <a:lstStyle/>
        <a:p>
          <a:r>
            <a:rPr lang="es-PE" sz="1600" dirty="0">
              <a:solidFill>
                <a:schemeClr val="tx1"/>
              </a:solidFill>
              <a:latin typeface="Times New Roman" pitchFamily="18" charset="0"/>
              <a:cs typeface="Times New Roman" pitchFamily="18" charset="0"/>
            </a:rPr>
            <a:t>Necesita un marco </a:t>
          </a:r>
          <a:r>
            <a:rPr lang="es-PE" sz="1600" dirty="0" err="1">
              <a:solidFill>
                <a:schemeClr val="tx1"/>
              </a:solidFill>
              <a:latin typeface="Times New Roman" pitchFamily="18" charset="0"/>
              <a:cs typeface="Times New Roman" pitchFamily="18" charset="0"/>
            </a:rPr>
            <a:t>muestral</a:t>
          </a:r>
          <a:r>
            <a:rPr lang="es-PE" sz="1600" dirty="0">
              <a:solidFill>
                <a:schemeClr val="tx1"/>
              </a:solidFill>
              <a:latin typeface="Times New Roman" pitchFamily="18" charset="0"/>
              <a:cs typeface="Times New Roman" pitchFamily="18" charset="0"/>
            </a:rPr>
            <a:t> de lista</a:t>
          </a:r>
          <a:endParaRPr lang="es-ES" sz="1600" dirty="0">
            <a:solidFill>
              <a:schemeClr val="tx1"/>
            </a:solidFill>
            <a:latin typeface="Times New Roman" panose="02020603050405020304" pitchFamily="18" charset="0"/>
            <a:cs typeface="Times New Roman" panose="02020603050405020304" pitchFamily="18" charset="0"/>
          </a:endParaRPr>
        </a:p>
      </dgm:t>
    </dgm:pt>
    <dgm:pt modelId="{5EA445CC-E00C-4452-A2A8-FF72BC2215B3}" type="parTrans" cxnId="{7ED0DA4E-DFF1-4C7C-A426-023219767D20}">
      <dgm:prSet/>
      <dgm:spPr/>
      <dgm:t>
        <a:bodyPr/>
        <a:lstStyle/>
        <a:p>
          <a:endParaRPr lang="es-ES" sz="1600">
            <a:solidFill>
              <a:schemeClr val="tx1"/>
            </a:solidFill>
            <a:latin typeface="Times New Roman" panose="02020603050405020304" pitchFamily="18" charset="0"/>
            <a:cs typeface="Times New Roman" panose="02020603050405020304" pitchFamily="18" charset="0"/>
          </a:endParaRPr>
        </a:p>
      </dgm:t>
    </dgm:pt>
    <dgm:pt modelId="{4655A30B-29CD-4ED2-BC1E-4D74334B5C48}" type="sibTrans" cxnId="{7ED0DA4E-DFF1-4C7C-A426-023219767D20}">
      <dgm:prSet/>
      <dgm:spPr/>
      <dgm:t>
        <a:bodyPr/>
        <a:lstStyle/>
        <a:p>
          <a:endParaRPr lang="es-ES" sz="1600">
            <a:solidFill>
              <a:schemeClr val="tx1"/>
            </a:solidFill>
            <a:latin typeface="Times New Roman" panose="02020603050405020304" pitchFamily="18" charset="0"/>
            <a:cs typeface="Times New Roman" panose="02020603050405020304" pitchFamily="18" charset="0"/>
          </a:endParaRPr>
        </a:p>
      </dgm:t>
    </dgm:pt>
    <dgm:pt modelId="{F61157F6-AC83-4A7C-B1A2-F2AECE281E83}">
      <dgm:prSet custT="1"/>
      <dgm:spPr>
        <a:solidFill>
          <a:schemeClr val="accent3">
            <a:lumMod val="75000"/>
          </a:schemeClr>
        </a:solidFill>
      </dgm:spPr>
      <dgm:t>
        <a:bodyPr/>
        <a:lstStyle/>
        <a:p>
          <a:r>
            <a:rPr lang="es-ES" sz="1600" dirty="0">
              <a:solidFill>
                <a:schemeClr val="tx1"/>
              </a:solidFill>
              <a:latin typeface="Times New Roman" panose="02020603050405020304" pitchFamily="18" charset="0"/>
              <a:cs typeface="Times New Roman" panose="02020603050405020304" pitchFamily="18" charset="0"/>
            </a:rPr>
            <a:t>Utiliza tabla de números aleatorios o generación de números aleatorios por computadora</a:t>
          </a:r>
        </a:p>
      </dgm:t>
    </dgm:pt>
    <dgm:pt modelId="{CB75D336-0929-4512-AD99-C39C2C3CB35F}" type="parTrans" cxnId="{39CE0ECB-75F3-45B9-86FB-8642EFE1819D}">
      <dgm:prSet/>
      <dgm:spPr/>
      <dgm:t>
        <a:bodyPr/>
        <a:lstStyle/>
        <a:p>
          <a:endParaRPr lang="es-ES" sz="1600">
            <a:latin typeface="Times New Roman" panose="02020603050405020304" pitchFamily="18" charset="0"/>
            <a:cs typeface="Times New Roman" panose="02020603050405020304" pitchFamily="18" charset="0"/>
          </a:endParaRPr>
        </a:p>
      </dgm:t>
    </dgm:pt>
    <dgm:pt modelId="{4655C570-612C-415E-B9BD-62E2295E890E}" type="sibTrans" cxnId="{39CE0ECB-75F3-45B9-86FB-8642EFE1819D}">
      <dgm:prSet/>
      <dgm:spPr/>
      <dgm:t>
        <a:bodyPr/>
        <a:lstStyle/>
        <a:p>
          <a:endParaRPr lang="es-ES" sz="1600">
            <a:latin typeface="Times New Roman" panose="02020603050405020304" pitchFamily="18" charset="0"/>
            <a:cs typeface="Times New Roman" panose="02020603050405020304" pitchFamily="18" charset="0"/>
          </a:endParaRPr>
        </a:p>
      </dgm:t>
    </dgm:pt>
    <dgm:pt modelId="{64650F7D-1941-4D51-9479-1785062F2824}" type="pres">
      <dgm:prSet presAssocID="{F30F4EF8-EE14-449C-AFF2-41CFE2C2055A}" presName="linear" presStyleCnt="0">
        <dgm:presLayoutVars>
          <dgm:dir/>
          <dgm:animLvl val="lvl"/>
          <dgm:resizeHandles val="exact"/>
        </dgm:presLayoutVars>
      </dgm:prSet>
      <dgm:spPr/>
    </dgm:pt>
    <dgm:pt modelId="{FCC429E8-A29D-465F-A51D-A762B2E3AF07}" type="pres">
      <dgm:prSet presAssocID="{81123A35-2B5B-468D-9C90-F4EBDD41AF7D}" presName="parentLin" presStyleCnt="0"/>
      <dgm:spPr/>
    </dgm:pt>
    <dgm:pt modelId="{BB87B692-8684-4A29-9242-1BFAEE6B70F9}" type="pres">
      <dgm:prSet presAssocID="{81123A35-2B5B-468D-9C90-F4EBDD41AF7D}" presName="parentLeftMargin" presStyleLbl="node1" presStyleIdx="0" presStyleCnt="4"/>
      <dgm:spPr/>
    </dgm:pt>
    <dgm:pt modelId="{9ACEA889-8D9B-468D-8CAE-D471F37CCEF2}" type="pres">
      <dgm:prSet presAssocID="{81123A35-2B5B-468D-9C90-F4EBDD41AF7D}" presName="parentText" presStyleLbl="node1" presStyleIdx="0" presStyleCnt="4" custScaleX="127569">
        <dgm:presLayoutVars>
          <dgm:chMax val="0"/>
          <dgm:bulletEnabled val="1"/>
        </dgm:presLayoutVars>
      </dgm:prSet>
      <dgm:spPr/>
    </dgm:pt>
    <dgm:pt modelId="{8051D607-6A7E-499B-A8F7-0231C5B0AB4D}" type="pres">
      <dgm:prSet presAssocID="{81123A35-2B5B-468D-9C90-F4EBDD41AF7D}" presName="negativeSpace" presStyleCnt="0"/>
      <dgm:spPr/>
    </dgm:pt>
    <dgm:pt modelId="{D9F8D7F4-9126-4719-8DA4-D16A6F513448}" type="pres">
      <dgm:prSet presAssocID="{81123A35-2B5B-468D-9C90-F4EBDD41AF7D}" presName="childText" presStyleLbl="conFgAcc1" presStyleIdx="0" presStyleCnt="4">
        <dgm:presLayoutVars>
          <dgm:bulletEnabled val="1"/>
        </dgm:presLayoutVars>
      </dgm:prSet>
      <dgm:spPr/>
    </dgm:pt>
    <dgm:pt modelId="{29F22DE1-A510-4168-91AA-29965030839C}" type="pres">
      <dgm:prSet presAssocID="{789652CE-42AD-4674-BC4C-B161C285A555}" presName="spaceBetweenRectangles" presStyleCnt="0"/>
      <dgm:spPr/>
    </dgm:pt>
    <dgm:pt modelId="{6771544A-8C64-4D7C-B57F-0C181F4E7B3B}" type="pres">
      <dgm:prSet presAssocID="{6DC43689-2F85-4E4B-8FDA-517519F43044}" presName="parentLin" presStyleCnt="0"/>
      <dgm:spPr/>
    </dgm:pt>
    <dgm:pt modelId="{B8806BDB-2ACB-4411-BD4D-A57E5987C0BA}" type="pres">
      <dgm:prSet presAssocID="{6DC43689-2F85-4E4B-8FDA-517519F43044}" presName="parentLeftMargin" presStyleLbl="node1" presStyleIdx="0" presStyleCnt="4"/>
      <dgm:spPr/>
    </dgm:pt>
    <dgm:pt modelId="{9F72FACE-DF1F-4066-9703-02562C4F67C6}" type="pres">
      <dgm:prSet presAssocID="{6DC43689-2F85-4E4B-8FDA-517519F43044}" presName="parentText" presStyleLbl="node1" presStyleIdx="1" presStyleCnt="4" custScaleX="126079">
        <dgm:presLayoutVars>
          <dgm:chMax val="0"/>
          <dgm:bulletEnabled val="1"/>
        </dgm:presLayoutVars>
      </dgm:prSet>
      <dgm:spPr/>
    </dgm:pt>
    <dgm:pt modelId="{8BB6CC55-7BD0-4B57-83DB-F2F3E2CA8CFF}" type="pres">
      <dgm:prSet presAssocID="{6DC43689-2F85-4E4B-8FDA-517519F43044}" presName="negativeSpace" presStyleCnt="0"/>
      <dgm:spPr/>
    </dgm:pt>
    <dgm:pt modelId="{762C641E-84E2-4CEB-B6D2-EFAB3070AAA2}" type="pres">
      <dgm:prSet presAssocID="{6DC43689-2F85-4E4B-8FDA-517519F43044}" presName="childText" presStyleLbl="conFgAcc1" presStyleIdx="1" presStyleCnt="4">
        <dgm:presLayoutVars>
          <dgm:bulletEnabled val="1"/>
        </dgm:presLayoutVars>
      </dgm:prSet>
      <dgm:spPr/>
    </dgm:pt>
    <dgm:pt modelId="{461C0DD7-21FF-4859-B557-B74DBB91377D}" type="pres">
      <dgm:prSet presAssocID="{5CADE8BB-68FE-4830-94D6-74D1A6D9B686}" presName="spaceBetweenRectangles" presStyleCnt="0"/>
      <dgm:spPr/>
    </dgm:pt>
    <dgm:pt modelId="{918D0512-976D-41B5-B00D-8372DD5B0FFB}" type="pres">
      <dgm:prSet presAssocID="{CAA008C4-E6D4-4B1D-8D9C-00B1995F2703}" presName="parentLin" presStyleCnt="0"/>
      <dgm:spPr/>
    </dgm:pt>
    <dgm:pt modelId="{4FC65D9C-1A72-47B8-B731-0ADF14D41BF0}" type="pres">
      <dgm:prSet presAssocID="{CAA008C4-E6D4-4B1D-8D9C-00B1995F2703}" presName="parentLeftMargin" presStyleLbl="node1" presStyleIdx="1" presStyleCnt="4"/>
      <dgm:spPr/>
    </dgm:pt>
    <dgm:pt modelId="{28FF226A-74E2-421F-8F8D-5F63242C8AC1}" type="pres">
      <dgm:prSet presAssocID="{CAA008C4-E6D4-4B1D-8D9C-00B1995F2703}" presName="parentText" presStyleLbl="node1" presStyleIdx="2" presStyleCnt="4" custScaleX="126079">
        <dgm:presLayoutVars>
          <dgm:chMax val="0"/>
          <dgm:bulletEnabled val="1"/>
        </dgm:presLayoutVars>
      </dgm:prSet>
      <dgm:spPr/>
    </dgm:pt>
    <dgm:pt modelId="{85BF4885-DDE2-4E1E-89EF-4E90FBAB221B}" type="pres">
      <dgm:prSet presAssocID="{CAA008C4-E6D4-4B1D-8D9C-00B1995F2703}" presName="negativeSpace" presStyleCnt="0"/>
      <dgm:spPr/>
    </dgm:pt>
    <dgm:pt modelId="{4F1EB333-3499-459F-83B7-7CD3FE0533AE}" type="pres">
      <dgm:prSet presAssocID="{CAA008C4-E6D4-4B1D-8D9C-00B1995F2703}" presName="childText" presStyleLbl="conFgAcc1" presStyleIdx="2" presStyleCnt="4">
        <dgm:presLayoutVars>
          <dgm:bulletEnabled val="1"/>
        </dgm:presLayoutVars>
      </dgm:prSet>
      <dgm:spPr/>
    </dgm:pt>
    <dgm:pt modelId="{A1EC8A13-9740-45D9-BDA7-4DBEC2C7D6E8}" type="pres">
      <dgm:prSet presAssocID="{4655A30B-29CD-4ED2-BC1E-4D74334B5C48}" presName="spaceBetweenRectangles" presStyleCnt="0"/>
      <dgm:spPr/>
    </dgm:pt>
    <dgm:pt modelId="{51191E22-282E-4016-969A-CACCFF3ED7B7}" type="pres">
      <dgm:prSet presAssocID="{F61157F6-AC83-4A7C-B1A2-F2AECE281E83}" presName="parentLin" presStyleCnt="0"/>
      <dgm:spPr/>
    </dgm:pt>
    <dgm:pt modelId="{586717EF-114D-4F19-9750-1C0EE29AAE0F}" type="pres">
      <dgm:prSet presAssocID="{F61157F6-AC83-4A7C-B1A2-F2AECE281E83}" presName="parentLeftMargin" presStyleLbl="node1" presStyleIdx="2" presStyleCnt="4"/>
      <dgm:spPr/>
    </dgm:pt>
    <dgm:pt modelId="{7DD3AA8C-B8F6-47DF-A075-F7288730395E}" type="pres">
      <dgm:prSet presAssocID="{F61157F6-AC83-4A7C-B1A2-F2AECE281E83}" presName="parentText" presStyleLbl="node1" presStyleIdx="3" presStyleCnt="4" custScaleX="122557">
        <dgm:presLayoutVars>
          <dgm:chMax val="0"/>
          <dgm:bulletEnabled val="1"/>
        </dgm:presLayoutVars>
      </dgm:prSet>
      <dgm:spPr/>
    </dgm:pt>
    <dgm:pt modelId="{6258968D-FEC5-447E-AE92-2F7EFDFDEE5C}" type="pres">
      <dgm:prSet presAssocID="{F61157F6-AC83-4A7C-B1A2-F2AECE281E83}" presName="negativeSpace" presStyleCnt="0"/>
      <dgm:spPr/>
    </dgm:pt>
    <dgm:pt modelId="{0EEDD08F-AF33-4196-9DF3-FF876781E016}" type="pres">
      <dgm:prSet presAssocID="{F61157F6-AC83-4A7C-B1A2-F2AECE281E83}" presName="childText" presStyleLbl="conFgAcc1" presStyleIdx="3" presStyleCnt="4">
        <dgm:presLayoutVars>
          <dgm:bulletEnabled val="1"/>
        </dgm:presLayoutVars>
      </dgm:prSet>
      <dgm:spPr/>
    </dgm:pt>
  </dgm:ptLst>
  <dgm:cxnLst>
    <dgm:cxn modelId="{A3DD1331-3CBA-4A17-96C1-ECBDF6CD1234}" srcId="{F30F4EF8-EE14-449C-AFF2-41CFE2C2055A}" destId="{81123A35-2B5B-468D-9C90-F4EBDD41AF7D}" srcOrd="0" destOrd="0" parTransId="{2033672D-1B6B-4295-9613-2A76BF657520}" sibTransId="{789652CE-42AD-4674-BC4C-B161C285A555}"/>
    <dgm:cxn modelId="{C9EFCD3D-FD5E-4CF7-A4A2-63D559C9C7EE}" type="presOf" srcId="{CAA008C4-E6D4-4B1D-8D9C-00B1995F2703}" destId="{28FF226A-74E2-421F-8F8D-5F63242C8AC1}" srcOrd="1" destOrd="0" presId="urn:microsoft.com/office/officeart/2005/8/layout/list1"/>
    <dgm:cxn modelId="{7ED0DA4E-DFF1-4C7C-A426-023219767D20}" srcId="{F30F4EF8-EE14-449C-AFF2-41CFE2C2055A}" destId="{CAA008C4-E6D4-4B1D-8D9C-00B1995F2703}" srcOrd="2" destOrd="0" parTransId="{5EA445CC-E00C-4452-A2A8-FF72BC2215B3}" sibTransId="{4655A30B-29CD-4ED2-BC1E-4D74334B5C48}"/>
    <dgm:cxn modelId="{732D5872-6B39-473B-B870-BFADED8E6417}" type="presOf" srcId="{CAA008C4-E6D4-4B1D-8D9C-00B1995F2703}" destId="{4FC65D9C-1A72-47B8-B731-0ADF14D41BF0}" srcOrd="0" destOrd="0" presId="urn:microsoft.com/office/officeart/2005/8/layout/list1"/>
    <dgm:cxn modelId="{AC396799-1694-4E74-9543-B096A3232DC3}" type="presOf" srcId="{6DC43689-2F85-4E4B-8FDA-517519F43044}" destId="{B8806BDB-2ACB-4411-BD4D-A57E5987C0BA}" srcOrd="0" destOrd="0" presId="urn:microsoft.com/office/officeart/2005/8/layout/list1"/>
    <dgm:cxn modelId="{C472C29E-56A6-45C0-A0AE-AD4324F1E6D6}" type="presOf" srcId="{F30F4EF8-EE14-449C-AFF2-41CFE2C2055A}" destId="{64650F7D-1941-4D51-9479-1785062F2824}" srcOrd="0" destOrd="0" presId="urn:microsoft.com/office/officeart/2005/8/layout/list1"/>
    <dgm:cxn modelId="{FDE806A2-DB83-4276-A2BD-A7BC8817300F}" type="presOf" srcId="{6DC43689-2F85-4E4B-8FDA-517519F43044}" destId="{9F72FACE-DF1F-4066-9703-02562C4F67C6}" srcOrd="1" destOrd="0" presId="urn:microsoft.com/office/officeart/2005/8/layout/list1"/>
    <dgm:cxn modelId="{F336E6B8-A9FE-468E-93B2-B067BCC2397C}" type="presOf" srcId="{81123A35-2B5B-468D-9C90-F4EBDD41AF7D}" destId="{BB87B692-8684-4A29-9242-1BFAEE6B70F9}" srcOrd="0" destOrd="0" presId="urn:microsoft.com/office/officeart/2005/8/layout/list1"/>
    <dgm:cxn modelId="{45613CBB-8A78-48DD-8014-961EB47ACFE6}" type="presOf" srcId="{F61157F6-AC83-4A7C-B1A2-F2AECE281E83}" destId="{7DD3AA8C-B8F6-47DF-A075-F7288730395E}" srcOrd="1" destOrd="0" presId="urn:microsoft.com/office/officeart/2005/8/layout/list1"/>
    <dgm:cxn modelId="{39CE0ECB-75F3-45B9-86FB-8642EFE1819D}" srcId="{F30F4EF8-EE14-449C-AFF2-41CFE2C2055A}" destId="{F61157F6-AC83-4A7C-B1A2-F2AECE281E83}" srcOrd="3" destOrd="0" parTransId="{CB75D336-0929-4512-AD99-C39C2C3CB35F}" sibTransId="{4655C570-612C-415E-B9BD-62E2295E890E}"/>
    <dgm:cxn modelId="{E9EB6BD3-1FBE-4261-8ADB-0A74481E1C42}" type="presOf" srcId="{81123A35-2B5B-468D-9C90-F4EBDD41AF7D}" destId="{9ACEA889-8D9B-468D-8CAE-D471F37CCEF2}" srcOrd="1" destOrd="0" presId="urn:microsoft.com/office/officeart/2005/8/layout/list1"/>
    <dgm:cxn modelId="{D9C55FF2-D331-4C90-B5F2-F799450C3C1C}" type="presOf" srcId="{F61157F6-AC83-4A7C-B1A2-F2AECE281E83}" destId="{586717EF-114D-4F19-9750-1C0EE29AAE0F}" srcOrd="0" destOrd="0" presId="urn:microsoft.com/office/officeart/2005/8/layout/list1"/>
    <dgm:cxn modelId="{5DC589F5-5BBE-4700-A71B-7C401B2E304F}" srcId="{F30F4EF8-EE14-449C-AFF2-41CFE2C2055A}" destId="{6DC43689-2F85-4E4B-8FDA-517519F43044}" srcOrd="1" destOrd="0" parTransId="{7960A8C8-4ED7-45A4-8ED6-1FDF7EB54982}" sibTransId="{5CADE8BB-68FE-4830-94D6-74D1A6D9B686}"/>
    <dgm:cxn modelId="{C2A7B7CA-3EA7-4077-A40C-839AC010FF59}" type="presParOf" srcId="{64650F7D-1941-4D51-9479-1785062F2824}" destId="{FCC429E8-A29D-465F-A51D-A762B2E3AF07}" srcOrd="0" destOrd="0" presId="urn:microsoft.com/office/officeart/2005/8/layout/list1"/>
    <dgm:cxn modelId="{108C9016-ABE1-4765-81BD-0521189EEEDD}" type="presParOf" srcId="{FCC429E8-A29D-465F-A51D-A762B2E3AF07}" destId="{BB87B692-8684-4A29-9242-1BFAEE6B70F9}" srcOrd="0" destOrd="0" presId="urn:microsoft.com/office/officeart/2005/8/layout/list1"/>
    <dgm:cxn modelId="{AA3BB4AB-2271-405E-BE41-E11D195E1F72}" type="presParOf" srcId="{FCC429E8-A29D-465F-A51D-A762B2E3AF07}" destId="{9ACEA889-8D9B-468D-8CAE-D471F37CCEF2}" srcOrd="1" destOrd="0" presId="urn:microsoft.com/office/officeart/2005/8/layout/list1"/>
    <dgm:cxn modelId="{BD564F93-AC78-4372-99DF-AF08254324E3}" type="presParOf" srcId="{64650F7D-1941-4D51-9479-1785062F2824}" destId="{8051D607-6A7E-499B-A8F7-0231C5B0AB4D}" srcOrd="1" destOrd="0" presId="urn:microsoft.com/office/officeart/2005/8/layout/list1"/>
    <dgm:cxn modelId="{BC0DB3E0-3F1E-4F96-BBD2-7787F8268304}" type="presParOf" srcId="{64650F7D-1941-4D51-9479-1785062F2824}" destId="{D9F8D7F4-9126-4719-8DA4-D16A6F513448}" srcOrd="2" destOrd="0" presId="urn:microsoft.com/office/officeart/2005/8/layout/list1"/>
    <dgm:cxn modelId="{736D18B7-6EC7-4E1F-BBB8-9FDE03A1E025}" type="presParOf" srcId="{64650F7D-1941-4D51-9479-1785062F2824}" destId="{29F22DE1-A510-4168-91AA-29965030839C}" srcOrd="3" destOrd="0" presId="urn:microsoft.com/office/officeart/2005/8/layout/list1"/>
    <dgm:cxn modelId="{29D7D027-1F06-419D-A567-08D4A1DBAB13}" type="presParOf" srcId="{64650F7D-1941-4D51-9479-1785062F2824}" destId="{6771544A-8C64-4D7C-B57F-0C181F4E7B3B}" srcOrd="4" destOrd="0" presId="urn:microsoft.com/office/officeart/2005/8/layout/list1"/>
    <dgm:cxn modelId="{A22E7D2A-C8B5-462F-9857-138C1E926245}" type="presParOf" srcId="{6771544A-8C64-4D7C-B57F-0C181F4E7B3B}" destId="{B8806BDB-2ACB-4411-BD4D-A57E5987C0BA}" srcOrd="0" destOrd="0" presId="urn:microsoft.com/office/officeart/2005/8/layout/list1"/>
    <dgm:cxn modelId="{2160549B-103F-4739-B77C-EC8C404F99EE}" type="presParOf" srcId="{6771544A-8C64-4D7C-B57F-0C181F4E7B3B}" destId="{9F72FACE-DF1F-4066-9703-02562C4F67C6}" srcOrd="1" destOrd="0" presId="urn:microsoft.com/office/officeart/2005/8/layout/list1"/>
    <dgm:cxn modelId="{9D82404F-C64E-4904-93CC-BDBFD165A0D5}" type="presParOf" srcId="{64650F7D-1941-4D51-9479-1785062F2824}" destId="{8BB6CC55-7BD0-4B57-83DB-F2F3E2CA8CFF}" srcOrd="5" destOrd="0" presId="urn:microsoft.com/office/officeart/2005/8/layout/list1"/>
    <dgm:cxn modelId="{34A0CDD2-A89E-4539-8AD6-48ED550E5C2E}" type="presParOf" srcId="{64650F7D-1941-4D51-9479-1785062F2824}" destId="{762C641E-84E2-4CEB-B6D2-EFAB3070AAA2}" srcOrd="6" destOrd="0" presId="urn:microsoft.com/office/officeart/2005/8/layout/list1"/>
    <dgm:cxn modelId="{4EF7D7B3-A32F-4BE4-901B-CAA863333807}" type="presParOf" srcId="{64650F7D-1941-4D51-9479-1785062F2824}" destId="{461C0DD7-21FF-4859-B557-B74DBB91377D}" srcOrd="7" destOrd="0" presId="urn:microsoft.com/office/officeart/2005/8/layout/list1"/>
    <dgm:cxn modelId="{5F0095F6-05E1-4CE1-86EB-5023FBCB6211}" type="presParOf" srcId="{64650F7D-1941-4D51-9479-1785062F2824}" destId="{918D0512-976D-41B5-B00D-8372DD5B0FFB}" srcOrd="8" destOrd="0" presId="urn:microsoft.com/office/officeart/2005/8/layout/list1"/>
    <dgm:cxn modelId="{4AECDAE6-E342-4114-8D15-BC3256ADF404}" type="presParOf" srcId="{918D0512-976D-41B5-B00D-8372DD5B0FFB}" destId="{4FC65D9C-1A72-47B8-B731-0ADF14D41BF0}" srcOrd="0" destOrd="0" presId="urn:microsoft.com/office/officeart/2005/8/layout/list1"/>
    <dgm:cxn modelId="{EDD43997-A308-4C09-BEDE-F72371225E1B}" type="presParOf" srcId="{918D0512-976D-41B5-B00D-8372DD5B0FFB}" destId="{28FF226A-74E2-421F-8F8D-5F63242C8AC1}" srcOrd="1" destOrd="0" presId="urn:microsoft.com/office/officeart/2005/8/layout/list1"/>
    <dgm:cxn modelId="{549528F6-BBEF-42D7-9554-6EFE621ACC09}" type="presParOf" srcId="{64650F7D-1941-4D51-9479-1785062F2824}" destId="{85BF4885-DDE2-4E1E-89EF-4E90FBAB221B}" srcOrd="9" destOrd="0" presId="urn:microsoft.com/office/officeart/2005/8/layout/list1"/>
    <dgm:cxn modelId="{FEA0DBFC-5E4A-4025-A1EF-C2EF50FA00B8}" type="presParOf" srcId="{64650F7D-1941-4D51-9479-1785062F2824}" destId="{4F1EB333-3499-459F-83B7-7CD3FE0533AE}" srcOrd="10" destOrd="0" presId="urn:microsoft.com/office/officeart/2005/8/layout/list1"/>
    <dgm:cxn modelId="{8B7840D1-24FC-4E12-A713-631B1E79A31F}" type="presParOf" srcId="{64650F7D-1941-4D51-9479-1785062F2824}" destId="{A1EC8A13-9740-45D9-BDA7-4DBEC2C7D6E8}" srcOrd="11" destOrd="0" presId="urn:microsoft.com/office/officeart/2005/8/layout/list1"/>
    <dgm:cxn modelId="{5D33BB97-B560-4082-9D80-67A7EDB7D11B}" type="presParOf" srcId="{64650F7D-1941-4D51-9479-1785062F2824}" destId="{51191E22-282E-4016-969A-CACCFF3ED7B7}" srcOrd="12" destOrd="0" presId="urn:microsoft.com/office/officeart/2005/8/layout/list1"/>
    <dgm:cxn modelId="{17EBC081-E7EF-43E9-84E5-E953DF07C612}" type="presParOf" srcId="{51191E22-282E-4016-969A-CACCFF3ED7B7}" destId="{586717EF-114D-4F19-9750-1C0EE29AAE0F}" srcOrd="0" destOrd="0" presId="urn:microsoft.com/office/officeart/2005/8/layout/list1"/>
    <dgm:cxn modelId="{777EC5AF-6C20-4E14-9A26-2205DD6EF9CB}" type="presParOf" srcId="{51191E22-282E-4016-969A-CACCFF3ED7B7}" destId="{7DD3AA8C-B8F6-47DF-A075-F7288730395E}" srcOrd="1" destOrd="0" presId="urn:microsoft.com/office/officeart/2005/8/layout/list1"/>
    <dgm:cxn modelId="{BC2EEEDB-5F40-4C2B-AD68-45975820E9F8}" type="presParOf" srcId="{64650F7D-1941-4D51-9479-1785062F2824}" destId="{6258968D-FEC5-447E-AE92-2F7EFDFDEE5C}" srcOrd="13" destOrd="0" presId="urn:microsoft.com/office/officeart/2005/8/layout/list1"/>
    <dgm:cxn modelId="{094FD7A1-212B-4376-A206-30465D56F58C}" type="presParOf" srcId="{64650F7D-1941-4D51-9479-1785062F2824}" destId="{0EEDD08F-AF33-4196-9DF3-FF876781E01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934FA18-44C3-4706-A21E-42CC14A58D63}"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s-ES"/>
        </a:p>
      </dgm:t>
    </dgm:pt>
    <dgm:pt modelId="{040008A7-096D-4A3F-B993-1C4F09F65E13}">
      <dgm:prSet phldrT="[Texto]" custT="1"/>
      <dgm:spPr>
        <a:solidFill>
          <a:srgbClr val="92D050"/>
        </a:solidFill>
      </dgm:spPr>
      <dgm:t>
        <a:bodyPr/>
        <a:lstStyle/>
        <a:p>
          <a:r>
            <a:rPr lang="es-ES" sz="1800" dirty="0">
              <a:solidFill>
                <a:schemeClr val="tx1"/>
              </a:solidFill>
              <a:latin typeface="Times New Roman" panose="02020603050405020304" pitchFamily="18" charset="0"/>
              <a:cs typeface="Times New Roman" panose="02020603050405020304" pitchFamily="18" charset="0"/>
            </a:rPr>
            <a:t>Las selecciones no son independientes</a:t>
          </a:r>
        </a:p>
      </dgm:t>
    </dgm:pt>
    <dgm:pt modelId="{C26A3294-9613-4645-8D10-8091C47E006F}" type="parTrans" cxnId="{D6253810-311B-48E0-8776-740EB904CF73}">
      <dgm:prSet/>
      <dgm:spPr/>
      <dgm:t>
        <a:bodyPr/>
        <a:lstStyle/>
        <a:p>
          <a:endParaRPr lang="es-ES" sz="1800">
            <a:solidFill>
              <a:schemeClr val="tx1"/>
            </a:solidFill>
            <a:latin typeface="Times New Roman" panose="02020603050405020304" pitchFamily="18" charset="0"/>
            <a:cs typeface="Times New Roman" panose="02020603050405020304" pitchFamily="18" charset="0"/>
          </a:endParaRPr>
        </a:p>
      </dgm:t>
    </dgm:pt>
    <dgm:pt modelId="{CA6238B2-22F4-443D-9119-21C962581F0C}" type="sibTrans" cxnId="{D6253810-311B-48E0-8776-740EB904CF73}">
      <dgm:prSet/>
      <dgm:spPr/>
      <dgm:t>
        <a:bodyPr/>
        <a:lstStyle/>
        <a:p>
          <a:endParaRPr lang="es-ES" sz="1800">
            <a:solidFill>
              <a:schemeClr val="tx1"/>
            </a:solidFill>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9E6E7037-6576-49A2-BFF7-468C426439E2}">
          <dgm:prSet phldrT="[Texto]" custT="1"/>
          <dgm:spPr>
            <a:solidFill>
              <a:srgbClr val="D8164D"/>
            </a:solidFill>
          </dgm:spPr>
          <dgm:t>
            <a:bodyPr/>
            <a:lstStyle/>
            <a:p>
              <a:pPr algn="just">
                <a:lnSpc>
                  <a:spcPct val="150000"/>
                </a:lnSpc>
                <a:spcAft>
                  <a:spcPts val="0"/>
                </a:spcAft>
              </a:pPr>
              <a:r>
                <a:rPr lang="es-PE" sz="1800" dirty="0">
                  <a:solidFill>
                    <a:schemeClr val="tx1"/>
                  </a:solidFill>
                  <a:latin typeface="Times New Roman" panose="02020603050405020304" pitchFamily="18" charset="0"/>
                  <a:cs typeface="Times New Roman" panose="02020603050405020304" pitchFamily="18" charset="0"/>
                </a:rPr>
                <a:t>Cada muestra posible de tamaño </a:t>
              </a:r>
              <a14:m>
                <m:oMath xmlns:m="http://schemas.openxmlformats.org/officeDocument/2006/math">
                  <m:r>
                    <a:rPr lang="es-PE" sz="1800" b="0" i="1" smtClean="0">
                      <a:solidFill>
                        <a:schemeClr val="tx1"/>
                      </a:solidFill>
                      <a:latin typeface="Cambria Math" panose="02040503050406030204" pitchFamily="18" charset="0"/>
                      <a:cs typeface="Times New Roman" panose="02020603050405020304" pitchFamily="18" charset="0"/>
                    </a:rPr>
                    <m:t>𝑛</m:t>
                  </m:r>
                </m:oMath>
              </a14:m>
              <a:r>
                <a:rPr lang="es-ES" sz="1800" dirty="0">
                  <a:solidFill>
                    <a:schemeClr val="tx1"/>
                  </a:solidFill>
                  <a:latin typeface="Times New Roman" panose="02020603050405020304" pitchFamily="18" charset="0"/>
                  <a:cs typeface="Times New Roman" panose="02020603050405020304" pitchFamily="18" charset="0"/>
                </a:rPr>
                <a:t> es seleccionada con probabilidad </a:t>
              </a:r>
              <a14:m>
                <m:oMath xmlns:m="http://schemas.openxmlformats.org/officeDocument/2006/math">
                  <m:f>
                    <m:fPr>
                      <m:type m:val="skw"/>
                      <m:ctrlPr>
                        <a:rPr lang="es-ES" sz="1800" i="1" smtClean="0">
                          <a:solidFill>
                            <a:schemeClr val="tx1"/>
                          </a:solidFill>
                          <a:latin typeface="Cambria Math" panose="02040503050406030204" pitchFamily="18" charset="0"/>
                          <a:cs typeface="Times New Roman" panose="02020603050405020304" pitchFamily="18" charset="0"/>
                        </a:rPr>
                      </m:ctrlPr>
                    </m:fPr>
                    <m:num>
                      <m:r>
                        <a:rPr lang="es-PE" sz="1800" b="0" i="1" smtClean="0">
                          <a:solidFill>
                            <a:schemeClr val="tx1"/>
                          </a:solidFill>
                          <a:latin typeface="Cambria Math" panose="02040503050406030204" pitchFamily="18" charset="0"/>
                          <a:cs typeface="Times New Roman" panose="02020603050405020304" pitchFamily="18" charset="0"/>
                        </a:rPr>
                        <m:t>1</m:t>
                      </m:r>
                    </m:num>
                    <m:den>
                      <m:sSubSup>
                        <m:sSubSupPr>
                          <m:ctrlPr>
                            <a:rPr lang="es-PE" sz="1800" b="0" i="1" smtClean="0">
                              <a:solidFill>
                                <a:schemeClr val="tx1"/>
                              </a:solidFill>
                              <a:latin typeface="Cambria Math" panose="02040503050406030204" pitchFamily="18" charset="0"/>
                              <a:cs typeface="Times New Roman" panose="02020603050405020304" pitchFamily="18" charset="0"/>
                            </a:rPr>
                          </m:ctrlPr>
                        </m:sSubSupPr>
                        <m:e>
                          <m:r>
                            <a:rPr lang="es-PE" sz="1800" b="0" i="1" smtClean="0">
                              <a:solidFill>
                                <a:schemeClr val="tx1"/>
                              </a:solidFill>
                              <a:latin typeface="Cambria Math" panose="02040503050406030204" pitchFamily="18" charset="0"/>
                              <a:cs typeface="Times New Roman" panose="02020603050405020304" pitchFamily="18" charset="0"/>
                            </a:rPr>
                            <m:t>𝐶</m:t>
                          </m:r>
                        </m:e>
                        <m:sub>
                          <m:r>
                            <a:rPr lang="es-PE" sz="1800" b="0" i="1" smtClean="0">
                              <a:solidFill>
                                <a:schemeClr val="tx1"/>
                              </a:solidFill>
                              <a:latin typeface="Cambria Math" panose="02040503050406030204" pitchFamily="18" charset="0"/>
                              <a:cs typeface="Times New Roman" panose="02020603050405020304" pitchFamily="18" charset="0"/>
                            </a:rPr>
                            <m:t>𝑛</m:t>
                          </m:r>
                        </m:sub>
                        <m:sup>
                          <m:r>
                            <a:rPr lang="es-PE" sz="1800" b="0" i="1" smtClean="0">
                              <a:solidFill>
                                <a:schemeClr val="tx1"/>
                              </a:solidFill>
                              <a:latin typeface="Cambria Math" panose="02040503050406030204" pitchFamily="18" charset="0"/>
                              <a:cs typeface="Times New Roman" panose="02020603050405020304" pitchFamily="18" charset="0"/>
                            </a:rPr>
                            <m:t>𝑁</m:t>
                          </m:r>
                        </m:sup>
                      </m:sSubSup>
                    </m:den>
                  </m:f>
                </m:oMath>
              </a14:m>
              <a:r>
                <a:rPr lang="es-ES" sz="1800" dirty="0">
                  <a:solidFill>
                    <a:schemeClr val="tx1"/>
                  </a:solidFill>
                  <a:latin typeface="Times New Roman" panose="02020603050405020304" pitchFamily="18" charset="0"/>
                  <a:cs typeface="Times New Roman" panose="02020603050405020304" pitchFamily="18" charset="0"/>
                </a:rPr>
                <a:t>    </a:t>
              </a:r>
            </a:p>
          </dgm:t>
        </dgm:pt>
      </mc:Choice>
      <mc:Fallback xmlns="">
        <dgm:pt modelId="{9E6E7037-6576-49A2-BFF7-468C426439E2}">
          <dgm:prSet phldrT="[Texto]" custT="1"/>
          <dgm:spPr>
            <a:solidFill>
              <a:srgbClr val="D8164D"/>
            </a:solidFill>
          </dgm:spPr>
          <dgm:t>
            <a:bodyPr/>
            <a:lstStyle/>
            <a:p>
              <a:pPr algn="just">
                <a:lnSpc>
                  <a:spcPct val="150000"/>
                </a:lnSpc>
                <a:spcAft>
                  <a:spcPts val="0"/>
                </a:spcAft>
              </a:pPr>
              <a:r>
                <a:rPr lang="es-PE" sz="1800" dirty="0" smtClean="0">
                  <a:solidFill>
                    <a:schemeClr val="tx1"/>
                  </a:solidFill>
                  <a:latin typeface="Times New Roman" panose="02020603050405020304" pitchFamily="18" charset="0"/>
                  <a:cs typeface="Times New Roman" panose="02020603050405020304" pitchFamily="18" charset="0"/>
                </a:rPr>
                <a:t>Cada muestra posible de tamaño </a:t>
              </a:r>
              <a:r>
                <a:rPr lang="es-PE" sz="1800" b="0" i="0" smtClean="0">
                  <a:solidFill>
                    <a:schemeClr val="tx1"/>
                  </a:solidFill>
                  <a:latin typeface="Cambria Math" panose="02040503050406030204" pitchFamily="18" charset="0"/>
                  <a:cs typeface="Times New Roman" panose="02020603050405020304" pitchFamily="18" charset="0"/>
                </a:rPr>
                <a:t>𝑛</a:t>
              </a:r>
              <a:r>
                <a:rPr lang="es-ES" sz="1800" dirty="0" smtClean="0">
                  <a:solidFill>
                    <a:schemeClr val="tx1"/>
                  </a:solidFill>
                  <a:latin typeface="Times New Roman" panose="02020603050405020304" pitchFamily="18" charset="0"/>
                  <a:cs typeface="Times New Roman" panose="02020603050405020304" pitchFamily="18" charset="0"/>
                </a:rPr>
                <a:t> es seleccionada con probabilidad </a:t>
              </a:r>
              <a:r>
                <a:rPr lang="es-PE" sz="1800" b="0" i="0" smtClean="0">
                  <a:solidFill>
                    <a:schemeClr val="tx1"/>
                  </a:solidFill>
                  <a:latin typeface="Cambria Math" panose="02040503050406030204" pitchFamily="18" charset="0"/>
                  <a:cs typeface="Times New Roman" panose="02020603050405020304" pitchFamily="18" charset="0"/>
                </a:rPr>
                <a:t>1</a:t>
              </a:r>
              <a:r>
                <a:rPr lang="es-ES" sz="1800" b="0" i="0" smtClean="0">
                  <a:solidFill>
                    <a:schemeClr val="tx1"/>
                  </a:solidFill>
                  <a:latin typeface="Cambria Math" panose="02040503050406030204" pitchFamily="18" charset="0"/>
                  <a:cs typeface="Times New Roman" panose="02020603050405020304" pitchFamily="18" charset="0"/>
                </a:rPr>
                <a:t>⁄(</a:t>
              </a:r>
              <a:r>
                <a:rPr lang="es-PE" sz="1800" b="0" i="0" smtClean="0">
                  <a:solidFill>
                    <a:schemeClr val="tx1"/>
                  </a:solidFill>
                  <a:latin typeface="Cambria Math" panose="02040503050406030204" pitchFamily="18" charset="0"/>
                  <a:cs typeface="Times New Roman" panose="02020603050405020304" pitchFamily="18" charset="0"/>
                </a:rPr>
                <a:t>𝐶_𝑛^𝑁 </a:t>
              </a:r>
              <a:r>
                <a:rPr lang="es-ES" sz="1800" b="0" i="0" smtClean="0">
                  <a:solidFill>
                    <a:schemeClr val="tx1"/>
                  </a:solidFill>
                  <a:latin typeface="Cambria Math" panose="02040503050406030204" pitchFamily="18" charset="0"/>
                  <a:cs typeface="Times New Roman" panose="02020603050405020304" pitchFamily="18" charset="0"/>
                </a:rPr>
                <a:t>)</a:t>
              </a:r>
              <a:r>
                <a:rPr lang="es-ES" sz="1800" dirty="0" smtClean="0">
                  <a:solidFill>
                    <a:schemeClr val="tx1"/>
                  </a:solidFill>
                  <a:latin typeface="Times New Roman" panose="02020603050405020304" pitchFamily="18" charset="0"/>
                  <a:cs typeface="Times New Roman" panose="02020603050405020304" pitchFamily="18" charset="0"/>
                </a:rPr>
                <a:t>    </a:t>
              </a:r>
              <a:endParaRPr lang="es-ES" sz="1800" dirty="0">
                <a:solidFill>
                  <a:schemeClr val="tx1"/>
                </a:solidFill>
                <a:latin typeface="Times New Roman" panose="02020603050405020304" pitchFamily="18" charset="0"/>
                <a:cs typeface="Times New Roman" panose="02020603050405020304" pitchFamily="18" charset="0"/>
              </a:endParaRPr>
            </a:p>
          </dgm:t>
        </dgm:pt>
      </mc:Fallback>
    </mc:AlternateContent>
    <dgm:pt modelId="{27A62FBC-7069-45E4-B98A-421CCD507C28}" type="parTrans" cxnId="{1A13AE77-DD68-4093-B947-E682FF6A0880}">
      <dgm:prSet/>
      <dgm:spPr/>
      <dgm:t>
        <a:bodyPr/>
        <a:lstStyle/>
        <a:p>
          <a:endParaRPr lang="es-ES" sz="1800">
            <a:solidFill>
              <a:schemeClr val="tx1"/>
            </a:solidFill>
            <a:latin typeface="Times New Roman" panose="02020603050405020304" pitchFamily="18" charset="0"/>
            <a:cs typeface="Times New Roman" panose="02020603050405020304" pitchFamily="18" charset="0"/>
          </a:endParaRPr>
        </a:p>
      </dgm:t>
    </dgm:pt>
    <dgm:pt modelId="{659C6278-22EB-4138-8C10-46A7203461CF}" type="sibTrans" cxnId="{1A13AE77-DD68-4093-B947-E682FF6A0880}">
      <dgm:prSet/>
      <dgm:spPr/>
      <dgm:t>
        <a:bodyPr/>
        <a:lstStyle/>
        <a:p>
          <a:endParaRPr lang="es-ES" sz="1800">
            <a:solidFill>
              <a:schemeClr val="tx1"/>
            </a:solidFill>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D11CFC23-87EF-4307-B66E-3FFAB3907C69}">
          <dgm:prSet custT="1"/>
          <dgm:spPr/>
          <dgm:t>
            <a:bodyPr/>
            <a:lstStyle/>
            <a:p>
              <a:r>
                <a:rPr lang="es-ES" sz="1800" dirty="0">
                  <a:solidFill>
                    <a:schemeClr val="tx1"/>
                  </a:solidFill>
                  <a:latin typeface="Times New Roman" panose="02020603050405020304" pitchFamily="18" charset="0"/>
                  <a:cs typeface="Times New Roman" panose="02020603050405020304" pitchFamily="18" charset="0"/>
                </a:rPr>
                <a:t>El número posible de muestras es </a:t>
              </a:r>
              <a14:m>
                <m:oMath xmlns:m="http://schemas.openxmlformats.org/officeDocument/2006/math">
                  <m:sSubSup>
                    <m:sSubSupPr>
                      <m:ctrlPr>
                        <a:rPr lang="es-ES" sz="1800" i="1" smtClean="0">
                          <a:solidFill>
                            <a:schemeClr val="tx1"/>
                          </a:solidFill>
                          <a:latin typeface="Cambria Math" panose="02040503050406030204" pitchFamily="18" charset="0"/>
                          <a:cs typeface="Times New Roman" panose="02020603050405020304" pitchFamily="18" charset="0"/>
                        </a:rPr>
                      </m:ctrlPr>
                    </m:sSubSupPr>
                    <m:e>
                      <m:r>
                        <a:rPr lang="es-PE" sz="1800" b="0" i="1" smtClean="0">
                          <a:solidFill>
                            <a:schemeClr val="tx1"/>
                          </a:solidFill>
                          <a:latin typeface="Cambria Math" panose="02040503050406030204" pitchFamily="18" charset="0"/>
                          <a:cs typeface="Times New Roman" panose="02020603050405020304" pitchFamily="18" charset="0"/>
                        </a:rPr>
                        <m:t>𝐶</m:t>
                      </m:r>
                    </m:e>
                    <m:sub>
                      <m:r>
                        <a:rPr lang="es-PE" sz="1800" b="0" i="1" smtClean="0">
                          <a:solidFill>
                            <a:schemeClr val="tx1"/>
                          </a:solidFill>
                          <a:latin typeface="Cambria Math" panose="02040503050406030204" pitchFamily="18" charset="0"/>
                          <a:cs typeface="Times New Roman" panose="02020603050405020304" pitchFamily="18" charset="0"/>
                        </a:rPr>
                        <m:t>𝑛</m:t>
                      </m:r>
                    </m:sub>
                    <m:sup>
                      <m:r>
                        <a:rPr lang="es-PE" sz="1800" b="0" i="1" smtClean="0">
                          <a:solidFill>
                            <a:schemeClr val="tx1"/>
                          </a:solidFill>
                          <a:latin typeface="Cambria Math" panose="02040503050406030204" pitchFamily="18" charset="0"/>
                          <a:cs typeface="Times New Roman" panose="02020603050405020304" pitchFamily="18" charset="0"/>
                        </a:rPr>
                        <m:t>𝑁</m:t>
                      </m:r>
                    </m:sup>
                  </m:sSubSup>
                </m:oMath>
              </a14:m>
              <a:r>
                <a:rPr lang="es-ES" sz="1800" dirty="0">
                  <a:solidFill>
                    <a:schemeClr val="tx1"/>
                  </a:solidFill>
                  <a:latin typeface="Times New Roman" panose="02020603050405020304" pitchFamily="18" charset="0"/>
                  <a:cs typeface="Times New Roman" panose="02020603050405020304" pitchFamily="18" charset="0"/>
                </a:rPr>
                <a:t> </a:t>
              </a:r>
            </a:p>
          </dgm:t>
        </dgm:pt>
      </mc:Choice>
      <mc:Fallback xmlns="">
        <dgm:pt modelId="{D11CFC23-87EF-4307-B66E-3FFAB3907C69}">
          <dgm:prSet custT="1"/>
          <dgm:spPr/>
          <dgm:t>
            <a:bodyPr/>
            <a:lstStyle/>
            <a:p>
              <a:r>
                <a:rPr lang="es-ES" sz="1800" dirty="0" smtClean="0">
                  <a:solidFill>
                    <a:schemeClr val="tx1"/>
                  </a:solidFill>
                  <a:latin typeface="Times New Roman" panose="02020603050405020304" pitchFamily="18" charset="0"/>
                  <a:cs typeface="Times New Roman" panose="02020603050405020304" pitchFamily="18" charset="0"/>
                </a:rPr>
                <a:t>El número posible de muestras es </a:t>
              </a:r>
              <a:r>
                <a:rPr lang="es-PE" sz="1800" b="0" i="0" smtClean="0">
                  <a:solidFill>
                    <a:schemeClr val="tx1"/>
                  </a:solidFill>
                  <a:latin typeface="Cambria Math" panose="02040503050406030204" pitchFamily="18" charset="0"/>
                  <a:cs typeface="Times New Roman" panose="02020603050405020304" pitchFamily="18" charset="0"/>
                </a:rPr>
                <a:t>𝐶</a:t>
              </a:r>
              <a:r>
                <a:rPr lang="es-ES" sz="1800" b="0" i="0" smtClean="0">
                  <a:solidFill>
                    <a:schemeClr val="tx1"/>
                  </a:solidFill>
                  <a:latin typeface="Cambria Math" panose="02040503050406030204" pitchFamily="18" charset="0"/>
                  <a:cs typeface="Times New Roman" panose="02020603050405020304" pitchFamily="18" charset="0"/>
                </a:rPr>
                <a:t>_</a:t>
              </a:r>
              <a:r>
                <a:rPr lang="es-PE" sz="1800" b="0" i="0" smtClean="0">
                  <a:solidFill>
                    <a:schemeClr val="tx1"/>
                  </a:solidFill>
                  <a:latin typeface="Cambria Math" panose="02040503050406030204" pitchFamily="18" charset="0"/>
                  <a:cs typeface="Times New Roman" panose="02020603050405020304" pitchFamily="18" charset="0"/>
                </a:rPr>
                <a:t>𝑛^𝑁</a:t>
              </a:r>
              <a:r>
                <a:rPr lang="es-ES" sz="1800" dirty="0" smtClean="0">
                  <a:solidFill>
                    <a:schemeClr val="tx1"/>
                  </a:solidFill>
                  <a:latin typeface="Times New Roman" panose="02020603050405020304" pitchFamily="18" charset="0"/>
                  <a:cs typeface="Times New Roman" panose="02020603050405020304" pitchFamily="18" charset="0"/>
                </a:rPr>
                <a:t> </a:t>
              </a:r>
              <a:endParaRPr lang="es-ES" sz="1800" dirty="0">
                <a:solidFill>
                  <a:schemeClr val="tx1"/>
                </a:solidFill>
                <a:latin typeface="Times New Roman" panose="02020603050405020304" pitchFamily="18" charset="0"/>
                <a:cs typeface="Times New Roman" panose="02020603050405020304" pitchFamily="18" charset="0"/>
              </a:endParaRPr>
            </a:p>
          </dgm:t>
        </dgm:pt>
      </mc:Fallback>
    </mc:AlternateContent>
    <dgm:pt modelId="{0E6FCC6B-BE28-46E7-8D6D-EF6707453F30}" type="parTrans" cxnId="{3E643BE0-62F4-400F-B457-F4F4A684BEFD}">
      <dgm:prSet/>
      <dgm:spPr/>
      <dgm:t>
        <a:bodyPr/>
        <a:lstStyle/>
        <a:p>
          <a:endParaRPr lang="es-ES" sz="1800">
            <a:solidFill>
              <a:schemeClr val="tx1"/>
            </a:solidFill>
          </a:endParaRPr>
        </a:p>
      </dgm:t>
    </dgm:pt>
    <dgm:pt modelId="{A4F02FE8-78BF-4E93-9B2B-594BFA421777}" type="sibTrans" cxnId="{3E643BE0-62F4-400F-B457-F4F4A684BEFD}">
      <dgm:prSet/>
      <dgm:spPr/>
      <dgm:t>
        <a:bodyPr/>
        <a:lstStyle/>
        <a:p>
          <a:endParaRPr lang="es-ES" sz="1800">
            <a:solidFill>
              <a:schemeClr val="tx1"/>
            </a:solidFill>
          </a:endParaRPr>
        </a:p>
      </dgm:t>
    </dgm:pt>
    <mc:AlternateContent xmlns:mc="http://schemas.openxmlformats.org/markup-compatibility/2006" xmlns:a14="http://schemas.microsoft.com/office/drawing/2010/main">
      <mc:Choice Requires="a14">
        <dgm:pt modelId="{441540DC-B01A-4C61-8440-E2A62D965B12}">
          <dgm:prSet custT="1"/>
          <dgm:spPr>
            <a:solidFill>
              <a:schemeClr val="accent3">
                <a:lumMod val="50000"/>
              </a:schemeClr>
            </a:solidFill>
          </dgm:spPr>
          <dgm:t>
            <a:bodyPr/>
            <a:lstStyle/>
            <a:p>
              <a:r>
                <a:rPr lang="es-ES" sz="1800" dirty="0">
                  <a:solidFill>
                    <a:schemeClr val="tx1"/>
                  </a:solidFill>
                  <a:latin typeface="Times New Roman" panose="02020603050405020304" pitchFamily="18" charset="0"/>
                  <a:cs typeface="Times New Roman" panose="02020603050405020304" pitchFamily="18" charset="0"/>
                </a:rPr>
                <a:t>La fracción de muestreo es </a:t>
              </a:r>
              <a14:m>
                <m:oMath xmlns:m="http://schemas.openxmlformats.org/officeDocument/2006/math">
                  <m:r>
                    <a:rPr lang="es-PE" sz="1800" b="0" i="1" smtClean="0">
                      <a:solidFill>
                        <a:schemeClr val="tx1"/>
                      </a:solidFill>
                      <a:latin typeface="Cambria Math" panose="02040503050406030204" pitchFamily="18" charset="0"/>
                      <a:cs typeface="Times New Roman" panose="02020603050405020304" pitchFamily="18" charset="0"/>
                    </a:rPr>
                    <m:t>𝑓</m:t>
                  </m:r>
                  <m:r>
                    <a:rPr lang="es-PE" sz="1800" b="0" i="1" smtClean="0">
                      <a:solidFill>
                        <a:schemeClr val="tx1"/>
                      </a:solidFill>
                      <a:latin typeface="Cambria Math" panose="02040503050406030204" pitchFamily="18" charset="0"/>
                      <a:cs typeface="Times New Roman" panose="02020603050405020304" pitchFamily="18" charset="0"/>
                    </a:rPr>
                    <m:t>=</m:t>
                  </m:r>
                  <m:f>
                    <m:fPr>
                      <m:type m:val="skw"/>
                      <m:ctrlPr>
                        <a:rPr lang="es-PE" sz="1800" b="0" i="1" smtClean="0">
                          <a:solidFill>
                            <a:schemeClr val="tx1"/>
                          </a:solidFill>
                          <a:latin typeface="Cambria Math" panose="02040503050406030204" pitchFamily="18" charset="0"/>
                          <a:cs typeface="Times New Roman" panose="02020603050405020304" pitchFamily="18" charset="0"/>
                        </a:rPr>
                      </m:ctrlPr>
                    </m:fPr>
                    <m:num>
                      <m:r>
                        <a:rPr lang="es-PE" sz="1800" b="0" i="1" smtClean="0">
                          <a:solidFill>
                            <a:schemeClr val="tx1"/>
                          </a:solidFill>
                          <a:latin typeface="Cambria Math" panose="02040503050406030204" pitchFamily="18" charset="0"/>
                          <a:cs typeface="Times New Roman" panose="02020603050405020304" pitchFamily="18" charset="0"/>
                        </a:rPr>
                        <m:t>𝑛</m:t>
                      </m:r>
                    </m:num>
                    <m:den>
                      <m:r>
                        <a:rPr lang="es-PE" sz="1800" b="0" i="1" smtClean="0">
                          <a:solidFill>
                            <a:schemeClr val="tx1"/>
                          </a:solidFill>
                          <a:latin typeface="Cambria Math" panose="02040503050406030204" pitchFamily="18" charset="0"/>
                          <a:cs typeface="Times New Roman" panose="02020603050405020304" pitchFamily="18" charset="0"/>
                        </a:rPr>
                        <m:t>𝑁</m:t>
                      </m:r>
                    </m:den>
                  </m:f>
                </m:oMath>
              </a14:m>
              <a:r>
                <a:rPr lang="es-ES" sz="1800" dirty="0">
                  <a:solidFill>
                    <a:schemeClr val="tx1"/>
                  </a:solidFill>
                  <a:latin typeface="Times New Roman" panose="02020603050405020304" pitchFamily="18" charset="0"/>
                  <a:cs typeface="Times New Roman" panose="02020603050405020304" pitchFamily="18" charset="0"/>
                </a:rPr>
                <a:t> </a:t>
              </a:r>
            </a:p>
          </dgm:t>
        </dgm:pt>
      </mc:Choice>
      <mc:Fallback xmlns="">
        <dgm:pt modelId="{441540DC-B01A-4C61-8440-E2A62D965B12}">
          <dgm:prSet custT="1"/>
          <dgm:spPr>
            <a:solidFill>
              <a:schemeClr val="accent3">
                <a:lumMod val="50000"/>
              </a:schemeClr>
            </a:solidFill>
          </dgm:spPr>
          <dgm:t>
            <a:bodyPr/>
            <a:lstStyle/>
            <a:p>
              <a:r>
                <a:rPr lang="es-ES" sz="1800" dirty="0" smtClean="0">
                  <a:solidFill>
                    <a:schemeClr val="tx1"/>
                  </a:solidFill>
                  <a:latin typeface="Times New Roman" panose="02020603050405020304" pitchFamily="18" charset="0"/>
                  <a:cs typeface="Times New Roman" panose="02020603050405020304" pitchFamily="18" charset="0"/>
                </a:rPr>
                <a:t>La fracción de muestreo es </a:t>
              </a:r>
              <a:r>
                <a:rPr lang="es-PE" sz="1800" b="0" i="0" smtClean="0">
                  <a:solidFill>
                    <a:schemeClr val="tx1"/>
                  </a:solidFill>
                  <a:latin typeface="Cambria Math" panose="02040503050406030204" pitchFamily="18" charset="0"/>
                  <a:cs typeface="Times New Roman" panose="02020603050405020304" pitchFamily="18" charset="0"/>
                </a:rPr>
                <a:t>𝑓=𝑛⁄𝑁</a:t>
              </a:r>
              <a:r>
                <a:rPr lang="es-ES" sz="1800" dirty="0" smtClean="0">
                  <a:solidFill>
                    <a:schemeClr val="tx1"/>
                  </a:solidFill>
                  <a:latin typeface="Times New Roman" panose="02020603050405020304" pitchFamily="18" charset="0"/>
                  <a:cs typeface="Times New Roman" panose="02020603050405020304" pitchFamily="18" charset="0"/>
                </a:rPr>
                <a:t> </a:t>
              </a:r>
              <a:endParaRPr lang="es-ES" sz="1800" dirty="0">
                <a:solidFill>
                  <a:schemeClr val="tx1"/>
                </a:solidFill>
                <a:latin typeface="Times New Roman" panose="02020603050405020304" pitchFamily="18" charset="0"/>
                <a:cs typeface="Times New Roman" panose="02020603050405020304" pitchFamily="18" charset="0"/>
              </a:endParaRPr>
            </a:p>
          </dgm:t>
        </dgm:pt>
      </mc:Fallback>
    </mc:AlternateContent>
    <dgm:pt modelId="{BE273229-2524-4543-BC2D-F63FCEE4260D}" type="parTrans" cxnId="{0B4C35CC-3C2F-4F19-A96C-B6BD3E0B0AB3}">
      <dgm:prSet/>
      <dgm:spPr/>
      <dgm:t>
        <a:bodyPr/>
        <a:lstStyle/>
        <a:p>
          <a:endParaRPr lang="es-ES" sz="1800">
            <a:solidFill>
              <a:schemeClr val="tx1"/>
            </a:solidFill>
          </a:endParaRPr>
        </a:p>
      </dgm:t>
    </dgm:pt>
    <dgm:pt modelId="{1A73EC37-0832-4DB9-8AE6-25DF14128B49}" type="sibTrans" cxnId="{0B4C35CC-3C2F-4F19-A96C-B6BD3E0B0AB3}">
      <dgm:prSet/>
      <dgm:spPr/>
      <dgm:t>
        <a:bodyPr/>
        <a:lstStyle/>
        <a:p>
          <a:endParaRPr lang="es-ES" sz="1800">
            <a:solidFill>
              <a:schemeClr val="tx1"/>
            </a:solidFill>
          </a:endParaRPr>
        </a:p>
      </dgm:t>
    </dgm:pt>
    <mc:AlternateContent xmlns:mc="http://schemas.openxmlformats.org/markup-compatibility/2006" xmlns:a14="http://schemas.microsoft.com/office/drawing/2010/main">
      <mc:Choice Requires="a14">
        <dgm:pt modelId="{AB1CD42D-5ECC-4CEB-B930-A985E395CB07}">
          <dgm:prSet custT="1"/>
          <dgm:spPr>
            <a:solidFill>
              <a:srgbClr val="FFC000"/>
            </a:solidFill>
          </dgm:spPr>
          <dgm:t>
            <a:bodyPr/>
            <a:lstStyle/>
            <a:p>
              <a:r>
                <a:rPr lang="es-ES" sz="1800" dirty="0">
                  <a:solidFill>
                    <a:schemeClr val="tx1"/>
                  </a:solidFill>
                  <a:latin typeface="Times New Roman" panose="02020603050405020304" pitchFamily="18" charset="0"/>
                  <a:cs typeface="Times New Roman" panose="02020603050405020304" pitchFamily="18" charset="0"/>
                </a:rPr>
                <a:t>La unidad </a:t>
              </a:r>
              <a14:m>
                <m:oMath xmlns:m="http://schemas.openxmlformats.org/officeDocument/2006/math">
                  <m:sSub>
                    <m:sSubPr>
                      <m:ctrlPr>
                        <a:rPr lang="es-ES" sz="1800" i="1" smtClean="0">
                          <a:solidFill>
                            <a:schemeClr val="tx1"/>
                          </a:solidFill>
                          <a:latin typeface="Cambria Math" panose="02040503050406030204" pitchFamily="18" charset="0"/>
                          <a:cs typeface="Times New Roman" panose="02020603050405020304" pitchFamily="18" charset="0"/>
                        </a:rPr>
                      </m:ctrlPr>
                    </m:sSubPr>
                    <m:e>
                      <m:r>
                        <a:rPr lang="es-PE" sz="1800" b="0" i="1" smtClean="0">
                          <a:solidFill>
                            <a:schemeClr val="tx1"/>
                          </a:solidFill>
                          <a:latin typeface="Cambria Math" panose="02040503050406030204" pitchFamily="18" charset="0"/>
                          <a:cs typeface="Times New Roman" panose="02020603050405020304" pitchFamily="18" charset="0"/>
                        </a:rPr>
                        <m:t>𝑈</m:t>
                      </m:r>
                    </m:e>
                    <m:sub>
                      <m:r>
                        <a:rPr lang="es-PE" sz="1800" b="0" i="1" smtClean="0">
                          <a:solidFill>
                            <a:schemeClr val="tx1"/>
                          </a:solidFill>
                          <a:latin typeface="Cambria Math" panose="02040503050406030204" pitchFamily="18" charset="0"/>
                          <a:cs typeface="Times New Roman" panose="02020603050405020304" pitchFamily="18" charset="0"/>
                        </a:rPr>
                        <m:t>𝑖</m:t>
                      </m:r>
                    </m:sub>
                  </m:sSub>
                </m:oMath>
              </a14:m>
              <a:r>
                <a:rPr lang="es-ES" sz="1800" dirty="0">
                  <a:solidFill>
                    <a:schemeClr val="tx1"/>
                  </a:solidFill>
                  <a:latin typeface="Times New Roman" panose="02020603050405020304" pitchFamily="18" charset="0"/>
                  <a:cs typeface="Times New Roman" panose="02020603050405020304" pitchFamily="18" charset="0"/>
                </a:rPr>
                <a:t> se selecciona en cualquier selección con probabilidad </a:t>
              </a:r>
              <a14:m>
                <m:oMath xmlns:m="http://schemas.openxmlformats.org/officeDocument/2006/math">
                  <m:f>
                    <m:fPr>
                      <m:type m:val="skw"/>
                      <m:ctrlPr>
                        <a:rPr lang="es-ES" sz="1800" i="1" smtClean="0">
                          <a:solidFill>
                            <a:schemeClr val="tx1"/>
                          </a:solidFill>
                          <a:latin typeface="Cambria Math" panose="02040503050406030204" pitchFamily="18" charset="0"/>
                          <a:cs typeface="Times New Roman" panose="02020603050405020304" pitchFamily="18" charset="0"/>
                        </a:rPr>
                      </m:ctrlPr>
                    </m:fPr>
                    <m:num>
                      <m:r>
                        <a:rPr lang="es-PE" sz="1800" b="0" i="1" smtClean="0">
                          <a:solidFill>
                            <a:schemeClr val="tx1"/>
                          </a:solidFill>
                          <a:latin typeface="Cambria Math" panose="02040503050406030204" pitchFamily="18" charset="0"/>
                          <a:cs typeface="Times New Roman" panose="02020603050405020304" pitchFamily="18" charset="0"/>
                        </a:rPr>
                        <m:t>1</m:t>
                      </m:r>
                    </m:num>
                    <m:den>
                      <m:r>
                        <a:rPr lang="es-PE" sz="1800" b="0" i="1" smtClean="0">
                          <a:solidFill>
                            <a:schemeClr val="tx1"/>
                          </a:solidFill>
                          <a:latin typeface="Cambria Math" panose="02040503050406030204" pitchFamily="18" charset="0"/>
                          <a:cs typeface="Times New Roman" panose="02020603050405020304" pitchFamily="18" charset="0"/>
                        </a:rPr>
                        <m:t>𝑁</m:t>
                      </m:r>
                    </m:den>
                  </m:f>
                </m:oMath>
              </a14:m>
              <a:endParaRPr lang="es-ES" sz="1800" dirty="0">
                <a:solidFill>
                  <a:schemeClr val="tx1"/>
                </a:solidFill>
                <a:latin typeface="Times New Roman" panose="02020603050405020304" pitchFamily="18" charset="0"/>
                <a:cs typeface="Times New Roman" panose="02020603050405020304" pitchFamily="18" charset="0"/>
              </a:endParaRPr>
            </a:p>
          </dgm:t>
        </dgm:pt>
      </mc:Choice>
      <mc:Fallback xmlns="">
        <dgm:pt modelId="{AB1CD42D-5ECC-4CEB-B930-A985E395CB07}">
          <dgm:prSet custT="1"/>
          <dgm:spPr>
            <a:solidFill>
              <a:srgbClr val="FFC000"/>
            </a:solidFill>
          </dgm:spPr>
          <dgm:t>
            <a:bodyPr/>
            <a:lstStyle/>
            <a:p>
              <a:r>
                <a:rPr lang="es-ES" sz="1800" dirty="0" smtClean="0">
                  <a:solidFill>
                    <a:schemeClr val="tx1"/>
                  </a:solidFill>
                  <a:latin typeface="Times New Roman" panose="02020603050405020304" pitchFamily="18" charset="0"/>
                  <a:cs typeface="Times New Roman" panose="02020603050405020304" pitchFamily="18" charset="0"/>
                </a:rPr>
                <a:t>La unidad </a:t>
              </a:r>
              <a:r>
                <a:rPr lang="es-PE" sz="1800" b="0" i="0" smtClean="0">
                  <a:solidFill>
                    <a:schemeClr val="tx1"/>
                  </a:solidFill>
                  <a:latin typeface="Cambria Math" panose="02040503050406030204" pitchFamily="18" charset="0"/>
                  <a:cs typeface="Times New Roman" panose="02020603050405020304" pitchFamily="18" charset="0"/>
                </a:rPr>
                <a:t>𝑈</a:t>
              </a:r>
              <a:r>
                <a:rPr lang="es-ES" sz="1800" b="0" i="0" smtClean="0">
                  <a:solidFill>
                    <a:schemeClr val="tx1"/>
                  </a:solidFill>
                  <a:latin typeface="Cambria Math" panose="02040503050406030204" pitchFamily="18" charset="0"/>
                  <a:cs typeface="Times New Roman" panose="02020603050405020304" pitchFamily="18" charset="0"/>
                </a:rPr>
                <a:t>_</a:t>
              </a:r>
              <a:r>
                <a:rPr lang="es-PE" sz="1800" b="0" i="0" smtClean="0">
                  <a:solidFill>
                    <a:schemeClr val="tx1"/>
                  </a:solidFill>
                  <a:latin typeface="Cambria Math" panose="02040503050406030204" pitchFamily="18" charset="0"/>
                  <a:cs typeface="Times New Roman" panose="02020603050405020304" pitchFamily="18" charset="0"/>
                </a:rPr>
                <a:t>𝑖</a:t>
              </a:r>
              <a:r>
                <a:rPr lang="es-ES" sz="1800" dirty="0" smtClean="0">
                  <a:solidFill>
                    <a:schemeClr val="tx1"/>
                  </a:solidFill>
                  <a:latin typeface="Times New Roman" panose="02020603050405020304" pitchFamily="18" charset="0"/>
                  <a:cs typeface="Times New Roman" panose="02020603050405020304" pitchFamily="18" charset="0"/>
                </a:rPr>
                <a:t> se selecciona en cualquier selección con probabilidad </a:t>
              </a:r>
              <a:r>
                <a:rPr lang="es-PE" sz="1800" b="0" i="0" smtClean="0">
                  <a:solidFill>
                    <a:schemeClr val="tx1"/>
                  </a:solidFill>
                  <a:latin typeface="Cambria Math" panose="02040503050406030204" pitchFamily="18" charset="0"/>
                  <a:cs typeface="Times New Roman" panose="02020603050405020304" pitchFamily="18" charset="0"/>
                </a:rPr>
                <a:t>1</a:t>
              </a:r>
              <a:r>
                <a:rPr lang="es-ES" sz="1800" b="0" i="0" smtClean="0">
                  <a:solidFill>
                    <a:schemeClr val="tx1"/>
                  </a:solidFill>
                  <a:latin typeface="Cambria Math" panose="02040503050406030204" pitchFamily="18" charset="0"/>
                  <a:cs typeface="Times New Roman" panose="02020603050405020304" pitchFamily="18" charset="0"/>
                </a:rPr>
                <a:t>⁄</a:t>
              </a:r>
              <a:r>
                <a:rPr lang="es-PE" sz="1800" b="0" i="0" smtClean="0">
                  <a:solidFill>
                    <a:schemeClr val="tx1"/>
                  </a:solidFill>
                  <a:latin typeface="Cambria Math" panose="02040503050406030204" pitchFamily="18" charset="0"/>
                  <a:cs typeface="Times New Roman" panose="02020603050405020304" pitchFamily="18" charset="0"/>
                </a:rPr>
                <a:t>𝑁</a:t>
              </a:r>
              <a:endParaRPr lang="es-ES" sz="1800" dirty="0">
                <a:solidFill>
                  <a:schemeClr val="tx1"/>
                </a:solidFill>
                <a:latin typeface="Times New Roman" panose="02020603050405020304" pitchFamily="18" charset="0"/>
                <a:cs typeface="Times New Roman" panose="02020603050405020304" pitchFamily="18" charset="0"/>
              </a:endParaRPr>
            </a:p>
          </dgm:t>
        </dgm:pt>
      </mc:Fallback>
    </mc:AlternateContent>
    <dgm:pt modelId="{9155647C-A489-443D-82F8-54E6D0E6B40F}" type="parTrans" cxnId="{AD242212-8E9A-4259-9359-A2437E6AAAE3}">
      <dgm:prSet/>
      <dgm:spPr/>
      <dgm:t>
        <a:bodyPr/>
        <a:lstStyle/>
        <a:p>
          <a:endParaRPr lang="es-ES" sz="1800">
            <a:solidFill>
              <a:schemeClr val="tx1"/>
            </a:solidFill>
          </a:endParaRPr>
        </a:p>
      </dgm:t>
    </dgm:pt>
    <dgm:pt modelId="{CE09AAC3-0FD9-419A-87C6-00B0EA27E9B0}" type="sibTrans" cxnId="{AD242212-8E9A-4259-9359-A2437E6AAAE3}">
      <dgm:prSet/>
      <dgm:spPr/>
      <dgm:t>
        <a:bodyPr/>
        <a:lstStyle/>
        <a:p>
          <a:endParaRPr lang="es-ES" sz="1800">
            <a:solidFill>
              <a:schemeClr val="tx1"/>
            </a:solidFill>
          </a:endParaRPr>
        </a:p>
      </dgm:t>
    </dgm:pt>
    <dgm:pt modelId="{6391E88D-5199-44E0-BEC9-D6F6F7CA927F}" type="pres">
      <dgm:prSet presAssocID="{1934FA18-44C3-4706-A21E-42CC14A58D63}" presName="linear" presStyleCnt="0">
        <dgm:presLayoutVars>
          <dgm:dir/>
          <dgm:animLvl val="lvl"/>
          <dgm:resizeHandles val="exact"/>
        </dgm:presLayoutVars>
      </dgm:prSet>
      <dgm:spPr/>
    </dgm:pt>
    <dgm:pt modelId="{F9E170D7-F98C-43A8-BEE4-C66C2E846A0D}" type="pres">
      <dgm:prSet presAssocID="{AB1CD42D-5ECC-4CEB-B930-A985E395CB07}" presName="parentLin" presStyleCnt="0"/>
      <dgm:spPr/>
    </dgm:pt>
    <dgm:pt modelId="{83E24C17-A36B-4448-8AB0-FB3AAB336D88}" type="pres">
      <dgm:prSet presAssocID="{AB1CD42D-5ECC-4CEB-B930-A985E395CB07}" presName="parentLeftMargin" presStyleLbl="node1" presStyleIdx="0" presStyleCnt="5"/>
      <dgm:spPr/>
    </dgm:pt>
    <dgm:pt modelId="{CBA19DD3-6BB7-4CAA-8899-8A636A2FBA03}" type="pres">
      <dgm:prSet presAssocID="{AB1CD42D-5ECC-4CEB-B930-A985E395CB07}" presName="parentText" presStyleLbl="node1" presStyleIdx="0" presStyleCnt="5" custScaleX="112947" custScaleY="65218">
        <dgm:presLayoutVars>
          <dgm:chMax val="0"/>
          <dgm:bulletEnabled val="1"/>
        </dgm:presLayoutVars>
      </dgm:prSet>
      <dgm:spPr/>
    </dgm:pt>
    <dgm:pt modelId="{447CBB40-4C42-406D-A02E-354D5EA4E0A5}" type="pres">
      <dgm:prSet presAssocID="{AB1CD42D-5ECC-4CEB-B930-A985E395CB07}" presName="negativeSpace" presStyleCnt="0"/>
      <dgm:spPr/>
    </dgm:pt>
    <dgm:pt modelId="{25DBF909-0B68-4726-A213-0E8B552EF925}" type="pres">
      <dgm:prSet presAssocID="{AB1CD42D-5ECC-4CEB-B930-A985E395CB07}" presName="childText" presStyleLbl="conFgAcc1" presStyleIdx="0" presStyleCnt="5">
        <dgm:presLayoutVars>
          <dgm:bulletEnabled val="1"/>
        </dgm:presLayoutVars>
      </dgm:prSet>
      <dgm:spPr/>
    </dgm:pt>
    <dgm:pt modelId="{3DCC5D4A-92F6-4934-881A-D86BB3A59A87}" type="pres">
      <dgm:prSet presAssocID="{CE09AAC3-0FD9-419A-87C6-00B0EA27E9B0}" presName="spaceBetweenRectangles" presStyleCnt="0"/>
      <dgm:spPr/>
    </dgm:pt>
    <dgm:pt modelId="{73F91A73-7962-4ADA-986D-63D4AD2B567C}" type="pres">
      <dgm:prSet presAssocID="{040008A7-096D-4A3F-B993-1C4F09F65E13}" presName="parentLin" presStyleCnt="0"/>
      <dgm:spPr/>
    </dgm:pt>
    <dgm:pt modelId="{1D09676B-C317-4C40-975B-FD79AE2AA0AB}" type="pres">
      <dgm:prSet presAssocID="{040008A7-096D-4A3F-B993-1C4F09F65E13}" presName="parentLeftMargin" presStyleLbl="node1" presStyleIdx="0" presStyleCnt="5"/>
      <dgm:spPr/>
    </dgm:pt>
    <dgm:pt modelId="{93EAB91E-6046-47A7-872C-679F57943ED1}" type="pres">
      <dgm:prSet presAssocID="{040008A7-096D-4A3F-B993-1C4F09F65E13}" presName="parentText" presStyleLbl="node1" presStyleIdx="1" presStyleCnt="5" custScaleX="115535" custScaleY="56907">
        <dgm:presLayoutVars>
          <dgm:chMax val="0"/>
          <dgm:bulletEnabled val="1"/>
        </dgm:presLayoutVars>
      </dgm:prSet>
      <dgm:spPr/>
    </dgm:pt>
    <dgm:pt modelId="{20EE9D38-06ED-4C02-BFDE-B6988C5532FD}" type="pres">
      <dgm:prSet presAssocID="{040008A7-096D-4A3F-B993-1C4F09F65E13}" presName="negativeSpace" presStyleCnt="0"/>
      <dgm:spPr/>
    </dgm:pt>
    <dgm:pt modelId="{353D7B09-B17D-4686-AE8E-FB07BAB24049}" type="pres">
      <dgm:prSet presAssocID="{040008A7-096D-4A3F-B993-1C4F09F65E13}" presName="childText" presStyleLbl="conFgAcc1" presStyleIdx="1" presStyleCnt="5">
        <dgm:presLayoutVars>
          <dgm:bulletEnabled val="1"/>
        </dgm:presLayoutVars>
      </dgm:prSet>
      <dgm:spPr/>
    </dgm:pt>
    <dgm:pt modelId="{246CA3A8-3649-444A-902E-D2A48D6BA904}" type="pres">
      <dgm:prSet presAssocID="{CA6238B2-22F4-443D-9119-21C962581F0C}" presName="spaceBetweenRectangles" presStyleCnt="0"/>
      <dgm:spPr/>
    </dgm:pt>
    <dgm:pt modelId="{C4BBD9B5-94DE-4119-8FAE-5C8DE67962FC}" type="pres">
      <dgm:prSet presAssocID="{D11CFC23-87EF-4307-B66E-3FFAB3907C69}" presName="parentLin" presStyleCnt="0"/>
      <dgm:spPr/>
    </dgm:pt>
    <dgm:pt modelId="{FB97794C-DB1E-4F35-8F7B-C420A133CFE7}" type="pres">
      <dgm:prSet presAssocID="{D11CFC23-87EF-4307-B66E-3FFAB3907C69}" presName="parentLeftMargin" presStyleLbl="node1" presStyleIdx="1" presStyleCnt="5"/>
      <dgm:spPr/>
    </dgm:pt>
    <dgm:pt modelId="{CCDE746D-F0BE-467C-874A-3CA3A3B90236}" type="pres">
      <dgm:prSet presAssocID="{D11CFC23-87EF-4307-B66E-3FFAB3907C69}" presName="parentText" presStyleLbl="node1" presStyleIdx="2" presStyleCnt="5" custScaleX="115536" custScaleY="49382">
        <dgm:presLayoutVars>
          <dgm:chMax val="0"/>
          <dgm:bulletEnabled val="1"/>
        </dgm:presLayoutVars>
      </dgm:prSet>
      <dgm:spPr/>
    </dgm:pt>
    <dgm:pt modelId="{60BA47CE-D4D4-4D7E-89E3-485B69CC8AD9}" type="pres">
      <dgm:prSet presAssocID="{D11CFC23-87EF-4307-B66E-3FFAB3907C69}" presName="negativeSpace" presStyleCnt="0"/>
      <dgm:spPr/>
    </dgm:pt>
    <dgm:pt modelId="{F45DF8AC-5603-453E-8CF5-B459EBE36871}" type="pres">
      <dgm:prSet presAssocID="{D11CFC23-87EF-4307-B66E-3FFAB3907C69}" presName="childText" presStyleLbl="conFgAcc1" presStyleIdx="2" presStyleCnt="5">
        <dgm:presLayoutVars>
          <dgm:bulletEnabled val="1"/>
        </dgm:presLayoutVars>
      </dgm:prSet>
      <dgm:spPr/>
    </dgm:pt>
    <dgm:pt modelId="{991AC4BC-669B-4494-90A3-68A07C98D390}" type="pres">
      <dgm:prSet presAssocID="{A4F02FE8-78BF-4E93-9B2B-594BFA421777}" presName="spaceBetweenRectangles" presStyleCnt="0"/>
      <dgm:spPr/>
    </dgm:pt>
    <dgm:pt modelId="{A10AD179-D2BF-4C0E-B8E1-09C8E485E661}" type="pres">
      <dgm:prSet presAssocID="{9E6E7037-6576-49A2-BFF7-468C426439E2}" presName="parentLin" presStyleCnt="0"/>
      <dgm:spPr/>
    </dgm:pt>
    <dgm:pt modelId="{C5C70895-DEE9-4081-B242-EB2B1D265941}" type="pres">
      <dgm:prSet presAssocID="{9E6E7037-6576-49A2-BFF7-468C426439E2}" presName="parentLeftMargin" presStyleLbl="node1" presStyleIdx="2" presStyleCnt="5"/>
      <dgm:spPr/>
    </dgm:pt>
    <dgm:pt modelId="{D1512E57-5464-45F1-97CA-37D2A8C74DFF}" type="pres">
      <dgm:prSet presAssocID="{9E6E7037-6576-49A2-BFF7-468C426439E2}" presName="parentText" presStyleLbl="node1" presStyleIdx="3" presStyleCnt="5" custScaleX="116170" custScaleY="63938">
        <dgm:presLayoutVars>
          <dgm:chMax val="0"/>
          <dgm:bulletEnabled val="1"/>
        </dgm:presLayoutVars>
      </dgm:prSet>
      <dgm:spPr/>
    </dgm:pt>
    <dgm:pt modelId="{65825BE5-E1BA-448C-B42D-CF3FD700E542}" type="pres">
      <dgm:prSet presAssocID="{9E6E7037-6576-49A2-BFF7-468C426439E2}" presName="negativeSpace" presStyleCnt="0"/>
      <dgm:spPr/>
    </dgm:pt>
    <dgm:pt modelId="{DE513800-DAD9-47A2-B58A-905D0B271171}" type="pres">
      <dgm:prSet presAssocID="{9E6E7037-6576-49A2-BFF7-468C426439E2}" presName="childText" presStyleLbl="conFgAcc1" presStyleIdx="3" presStyleCnt="5" custLinFactNeighborY="-41838">
        <dgm:presLayoutVars>
          <dgm:bulletEnabled val="1"/>
        </dgm:presLayoutVars>
      </dgm:prSet>
      <dgm:spPr/>
    </dgm:pt>
    <dgm:pt modelId="{896ABFF5-6F54-4E58-B889-8F26FABDB569}" type="pres">
      <dgm:prSet presAssocID="{659C6278-22EB-4138-8C10-46A7203461CF}" presName="spaceBetweenRectangles" presStyleCnt="0"/>
      <dgm:spPr/>
    </dgm:pt>
    <dgm:pt modelId="{B593CD99-0E68-418F-A23A-56BFC7B1B5EC}" type="pres">
      <dgm:prSet presAssocID="{441540DC-B01A-4C61-8440-E2A62D965B12}" presName="parentLin" presStyleCnt="0"/>
      <dgm:spPr/>
    </dgm:pt>
    <dgm:pt modelId="{4BF6D560-F462-4A54-A3E7-E4269E7B306A}" type="pres">
      <dgm:prSet presAssocID="{441540DC-B01A-4C61-8440-E2A62D965B12}" presName="parentLeftMargin" presStyleLbl="node1" presStyleIdx="3" presStyleCnt="5"/>
      <dgm:spPr/>
    </dgm:pt>
    <dgm:pt modelId="{0F8C7CB7-C5C6-4293-A377-B855D4220D68}" type="pres">
      <dgm:prSet presAssocID="{441540DC-B01A-4C61-8440-E2A62D965B12}" presName="parentText" presStyleLbl="node1" presStyleIdx="4" presStyleCnt="5" custScaleX="115536" custScaleY="45732">
        <dgm:presLayoutVars>
          <dgm:chMax val="0"/>
          <dgm:bulletEnabled val="1"/>
        </dgm:presLayoutVars>
      </dgm:prSet>
      <dgm:spPr/>
    </dgm:pt>
    <dgm:pt modelId="{2ACDEF36-9F84-4F34-8D1C-B1A990F1C90C}" type="pres">
      <dgm:prSet presAssocID="{441540DC-B01A-4C61-8440-E2A62D965B12}" presName="negativeSpace" presStyleCnt="0"/>
      <dgm:spPr/>
    </dgm:pt>
    <dgm:pt modelId="{B09200B8-638C-4C34-8BF0-F31FF1859E0C}" type="pres">
      <dgm:prSet presAssocID="{441540DC-B01A-4C61-8440-E2A62D965B12}" presName="childText" presStyleLbl="conFgAcc1" presStyleIdx="4" presStyleCnt="5">
        <dgm:presLayoutVars>
          <dgm:bulletEnabled val="1"/>
        </dgm:presLayoutVars>
      </dgm:prSet>
      <dgm:spPr/>
    </dgm:pt>
  </dgm:ptLst>
  <dgm:cxnLst>
    <dgm:cxn modelId="{D6253810-311B-48E0-8776-740EB904CF73}" srcId="{1934FA18-44C3-4706-A21E-42CC14A58D63}" destId="{040008A7-096D-4A3F-B993-1C4F09F65E13}" srcOrd="1" destOrd="0" parTransId="{C26A3294-9613-4645-8D10-8091C47E006F}" sibTransId="{CA6238B2-22F4-443D-9119-21C962581F0C}"/>
    <dgm:cxn modelId="{AD242212-8E9A-4259-9359-A2437E6AAAE3}" srcId="{1934FA18-44C3-4706-A21E-42CC14A58D63}" destId="{AB1CD42D-5ECC-4CEB-B930-A985E395CB07}" srcOrd="0" destOrd="0" parTransId="{9155647C-A489-443D-82F8-54E6D0E6B40F}" sibTransId="{CE09AAC3-0FD9-419A-87C6-00B0EA27E9B0}"/>
    <dgm:cxn modelId="{4FB2A026-C1D8-499C-98CE-BC194D945C25}" type="presOf" srcId="{9E6E7037-6576-49A2-BFF7-468C426439E2}" destId="{D1512E57-5464-45F1-97CA-37D2A8C74DFF}" srcOrd="1" destOrd="0" presId="urn:microsoft.com/office/officeart/2005/8/layout/list1"/>
    <dgm:cxn modelId="{5C323F36-13B1-4B5E-8228-4E25379D2A73}" type="presOf" srcId="{040008A7-096D-4A3F-B993-1C4F09F65E13}" destId="{93EAB91E-6046-47A7-872C-679F57943ED1}" srcOrd="1" destOrd="0" presId="urn:microsoft.com/office/officeart/2005/8/layout/list1"/>
    <dgm:cxn modelId="{6C4CE846-EF30-4CE9-BD33-4830B78CEEE1}" type="presOf" srcId="{D11CFC23-87EF-4307-B66E-3FFAB3907C69}" destId="{FB97794C-DB1E-4F35-8F7B-C420A133CFE7}" srcOrd="0" destOrd="0" presId="urn:microsoft.com/office/officeart/2005/8/layout/list1"/>
    <dgm:cxn modelId="{1A53FC4D-5870-4C3E-BEFB-223E6EEC993D}" type="presOf" srcId="{441540DC-B01A-4C61-8440-E2A62D965B12}" destId="{4BF6D560-F462-4A54-A3E7-E4269E7B306A}" srcOrd="0" destOrd="0" presId="urn:microsoft.com/office/officeart/2005/8/layout/list1"/>
    <dgm:cxn modelId="{1A13AE77-DD68-4093-B947-E682FF6A0880}" srcId="{1934FA18-44C3-4706-A21E-42CC14A58D63}" destId="{9E6E7037-6576-49A2-BFF7-468C426439E2}" srcOrd="3" destOrd="0" parTransId="{27A62FBC-7069-45E4-B98A-421CCD507C28}" sibTransId="{659C6278-22EB-4138-8C10-46A7203461CF}"/>
    <dgm:cxn modelId="{BB7BC077-2C83-49E3-92A4-5CF9D4BFD3D7}" type="presOf" srcId="{AB1CD42D-5ECC-4CEB-B930-A985E395CB07}" destId="{83E24C17-A36B-4448-8AB0-FB3AAB336D88}" srcOrd="0" destOrd="0" presId="urn:microsoft.com/office/officeart/2005/8/layout/list1"/>
    <dgm:cxn modelId="{D0D59059-7452-4EAA-A8AA-C7E72A21B24A}" type="presOf" srcId="{040008A7-096D-4A3F-B993-1C4F09F65E13}" destId="{1D09676B-C317-4C40-975B-FD79AE2AA0AB}" srcOrd="0" destOrd="0" presId="urn:microsoft.com/office/officeart/2005/8/layout/list1"/>
    <dgm:cxn modelId="{F6C9C57C-5521-4FF3-87EF-88905A4F17F3}" type="presOf" srcId="{9E6E7037-6576-49A2-BFF7-468C426439E2}" destId="{C5C70895-DEE9-4081-B242-EB2B1D265941}" srcOrd="0" destOrd="0" presId="urn:microsoft.com/office/officeart/2005/8/layout/list1"/>
    <dgm:cxn modelId="{8F2042B5-C146-4A1E-B19A-47CF3B449B34}" type="presOf" srcId="{AB1CD42D-5ECC-4CEB-B930-A985E395CB07}" destId="{CBA19DD3-6BB7-4CAA-8899-8A636A2FBA03}" srcOrd="1" destOrd="0" presId="urn:microsoft.com/office/officeart/2005/8/layout/list1"/>
    <dgm:cxn modelId="{0E6FA7B5-19A8-4B6E-9E45-E6E7B4CF7D8B}" type="presOf" srcId="{441540DC-B01A-4C61-8440-E2A62D965B12}" destId="{0F8C7CB7-C5C6-4293-A377-B855D4220D68}" srcOrd="1" destOrd="0" presId="urn:microsoft.com/office/officeart/2005/8/layout/list1"/>
    <dgm:cxn modelId="{0B4C35CC-3C2F-4F19-A96C-B6BD3E0B0AB3}" srcId="{1934FA18-44C3-4706-A21E-42CC14A58D63}" destId="{441540DC-B01A-4C61-8440-E2A62D965B12}" srcOrd="4" destOrd="0" parTransId="{BE273229-2524-4543-BC2D-F63FCEE4260D}" sibTransId="{1A73EC37-0832-4DB9-8AE6-25DF14128B49}"/>
    <dgm:cxn modelId="{D825FFDE-DD81-403C-8AE6-5FBD8AF394A9}" type="presOf" srcId="{D11CFC23-87EF-4307-B66E-3FFAB3907C69}" destId="{CCDE746D-F0BE-467C-874A-3CA3A3B90236}" srcOrd="1" destOrd="0" presId="urn:microsoft.com/office/officeart/2005/8/layout/list1"/>
    <dgm:cxn modelId="{3E643BE0-62F4-400F-B457-F4F4A684BEFD}" srcId="{1934FA18-44C3-4706-A21E-42CC14A58D63}" destId="{D11CFC23-87EF-4307-B66E-3FFAB3907C69}" srcOrd="2" destOrd="0" parTransId="{0E6FCC6B-BE28-46E7-8D6D-EF6707453F30}" sibTransId="{A4F02FE8-78BF-4E93-9B2B-594BFA421777}"/>
    <dgm:cxn modelId="{C52461F3-54B0-4DBE-83A8-FCDCBEEE60EB}" type="presOf" srcId="{1934FA18-44C3-4706-A21E-42CC14A58D63}" destId="{6391E88D-5199-44E0-BEC9-D6F6F7CA927F}" srcOrd="0" destOrd="0" presId="urn:microsoft.com/office/officeart/2005/8/layout/list1"/>
    <dgm:cxn modelId="{BDA28383-FD6D-4F7E-90F9-299BAD3DC102}" type="presParOf" srcId="{6391E88D-5199-44E0-BEC9-D6F6F7CA927F}" destId="{F9E170D7-F98C-43A8-BEE4-C66C2E846A0D}" srcOrd="0" destOrd="0" presId="urn:microsoft.com/office/officeart/2005/8/layout/list1"/>
    <dgm:cxn modelId="{C7E69D9A-82B3-45F6-8B8F-F588033AF38F}" type="presParOf" srcId="{F9E170D7-F98C-43A8-BEE4-C66C2E846A0D}" destId="{83E24C17-A36B-4448-8AB0-FB3AAB336D88}" srcOrd="0" destOrd="0" presId="urn:microsoft.com/office/officeart/2005/8/layout/list1"/>
    <dgm:cxn modelId="{9AD4AD7D-78A9-4B54-B243-6C63404D07EC}" type="presParOf" srcId="{F9E170D7-F98C-43A8-BEE4-C66C2E846A0D}" destId="{CBA19DD3-6BB7-4CAA-8899-8A636A2FBA03}" srcOrd="1" destOrd="0" presId="urn:microsoft.com/office/officeart/2005/8/layout/list1"/>
    <dgm:cxn modelId="{989AE566-F0CE-4A40-8C33-CB0E7A1A0E9F}" type="presParOf" srcId="{6391E88D-5199-44E0-BEC9-D6F6F7CA927F}" destId="{447CBB40-4C42-406D-A02E-354D5EA4E0A5}" srcOrd="1" destOrd="0" presId="urn:microsoft.com/office/officeart/2005/8/layout/list1"/>
    <dgm:cxn modelId="{D6DDCC01-870D-4773-84D8-7568E5D181F2}" type="presParOf" srcId="{6391E88D-5199-44E0-BEC9-D6F6F7CA927F}" destId="{25DBF909-0B68-4726-A213-0E8B552EF925}" srcOrd="2" destOrd="0" presId="urn:microsoft.com/office/officeart/2005/8/layout/list1"/>
    <dgm:cxn modelId="{1BF4DA74-04DC-46F0-AE79-8CCCA7552015}" type="presParOf" srcId="{6391E88D-5199-44E0-BEC9-D6F6F7CA927F}" destId="{3DCC5D4A-92F6-4934-881A-D86BB3A59A87}" srcOrd="3" destOrd="0" presId="urn:microsoft.com/office/officeart/2005/8/layout/list1"/>
    <dgm:cxn modelId="{E5EFE110-FC1B-4E45-B889-5A35830743F9}" type="presParOf" srcId="{6391E88D-5199-44E0-BEC9-D6F6F7CA927F}" destId="{73F91A73-7962-4ADA-986D-63D4AD2B567C}" srcOrd="4" destOrd="0" presId="urn:microsoft.com/office/officeart/2005/8/layout/list1"/>
    <dgm:cxn modelId="{CEA9B5AD-B73D-4236-A17C-B41B2E89471E}" type="presParOf" srcId="{73F91A73-7962-4ADA-986D-63D4AD2B567C}" destId="{1D09676B-C317-4C40-975B-FD79AE2AA0AB}" srcOrd="0" destOrd="0" presId="urn:microsoft.com/office/officeart/2005/8/layout/list1"/>
    <dgm:cxn modelId="{ED90FF4F-EF84-4C4E-A635-566BC098942A}" type="presParOf" srcId="{73F91A73-7962-4ADA-986D-63D4AD2B567C}" destId="{93EAB91E-6046-47A7-872C-679F57943ED1}" srcOrd="1" destOrd="0" presId="urn:microsoft.com/office/officeart/2005/8/layout/list1"/>
    <dgm:cxn modelId="{8CAAFAF9-ED2B-43E9-8A8C-4D7279E23A5A}" type="presParOf" srcId="{6391E88D-5199-44E0-BEC9-D6F6F7CA927F}" destId="{20EE9D38-06ED-4C02-BFDE-B6988C5532FD}" srcOrd="5" destOrd="0" presId="urn:microsoft.com/office/officeart/2005/8/layout/list1"/>
    <dgm:cxn modelId="{E5187320-CF7D-4197-B667-0E9E76982381}" type="presParOf" srcId="{6391E88D-5199-44E0-BEC9-D6F6F7CA927F}" destId="{353D7B09-B17D-4686-AE8E-FB07BAB24049}" srcOrd="6" destOrd="0" presId="urn:microsoft.com/office/officeart/2005/8/layout/list1"/>
    <dgm:cxn modelId="{69B754B5-FD2D-497C-9A79-6A9507DDF1C7}" type="presParOf" srcId="{6391E88D-5199-44E0-BEC9-D6F6F7CA927F}" destId="{246CA3A8-3649-444A-902E-D2A48D6BA904}" srcOrd="7" destOrd="0" presId="urn:microsoft.com/office/officeart/2005/8/layout/list1"/>
    <dgm:cxn modelId="{BCD4DFEF-898E-445D-991D-5AB7F1CE9027}" type="presParOf" srcId="{6391E88D-5199-44E0-BEC9-D6F6F7CA927F}" destId="{C4BBD9B5-94DE-4119-8FAE-5C8DE67962FC}" srcOrd="8" destOrd="0" presId="urn:microsoft.com/office/officeart/2005/8/layout/list1"/>
    <dgm:cxn modelId="{43715C1E-3752-4E4B-8AD6-A72ADC9B80B1}" type="presParOf" srcId="{C4BBD9B5-94DE-4119-8FAE-5C8DE67962FC}" destId="{FB97794C-DB1E-4F35-8F7B-C420A133CFE7}" srcOrd="0" destOrd="0" presId="urn:microsoft.com/office/officeart/2005/8/layout/list1"/>
    <dgm:cxn modelId="{80D90D84-F1F0-441F-8564-6018407DAA62}" type="presParOf" srcId="{C4BBD9B5-94DE-4119-8FAE-5C8DE67962FC}" destId="{CCDE746D-F0BE-467C-874A-3CA3A3B90236}" srcOrd="1" destOrd="0" presId="urn:microsoft.com/office/officeart/2005/8/layout/list1"/>
    <dgm:cxn modelId="{9BCFC77E-21B2-4EF4-B155-02692EFA4F7C}" type="presParOf" srcId="{6391E88D-5199-44E0-BEC9-D6F6F7CA927F}" destId="{60BA47CE-D4D4-4D7E-89E3-485B69CC8AD9}" srcOrd="9" destOrd="0" presId="urn:microsoft.com/office/officeart/2005/8/layout/list1"/>
    <dgm:cxn modelId="{BFA75120-0354-4768-A9EB-3D53884BA9E5}" type="presParOf" srcId="{6391E88D-5199-44E0-BEC9-D6F6F7CA927F}" destId="{F45DF8AC-5603-453E-8CF5-B459EBE36871}" srcOrd="10" destOrd="0" presId="urn:microsoft.com/office/officeart/2005/8/layout/list1"/>
    <dgm:cxn modelId="{91FE1609-5767-4D7D-B34F-4FB8A556F1CF}" type="presParOf" srcId="{6391E88D-5199-44E0-BEC9-D6F6F7CA927F}" destId="{991AC4BC-669B-4494-90A3-68A07C98D390}" srcOrd="11" destOrd="0" presId="urn:microsoft.com/office/officeart/2005/8/layout/list1"/>
    <dgm:cxn modelId="{BB031F53-C14F-4866-9199-A08907497522}" type="presParOf" srcId="{6391E88D-5199-44E0-BEC9-D6F6F7CA927F}" destId="{A10AD179-D2BF-4C0E-B8E1-09C8E485E661}" srcOrd="12" destOrd="0" presId="urn:microsoft.com/office/officeart/2005/8/layout/list1"/>
    <dgm:cxn modelId="{C8F456FB-F131-421E-AD0C-19C5009738D3}" type="presParOf" srcId="{A10AD179-D2BF-4C0E-B8E1-09C8E485E661}" destId="{C5C70895-DEE9-4081-B242-EB2B1D265941}" srcOrd="0" destOrd="0" presId="urn:microsoft.com/office/officeart/2005/8/layout/list1"/>
    <dgm:cxn modelId="{90D00B39-5730-4B63-9EA2-F6500C90F978}" type="presParOf" srcId="{A10AD179-D2BF-4C0E-B8E1-09C8E485E661}" destId="{D1512E57-5464-45F1-97CA-37D2A8C74DFF}" srcOrd="1" destOrd="0" presId="urn:microsoft.com/office/officeart/2005/8/layout/list1"/>
    <dgm:cxn modelId="{497AC5B8-C27A-4798-9F68-7ED774572809}" type="presParOf" srcId="{6391E88D-5199-44E0-BEC9-D6F6F7CA927F}" destId="{65825BE5-E1BA-448C-B42D-CF3FD700E542}" srcOrd="13" destOrd="0" presId="urn:microsoft.com/office/officeart/2005/8/layout/list1"/>
    <dgm:cxn modelId="{BDF479A1-1970-4F2C-BDD4-5D7299392E5B}" type="presParOf" srcId="{6391E88D-5199-44E0-BEC9-D6F6F7CA927F}" destId="{DE513800-DAD9-47A2-B58A-905D0B271171}" srcOrd="14" destOrd="0" presId="urn:microsoft.com/office/officeart/2005/8/layout/list1"/>
    <dgm:cxn modelId="{67B40F76-266D-41EC-8582-CFBF816E2C7A}" type="presParOf" srcId="{6391E88D-5199-44E0-BEC9-D6F6F7CA927F}" destId="{896ABFF5-6F54-4E58-B889-8F26FABDB569}" srcOrd="15" destOrd="0" presId="urn:microsoft.com/office/officeart/2005/8/layout/list1"/>
    <dgm:cxn modelId="{6054BC73-FF16-47C3-B157-5B406CA2CA82}" type="presParOf" srcId="{6391E88D-5199-44E0-BEC9-D6F6F7CA927F}" destId="{B593CD99-0E68-418F-A23A-56BFC7B1B5EC}" srcOrd="16" destOrd="0" presId="urn:microsoft.com/office/officeart/2005/8/layout/list1"/>
    <dgm:cxn modelId="{60B201C5-E0A6-4E91-88EB-12F92800EE87}" type="presParOf" srcId="{B593CD99-0E68-418F-A23A-56BFC7B1B5EC}" destId="{4BF6D560-F462-4A54-A3E7-E4269E7B306A}" srcOrd="0" destOrd="0" presId="urn:microsoft.com/office/officeart/2005/8/layout/list1"/>
    <dgm:cxn modelId="{AEC83C9A-93A1-4F94-B4F3-AA529BEB4A16}" type="presParOf" srcId="{B593CD99-0E68-418F-A23A-56BFC7B1B5EC}" destId="{0F8C7CB7-C5C6-4293-A377-B855D4220D68}" srcOrd="1" destOrd="0" presId="urn:microsoft.com/office/officeart/2005/8/layout/list1"/>
    <dgm:cxn modelId="{A63EFD08-3760-44B5-89E3-5503A019FB3F}" type="presParOf" srcId="{6391E88D-5199-44E0-BEC9-D6F6F7CA927F}" destId="{2ACDEF36-9F84-4F34-8D1C-B1A990F1C90C}" srcOrd="17" destOrd="0" presId="urn:microsoft.com/office/officeart/2005/8/layout/list1"/>
    <dgm:cxn modelId="{3669FC03-6049-499D-B051-46050EB0B910}" type="presParOf" srcId="{6391E88D-5199-44E0-BEC9-D6F6F7CA927F}" destId="{B09200B8-638C-4C34-8BF0-F31FF1859E0C}"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934FA18-44C3-4706-A21E-42CC14A58D63}"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s-ES"/>
        </a:p>
      </dgm:t>
    </dgm:pt>
    <dgm:pt modelId="{040008A7-096D-4A3F-B993-1C4F09F65E13}">
      <dgm:prSet phldrT="[Texto]" custT="1"/>
      <dgm:spPr>
        <a:solidFill>
          <a:srgbClr val="92D050"/>
        </a:solidFill>
      </dgm:spPr>
      <dgm:t>
        <a:bodyPr/>
        <a:lstStyle/>
        <a:p>
          <a:r>
            <a:rPr lang="es-ES" sz="1800" dirty="0" smtClean="0">
              <a:solidFill>
                <a:schemeClr val="tx1"/>
              </a:solidFill>
              <a:latin typeface="Times New Roman" panose="02020603050405020304" pitchFamily="18" charset="0"/>
              <a:cs typeface="Times New Roman" panose="02020603050405020304" pitchFamily="18" charset="0"/>
            </a:rPr>
            <a:t>Las selecciones no son independientes</a:t>
          </a:r>
          <a:endParaRPr lang="es-ES" sz="1800" dirty="0">
            <a:solidFill>
              <a:schemeClr val="tx1"/>
            </a:solidFill>
            <a:latin typeface="Times New Roman" panose="02020603050405020304" pitchFamily="18" charset="0"/>
            <a:cs typeface="Times New Roman" panose="02020603050405020304" pitchFamily="18" charset="0"/>
          </a:endParaRPr>
        </a:p>
      </dgm:t>
    </dgm:pt>
    <dgm:pt modelId="{C26A3294-9613-4645-8D10-8091C47E006F}" type="parTrans" cxnId="{D6253810-311B-48E0-8776-740EB904CF73}">
      <dgm:prSet/>
      <dgm:spPr/>
      <dgm:t>
        <a:bodyPr/>
        <a:lstStyle/>
        <a:p>
          <a:endParaRPr lang="es-ES" sz="1800">
            <a:solidFill>
              <a:schemeClr val="tx1"/>
            </a:solidFill>
            <a:latin typeface="Times New Roman" panose="02020603050405020304" pitchFamily="18" charset="0"/>
            <a:cs typeface="Times New Roman" panose="02020603050405020304" pitchFamily="18" charset="0"/>
          </a:endParaRPr>
        </a:p>
      </dgm:t>
    </dgm:pt>
    <dgm:pt modelId="{CA6238B2-22F4-443D-9119-21C962581F0C}" type="sibTrans" cxnId="{D6253810-311B-48E0-8776-740EB904CF73}">
      <dgm:prSet/>
      <dgm:spPr/>
      <dgm:t>
        <a:bodyPr/>
        <a:lstStyle/>
        <a:p>
          <a:endParaRPr lang="es-ES" sz="1800">
            <a:solidFill>
              <a:schemeClr val="tx1"/>
            </a:solidFill>
            <a:latin typeface="Times New Roman" panose="02020603050405020304" pitchFamily="18" charset="0"/>
            <a:cs typeface="Times New Roman" panose="02020603050405020304" pitchFamily="18" charset="0"/>
          </a:endParaRPr>
        </a:p>
      </dgm:t>
    </dgm:pt>
    <dgm:pt modelId="{9E6E7037-6576-49A2-BFF7-468C426439E2}">
      <dgm:prSet phldrT="[Texto]" custT="1"/>
      <dgm:spPr>
        <a:blipFill>
          <a:blip xmlns:r="http://schemas.openxmlformats.org/officeDocument/2006/relationships" r:embed="rId1"/>
          <a:stretch>
            <a:fillRect t="-77273" b="-165909"/>
          </a:stretch>
        </a:blipFill>
      </dgm:spPr>
      <dgm:t>
        <a:bodyPr/>
        <a:lstStyle/>
        <a:p>
          <a:r>
            <a:rPr lang="es-PE">
              <a:noFill/>
            </a:rPr>
            <a:t> </a:t>
          </a:r>
        </a:p>
      </dgm:t>
    </dgm:pt>
    <dgm:pt modelId="{27A62FBC-7069-45E4-B98A-421CCD507C28}" type="parTrans" cxnId="{1A13AE77-DD68-4093-B947-E682FF6A0880}">
      <dgm:prSet/>
      <dgm:spPr/>
      <dgm:t>
        <a:bodyPr/>
        <a:lstStyle/>
        <a:p>
          <a:endParaRPr lang="es-ES" sz="1800">
            <a:solidFill>
              <a:schemeClr val="tx1"/>
            </a:solidFill>
            <a:latin typeface="Times New Roman" panose="02020603050405020304" pitchFamily="18" charset="0"/>
            <a:cs typeface="Times New Roman" panose="02020603050405020304" pitchFamily="18" charset="0"/>
          </a:endParaRPr>
        </a:p>
      </dgm:t>
    </dgm:pt>
    <dgm:pt modelId="{659C6278-22EB-4138-8C10-46A7203461CF}" type="sibTrans" cxnId="{1A13AE77-DD68-4093-B947-E682FF6A0880}">
      <dgm:prSet/>
      <dgm:spPr/>
      <dgm:t>
        <a:bodyPr/>
        <a:lstStyle/>
        <a:p>
          <a:endParaRPr lang="es-ES" sz="1800">
            <a:solidFill>
              <a:schemeClr val="tx1"/>
            </a:solidFill>
            <a:latin typeface="Times New Roman" panose="02020603050405020304" pitchFamily="18" charset="0"/>
            <a:cs typeface="Times New Roman" panose="02020603050405020304" pitchFamily="18" charset="0"/>
          </a:endParaRPr>
        </a:p>
      </dgm:t>
    </dgm:pt>
    <dgm:pt modelId="{D11CFC23-87EF-4307-B66E-3FFAB3907C69}">
      <dgm:prSet custT="1"/>
      <dgm:spPr>
        <a:blipFill>
          <a:blip xmlns:r="http://schemas.openxmlformats.org/officeDocument/2006/relationships" r:embed="rId2"/>
          <a:stretch>
            <a:fillRect t="-1449" b="-11594"/>
          </a:stretch>
        </a:blipFill>
      </dgm:spPr>
      <dgm:t>
        <a:bodyPr/>
        <a:lstStyle/>
        <a:p>
          <a:r>
            <a:rPr lang="es-PE">
              <a:noFill/>
            </a:rPr>
            <a:t> </a:t>
          </a:r>
        </a:p>
      </dgm:t>
    </dgm:pt>
    <dgm:pt modelId="{0E6FCC6B-BE28-46E7-8D6D-EF6707453F30}" type="parTrans" cxnId="{3E643BE0-62F4-400F-B457-F4F4A684BEFD}">
      <dgm:prSet/>
      <dgm:spPr/>
      <dgm:t>
        <a:bodyPr/>
        <a:lstStyle/>
        <a:p>
          <a:endParaRPr lang="es-ES" sz="1800">
            <a:solidFill>
              <a:schemeClr val="tx1"/>
            </a:solidFill>
          </a:endParaRPr>
        </a:p>
      </dgm:t>
    </dgm:pt>
    <dgm:pt modelId="{A4F02FE8-78BF-4E93-9B2B-594BFA421777}" type="sibTrans" cxnId="{3E643BE0-62F4-400F-B457-F4F4A684BEFD}">
      <dgm:prSet/>
      <dgm:spPr/>
      <dgm:t>
        <a:bodyPr/>
        <a:lstStyle/>
        <a:p>
          <a:endParaRPr lang="es-ES" sz="1800">
            <a:solidFill>
              <a:schemeClr val="tx1"/>
            </a:solidFill>
          </a:endParaRPr>
        </a:p>
      </dgm:t>
    </dgm:pt>
    <dgm:pt modelId="{441540DC-B01A-4C61-8440-E2A62D965B12}">
      <dgm:prSet custT="1"/>
      <dgm:spPr>
        <a:blipFill>
          <a:blip xmlns:r="http://schemas.openxmlformats.org/officeDocument/2006/relationships" r:embed="rId3"/>
          <a:stretch>
            <a:fillRect t="-107813" b="-165625"/>
          </a:stretch>
        </a:blipFill>
      </dgm:spPr>
      <dgm:t>
        <a:bodyPr/>
        <a:lstStyle/>
        <a:p>
          <a:r>
            <a:rPr lang="es-PE">
              <a:noFill/>
            </a:rPr>
            <a:t> </a:t>
          </a:r>
        </a:p>
      </dgm:t>
    </dgm:pt>
    <dgm:pt modelId="{BE273229-2524-4543-BC2D-F63FCEE4260D}" type="parTrans" cxnId="{0B4C35CC-3C2F-4F19-A96C-B6BD3E0B0AB3}">
      <dgm:prSet/>
      <dgm:spPr/>
      <dgm:t>
        <a:bodyPr/>
        <a:lstStyle/>
        <a:p>
          <a:endParaRPr lang="es-ES" sz="1800">
            <a:solidFill>
              <a:schemeClr val="tx1"/>
            </a:solidFill>
          </a:endParaRPr>
        </a:p>
      </dgm:t>
    </dgm:pt>
    <dgm:pt modelId="{1A73EC37-0832-4DB9-8AE6-25DF14128B49}" type="sibTrans" cxnId="{0B4C35CC-3C2F-4F19-A96C-B6BD3E0B0AB3}">
      <dgm:prSet/>
      <dgm:spPr/>
      <dgm:t>
        <a:bodyPr/>
        <a:lstStyle/>
        <a:p>
          <a:endParaRPr lang="es-ES" sz="1800">
            <a:solidFill>
              <a:schemeClr val="tx1"/>
            </a:solidFill>
          </a:endParaRPr>
        </a:p>
      </dgm:t>
    </dgm:pt>
    <dgm:pt modelId="{AB1CD42D-5ECC-4CEB-B930-A985E395CB07}">
      <dgm:prSet custT="1"/>
      <dgm:spPr>
        <a:blipFill>
          <a:blip xmlns:r="http://schemas.openxmlformats.org/officeDocument/2006/relationships" r:embed="rId4"/>
          <a:stretch>
            <a:fillRect t="-63333" b="-102222"/>
          </a:stretch>
        </a:blipFill>
      </dgm:spPr>
      <dgm:t>
        <a:bodyPr/>
        <a:lstStyle/>
        <a:p>
          <a:r>
            <a:rPr lang="es-PE">
              <a:noFill/>
            </a:rPr>
            <a:t> </a:t>
          </a:r>
        </a:p>
      </dgm:t>
    </dgm:pt>
    <dgm:pt modelId="{9155647C-A489-443D-82F8-54E6D0E6B40F}" type="parTrans" cxnId="{AD242212-8E9A-4259-9359-A2437E6AAAE3}">
      <dgm:prSet/>
      <dgm:spPr/>
      <dgm:t>
        <a:bodyPr/>
        <a:lstStyle/>
        <a:p>
          <a:endParaRPr lang="es-ES" sz="1800">
            <a:solidFill>
              <a:schemeClr val="tx1"/>
            </a:solidFill>
          </a:endParaRPr>
        </a:p>
      </dgm:t>
    </dgm:pt>
    <dgm:pt modelId="{CE09AAC3-0FD9-419A-87C6-00B0EA27E9B0}" type="sibTrans" cxnId="{AD242212-8E9A-4259-9359-A2437E6AAAE3}">
      <dgm:prSet/>
      <dgm:spPr/>
      <dgm:t>
        <a:bodyPr/>
        <a:lstStyle/>
        <a:p>
          <a:endParaRPr lang="es-ES" sz="1800">
            <a:solidFill>
              <a:schemeClr val="tx1"/>
            </a:solidFill>
          </a:endParaRPr>
        </a:p>
      </dgm:t>
    </dgm:pt>
    <dgm:pt modelId="{6391E88D-5199-44E0-BEC9-D6F6F7CA927F}" type="pres">
      <dgm:prSet presAssocID="{1934FA18-44C3-4706-A21E-42CC14A58D63}" presName="linear" presStyleCnt="0">
        <dgm:presLayoutVars>
          <dgm:dir/>
          <dgm:animLvl val="lvl"/>
          <dgm:resizeHandles val="exact"/>
        </dgm:presLayoutVars>
      </dgm:prSet>
      <dgm:spPr/>
      <dgm:t>
        <a:bodyPr/>
        <a:lstStyle/>
        <a:p>
          <a:endParaRPr lang="es-ES"/>
        </a:p>
      </dgm:t>
    </dgm:pt>
    <dgm:pt modelId="{F9E170D7-F98C-43A8-BEE4-C66C2E846A0D}" type="pres">
      <dgm:prSet presAssocID="{AB1CD42D-5ECC-4CEB-B930-A985E395CB07}" presName="parentLin" presStyleCnt="0"/>
      <dgm:spPr/>
    </dgm:pt>
    <dgm:pt modelId="{83E24C17-A36B-4448-8AB0-FB3AAB336D88}" type="pres">
      <dgm:prSet presAssocID="{AB1CD42D-5ECC-4CEB-B930-A985E395CB07}" presName="parentLeftMargin" presStyleLbl="node1" presStyleIdx="0" presStyleCnt="5"/>
      <dgm:spPr/>
      <dgm:t>
        <a:bodyPr/>
        <a:lstStyle/>
        <a:p>
          <a:endParaRPr lang="es-ES"/>
        </a:p>
      </dgm:t>
    </dgm:pt>
    <dgm:pt modelId="{CBA19DD3-6BB7-4CAA-8899-8A636A2FBA03}" type="pres">
      <dgm:prSet presAssocID="{AB1CD42D-5ECC-4CEB-B930-A985E395CB07}" presName="parentText" presStyleLbl="node1" presStyleIdx="0" presStyleCnt="5" custScaleX="112947" custScaleY="65218">
        <dgm:presLayoutVars>
          <dgm:chMax val="0"/>
          <dgm:bulletEnabled val="1"/>
        </dgm:presLayoutVars>
      </dgm:prSet>
      <dgm:spPr/>
      <dgm:t>
        <a:bodyPr/>
        <a:lstStyle/>
        <a:p>
          <a:endParaRPr lang="es-ES"/>
        </a:p>
      </dgm:t>
    </dgm:pt>
    <dgm:pt modelId="{447CBB40-4C42-406D-A02E-354D5EA4E0A5}" type="pres">
      <dgm:prSet presAssocID="{AB1CD42D-5ECC-4CEB-B930-A985E395CB07}" presName="negativeSpace" presStyleCnt="0"/>
      <dgm:spPr/>
    </dgm:pt>
    <dgm:pt modelId="{25DBF909-0B68-4726-A213-0E8B552EF925}" type="pres">
      <dgm:prSet presAssocID="{AB1CD42D-5ECC-4CEB-B930-A985E395CB07}" presName="childText" presStyleLbl="conFgAcc1" presStyleIdx="0" presStyleCnt="5">
        <dgm:presLayoutVars>
          <dgm:bulletEnabled val="1"/>
        </dgm:presLayoutVars>
      </dgm:prSet>
      <dgm:spPr/>
    </dgm:pt>
    <dgm:pt modelId="{3DCC5D4A-92F6-4934-881A-D86BB3A59A87}" type="pres">
      <dgm:prSet presAssocID="{CE09AAC3-0FD9-419A-87C6-00B0EA27E9B0}" presName="spaceBetweenRectangles" presStyleCnt="0"/>
      <dgm:spPr/>
    </dgm:pt>
    <dgm:pt modelId="{73F91A73-7962-4ADA-986D-63D4AD2B567C}" type="pres">
      <dgm:prSet presAssocID="{040008A7-096D-4A3F-B993-1C4F09F65E13}" presName="parentLin" presStyleCnt="0"/>
      <dgm:spPr/>
    </dgm:pt>
    <dgm:pt modelId="{1D09676B-C317-4C40-975B-FD79AE2AA0AB}" type="pres">
      <dgm:prSet presAssocID="{040008A7-096D-4A3F-B993-1C4F09F65E13}" presName="parentLeftMargin" presStyleLbl="node1" presStyleIdx="0" presStyleCnt="5"/>
      <dgm:spPr/>
      <dgm:t>
        <a:bodyPr/>
        <a:lstStyle/>
        <a:p>
          <a:endParaRPr lang="es-ES"/>
        </a:p>
      </dgm:t>
    </dgm:pt>
    <dgm:pt modelId="{93EAB91E-6046-47A7-872C-679F57943ED1}" type="pres">
      <dgm:prSet presAssocID="{040008A7-096D-4A3F-B993-1C4F09F65E13}" presName="parentText" presStyleLbl="node1" presStyleIdx="1" presStyleCnt="5" custScaleX="115535" custScaleY="56907">
        <dgm:presLayoutVars>
          <dgm:chMax val="0"/>
          <dgm:bulletEnabled val="1"/>
        </dgm:presLayoutVars>
      </dgm:prSet>
      <dgm:spPr/>
      <dgm:t>
        <a:bodyPr/>
        <a:lstStyle/>
        <a:p>
          <a:endParaRPr lang="es-ES"/>
        </a:p>
      </dgm:t>
    </dgm:pt>
    <dgm:pt modelId="{20EE9D38-06ED-4C02-BFDE-B6988C5532FD}" type="pres">
      <dgm:prSet presAssocID="{040008A7-096D-4A3F-B993-1C4F09F65E13}" presName="negativeSpace" presStyleCnt="0"/>
      <dgm:spPr/>
    </dgm:pt>
    <dgm:pt modelId="{353D7B09-B17D-4686-AE8E-FB07BAB24049}" type="pres">
      <dgm:prSet presAssocID="{040008A7-096D-4A3F-B993-1C4F09F65E13}" presName="childText" presStyleLbl="conFgAcc1" presStyleIdx="1" presStyleCnt="5">
        <dgm:presLayoutVars>
          <dgm:bulletEnabled val="1"/>
        </dgm:presLayoutVars>
      </dgm:prSet>
      <dgm:spPr/>
    </dgm:pt>
    <dgm:pt modelId="{246CA3A8-3649-444A-902E-D2A48D6BA904}" type="pres">
      <dgm:prSet presAssocID="{CA6238B2-22F4-443D-9119-21C962581F0C}" presName="spaceBetweenRectangles" presStyleCnt="0"/>
      <dgm:spPr/>
    </dgm:pt>
    <dgm:pt modelId="{C4BBD9B5-94DE-4119-8FAE-5C8DE67962FC}" type="pres">
      <dgm:prSet presAssocID="{D11CFC23-87EF-4307-B66E-3FFAB3907C69}" presName="parentLin" presStyleCnt="0"/>
      <dgm:spPr/>
    </dgm:pt>
    <dgm:pt modelId="{FB97794C-DB1E-4F35-8F7B-C420A133CFE7}" type="pres">
      <dgm:prSet presAssocID="{D11CFC23-87EF-4307-B66E-3FFAB3907C69}" presName="parentLeftMargin" presStyleLbl="node1" presStyleIdx="1" presStyleCnt="5"/>
      <dgm:spPr/>
      <dgm:t>
        <a:bodyPr/>
        <a:lstStyle/>
        <a:p>
          <a:endParaRPr lang="es-ES"/>
        </a:p>
      </dgm:t>
    </dgm:pt>
    <dgm:pt modelId="{CCDE746D-F0BE-467C-874A-3CA3A3B90236}" type="pres">
      <dgm:prSet presAssocID="{D11CFC23-87EF-4307-B66E-3FFAB3907C69}" presName="parentText" presStyleLbl="node1" presStyleIdx="2" presStyleCnt="5" custScaleX="115536" custScaleY="49382">
        <dgm:presLayoutVars>
          <dgm:chMax val="0"/>
          <dgm:bulletEnabled val="1"/>
        </dgm:presLayoutVars>
      </dgm:prSet>
      <dgm:spPr/>
      <dgm:t>
        <a:bodyPr/>
        <a:lstStyle/>
        <a:p>
          <a:endParaRPr lang="es-ES"/>
        </a:p>
      </dgm:t>
    </dgm:pt>
    <dgm:pt modelId="{60BA47CE-D4D4-4D7E-89E3-485B69CC8AD9}" type="pres">
      <dgm:prSet presAssocID="{D11CFC23-87EF-4307-B66E-3FFAB3907C69}" presName="negativeSpace" presStyleCnt="0"/>
      <dgm:spPr/>
    </dgm:pt>
    <dgm:pt modelId="{F45DF8AC-5603-453E-8CF5-B459EBE36871}" type="pres">
      <dgm:prSet presAssocID="{D11CFC23-87EF-4307-B66E-3FFAB3907C69}" presName="childText" presStyleLbl="conFgAcc1" presStyleIdx="2" presStyleCnt="5">
        <dgm:presLayoutVars>
          <dgm:bulletEnabled val="1"/>
        </dgm:presLayoutVars>
      </dgm:prSet>
      <dgm:spPr/>
    </dgm:pt>
    <dgm:pt modelId="{991AC4BC-669B-4494-90A3-68A07C98D390}" type="pres">
      <dgm:prSet presAssocID="{A4F02FE8-78BF-4E93-9B2B-594BFA421777}" presName="spaceBetweenRectangles" presStyleCnt="0"/>
      <dgm:spPr/>
    </dgm:pt>
    <dgm:pt modelId="{A10AD179-D2BF-4C0E-B8E1-09C8E485E661}" type="pres">
      <dgm:prSet presAssocID="{9E6E7037-6576-49A2-BFF7-468C426439E2}" presName="parentLin" presStyleCnt="0"/>
      <dgm:spPr/>
    </dgm:pt>
    <dgm:pt modelId="{C5C70895-DEE9-4081-B242-EB2B1D265941}" type="pres">
      <dgm:prSet presAssocID="{9E6E7037-6576-49A2-BFF7-468C426439E2}" presName="parentLeftMargin" presStyleLbl="node1" presStyleIdx="2" presStyleCnt="5"/>
      <dgm:spPr/>
      <dgm:t>
        <a:bodyPr/>
        <a:lstStyle/>
        <a:p>
          <a:endParaRPr lang="es-ES"/>
        </a:p>
      </dgm:t>
    </dgm:pt>
    <dgm:pt modelId="{D1512E57-5464-45F1-97CA-37D2A8C74DFF}" type="pres">
      <dgm:prSet presAssocID="{9E6E7037-6576-49A2-BFF7-468C426439E2}" presName="parentText" presStyleLbl="node1" presStyleIdx="3" presStyleCnt="5" custScaleX="116170" custScaleY="63938">
        <dgm:presLayoutVars>
          <dgm:chMax val="0"/>
          <dgm:bulletEnabled val="1"/>
        </dgm:presLayoutVars>
      </dgm:prSet>
      <dgm:spPr/>
      <dgm:t>
        <a:bodyPr/>
        <a:lstStyle/>
        <a:p>
          <a:endParaRPr lang="es-ES"/>
        </a:p>
      </dgm:t>
    </dgm:pt>
    <dgm:pt modelId="{65825BE5-E1BA-448C-B42D-CF3FD700E542}" type="pres">
      <dgm:prSet presAssocID="{9E6E7037-6576-49A2-BFF7-468C426439E2}" presName="negativeSpace" presStyleCnt="0"/>
      <dgm:spPr/>
    </dgm:pt>
    <dgm:pt modelId="{DE513800-DAD9-47A2-B58A-905D0B271171}" type="pres">
      <dgm:prSet presAssocID="{9E6E7037-6576-49A2-BFF7-468C426439E2}" presName="childText" presStyleLbl="conFgAcc1" presStyleIdx="3" presStyleCnt="5" custLinFactNeighborY="-41838">
        <dgm:presLayoutVars>
          <dgm:bulletEnabled val="1"/>
        </dgm:presLayoutVars>
      </dgm:prSet>
      <dgm:spPr/>
    </dgm:pt>
    <dgm:pt modelId="{896ABFF5-6F54-4E58-B889-8F26FABDB569}" type="pres">
      <dgm:prSet presAssocID="{659C6278-22EB-4138-8C10-46A7203461CF}" presName="spaceBetweenRectangles" presStyleCnt="0"/>
      <dgm:spPr/>
    </dgm:pt>
    <dgm:pt modelId="{B593CD99-0E68-418F-A23A-56BFC7B1B5EC}" type="pres">
      <dgm:prSet presAssocID="{441540DC-B01A-4C61-8440-E2A62D965B12}" presName="parentLin" presStyleCnt="0"/>
      <dgm:spPr/>
    </dgm:pt>
    <dgm:pt modelId="{4BF6D560-F462-4A54-A3E7-E4269E7B306A}" type="pres">
      <dgm:prSet presAssocID="{441540DC-B01A-4C61-8440-E2A62D965B12}" presName="parentLeftMargin" presStyleLbl="node1" presStyleIdx="3" presStyleCnt="5"/>
      <dgm:spPr/>
      <dgm:t>
        <a:bodyPr/>
        <a:lstStyle/>
        <a:p>
          <a:endParaRPr lang="es-ES"/>
        </a:p>
      </dgm:t>
    </dgm:pt>
    <dgm:pt modelId="{0F8C7CB7-C5C6-4293-A377-B855D4220D68}" type="pres">
      <dgm:prSet presAssocID="{441540DC-B01A-4C61-8440-E2A62D965B12}" presName="parentText" presStyleLbl="node1" presStyleIdx="4" presStyleCnt="5" custScaleX="115536" custScaleY="45732">
        <dgm:presLayoutVars>
          <dgm:chMax val="0"/>
          <dgm:bulletEnabled val="1"/>
        </dgm:presLayoutVars>
      </dgm:prSet>
      <dgm:spPr/>
      <dgm:t>
        <a:bodyPr/>
        <a:lstStyle/>
        <a:p>
          <a:endParaRPr lang="es-ES"/>
        </a:p>
      </dgm:t>
    </dgm:pt>
    <dgm:pt modelId="{2ACDEF36-9F84-4F34-8D1C-B1A990F1C90C}" type="pres">
      <dgm:prSet presAssocID="{441540DC-B01A-4C61-8440-E2A62D965B12}" presName="negativeSpace" presStyleCnt="0"/>
      <dgm:spPr/>
    </dgm:pt>
    <dgm:pt modelId="{B09200B8-638C-4C34-8BF0-F31FF1859E0C}" type="pres">
      <dgm:prSet presAssocID="{441540DC-B01A-4C61-8440-E2A62D965B12}" presName="childText" presStyleLbl="conFgAcc1" presStyleIdx="4" presStyleCnt="5">
        <dgm:presLayoutVars>
          <dgm:bulletEnabled val="1"/>
        </dgm:presLayoutVars>
      </dgm:prSet>
      <dgm:spPr/>
    </dgm:pt>
  </dgm:ptLst>
  <dgm:cxnLst>
    <dgm:cxn modelId="{1A13AE77-DD68-4093-B947-E682FF6A0880}" srcId="{1934FA18-44C3-4706-A21E-42CC14A58D63}" destId="{9E6E7037-6576-49A2-BFF7-468C426439E2}" srcOrd="3" destOrd="0" parTransId="{27A62FBC-7069-45E4-B98A-421CCD507C28}" sibTransId="{659C6278-22EB-4138-8C10-46A7203461CF}"/>
    <dgm:cxn modelId="{0B4C35CC-3C2F-4F19-A96C-B6BD3E0B0AB3}" srcId="{1934FA18-44C3-4706-A21E-42CC14A58D63}" destId="{441540DC-B01A-4C61-8440-E2A62D965B12}" srcOrd="4" destOrd="0" parTransId="{BE273229-2524-4543-BC2D-F63FCEE4260D}" sibTransId="{1A73EC37-0832-4DB9-8AE6-25DF14128B49}"/>
    <dgm:cxn modelId="{5C323F36-13B1-4B5E-8228-4E25379D2A73}" type="presOf" srcId="{040008A7-096D-4A3F-B993-1C4F09F65E13}" destId="{93EAB91E-6046-47A7-872C-679F57943ED1}" srcOrd="1" destOrd="0" presId="urn:microsoft.com/office/officeart/2005/8/layout/list1"/>
    <dgm:cxn modelId="{D0D59059-7452-4EAA-A8AA-C7E72A21B24A}" type="presOf" srcId="{040008A7-096D-4A3F-B993-1C4F09F65E13}" destId="{1D09676B-C317-4C40-975B-FD79AE2AA0AB}" srcOrd="0" destOrd="0" presId="urn:microsoft.com/office/officeart/2005/8/layout/list1"/>
    <dgm:cxn modelId="{1A53FC4D-5870-4C3E-BEFB-223E6EEC993D}" type="presOf" srcId="{441540DC-B01A-4C61-8440-E2A62D965B12}" destId="{4BF6D560-F462-4A54-A3E7-E4269E7B306A}" srcOrd="0" destOrd="0" presId="urn:microsoft.com/office/officeart/2005/8/layout/list1"/>
    <dgm:cxn modelId="{4FB2A026-C1D8-499C-98CE-BC194D945C25}" type="presOf" srcId="{9E6E7037-6576-49A2-BFF7-468C426439E2}" destId="{D1512E57-5464-45F1-97CA-37D2A8C74DFF}" srcOrd="1" destOrd="0" presId="urn:microsoft.com/office/officeart/2005/8/layout/list1"/>
    <dgm:cxn modelId="{F6C9C57C-5521-4FF3-87EF-88905A4F17F3}" type="presOf" srcId="{9E6E7037-6576-49A2-BFF7-468C426439E2}" destId="{C5C70895-DEE9-4081-B242-EB2B1D265941}" srcOrd="0" destOrd="0" presId="urn:microsoft.com/office/officeart/2005/8/layout/list1"/>
    <dgm:cxn modelId="{D6253810-311B-48E0-8776-740EB904CF73}" srcId="{1934FA18-44C3-4706-A21E-42CC14A58D63}" destId="{040008A7-096D-4A3F-B993-1C4F09F65E13}" srcOrd="1" destOrd="0" parTransId="{C26A3294-9613-4645-8D10-8091C47E006F}" sibTransId="{CA6238B2-22F4-443D-9119-21C962581F0C}"/>
    <dgm:cxn modelId="{D825FFDE-DD81-403C-8AE6-5FBD8AF394A9}" type="presOf" srcId="{D11CFC23-87EF-4307-B66E-3FFAB3907C69}" destId="{CCDE746D-F0BE-467C-874A-3CA3A3B90236}" srcOrd="1" destOrd="0" presId="urn:microsoft.com/office/officeart/2005/8/layout/list1"/>
    <dgm:cxn modelId="{C52461F3-54B0-4DBE-83A8-FCDCBEEE60EB}" type="presOf" srcId="{1934FA18-44C3-4706-A21E-42CC14A58D63}" destId="{6391E88D-5199-44E0-BEC9-D6F6F7CA927F}" srcOrd="0" destOrd="0" presId="urn:microsoft.com/office/officeart/2005/8/layout/list1"/>
    <dgm:cxn modelId="{AD242212-8E9A-4259-9359-A2437E6AAAE3}" srcId="{1934FA18-44C3-4706-A21E-42CC14A58D63}" destId="{AB1CD42D-5ECC-4CEB-B930-A985E395CB07}" srcOrd="0" destOrd="0" parTransId="{9155647C-A489-443D-82F8-54E6D0E6B40F}" sibTransId="{CE09AAC3-0FD9-419A-87C6-00B0EA27E9B0}"/>
    <dgm:cxn modelId="{8F2042B5-C146-4A1E-B19A-47CF3B449B34}" type="presOf" srcId="{AB1CD42D-5ECC-4CEB-B930-A985E395CB07}" destId="{CBA19DD3-6BB7-4CAA-8899-8A636A2FBA03}" srcOrd="1" destOrd="0" presId="urn:microsoft.com/office/officeart/2005/8/layout/list1"/>
    <dgm:cxn modelId="{3E643BE0-62F4-400F-B457-F4F4A684BEFD}" srcId="{1934FA18-44C3-4706-A21E-42CC14A58D63}" destId="{D11CFC23-87EF-4307-B66E-3FFAB3907C69}" srcOrd="2" destOrd="0" parTransId="{0E6FCC6B-BE28-46E7-8D6D-EF6707453F30}" sibTransId="{A4F02FE8-78BF-4E93-9B2B-594BFA421777}"/>
    <dgm:cxn modelId="{0E6FA7B5-19A8-4B6E-9E45-E6E7B4CF7D8B}" type="presOf" srcId="{441540DC-B01A-4C61-8440-E2A62D965B12}" destId="{0F8C7CB7-C5C6-4293-A377-B855D4220D68}" srcOrd="1" destOrd="0" presId="urn:microsoft.com/office/officeart/2005/8/layout/list1"/>
    <dgm:cxn modelId="{BB7BC077-2C83-49E3-92A4-5CF9D4BFD3D7}" type="presOf" srcId="{AB1CD42D-5ECC-4CEB-B930-A985E395CB07}" destId="{83E24C17-A36B-4448-8AB0-FB3AAB336D88}" srcOrd="0" destOrd="0" presId="urn:microsoft.com/office/officeart/2005/8/layout/list1"/>
    <dgm:cxn modelId="{6C4CE846-EF30-4CE9-BD33-4830B78CEEE1}" type="presOf" srcId="{D11CFC23-87EF-4307-B66E-3FFAB3907C69}" destId="{FB97794C-DB1E-4F35-8F7B-C420A133CFE7}" srcOrd="0" destOrd="0" presId="urn:microsoft.com/office/officeart/2005/8/layout/list1"/>
    <dgm:cxn modelId="{BDA28383-FD6D-4F7E-90F9-299BAD3DC102}" type="presParOf" srcId="{6391E88D-5199-44E0-BEC9-D6F6F7CA927F}" destId="{F9E170D7-F98C-43A8-BEE4-C66C2E846A0D}" srcOrd="0" destOrd="0" presId="urn:microsoft.com/office/officeart/2005/8/layout/list1"/>
    <dgm:cxn modelId="{C7E69D9A-82B3-45F6-8B8F-F588033AF38F}" type="presParOf" srcId="{F9E170D7-F98C-43A8-BEE4-C66C2E846A0D}" destId="{83E24C17-A36B-4448-8AB0-FB3AAB336D88}" srcOrd="0" destOrd="0" presId="urn:microsoft.com/office/officeart/2005/8/layout/list1"/>
    <dgm:cxn modelId="{9AD4AD7D-78A9-4B54-B243-6C63404D07EC}" type="presParOf" srcId="{F9E170D7-F98C-43A8-BEE4-C66C2E846A0D}" destId="{CBA19DD3-6BB7-4CAA-8899-8A636A2FBA03}" srcOrd="1" destOrd="0" presId="urn:microsoft.com/office/officeart/2005/8/layout/list1"/>
    <dgm:cxn modelId="{989AE566-F0CE-4A40-8C33-CB0E7A1A0E9F}" type="presParOf" srcId="{6391E88D-5199-44E0-BEC9-D6F6F7CA927F}" destId="{447CBB40-4C42-406D-A02E-354D5EA4E0A5}" srcOrd="1" destOrd="0" presId="urn:microsoft.com/office/officeart/2005/8/layout/list1"/>
    <dgm:cxn modelId="{D6DDCC01-870D-4773-84D8-7568E5D181F2}" type="presParOf" srcId="{6391E88D-5199-44E0-BEC9-D6F6F7CA927F}" destId="{25DBF909-0B68-4726-A213-0E8B552EF925}" srcOrd="2" destOrd="0" presId="urn:microsoft.com/office/officeart/2005/8/layout/list1"/>
    <dgm:cxn modelId="{1BF4DA74-04DC-46F0-AE79-8CCCA7552015}" type="presParOf" srcId="{6391E88D-5199-44E0-BEC9-D6F6F7CA927F}" destId="{3DCC5D4A-92F6-4934-881A-D86BB3A59A87}" srcOrd="3" destOrd="0" presId="urn:microsoft.com/office/officeart/2005/8/layout/list1"/>
    <dgm:cxn modelId="{E5EFE110-FC1B-4E45-B889-5A35830743F9}" type="presParOf" srcId="{6391E88D-5199-44E0-BEC9-D6F6F7CA927F}" destId="{73F91A73-7962-4ADA-986D-63D4AD2B567C}" srcOrd="4" destOrd="0" presId="urn:microsoft.com/office/officeart/2005/8/layout/list1"/>
    <dgm:cxn modelId="{CEA9B5AD-B73D-4236-A17C-B41B2E89471E}" type="presParOf" srcId="{73F91A73-7962-4ADA-986D-63D4AD2B567C}" destId="{1D09676B-C317-4C40-975B-FD79AE2AA0AB}" srcOrd="0" destOrd="0" presId="urn:microsoft.com/office/officeart/2005/8/layout/list1"/>
    <dgm:cxn modelId="{ED90FF4F-EF84-4C4E-A635-566BC098942A}" type="presParOf" srcId="{73F91A73-7962-4ADA-986D-63D4AD2B567C}" destId="{93EAB91E-6046-47A7-872C-679F57943ED1}" srcOrd="1" destOrd="0" presId="urn:microsoft.com/office/officeart/2005/8/layout/list1"/>
    <dgm:cxn modelId="{8CAAFAF9-ED2B-43E9-8A8C-4D7279E23A5A}" type="presParOf" srcId="{6391E88D-5199-44E0-BEC9-D6F6F7CA927F}" destId="{20EE9D38-06ED-4C02-BFDE-B6988C5532FD}" srcOrd="5" destOrd="0" presId="urn:microsoft.com/office/officeart/2005/8/layout/list1"/>
    <dgm:cxn modelId="{E5187320-CF7D-4197-B667-0E9E76982381}" type="presParOf" srcId="{6391E88D-5199-44E0-BEC9-D6F6F7CA927F}" destId="{353D7B09-B17D-4686-AE8E-FB07BAB24049}" srcOrd="6" destOrd="0" presId="urn:microsoft.com/office/officeart/2005/8/layout/list1"/>
    <dgm:cxn modelId="{69B754B5-FD2D-497C-9A79-6A9507DDF1C7}" type="presParOf" srcId="{6391E88D-5199-44E0-BEC9-D6F6F7CA927F}" destId="{246CA3A8-3649-444A-902E-D2A48D6BA904}" srcOrd="7" destOrd="0" presId="urn:microsoft.com/office/officeart/2005/8/layout/list1"/>
    <dgm:cxn modelId="{BCD4DFEF-898E-445D-991D-5AB7F1CE9027}" type="presParOf" srcId="{6391E88D-5199-44E0-BEC9-D6F6F7CA927F}" destId="{C4BBD9B5-94DE-4119-8FAE-5C8DE67962FC}" srcOrd="8" destOrd="0" presId="urn:microsoft.com/office/officeart/2005/8/layout/list1"/>
    <dgm:cxn modelId="{43715C1E-3752-4E4B-8AD6-A72ADC9B80B1}" type="presParOf" srcId="{C4BBD9B5-94DE-4119-8FAE-5C8DE67962FC}" destId="{FB97794C-DB1E-4F35-8F7B-C420A133CFE7}" srcOrd="0" destOrd="0" presId="urn:microsoft.com/office/officeart/2005/8/layout/list1"/>
    <dgm:cxn modelId="{80D90D84-F1F0-441F-8564-6018407DAA62}" type="presParOf" srcId="{C4BBD9B5-94DE-4119-8FAE-5C8DE67962FC}" destId="{CCDE746D-F0BE-467C-874A-3CA3A3B90236}" srcOrd="1" destOrd="0" presId="urn:microsoft.com/office/officeart/2005/8/layout/list1"/>
    <dgm:cxn modelId="{9BCFC77E-21B2-4EF4-B155-02692EFA4F7C}" type="presParOf" srcId="{6391E88D-5199-44E0-BEC9-D6F6F7CA927F}" destId="{60BA47CE-D4D4-4D7E-89E3-485B69CC8AD9}" srcOrd="9" destOrd="0" presId="urn:microsoft.com/office/officeart/2005/8/layout/list1"/>
    <dgm:cxn modelId="{BFA75120-0354-4768-A9EB-3D53884BA9E5}" type="presParOf" srcId="{6391E88D-5199-44E0-BEC9-D6F6F7CA927F}" destId="{F45DF8AC-5603-453E-8CF5-B459EBE36871}" srcOrd="10" destOrd="0" presId="urn:microsoft.com/office/officeart/2005/8/layout/list1"/>
    <dgm:cxn modelId="{91FE1609-5767-4D7D-B34F-4FB8A556F1CF}" type="presParOf" srcId="{6391E88D-5199-44E0-BEC9-D6F6F7CA927F}" destId="{991AC4BC-669B-4494-90A3-68A07C98D390}" srcOrd="11" destOrd="0" presId="urn:microsoft.com/office/officeart/2005/8/layout/list1"/>
    <dgm:cxn modelId="{BB031F53-C14F-4866-9199-A08907497522}" type="presParOf" srcId="{6391E88D-5199-44E0-BEC9-D6F6F7CA927F}" destId="{A10AD179-D2BF-4C0E-B8E1-09C8E485E661}" srcOrd="12" destOrd="0" presId="urn:microsoft.com/office/officeart/2005/8/layout/list1"/>
    <dgm:cxn modelId="{C8F456FB-F131-421E-AD0C-19C5009738D3}" type="presParOf" srcId="{A10AD179-D2BF-4C0E-B8E1-09C8E485E661}" destId="{C5C70895-DEE9-4081-B242-EB2B1D265941}" srcOrd="0" destOrd="0" presId="urn:microsoft.com/office/officeart/2005/8/layout/list1"/>
    <dgm:cxn modelId="{90D00B39-5730-4B63-9EA2-F6500C90F978}" type="presParOf" srcId="{A10AD179-D2BF-4C0E-B8E1-09C8E485E661}" destId="{D1512E57-5464-45F1-97CA-37D2A8C74DFF}" srcOrd="1" destOrd="0" presId="urn:microsoft.com/office/officeart/2005/8/layout/list1"/>
    <dgm:cxn modelId="{497AC5B8-C27A-4798-9F68-7ED774572809}" type="presParOf" srcId="{6391E88D-5199-44E0-BEC9-D6F6F7CA927F}" destId="{65825BE5-E1BA-448C-B42D-CF3FD700E542}" srcOrd="13" destOrd="0" presId="urn:microsoft.com/office/officeart/2005/8/layout/list1"/>
    <dgm:cxn modelId="{BDF479A1-1970-4F2C-BDD4-5D7299392E5B}" type="presParOf" srcId="{6391E88D-5199-44E0-BEC9-D6F6F7CA927F}" destId="{DE513800-DAD9-47A2-B58A-905D0B271171}" srcOrd="14" destOrd="0" presId="urn:microsoft.com/office/officeart/2005/8/layout/list1"/>
    <dgm:cxn modelId="{67B40F76-266D-41EC-8582-CFBF816E2C7A}" type="presParOf" srcId="{6391E88D-5199-44E0-BEC9-D6F6F7CA927F}" destId="{896ABFF5-6F54-4E58-B889-8F26FABDB569}" srcOrd="15" destOrd="0" presId="urn:microsoft.com/office/officeart/2005/8/layout/list1"/>
    <dgm:cxn modelId="{6054BC73-FF16-47C3-B157-5B406CA2CA82}" type="presParOf" srcId="{6391E88D-5199-44E0-BEC9-D6F6F7CA927F}" destId="{B593CD99-0E68-418F-A23A-56BFC7B1B5EC}" srcOrd="16" destOrd="0" presId="urn:microsoft.com/office/officeart/2005/8/layout/list1"/>
    <dgm:cxn modelId="{60B201C5-E0A6-4E91-88EB-12F92800EE87}" type="presParOf" srcId="{B593CD99-0E68-418F-A23A-56BFC7B1B5EC}" destId="{4BF6D560-F462-4A54-A3E7-E4269E7B306A}" srcOrd="0" destOrd="0" presId="urn:microsoft.com/office/officeart/2005/8/layout/list1"/>
    <dgm:cxn modelId="{AEC83C9A-93A1-4F94-B4F3-AA529BEB4A16}" type="presParOf" srcId="{B593CD99-0E68-418F-A23A-56BFC7B1B5EC}" destId="{0F8C7CB7-C5C6-4293-A377-B855D4220D68}" srcOrd="1" destOrd="0" presId="urn:microsoft.com/office/officeart/2005/8/layout/list1"/>
    <dgm:cxn modelId="{A63EFD08-3760-44B5-89E3-5503A019FB3F}" type="presParOf" srcId="{6391E88D-5199-44E0-BEC9-D6F6F7CA927F}" destId="{2ACDEF36-9F84-4F34-8D1C-B1A990F1C90C}" srcOrd="17" destOrd="0" presId="urn:microsoft.com/office/officeart/2005/8/layout/list1"/>
    <dgm:cxn modelId="{3669FC03-6049-499D-B051-46050EB0B910}" type="presParOf" srcId="{6391E88D-5199-44E0-BEC9-D6F6F7CA927F}" destId="{B09200B8-638C-4C34-8BF0-F31FF1859E0C}"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0F4EF8-EE14-449C-AFF2-41CFE2C2055A}"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s-ES"/>
        </a:p>
      </dgm:t>
    </dgm:pt>
    <dgm:pt modelId="{81123A35-2B5B-468D-9C90-F4EBDD41AF7D}">
      <dgm:prSet phldrT="[Texto]" custT="1"/>
      <dgm:spPr>
        <a:solidFill>
          <a:schemeClr val="accent2">
            <a:lumMod val="40000"/>
            <a:lumOff val="60000"/>
          </a:schemeClr>
        </a:solidFill>
      </dgm:spPr>
      <dgm:t>
        <a:bodyPr/>
        <a:lstStyle/>
        <a:p>
          <a:pPr algn="just">
            <a:lnSpc>
              <a:spcPct val="150000"/>
            </a:lnSpc>
            <a:spcAft>
              <a:spcPts val="0"/>
            </a:spcAft>
          </a:pPr>
          <a:r>
            <a:rPr lang="es-PE" sz="1800" dirty="0">
              <a:solidFill>
                <a:schemeClr val="tx1"/>
              </a:solidFill>
              <a:latin typeface="Times New Roman" pitchFamily="18" charset="0"/>
              <a:cs typeface="Times New Roman" pitchFamily="18" charset="0"/>
            </a:rPr>
            <a:t>Eficiente sólo en poblaciones homogéneas</a:t>
          </a:r>
          <a:endParaRPr lang="es-ES" sz="1800" dirty="0">
            <a:solidFill>
              <a:schemeClr val="tx1"/>
            </a:solidFill>
          </a:endParaRPr>
        </a:p>
      </dgm:t>
    </dgm:pt>
    <dgm:pt modelId="{2033672D-1B6B-4295-9613-2A76BF657520}" type="parTrans" cxnId="{A3DD1331-3CBA-4A17-96C1-ECBDF6CD1234}">
      <dgm:prSet/>
      <dgm:spPr/>
      <dgm:t>
        <a:bodyPr/>
        <a:lstStyle/>
        <a:p>
          <a:endParaRPr lang="es-ES" sz="1200">
            <a:solidFill>
              <a:schemeClr val="tx1"/>
            </a:solidFill>
          </a:endParaRPr>
        </a:p>
      </dgm:t>
    </dgm:pt>
    <dgm:pt modelId="{789652CE-42AD-4674-BC4C-B161C285A555}" type="sibTrans" cxnId="{A3DD1331-3CBA-4A17-96C1-ECBDF6CD1234}">
      <dgm:prSet/>
      <dgm:spPr/>
      <dgm:t>
        <a:bodyPr/>
        <a:lstStyle/>
        <a:p>
          <a:endParaRPr lang="es-ES" sz="1200">
            <a:solidFill>
              <a:schemeClr val="tx1"/>
            </a:solidFill>
          </a:endParaRPr>
        </a:p>
      </dgm:t>
    </dgm:pt>
    <dgm:pt modelId="{6DC43689-2F85-4E4B-8FDA-517519F43044}">
      <dgm:prSet phldrT="[Texto]" custT="1"/>
      <dgm:spPr>
        <a:solidFill>
          <a:srgbClr val="92D050"/>
        </a:solidFill>
      </dgm:spPr>
      <dgm:t>
        <a:bodyPr/>
        <a:lstStyle/>
        <a:p>
          <a:pPr algn="just"/>
          <a:r>
            <a:rPr lang="es-PE" sz="1800" dirty="0">
              <a:solidFill>
                <a:schemeClr val="tx1"/>
              </a:solidFill>
              <a:latin typeface="Times New Roman" pitchFamily="18" charset="0"/>
              <a:cs typeface="Times New Roman" pitchFamily="18" charset="0"/>
            </a:rPr>
            <a:t>Aplicable en encuestas de pequeña escala</a:t>
          </a:r>
          <a:endParaRPr lang="es-ES" sz="1800" dirty="0">
            <a:solidFill>
              <a:schemeClr val="tx1"/>
            </a:solidFill>
          </a:endParaRPr>
        </a:p>
      </dgm:t>
    </dgm:pt>
    <dgm:pt modelId="{7960A8C8-4ED7-45A4-8ED6-1FDF7EB54982}" type="parTrans" cxnId="{5DC589F5-5BBE-4700-A71B-7C401B2E304F}">
      <dgm:prSet/>
      <dgm:spPr/>
      <dgm:t>
        <a:bodyPr/>
        <a:lstStyle/>
        <a:p>
          <a:endParaRPr lang="es-ES" sz="1200">
            <a:solidFill>
              <a:schemeClr val="tx1"/>
            </a:solidFill>
          </a:endParaRPr>
        </a:p>
      </dgm:t>
    </dgm:pt>
    <dgm:pt modelId="{5CADE8BB-68FE-4830-94D6-74D1A6D9B686}" type="sibTrans" cxnId="{5DC589F5-5BBE-4700-A71B-7C401B2E304F}">
      <dgm:prSet/>
      <dgm:spPr/>
      <dgm:t>
        <a:bodyPr/>
        <a:lstStyle/>
        <a:p>
          <a:endParaRPr lang="es-ES" sz="1200">
            <a:solidFill>
              <a:schemeClr val="tx1"/>
            </a:solidFill>
          </a:endParaRPr>
        </a:p>
      </dgm:t>
    </dgm:pt>
    <dgm:pt modelId="{CAA008C4-E6D4-4B1D-8D9C-00B1995F2703}">
      <dgm:prSet phldrT="[Texto]" custT="1"/>
      <dgm:spPr>
        <a:solidFill>
          <a:srgbClr val="FFC000"/>
        </a:solidFill>
      </dgm:spPr>
      <dgm:t>
        <a:bodyPr/>
        <a:lstStyle/>
        <a:p>
          <a:r>
            <a:rPr lang="es-PE" sz="1800" dirty="0">
              <a:solidFill>
                <a:schemeClr val="tx1"/>
              </a:solidFill>
              <a:latin typeface="Times New Roman" pitchFamily="18" charset="0"/>
              <a:cs typeface="Times New Roman" pitchFamily="18" charset="0"/>
            </a:rPr>
            <a:t>Forma parte de diseños de muestra más complejos</a:t>
          </a:r>
          <a:endParaRPr lang="es-ES" sz="1800" dirty="0">
            <a:solidFill>
              <a:schemeClr val="tx1"/>
            </a:solidFill>
          </a:endParaRPr>
        </a:p>
      </dgm:t>
    </dgm:pt>
    <dgm:pt modelId="{5EA445CC-E00C-4452-A2A8-FF72BC2215B3}" type="parTrans" cxnId="{7ED0DA4E-DFF1-4C7C-A426-023219767D20}">
      <dgm:prSet/>
      <dgm:spPr/>
      <dgm:t>
        <a:bodyPr/>
        <a:lstStyle/>
        <a:p>
          <a:endParaRPr lang="es-ES" sz="1200">
            <a:solidFill>
              <a:schemeClr val="tx1"/>
            </a:solidFill>
          </a:endParaRPr>
        </a:p>
      </dgm:t>
    </dgm:pt>
    <dgm:pt modelId="{4655A30B-29CD-4ED2-BC1E-4D74334B5C48}" type="sibTrans" cxnId="{7ED0DA4E-DFF1-4C7C-A426-023219767D20}">
      <dgm:prSet/>
      <dgm:spPr/>
      <dgm:t>
        <a:bodyPr/>
        <a:lstStyle/>
        <a:p>
          <a:endParaRPr lang="es-ES" sz="1200">
            <a:solidFill>
              <a:schemeClr val="tx1"/>
            </a:solidFill>
          </a:endParaRPr>
        </a:p>
      </dgm:t>
    </dgm:pt>
    <dgm:pt modelId="{F61157F6-AC83-4A7C-B1A2-F2AECE281E83}">
      <dgm:prSet custT="1"/>
      <dgm:spPr>
        <a:solidFill>
          <a:schemeClr val="accent5">
            <a:lumMod val="50000"/>
          </a:schemeClr>
        </a:solidFill>
      </dgm:spPr>
      <dgm:t>
        <a:bodyPr/>
        <a:lstStyle/>
        <a:p>
          <a:pPr algn="just">
            <a:lnSpc>
              <a:spcPct val="150000"/>
            </a:lnSpc>
            <a:spcAft>
              <a:spcPts val="0"/>
            </a:spcAft>
          </a:pPr>
          <a:r>
            <a:rPr lang="es-ES" sz="1600" dirty="0">
              <a:solidFill>
                <a:schemeClr val="tx1"/>
              </a:solidFill>
              <a:latin typeface="Times New Roman" panose="02020603050405020304" pitchFamily="18" charset="0"/>
              <a:cs typeface="Times New Roman" panose="02020603050405020304" pitchFamily="18" charset="0"/>
            </a:rPr>
            <a:t>Utiliza tabla de números aleatorios o generación de números aleatorios por computadora</a:t>
          </a:r>
        </a:p>
      </dgm:t>
    </dgm:pt>
    <dgm:pt modelId="{CB75D336-0929-4512-AD99-C39C2C3CB35F}" type="parTrans" cxnId="{39CE0ECB-75F3-45B9-86FB-8642EFE1819D}">
      <dgm:prSet/>
      <dgm:spPr/>
      <dgm:t>
        <a:bodyPr/>
        <a:lstStyle/>
        <a:p>
          <a:endParaRPr lang="es-ES"/>
        </a:p>
      </dgm:t>
    </dgm:pt>
    <dgm:pt modelId="{4655C570-612C-415E-B9BD-62E2295E890E}" type="sibTrans" cxnId="{39CE0ECB-75F3-45B9-86FB-8642EFE1819D}">
      <dgm:prSet/>
      <dgm:spPr/>
      <dgm:t>
        <a:bodyPr/>
        <a:lstStyle/>
        <a:p>
          <a:endParaRPr lang="es-ES"/>
        </a:p>
      </dgm:t>
    </dgm:pt>
    <dgm:pt modelId="{64650F7D-1941-4D51-9479-1785062F2824}" type="pres">
      <dgm:prSet presAssocID="{F30F4EF8-EE14-449C-AFF2-41CFE2C2055A}" presName="linear" presStyleCnt="0">
        <dgm:presLayoutVars>
          <dgm:dir/>
          <dgm:animLvl val="lvl"/>
          <dgm:resizeHandles val="exact"/>
        </dgm:presLayoutVars>
      </dgm:prSet>
      <dgm:spPr/>
    </dgm:pt>
    <dgm:pt modelId="{FCC429E8-A29D-465F-A51D-A762B2E3AF07}" type="pres">
      <dgm:prSet presAssocID="{81123A35-2B5B-468D-9C90-F4EBDD41AF7D}" presName="parentLin" presStyleCnt="0"/>
      <dgm:spPr/>
    </dgm:pt>
    <dgm:pt modelId="{BB87B692-8684-4A29-9242-1BFAEE6B70F9}" type="pres">
      <dgm:prSet presAssocID="{81123A35-2B5B-468D-9C90-F4EBDD41AF7D}" presName="parentLeftMargin" presStyleLbl="node1" presStyleIdx="0" presStyleCnt="4"/>
      <dgm:spPr/>
    </dgm:pt>
    <dgm:pt modelId="{9ACEA889-8D9B-468D-8CAE-D471F37CCEF2}" type="pres">
      <dgm:prSet presAssocID="{81123A35-2B5B-468D-9C90-F4EBDD41AF7D}" presName="parentText" presStyleLbl="node1" presStyleIdx="0" presStyleCnt="4" custScaleX="127569">
        <dgm:presLayoutVars>
          <dgm:chMax val="0"/>
          <dgm:bulletEnabled val="1"/>
        </dgm:presLayoutVars>
      </dgm:prSet>
      <dgm:spPr/>
    </dgm:pt>
    <dgm:pt modelId="{8051D607-6A7E-499B-A8F7-0231C5B0AB4D}" type="pres">
      <dgm:prSet presAssocID="{81123A35-2B5B-468D-9C90-F4EBDD41AF7D}" presName="negativeSpace" presStyleCnt="0"/>
      <dgm:spPr/>
    </dgm:pt>
    <dgm:pt modelId="{D9F8D7F4-9126-4719-8DA4-D16A6F513448}" type="pres">
      <dgm:prSet presAssocID="{81123A35-2B5B-468D-9C90-F4EBDD41AF7D}" presName="childText" presStyleLbl="conFgAcc1" presStyleIdx="0" presStyleCnt="4">
        <dgm:presLayoutVars>
          <dgm:bulletEnabled val="1"/>
        </dgm:presLayoutVars>
      </dgm:prSet>
      <dgm:spPr/>
    </dgm:pt>
    <dgm:pt modelId="{29F22DE1-A510-4168-91AA-29965030839C}" type="pres">
      <dgm:prSet presAssocID="{789652CE-42AD-4674-BC4C-B161C285A555}" presName="spaceBetweenRectangles" presStyleCnt="0"/>
      <dgm:spPr/>
    </dgm:pt>
    <dgm:pt modelId="{6771544A-8C64-4D7C-B57F-0C181F4E7B3B}" type="pres">
      <dgm:prSet presAssocID="{6DC43689-2F85-4E4B-8FDA-517519F43044}" presName="parentLin" presStyleCnt="0"/>
      <dgm:spPr/>
    </dgm:pt>
    <dgm:pt modelId="{B8806BDB-2ACB-4411-BD4D-A57E5987C0BA}" type="pres">
      <dgm:prSet presAssocID="{6DC43689-2F85-4E4B-8FDA-517519F43044}" presName="parentLeftMargin" presStyleLbl="node1" presStyleIdx="0" presStyleCnt="4"/>
      <dgm:spPr/>
    </dgm:pt>
    <dgm:pt modelId="{9F72FACE-DF1F-4066-9703-02562C4F67C6}" type="pres">
      <dgm:prSet presAssocID="{6DC43689-2F85-4E4B-8FDA-517519F43044}" presName="parentText" presStyleLbl="node1" presStyleIdx="1" presStyleCnt="4" custScaleX="126079">
        <dgm:presLayoutVars>
          <dgm:chMax val="0"/>
          <dgm:bulletEnabled val="1"/>
        </dgm:presLayoutVars>
      </dgm:prSet>
      <dgm:spPr/>
    </dgm:pt>
    <dgm:pt modelId="{8BB6CC55-7BD0-4B57-83DB-F2F3E2CA8CFF}" type="pres">
      <dgm:prSet presAssocID="{6DC43689-2F85-4E4B-8FDA-517519F43044}" presName="negativeSpace" presStyleCnt="0"/>
      <dgm:spPr/>
    </dgm:pt>
    <dgm:pt modelId="{762C641E-84E2-4CEB-B6D2-EFAB3070AAA2}" type="pres">
      <dgm:prSet presAssocID="{6DC43689-2F85-4E4B-8FDA-517519F43044}" presName="childText" presStyleLbl="conFgAcc1" presStyleIdx="1" presStyleCnt="4">
        <dgm:presLayoutVars>
          <dgm:bulletEnabled val="1"/>
        </dgm:presLayoutVars>
      </dgm:prSet>
      <dgm:spPr/>
    </dgm:pt>
    <dgm:pt modelId="{461C0DD7-21FF-4859-B557-B74DBB91377D}" type="pres">
      <dgm:prSet presAssocID="{5CADE8BB-68FE-4830-94D6-74D1A6D9B686}" presName="spaceBetweenRectangles" presStyleCnt="0"/>
      <dgm:spPr/>
    </dgm:pt>
    <dgm:pt modelId="{918D0512-976D-41B5-B00D-8372DD5B0FFB}" type="pres">
      <dgm:prSet presAssocID="{CAA008C4-E6D4-4B1D-8D9C-00B1995F2703}" presName="parentLin" presStyleCnt="0"/>
      <dgm:spPr/>
    </dgm:pt>
    <dgm:pt modelId="{4FC65D9C-1A72-47B8-B731-0ADF14D41BF0}" type="pres">
      <dgm:prSet presAssocID="{CAA008C4-E6D4-4B1D-8D9C-00B1995F2703}" presName="parentLeftMargin" presStyleLbl="node1" presStyleIdx="1" presStyleCnt="4"/>
      <dgm:spPr/>
    </dgm:pt>
    <dgm:pt modelId="{28FF226A-74E2-421F-8F8D-5F63242C8AC1}" type="pres">
      <dgm:prSet presAssocID="{CAA008C4-E6D4-4B1D-8D9C-00B1995F2703}" presName="parentText" presStyleLbl="node1" presStyleIdx="2" presStyleCnt="4" custScaleX="126079">
        <dgm:presLayoutVars>
          <dgm:chMax val="0"/>
          <dgm:bulletEnabled val="1"/>
        </dgm:presLayoutVars>
      </dgm:prSet>
      <dgm:spPr/>
    </dgm:pt>
    <dgm:pt modelId="{85BF4885-DDE2-4E1E-89EF-4E90FBAB221B}" type="pres">
      <dgm:prSet presAssocID="{CAA008C4-E6D4-4B1D-8D9C-00B1995F2703}" presName="negativeSpace" presStyleCnt="0"/>
      <dgm:spPr/>
    </dgm:pt>
    <dgm:pt modelId="{4F1EB333-3499-459F-83B7-7CD3FE0533AE}" type="pres">
      <dgm:prSet presAssocID="{CAA008C4-E6D4-4B1D-8D9C-00B1995F2703}" presName="childText" presStyleLbl="conFgAcc1" presStyleIdx="2" presStyleCnt="4">
        <dgm:presLayoutVars>
          <dgm:bulletEnabled val="1"/>
        </dgm:presLayoutVars>
      </dgm:prSet>
      <dgm:spPr/>
    </dgm:pt>
    <dgm:pt modelId="{A1EC8A13-9740-45D9-BDA7-4DBEC2C7D6E8}" type="pres">
      <dgm:prSet presAssocID="{4655A30B-29CD-4ED2-BC1E-4D74334B5C48}" presName="spaceBetweenRectangles" presStyleCnt="0"/>
      <dgm:spPr/>
    </dgm:pt>
    <dgm:pt modelId="{51191E22-282E-4016-969A-CACCFF3ED7B7}" type="pres">
      <dgm:prSet presAssocID="{F61157F6-AC83-4A7C-B1A2-F2AECE281E83}" presName="parentLin" presStyleCnt="0"/>
      <dgm:spPr/>
    </dgm:pt>
    <dgm:pt modelId="{586717EF-114D-4F19-9750-1C0EE29AAE0F}" type="pres">
      <dgm:prSet presAssocID="{F61157F6-AC83-4A7C-B1A2-F2AECE281E83}" presName="parentLeftMargin" presStyleLbl="node1" presStyleIdx="2" presStyleCnt="4"/>
      <dgm:spPr/>
    </dgm:pt>
    <dgm:pt modelId="{7DD3AA8C-B8F6-47DF-A075-F7288730395E}" type="pres">
      <dgm:prSet presAssocID="{F61157F6-AC83-4A7C-B1A2-F2AECE281E83}" presName="parentText" presStyleLbl="node1" presStyleIdx="3" presStyleCnt="4" custScaleX="122557">
        <dgm:presLayoutVars>
          <dgm:chMax val="0"/>
          <dgm:bulletEnabled val="1"/>
        </dgm:presLayoutVars>
      </dgm:prSet>
      <dgm:spPr/>
    </dgm:pt>
    <dgm:pt modelId="{6258968D-FEC5-447E-AE92-2F7EFDFDEE5C}" type="pres">
      <dgm:prSet presAssocID="{F61157F6-AC83-4A7C-B1A2-F2AECE281E83}" presName="negativeSpace" presStyleCnt="0"/>
      <dgm:spPr/>
    </dgm:pt>
    <dgm:pt modelId="{0EEDD08F-AF33-4196-9DF3-FF876781E016}" type="pres">
      <dgm:prSet presAssocID="{F61157F6-AC83-4A7C-B1A2-F2AECE281E83}" presName="childText" presStyleLbl="conFgAcc1" presStyleIdx="3" presStyleCnt="4">
        <dgm:presLayoutVars>
          <dgm:bulletEnabled val="1"/>
        </dgm:presLayoutVars>
      </dgm:prSet>
      <dgm:spPr/>
    </dgm:pt>
  </dgm:ptLst>
  <dgm:cxnLst>
    <dgm:cxn modelId="{A3DD1331-3CBA-4A17-96C1-ECBDF6CD1234}" srcId="{F30F4EF8-EE14-449C-AFF2-41CFE2C2055A}" destId="{81123A35-2B5B-468D-9C90-F4EBDD41AF7D}" srcOrd="0" destOrd="0" parTransId="{2033672D-1B6B-4295-9613-2A76BF657520}" sibTransId="{789652CE-42AD-4674-BC4C-B161C285A555}"/>
    <dgm:cxn modelId="{C9EFCD3D-FD5E-4CF7-A4A2-63D559C9C7EE}" type="presOf" srcId="{CAA008C4-E6D4-4B1D-8D9C-00B1995F2703}" destId="{28FF226A-74E2-421F-8F8D-5F63242C8AC1}" srcOrd="1" destOrd="0" presId="urn:microsoft.com/office/officeart/2005/8/layout/list1"/>
    <dgm:cxn modelId="{7ED0DA4E-DFF1-4C7C-A426-023219767D20}" srcId="{F30F4EF8-EE14-449C-AFF2-41CFE2C2055A}" destId="{CAA008C4-E6D4-4B1D-8D9C-00B1995F2703}" srcOrd="2" destOrd="0" parTransId="{5EA445CC-E00C-4452-A2A8-FF72BC2215B3}" sibTransId="{4655A30B-29CD-4ED2-BC1E-4D74334B5C48}"/>
    <dgm:cxn modelId="{732D5872-6B39-473B-B870-BFADED8E6417}" type="presOf" srcId="{CAA008C4-E6D4-4B1D-8D9C-00B1995F2703}" destId="{4FC65D9C-1A72-47B8-B731-0ADF14D41BF0}" srcOrd="0" destOrd="0" presId="urn:microsoft.com/office/officeart/2005/8/layout/list1"/>
    <dgm:cxn modelId="{AC396799-1694-4E74-9543-B096A3232DC3}" type="presOf" srcId="{6DC43689-2F85-4E4B-8FDA-517519F43044}" destId="{B8806BDB-2ACB-4411-BD4D-A57E5987C0BA}" srcOrd="0" destOrd="0" presId="urn:microsoft.com/office/officeart/2005/8/layout/list1"/>
    <dgm:cxn modelId="{C472C29E-56A6-45C0-A0AE-AD4324F1E6D6}" type="presOf" srcId="{F30F4EF8-EE14-449C-AFF2-41CFE2C2055A}" destId="{64650F7D-1941-4D51-9479-1785062F2824}" srcOrd="0" destOrd="0" presId="urn:microsoft.com/office/officeart/2005/8/layout/list1"/>
    <dgm:cxn modelId="{FDE806A2-DB83-4276-A2BD-A7BC8817300F}" type="presOf" srcId="{6DC43689-2F85-4E4B-8FDA-517519F43044}" destId="{9F72FACE-DF1F-4066-9703-02562C4F67C6}" srcOrd="1" destOrd="0" presId="urn:microsoft.com/office/officeart/2005/8/layout/list1"/>
    <dgm:cxn modelId="{F336E6B8-A9FE-468E-93B2-B067BCC2397C}" type="presOf" srcId="{81123A35-2B5B-468D-9C90-F4EBDD41AF7D}" destId="{BB87B692-8684-4A29-9242-1BFAEE6B70F9}" srcOrd="0" destOrd="0" presId="urn:microsoft.com/office/officeart/2005/8/layout/list1"/>
    <dgm:cxn modelId="{45613CBB-8A78-48DD-8014-961EB47ACFE6}" type="presOf" srcId="{F61157F6-AC83-4A7C-B1A2-F2AECE281E83}" destId="{7DD3AA8C-B8F6-47DF-A075-F7288730395E}" srcOrd="1" destOrd="0" presId="urn:microsoft.com/office/officeart/2005/8/layout/list1"/>
    <dgm:cxn modelId="{39CE0ECB-75F3-45B9-86FB-8642EFE1819D}" srcId="{F30F4EF8-EE14-449C-AFF2-41CFE2C2055A}" destId="{F61157F6-AC83-4A7C-B1A2-F2AECE281E83}" srcOrd="3" destOrd="0" parTransId="{CB75D336-0929-4512-AD99-C39C2C3CB35F}" sibTransId="{4655C570-612C-415E-B9BD-62E2295E890E}"/>
    <dgm:cxn modelId="{E9EB6BD3-1FBE-4261-8ADB-0A74481E1C42}" type="presOf" srcId="{81123A35-2B5B-468D-9C90-F4EBDD41AF7D}" destId="{9ACEA889-8D9B-468D-8CAE-D471F37CCEF2}" srcOrd="1" destOrd="0" presId="urn:microsoft.com/office/officeart/2005/8/layout/list1"/>
    <dgm:cxn modelId="{D9C55FF2-D331-4C90-B5F2-F799450C3C1C}" type="presOf" srcId="{F61157F6-AC83-4A7C-B1A2-F2AECE281E83}" destId="{586717EF-114D-4F19-9750-1C0EE29AAE0F}" srcOrd="0" destOrd="0" presId="urn:microsoft.com/office/officeart/2005/8/layout/list1"/>
    <dgm:cxn modelId="{5DC589F5-5BBE-4700-A71B-7C401B2E304F}" srcId="{F30F4EF8-EE14-449C-AFF2-41CFE2C2055A}" destId="{6DC43689-2F85-4E4B-8FDA-517519F43044}" srcOrd="1" destOrd="0" parTransId="{7960A8C8-4ED7-45A4-8ED6-1FDF7EB54982}" sibTransId="{5CADE8BB-68FE-4830-94D6-74D1A6D9B686}"/>
    <dgm:cxn modelId="{C2A7B7CA-3EA7-4077-A40C-839AC010FF59}" type="presParOf" srcId="{64650F7D-1941-4D51-9479-1785062F2824}" destId="{FCC429E8-A29D-465F-A51D-A762B2E3AF07}" srcOrd="0" destOrd="0" presId="urn:microsoft.com/office/officeart/2005/8/layout/list1"/>
    <dgm:cxn modelId="{108C9016-ABE1-4765-81BD-0521189EEEDD}" type="presParOf" srcId="{FCC429E8-A29D-465F-A51D-A762B2E3AF07}" destId="{BB87B692-8684-4A29-9242-1BFAEE6B70F9}" srcOrd="0" destOrd="0" presId="urn:microsoft.com/office/officeart/2005/8/layout/list1"/>
    <dgm:cxn modelId="{AA3BB4AB-2271-405E-BE41-E11D195E1F72}" type="presParOf" srcId="{FCC429E8-A29D-465F-A51D-A762B2E3AF07}" destId="{9ACEA889-8D9B-468D-8CAE-D471F37CCEF2}" srcOrd="1" destOrd="0" presId="urn:microsoft.com/office/officeart/2005/8/layout/list1"/>
    <dgm:cxn modelId="{BD564F93-AC78-4372-99DF-AF08254324E3}" type="presParOf" srcId="{64650F7D-1941-4D51-9479-1785062F2824}" destId="{8051D607-6A7E-499B-A8F7-0231C5B0AB4D}" srcOrd="1" destOrd="0" presId="urn:microsoft.com/office/officeart/2005/8/layout/list1"/>
    <dgm:cxn modelId="{BC0DB3E0-3F1E-4F96-BBD2-7787F8268304}" type="presParOf" srcId="{64650F7D-1941-4D51-9479-1785062F2824}" destId="{D9F8D7F4-9126-4719-8DA4-D16A6F513448}" srcOrd="2" destOrd="0" presId="urn:microsoft.com/office/officeart/2005/8/layout/list1"/>
    <dgm:cxn modelId="{736D18B7-6EC7-4E1F-BBB8-9FDE03A1E025}" type="presParOf" srcId="{64650F7D-1941-4D51-9479-1785062F2824}" destId="{29F22DE1-A510-4168-91AA-29965030839C}" srcOrd="3" destOrd="0" presId="urn:microsoft.com/office/officeart/2005/8/layout/list1"/>
    <dgm:cxn modelId="{29D7D027-1F06-419D-A567-08D4A1DBAB13}" type="presParOf" srcId="{64650F7D-1941-4D51-9479-1785062F2824}" destId="{6771544A-8C64-4D7C-B57F-0C181F4E7B3B}" srcOrd="4" destOrd="0" presId="urn:microsoft.com/office/officeart/2005/8/layout/list1"/>
    <dgm:cxn modelId="{A22E7D2A-C8B5-462F-9857-138C1E926245}" type="presParOf" srcId="{6771544A-8C64-4D7C-B57F-0C181F4E7B3B}" destId="{B8806BDB-2ACB-4411-BD4D-A57E5987C0BA}" srcOrd="0" destOrd="0" presId="urn:microsoft.com/office/officeart/2005/8/layout/list1"/>
    <dgm:cxn modelId="{2160549B-103F-4739-B77C-EC8C404F99EE}" type="presParOf" srcId="{6771544A-8C64-4D7C-B57F-0C181F4E7B3B}" destId="{9F72FACE-DF1F-4066-9703-02562C4F67C6}" srcOrd="1" destOrd="0" presId="urn:microsoft.com/office/officeart/2005/8/layout/list1"/>
    <dgm:cxn modelId="{9D82404F-C64E-4904-93CC-BDBFD165A0D5}" type="presParOf" srcId="{64650F7D-1941-4D51-9479-1785062F2824}" destId="{8BB6CC55-7BD0-4B57-83DB-F2F3E2CA8CFF}" srcOrd="5" destOrd="0" presId="urn:microsoft.com/office/officeart/2005/8/layout/list1"/>
    <dgm:cxn modelId="{34A0CDD2-A89E-4539-8AD6-48ED550E5C2E}" type="presParOf" srcId="{64650F7D-1941-4D51-9479-1785062F2824}" destId="{762C641E-84E2-4CEB-B6D2-EFAB3070AAA2}" srcOrd="6" destOrd="0" presId="urn:microsoft.com/office/officeart/2005/8/layout/list1"/>
    <dgm:cxn modelId="{4EF7D7B3-A32F-4BE4-901B-CAA863333807}" type="presParOf" srcId="{64650F7D-1941-4D51-9479-1785062F2824}" destId="{461C0DD7-21FF-4859-B557-B74DBB91377D}" srcOrd="7" destOrd="0" presId="urn:microsoft.com/office/officeart/2005/8/layout/list1"/>
    <dgm:cxn modelId="{5F0095F6-05E1-4CE1-86EB-5023FBCB6211}" type="presParOf" srcId="{64650F7D-1941-4D51-9479-1785062F2824}" destId="{918D0512-976D-41B5-B00D-8372DD5B0FFB}" srcOrd="8" destOrd="0" presId="urn:microsoft.com/office/officeart/2005/8/layout/list1"/>
    <dgm:cxn modelId="{4AECDAE6-E342-4114-8D15-BC3256ADF404}" type="presParOf" srcId="{918D0512-976D-41B5-B00D-8372DD5B0FFB}" destId="{4FC65D9C-1A72-47B8-B731-0ADF14D41BF0}" srcOrd="0" destOrd="0" presId="urn:microsoft.com/office/officeart/2005/8/layout/list1"/>
    <dgm:cxn modelId="{EDD43997-A308-4C09-BEDE-F72371225E1B}" type="presParOf" srcId="{918D0512-976D-41B5-B00D-8372DD5B0FFB}" destId="{28FF226A-74E2-421F-8F8D-5F63242C8AC1}" srcOrd="1" destOrd="0" presId="urn:microsoft.com/office/officeart/2005/8/layout/list1"/>
    <dgm:cxn modelId="{549528F6-BBEF-42D7-9554-6EFE621ACC09}" type="presParOf" srcId="{64650F7D-1941-4D51-9479-1785062F2824}" destId="{85BF4885-DDE2-4E1E-89EF-4E90FBAB221B}" srcOrd="9" destOrd="0" presId="urn:microsoft.com/office/officeart/2005/8/layout/list1"/>
    <dgm:cxn modelId="{FEA0DBFC-5E4A-4025-A1EF-C2EF50FA00B8}" type="presParOf" srcId="{64650F7D-1941-4D51-9479-1785062F2824}" destId="{4F1EB333-3499-459F-83B7-7CD3FE0533AE}" srcOrd="10" destOrd="0" presId="urn:microsoft.com/office/officeart/2005/8/layout/list1"/>
    <dgm:cxn modelId="{8B7840D1-24FC-4E12-A713-631B1E79A31F}" type="presParOf" srcId="{64650F7D-1941-4D51-9479-1785062F2824}" destId="{A1EC8A13-9740-45D9-BDA7-4DBEC2C7D6E8}" srcOrd="11" destOrd="0" presId="urn:microsoft.com/office/officeart/2005/8/layout/list1"/>
    <dgm:cxn modelId="{5D33BB97-B560-4082-9D80-67A7EDB7D11B}" type="presParOf" srcId="{64650F7D-1941-4D51-9479-1785062F2824}" destId="{51191E22-282E-4016-969A-CACCFF3ED7B7}" srcOrd="12" destOrd="0" presId="urn:microsoft.com/office/officeart/2005/8/layout/list1"/>
    <dgm:cxn modelId="{17EBC081-E7EF-43E9-84E5-E953DF07C612}" type="presParOf" srcId="{51191E22-282E-4016-969A-CACCFF3ED7B7}" destId="{586717EF-114D-4F19-9750-1C0EE29AAE0F}" srcOrd="0" destOrd="0" presId="urn:microsoft.com/office/officeart/2005/8/layout/list1"/>
    <dgm:cxn modelId="{777EC5AF-6C20-4E14-9A26-2205DD6EF9CB}" type="presParOf" srcId="{51191E22-282E-4016-969A-CACCFF3ED7B7}" destId="{7DD3AA8C-B8F6-47DF-A075-F7288730395E}" srcOrd="1" destOrd="0" presId="urn:microsoft.com/office/officeart/2005/8/layout/list1"/>
    <dgm:cxn modelId="{BC2EEEDB-5F40-4C2B-AD68-45975820E9F8}" type="presParOf" srcId="{64650F7D-1941-4D51-9479-1785062F2824}" destId="{6258968D-FEC5-447E-AE92-2F7EFDFDEE5C}" srcOrd="13" destOrd="0" presId="urn:microsoft.com/office/officeart/2005/8/layout/list1"/>
    <dgm:cxn modelId="{094FD7A1-212B-4376-A206-30465D56F58C}" type="presParOf" srcId="{64650F7D-1941-4D51-9479-1785062F2824}" destId="{0EEDD08F-AF33-4196-9DF3-FF876781E01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34FA18-44C3-4706-A21E-42CC14A58D63}"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s-ES"/>
        </a:p>
      </dgm:t>
    </dgm:pt>
    <dgm:pt modelId="{7B38E821-F760-4FE6-B695-8D65AC91B194}">
      <dgm:prSet phldrT="[Texto]" custT="1"/>
      <dgm:spPr>
        <a:solidFill>
          <a:srgbClr val="FFC000"/>
        </a:solidFill>
      </dgm:spPr>
      <dgm:t>
        <a:bodyPr/>
        <a:lstStyle/>
        <a:p>
          <a:pPr algn="just">
            <a:lnSpc>
              <a:spcPct val="150000"/>
            </a:lnSpc>
            <a:spcAft>
              <a:spcPts val="0"/>
            </a:spcAft>
          </a:pPr>
          <a:r>
            <a:rPr lang="es-PE" sz="1600" dirty="0">
              <a:solidFill>
                <a:schemeClr val="tx1"/>
              </a:solidFill>
              <a:latin typeface="Times New Roman" pitchFamily="18" charset="0"/>
              <a:cs typeface="Times New Roman" pitchFamily="18" charset="0"/>
            </a:rPr>
            <a:t>Una unidad de la población puede ser seleccionada más de una vez (con reemplazo)</a:t>
          </a:r>
          <a:endParaRPr lang="es-ES" sz="1600" dirty="0">
            <a:solidFill>
              <a:schemeClr val="tx1"/>
            </a:solidFill>
            <a:latin typeface="Times New Roman" panose="02020603050405020304" pitchFamily="18" charset="0"/>
            <a:cs typeface="Times New Roman" panose="02020603050405020304" pitchFamily="18" charset="0"/>
          </a:endParaRPr>
        </a:p>
      </dgm:t>
    </dgm:pt>
    <dgm:pt modelId="{1D31DE83-B9EB-4632-92CE-93CE525C21FD}" type="parTrans" cxnId="{7C8A80F3-44A7-412B-BDAE-38B0200F2D23}">
      <dgm:prSet/>
      <dgm:spPr/>
      <dgm:t>
        <a:bodyPr/>
        <a:lstStyle/>
        <a:p>
          <a:endParaRPr lang="es-ES" sz="1600">
            <a:solidFill>
              <a:schemeClr val="tx1"/>
            </a:solidFill>
            <a:latin typeface="Times New Roman" panose="02020603050405020304" pitchFamily="18" charset="0"/>
            <a:cs typeface="Times New Roman" panose="02020603050405020304" pitchFamily="18" charset="0"/>
          </a:endParaRPr>
        </a:p>
      </dgm:t>
    </dgm:pt>
    <dgm:pt modelId="{07D8FD36-33E0-4ABF-9A04-005E3C88DE37}" type="sibTrans" cxnId="{7C8A80F3-44A7-412B-BDAE-38B0200F2D23}">
      <dgm:prSet/>
      <dgm:spPr/>
      <dgm:t>
        <a:bodyPr/>
        <a:lstStyle/>
        <a:p>
          <a:endParaRPr lang="es-ES" sz="1600">
            <a:solidFill>
              <a:schemeClr val="tx1"/>
            </a:solidFill>
            <a:latin typeface="Times New Roman" panose="02020603050405020304" pitchFamily="18" charset="0"/>
            <a:cs typeface="Times New Roman" panose="02020603050405020304" pitchFamily="18" charset="0"/>
          </a:endParaRPr>
        </a:p>
      </dgm:t>
    </dgm:pt>
    <dgm:pt modelId="{040008A7-096D-4A3F-B993-1C4F09F65E13}">
      <dgm:prSet phldrT="[Texto]" custT="1"/>
      <dgm:spPr>
        <a:solidFill>
          <a:srgbClr val="92D050"/>
        </a:solidFill>
      </dgm:spPr>
      <dgm:t>
        <a:bodyPr/>
        <a:lstStyle/>
        <a:p>
          <a:r>
            <a:rPr lang="es-ES" sz="1600">
              <a:solidFill>
                <a:schemeClr val="tx1"/>
              </a:solidFill>
              <a:latin typeface="Times New Roman" panose="02020603050405020304" pitchFamily="18" charset="0"/>
              <a:cs typeface="Times New Roman" panose="02020603050405020304" pitchFamily="18" charset="0"/>
            </a:rPr>
            <a:t>Las selecciones son independientes</a:t>
          </a:r>
          <a:endParaRPr lang="es-ES" sz="1600" dirty="0">
            <a:solidFill>
              <a:schemeClr val="tx1"/>
            </a:solidFill>
            <a:latin typeface="Times New Roman" panose="02020603050405020304" pitchFamily="18" charset="0"/>
            <a:cs typeface="Times New Roman" panose="02020603050405020304" pitchFamily="18" charset="0"/>
          </a:endParaRPr>
        </a:p>
      </dgm:t>
    </dgm:pt>
    <dgm:pt modelId="{C26A3294-9613-4645-8D10-8091C47E006F}" type="parTrans" cxnId="{D6253810-311B-48E0-8776-740EB904CF73}">
      <dgm:prSet/>
      <dgm:spPr/>
      <dgm:t>
        <a:bodyPr/>
        <a:lstStyle/>
        <a:p>
          <a:endParaRPr lang="es-ES" sz="1600">
            <a:solidFill>
              <a:schemeClr val="tx1"/>
            </a:solidFill>
            <a:latin typeface="Times New Roman" panose="02020603050405020304" pitchFamily="18" charset="0"/>
            <a:cs typeface="Times New Roman" panose="02020603050405020304" pitchFamily="18" charset="0"/>
          </a:endParaRPr>
        </a:p>
      </dgm:t>
    </dgm:pt>
    <dgm:pt modelId="{CA6238B2-22F4-443D-9119-21C962581F0C}" type="sibTrans" cxnId="{D6253810-311B-48E0-8776-740EB904CF73}">
      <dgm:prSet/>
      <dgm:spPr/>
      <dgm:t>
        <a:bodyPr/>
        <a:lstStyle/>
        <a:p>
          <a:endParaRPr lang="es-ES" sz="1600">
            <a:solidFill>
              <a:schemeClr val="tx1"/>
            </a:solidFill>
            <a:latin typeface="Times New Roman" panose="02020603050405020304" pitchFamily="18" charset="0"/>
            <a:cs typeface="Times New Roman" panose="02020603050405020304" pitchFamily="18" charset="0"/>
          </a:endParaRPr>
        </a:p>
      </dgm:t>
    </dgm:pt>
    <dgm:pt modelId="{9E6E7037-6576-49A2-BFF7-468C426439E2}">
      <dgm:prSet phldrT="[Texto]" custT="1"/>
      <dgm:spPr>
        <a:solidFill>
          <a:schemeClr val="accent6">
            <a:lumMod val="60000"/>
            <a:lumOff val="40000"/>
          </a:schemeClr>
        </a:solidFill>
      </dgm:spPr>
      <dgm:t>
        <a:bodyPr/>
        <a:lstStyle/>
        <a:p>
          <a:r>
            <a:rPr lang="es-ES" sz="1600">
              <a:solidFill>
                <a:schemeClr val="tx1"/>
              </a:solidFill>
              <a:latin typeface="Times New Roman" panose="02020603050405020304" pitchFamily="18" charset="0"/>
              <a:cs typeface="Times New Roman" panose="02020603050405020304" pitchFamily="18" charset="0"/>
            </a:rPr>
            <a:t>Puede haber unidades repetidas en la muestra</a:t>
          </a:r>
          <a:endParaRPr lang="es-ES" sz="1600" dirty="0">
            <a:solidFill>
              <a:schemeClr val="tx1"/>
            </a:solidFill>
            <a:latin typeface="Times New Roman" panose="02020603050405020304" pitchFamily="18" charset="0"/>
            <a:cs typeface="Times New Roman" panose="02020603050405020304" pitchFamily="18" charset="0"/>
          </a:endParaRPr>
        </a:p>
      </dgm:t>
    </dgm:pt>
    <dgm:pt modelId="{27A62FBC-7069-45E4-B98A-421CCD507C28}" type="parTrans" cxnId="{1A13AE77-DD68-4093-B947-E682FF6A0880}">
      <dgm:prSet/>
      <dgm:spPr/>
      <dgm:t>
        <a:bodyPr/>
        <a:lstStyle/>
        <a:p>
          <a:endParaRPr lang="es-ES" sz="1600">
            <a:solidFill>
              <a:schemeClr val="tx1"/>
            </a:solidFill>
            <a:latin typeface="Times New Roman" panose="02020603050405020304" pitchFamily="18" charset="0"/>
            <a:cs typeface="Times New Roman" panose="02020603050405020304" pitchFamily="18" charset="0"/>
          </a:endParaRPr>
        </a:p>
      </dgm:t>
    </dgm:pt>
    <dgm:pt modelId="{659C6278-22EB-4138-8C10-46A7203461CF}" type="sibTrans" cxnId="{1A13AE77-DD68-4093-B947-E682FF6A0880}">
      <dgm:prSet/>
      <dgm:spPr/>
      <dgm:t>
        <a:bodyPr/>
        <a:lstStyle/>
        <a:p>
          <a:endParaRPr lang="es-ES" sz="1600">
            <a:solidFill>
              <a:schemeClr val="tx1"/>
            </a:solidFill>
            <a:latin typeface="Times New Roman" panose="02020603050405020304" pitchFamily="18" charset="0"/>
            <a:cs typeface="Times New Roman" panose="02020603050405020304" pitchFamily="18" charset="0"/>
          </a:endParaRPr>
        </a:p>
      </dgm:t>
    </dgm:pt>
    <dgm:pt modelId="{6391E88D-5199-44E0-BEC9-D6F6F7CA927F}" type="pres">
      <dgm:prSet presAssocID="{1934FA18-44C3-4706-A21E-42CC14A58D63}" presName="linear" presStyleCnt="0">
        <dgm:presLayoutVars>
          <dgm:dir/>
          <dgm:animLvl val="lvl"/>
          <dgm:resizeHandles val="exact"/>
        </dgm:presLayoutVars>
      </dgm:prSet>
      <dgm:spPr/>
    </dgm:pt>
    <dgm:pt modelId="{8B928FCA-927C-4CA2-8569-F4BA0F7F9F88}" type="pres">
      <dgm:prSet presAssocID="{7B38E821-F760-4FE6-B695-8D65AC91B194}" presName="parentLin" presStyleCnt="0"/>
      <dgm:spPr/>
    </dgm:pt>
    <dgm:pt modelId="{32B5EB31-57F7-4E2F-BFE0-5FDF9B2AA485}" type="pres">
      <dgm:prSet presAssocID="{7B38E821-F760-4FE6-B695-8D65AC91B194}" presName="parentLeftMargin" presStyleLbl="node1" presStyleIdx="0" presStyleCnt="3"/>
      <dgm:spPr/>
    </dgm:pt>
    <dgm:pt modelId="{A8879AD7-DA28-4648-B992-4BEF80C81EBB}" type="pres">
      <dgm:prSet presAssocID="{7B38E821-F760-4FE6-B695-8D65AC91B194}" presName="parentText" presStyleLbl="node1" presStyleIdx="0" presStyleCnt="3" custScaleX="118393">
        <dgm:presLayoutVars>
          <dgm:chMax val="0"/>
          <dgm:bulletEnabled val="1"/>
        </dgm:presLayoutVars>
      </dgm:prSet>
      <dgm:spPr/>
    </dgm:pt>
    <dgm:pt modelId="{1FC438F2-0AB0-4314-A037-FF23482F8694}" type="pres">
      <dgm:prSet presAssocID="{7B38E821-F760-4FE6-B695-8D65AC91B194}" presName="negativeSpace" presStyleCnt="0"/>
      <dgm:spPr/>
    </dgm:pt>
    <dgm:pt modelId="{EB3390F9-1F78-4FDC-84AD-32872EC81742}" type="pres">
      <dgm:prSet presAssocID="{7B38E821-F760-4FE6-B695-8D65AC91B194}" presName="childText" presStyleLbl="conFgAcc1" presStyleIdx="0" presStyleCnt="3">
        <dgm:presLayoutVars>
          <dgm:bulletEnabled val="1"/>
        </dgm:presLayoutVars>
      </dgm:prSet>
      <dgm:spPr/>
    </dgm:pt>
    <dgm:pt modelId="{AC633829-3C33-493E-A0A4-596905EBFC54}" type="pres">
      <dgm:prSet presAssocID="{07D8FD36-33E0-4ABF-9A04-005E3C88DE37}" presName="spaceBetweenRectangles" presStyleCnt="0"/>
      <dgm:spPr/>
    </dgm:pt>
    <dgm:pt modelId="{73F91A73-7962-4ADA-986D-63D4AD2B567C}" type="pres">
      <dgm:prSet presAssocID="{040008A7-096D-4A3F-B993-1C4F09F65E13}" presName="parentLin" presStyleCnt="0"/>
      <dgm:spPr/>
    </dgm:pt>
    <dgm:pt modelId="{1D09676B-C317-4C40-975B-FD79AE2AA0AB}" type="pres">
      <dgm:prSet presAssocID="{040008A7-096D-4A3F-B993-1C4F09F65E13}" presName="parentLeftMargin" presStyleLbl="node1" presStyleIdx="0" presStyleCnt="3"/>
      <dgm:spPr/>
    </dgm:pt>
    <dgm:pt modelId="{93EAB91E-6046-47A7-872C-679F57943ED1}" type="pres">
      <dgm:prSet presAssocID="{040008A7-096D-4A3F-B993-1C4F09F65E13}" presName="parentText" presStyleLbl="node1" presStyleIdx="1" presStyleCnt="3" custScaleX="116622">
        <dgm:presLayoutVars>
          <dgm:chMax val="0"/>
          <dgm:bulletEnabled val="1"/>
        </dgm:presLayoutVars>
      </dgm:prSet>
      <dgm:spPr/>
    </dgm:pt>
    <dgm:pt modelId="{20EE9D38-06ED-4C02-BFDE-B6988C5532FD}" type="pres">
      <dgm:prSet presAssocID="{040008A7-096D-4A3F-B993-1C4F09F65E13}" presName="negativeSpace" presStyleCnt="0"/>
      <dgm:spPr/>
    </dgm:pt>
    <dgm:pt modelId="{353D7B09-B17D-4686-AE8E-FB07BAB24049}" type="pres">
      <dgm:prSet presAssocID="{040008A7-096D-4A3F-B993-1C4F09F65E13}" presName="childText" presStyleLbl="conFgAcc1" presStyleIdx="1" presStyleCnt="3">
        <dgm:presLayoutVars>
          <dgm:bulletEnabled val="1"/>
        </dgm:presLayoutVars>
      </dgm:prSet>
      <dgm:spPr/>
    </dgm:pt>
    <dgm:pt modelId="{246CA3A8-3649-444A-902E-D2A48D6BA904}" type="pres">
      <dgm:prSet presAssocID="{CA6238B2-22F4-443D-9119-21C962581F0C}" presName="spaceBetweenRectangles" presStyleCnt="0"/>
      <dgm:spPr/>
    </dgm:pt>
    <dgm:pt modelId="{A10AD179-D2BF-4C0E-B8E1-09C8E485E661}" type="pres">
      <dgm:prSet presAssocID="{9E6E7037-6576-49A2-BFF7-468C426439E2}" presName="parentLin" presStyleCnt="0"/>
      <dgm:spPr/>
    </dgm:pt>
    <dgm:pt modelId="{C5C70895-DEE9-4081-B242-EB2B1D265941}" type="pres">
      <dgm:prSet presAssocID="{9E6E7037-6576-49A2-BFF7-468C426439E2}" presName="parentLeftMargin" presStyleLbl="node1" presStyleIdx="1" presStyleCnt="3"/>
      <dgm:spPr/>
    </dgm:pt>
    <dgm:pt modelId="{D1512E57-5464-45F1-97CA-37D2A8C74DFF}" type="pres">
      <dgm:prSet presAssocID="{9E6E7037-6576-49A2-BFF7-468C426439E2}" presName="parentText" presStyleLbl="node1" presStyleIdx="2" presStyleCnt="3" custScaleX="116622">
        <dgm:presLayoutVars>
          <dgm:chMax val="0"/>
          <dgm:bulletEnabled val="1"/>
        </dgm:presLayoutVars>
      </dgm:prSet>
      <dgm:spPr/>
    </dgm:pt>
    <dgm:pt modelId="{65825BE5-E1BA-448C-B42D-CF3FD700E542}" type="pres">
      <dgm:prSet presAssocID="{9E6E7037-6576-49A2-BFF7-468C426439E2}" presName="negativeSpace" presStyleCnt="0"/>
      <dgm:spPr/>
    </dgm:pt>
    <dgm:pt modelId="{DE513800-DAD9-47A2-B58A-905D0B271171}" type="pres">
      <dgm:prSet presAssocID="{9E6E7037-6576-49A2-BFF7-468C426439E2}" presName="childText" presStyleLbl="conFgAcc1" presStyleIdx="2" presStyleCnt="3">
        <dgm:presLayoutVars>
          <dgm:bulletEnabled val="1"/>
        </dgm:presLayoutVars>
      </dgm:prSet>
      <dgm:spPr/>
    </dgm:pt>
  </dgm:ptLst>
  <dgm:cxnLst>
    <dgm:cxn modelId="{8DF3CE04-3261-478F-A27A-7074863E9DE3}" type="presOf" srcId="{7B38E821-F760-4FE6-B695-8D65AC91B194}" destId="{A8879AD7-DA28-4648-B992-4BEF80C81EBB}" srcOrd="1" destOrd="0" presId="urn:microsoft.com/office/officeart/2005/8/layout/list1"/>
    <dgm:cxn modelId="{D6253810-311B-48E0-8776-740EB904CF73}" srcId="{1934FA18-44C3-4706-A21E-42CC14A58D63}" destId="{040008A7-096D-4A3F-B993-1C4F09F65E13}" srcOrd="1" destOrd="0" parTransId="{C26A3294-9613-4645-8D10-8091C47E006F}" sibTransId="{CA6238B2-22F4-443D-9119-21C962581F0C}"/>
    <dgm:cxn modelId="{4FB2A026-C1D8-499C-98CE-BC194D945C25}" type="presOf" srcId="{9E6E7037-6576-49A2-BFF7-468C426439E2}" destId="{D1512E57-5464-45F1-97CA-37D2A8C74DFF}" srcOrd="1" destOrd="0" presId="urn:microsoft.com/office/officeart/2005/8/layout/list1"/>
    <dgm:cxn modelId="{5C323F36-13B1-4B5E-8228-4E25379D2A73}" type="presOf" srcId="{040008A7-096D-4A3F-B993-1C4F09F65E13}" destId="{93EAB91E-6046-47A7-872C-679F57943ED1}" srcOrd="1" destOrd="0" presId="urn:microsoft.com/office/officeart/2005/8/layout/list1"/>
    <dgm:cxn modelId="{1A13AE77-DD68-4093-B947-E682FF6A0880}" srcId="{1934FA18-44C3-4706-A21E-42CC14A58D63}" destId="{9E6E7037-6576-49A2-BFF7-468C426439E2}" srcOrd="2" destOrd="0" parTransId="{27A62FBC-7069-45E4-B98A-421CCD507C28}" sibTransId="{659C6278-22EB-4138-8C10-46A7203461CF}"/>
    <dgm:cxn modelId="{D0D59059-7452-4EAA-A8AA-C7E72A21B24A}" type="presOf" srcId="{040008A7-096D-4A3F-B993-1C4F09F65E13}" destId="{1D09676B-C317-4C40-975B-FD79AE2AA0AB}" srcOrd="0" destOrd="0" presId="urn:microsoft.com/office/officeart/2005/8/layout/list1"/>
    <dgm:cxn modelId="{F6C9C57C-5521-4FF3-87EF-88905A4F17F3}" type="presOf" srcId="{9E6E7037-6576-49A2-BFF7-468C426439E2}" destId="{C5C70895-DEE9-4081-B242-EB2B1D265941}" srcOrd="0" destOrd="0" presId="urn:microsoft.com/office/officeart/2005/8/layout/list1"/>
    <dgm:cxn modelId="{67728FCD-FE57-48E6-9ABA-7E5630A51FC3}" type="presOf" srcId="{7B38E821-F760-4FE6-B695-8D65AC91B194}" destId="{32B5EB31-57F7-4E2F-BFE0-5FDF9B2AA485}" srcOrd="0" destOrd="0" presId="urn:microsoft.com/office/officeart/2005/8/layout/list1"/>
    <dgm:cxn modelId="{C52461F3-54B0-4DBE-83A8-FCDCBEEE60EB}" type="presOf" srcId="{1934FA18-44C3-4706-A21E-42CC14A58D63}" destId="{6391E88D-5199-44E0-BEC9-D6F6F7CA927F}" srcOrd="0" destOrd="0" presId="urn:microsoft.com/office/officeart/2005/8/layout/list1"/>
    <dgm:cxn modelId="{7C8A80F3-44A7-412B-BDAE-38B0200F2D23}" srcId="{1934FA18-44C3-4706-A21E-42CC14A58D63}" destId="{7B38E821-F760-4FE6-B695-8D65AC91B194}" srcOrd="0" destOrd="0" parTransId="{1D31DE83-B9EB-4632-92CE-93CE525C21FD}" sibTransId="{07D8FD36-33E0-4ABF-9A04-005E3C88DE37}"/>
    <dgm:cxn modelId="{D8B216C6-A486-4566-BB90-966C3A9C2366}" type="presParOf" srcId="{6391E88D-5199-44E0-BEC9-D6F6F7CA927F}" destId="{8B928FCA-927C-4CA2-8569-F4BA0F7F9F88}" srcOrd="0" destOrd="0" presId="urn:microsoft.com/office/officeart/2005/8/layout/list1"/>
    <dgm:cxn modelId="{3741DFF0-372A-42F7-A8E6-8958618BF1FA}" type="presParOf" srcId="{8B928FCA-927C-4CA2-8569-F4BA0F7F9F88}" destId="{32B5EB31-57F7-4E2F-BFE0-5FDF9B2AA485}" srcOrd="0" destOrd="0" presId="urn:microsoft.com/office/officeart/2005/8/layout/list1"/>
    <dgm:cxn modelId="{75A34200-52DE-4B7C-A248-8720A0B391EE}" type="presParOf" srcId="{8B928FCA-927C-4CA2-8569-F4BA0F7F9F88}" destId="{A8879AD7-DA28-4648-B992-4BEF80C81EBB}" srcOrd="1" destOrd="0" presId="urn:microsoft.com/office/officeart/2005/8/layout/list1"/>
    <dgm:cxn modelId="{8E7AC215-BDD3-4043-A740-146E38FB43E4}" type="presParOf" srcId="{6391E88D-5199-44E0-BEC9-D6F6F7CA927F}" destId="{1FC438F2-0AB0-4314-A037-FF23482F8694}" srcOrd="1" destOrd="0" presId="urn:microsoft.com/office/officeart/2005/8/layout/list1"/>
    <dgm:cxn modelId="{2D3B2082-0813-41CB-B6F4-8BA6D733190F}" type="presParOf" srcId="{6391E88D-5199-44E0-BEC9-D6F6F7CA927F}" destId="{EB3390F9-1F78-4FDC-84AD-32872EC81742}" srcOrd="2" destOrd="0" presId="urn:microsoft.com/office/officeart/2005/8/layout/list1"/>
    <dgm:cxn modelId="{72CA18A0-0C7B-4099-B79D-671CC84E00A4}" type="presParOf" srcId="{6391E88D-5199-44E0-BEC9-D6F6F7CA927F}" destId="{AC633829-3C33-493E-A0A4-596905EBFC54}" srcOrd="3" destOrd="0" presId="urn:microsoft.com/office/officeart/2005/8/layout/list1"/>
    <dgm:cxn modelId="{E5EFE110-FC1B-4E45-B889-5A35830743F9}" type="presParOf" srcId="{6391E88D-5199-44E0-BEC9-D6F6F7CA927F}" destId="{73F91A73-7962-4ADA-986D-63D4AD2B567C}" srcOrd="4" destOrd="0" presId="urn:microsoft.com/office/officeart/2005/8/layout/list1"/>
    <dgm:cxn modelId="{CEA9B5AD-B73D-4236-A17C-B41B2E89471E}" type="presParOf" srcId="{73F91A73-7962-4ADA-986D-63D4AD2B567C}" destId="{1D09676B-C317-4C40-975B-FD79AE2AA0AB}" srcOrd="0" destOrd="0" presId="urn:microsoft.com/office/officeart/2005/8/layout/list1"/>
    <dgm:cxn modelId="{ED90FF4F-EF84-4C4E-A635-566BC098942A}" type="presParOf" srcId="{73F91A73-7962-4ADA-986D-63D4AD2B567C}" destId="{93EAB91E-6046-47A7-872C-679F57943ED1}" srcOrd="1" destOrd="0" presId="urn:microsoft.com/office/officeart/2005/8/layout/list1"/>
    <dgm:cxn modelId="{8CAAFAF9-ED2B-43E9-8A8C-4D7279E23A5A}" type="presParOf" srcId="{6391E88D-5199-44E0-BEC9-D6F6F7CA927F}" destId="{20EE9D38-06ED-4C02-BFDE-B6988C5532FD}" srcOrd="5" destOrd="0" presId="urn:microsoft.com/office/officeart/2005/8/layout/list1"/>
    <dgm:cxn modelId="{E5187320-CF7D-4197-B667-0E9E76982381}" type="presParOf" srcId="{6391E88D-5199-44E0-BEC9-D6F6F7CA927F}" destId="{353D7B09-B17D-4686-AE8E-FB07BAB24049}" srcOrd="6" destOrd="0" presId="urn:microsoft.com/office/officeart/2005/8/layout/list1"/>
    <dgm:cxn modelId="{69B754B5-FD2D-497C-9A79-6A9507DDF1C7}" type="presParOf" srcId="{6391E88D-5199-44E0-BEC9-D6F6F7CA927F}" destId="{246CA3A8-3649-444A-902E-D2A48D6BA904}" srcOrd="7" destOrd="0" presId="urn:microsoft.com/office/officeart/2005/8/layout/list1"/>
    <dgm:cxn modelId="{BB031F53-C14F-4866-9199-A08907497522}" type="presParOf" srcId="{6391E88D-5199-44E0-BEC9-D6F6F7CA927F}" destId="{A10AD179-D2BF-4C0E-B8E1-09C8E485E661}" srcOrd="8" destOrd="0" presId="urn:microsoft.com/office/officeart/2005/8/layout/list1"/>
    <dgm:cxn modelId="{C8F456FB-F131-421E-AD0C-19C5009738D3}" type="presParOf" srcId="{A10AD179-D2BF-4C0E-B8E1-09C8E485E661}" destId="{C5C70895-DEE9-4081-B242-EB2B1D265941}" srcOrd="0" destOrd="0" presId="urn:microsoft.com/office/officeart/2005/8/layout/list1"/>
    <dgm:cxn modelId="{90D00B39-5730-4B63-9EA2-F6500C90F978}" type="presParOf" srcId="{A10AD179-D2BF-4C0E-B8E1-09C8E485E661}" destId="{D1512E57-5464-45F1-97CA-37D2A8C74DFF}" srcOrd="1" destOrd="0" presId="urn:microsoft.com/office/officeart/2005/8/layout/list1"/>
    <dgm:cxn modelId="{497AC5B8-C27A-4798-9F68-7ED774572809}" type="presParOf" srcId="{6391E88D-5199-44E0-BEC9-D6F6F7CA927F}" destId="{65825BE5-E1BA-448C-B42D-CF3FD700E542}" srcOrd="9" destOrd="0" presId="urn:microsoft.com/office/officeart/2005/8/layout/list1"/>
    <dgm:cxn modelId="{BDF479A1-1970-4F2C-BDD4-5D7299392E5B}" type="presParOf" srcId="{6391E88D-5199-44E0-BEC9-D6F6F7CA927F}" destId="{DE513800-DAD9-47A2-B58A-905D0B27117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34FA18-44C3-4706-A21E-42CC14A58D63}"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s-ES"/>
        </a:p>
      </dgm:t>
    </dgm:pt>
    <dgm:pt modelId="{7B38E821-F760-4FE6-B695-8D65AC91B194}">
      <dgm:prSet phldrT="[Texto]" custT="1"/>
      <dgm:spPr>
        <a:solidFill>
          <a:srgbClr val="FFC000"/>
        </a:solidFill>
      </dgm:spPr>
      <dgm:t>
        <a:bodyPr/>
        <a:lstStyle/>
        <a:p>
          <a:pPr algn="just">
            <a:lnSpc>
              <a:spcPct val="150000"/>
            </a:lnSpc>
            <a:spcAft>
              <a:spcPts val="0"/>
            </a:spcAft>
          </a:pPr>
          <a:r>
            <a:rPr lang="es-PE" sz="1600" dirty="0">
              <a:solidFill>
                <a:schemeClr val="tx1"/>
              </a:solidFill>
              <a:latin typeface="Times New Roman" pitchFamily="18" charset="0"/>
              <a:cs typeface="Times New Roman" pitchFamily="18" charset="0"/>
            </a:rPr>
            <a:t>Una unidad de la población sólo es seleccionada solo una vez (sin reemplazo)</a:t>
          </a:r>
          <a:endParaRPr lang="es-ES" sz="1600" dirty="0">
            <a:solidFill>
              <a:schemeClr val="tx1"/>
            </a:solidFill>
            <a:latin typeface="Times New Roman" panose="02020603050405020304" pitchFamily="18" charset="0"/>
            <a:cs typeface="Times New Roman" panose="02020603050405020304" pitchFamily="18" charset="0"/>
          </a:endParaRPr>
        </a:p>
      </dgm:t>
    </dgm:pt>
    <dgm:pt modelId="{1D31DE83-B9EB-4632-92CE-93CE525C21FD}" type="parTrans" cxnId="{7C8A80F3-44A7-412B-BDAE-38B0200F2D23}">
      <dgm:prSet/>
      <dgm:spPr/>
      <dgm:t>
        <a:bodyPr/>
        <a:lstStyle/>
        <a:p>
          <a:endParaRPr lang="es-ES" sz="1600">
            <a:solidFill>
              <a:schemeClr val="tx1"/>
            </a:solidFill>
            <a:latin typeface="Times New Roman" panose="02020603050405020304" pitchFamily="18" charset="0"/>
            <a:cs typeface="Times New Roman" panose="02020603050405020304" pitchFamily="18" charset="0"/>
          </a:endParaRPr>
        </a:p>
      </dgm:t>
    </dgm:pt>
    <dgm:pt modelId="{07D8FD36-33E0-4ABF-9A04-005E3C88DE37}" type="sibTrans" cxnId="{7C8A80F3-44A7-412B-BDAE-38B0200F2D23}">
      <dgm:prSet/>
      <dgm:spPr/>
      <dgm:t>
        <a:bodyPr/>
        <a:lstStyle/>
        <a:p>
          <a:endParaRPr lang="es-ES" sz="1600">
            <a:solidFill>
              <a:schemeClr val="tx1"/>
            </a:solidFill>
            <a:latin typeface="Times New Roman" panose="02020603050405020304" pitchFamily="18" charset="0"/>
            <a:cs typeface="Times New Roman" panose="02020603050405020304" pitchFamily="18" charset="0"/>
          </a:endParaRPr>
        </a:p>
      </dgm:t>
    </dgm:pt>
    <dgm:pt modelId="{040008A7-096D-4A3F-B993-1C4F09F65E13}">
      <dgm:prSet phldrT="[Texto]" custT="1"/>
      <dgm:spPr>
        <a:solidFill>
          <a:srgbClr val="92D050"/>
        </a:solidFill>
      </dgm:spPr>
      <dgm:t>
        <a:bodyPr/>
        <a:lstStyle/>
        <a:p>
          <a:r>
            <a:rPr lang="es-ES" sz="1600" dirty="0">
              <a:solidFill>
                <a:schemeClr val="tx1"/>
              </a:solidFill>
              <a:latin typeface="Times New Roman" panose="02020603050405020304" pitchFamily="18" charset="0"/>
              <a:cs typeface="Times New Roman" panose="02020603050405020304" pitchFamily="18" charset="0"/>
            </a:rPr>
            <a:t>Las selecciones no son independientes</a:t>
          </a:r>
        </a:p>
      </dgm:t>
    </dgm:pt>
    <dgm:pt modelId="{C26A3294-9613-4645-8D10-8091C47E006F}" type="parTrans" cxnId="{D6253810-311B-48E0-8776-740EB904CF73}">
      <dgm:prSet/>
      <dgm:spPr/>
      <dgm:t>
        <a:bodyPr/>
        <a:lstStyle/>
        <a:p>
          <a:endParaRPr lang="es-ES" sz="1600">
            <a:solidFill>
              <a:schemeClr val="tx1"/>
            </a:solidFill>
            <a:latin typeface="Times New Roman" panose="02020603050405020304" pitchFamily="18" charset="0"/>
            <a:cs typeface="Times New Roman" panose="02020603050405020304" pitchFamily="18" charset="0"/>
          </a:endParaRPr>
        </a:p>
      </dgm:t>
    </dgm:pt>
    <dgm:pt modelId="{CA6238B2-22F4-443D-9119-21C962581F0C}" type="sibTrans" cxnId="{D6253810-311B-48E0-8776-740EB904CF73}">
      <dgm:prSet/>
      <dgm:spPr/>
      <dgm:t>
        <a:bodyPr/>
        <a:lstStyle/>
        <a:p>
          <a:endParaRPr lang="es-ES" sz="1600">
            <a:solidFill>
              <a:schemeClr val="tx1"/>
            </a:solidFill>
            <a:latin typeface="Times New Roman" panose="02020603050405020304" pitchFamily="18" charset="0"/>
            <a:cs typeface="Times New Roman" panose="02020603050405020304" pitchFamily="18" charset="0"/>
          </a:endParaRPr>
        </a:p>
      </dgm:t>
    </dgm:pt>
    <dgm:pt modelId="{9E6E7037-6576-49A2-BFF7-468C426439E2}">
      <dgm:prSet phldrT="[Texto]" custT="1"/>
      <dgm:spPr>
        <a:solidFill>
          <a:schemeClr val="accent2">
            <a:lumMod val="60000"/>
            <a:lumOff val="40000"/>
          </a:schemeClr>
        </a:solidFill>
      </dgm:spPr>
      <dgm:t>
        <a:bodyPr/>
        <a:lstStyle/>
        <a:p>
          <a:r>
            <a:rPr lang="es-ES" sz="1600" dirty="0">
              <a:solidFill>
                <a:schemeClr val="tx1"/>
              </a:solidFill>
              <a:latin typeface="Times New Roman" panose="02020603050405020304" pitchFamily="18" charset="0"/>
              <a:cs typeface="Times New Roman" panose="02020603050405020304" pitchFamily="18" charset="0"/>
            </a:rPr>
            <a:t>No hay unidades repetidas en la muestra</a:t>
          </a:r>
        </a:p>
      </dgm:t>
    </dgm:pt>
    <dgm:pt modelId="{27A62FBC-7069-45E4-B98A-421CCD507C28}" type="parTrans" cxnId="{1A13AE77-DD68-4093-B947-E682FF6A0880}">
      <dgm:prSet/>
      <dgm:spPr/>
      <dgm:t>
        <a:bodyPr/>
        <a:lstStyle/>
        <a:p>
          <a:endParaRPr lang="es-ES" sz="1600">
            <a:solidFill>
              <a:schemeClr val="tx1"/>
            </a:solidFill>
            <a:latin typeface="Times New Roman" panose="02020603050405020304" pitchFamily="18" charset="0"/>
            <a:cs typeface="Times New Roman" panose="02020603050405020304" pitchFamily="18" charset="0"/>
          </a:endParaRPr>
        </a:p>
      </dgm:t>
    </dgm:pt>
    <dgm:pt modelId="{659C6278-22EB-4138-8C10-46A7203461CF}" type="sibTrans" cxnId="{1A13AE77-DD68-4093-B947-E682FF6A0880}">
      <dgm:prSet/>
      <dgm:spPr/>
      <dgm:t>
        <a:bodyPr/>
        <a:lstStyle/>
        <a:p>
          <a:endParaRPr lang="es-ES" sz="1600">
            <a:solidFill>
              <a:schemeClr val="tx1"/>
            </a:solidFill>
            <a:latin typeface="Times New Roman" panose="02020603050405020304" pitchFamily="18" charset="0"/>
            <a:cs typeface="Times New Roman" panose="02020603050405020304" pitchFamily="18" charset="0"/>
          </a:endParaRPr>
        </a:p>
      </dgm:t>
    </dgm:pt>
    <dgm:pt modelId="{6391E88D-5199-44E0-BEC9-D6F6F7CA927F}" type="pres">
      <dgm:prSet presAssocID="{1934FA18-44C3-4706-A21E-42CC14A58D63}" presName="linear" presStyleCnt="0">
        <dgm:presLayoutVars>
          <dgm:dir/>
          <dgm:animLvl val="lvl"/>
          <dgm:resizeHandles val="exact"/>
        </dgm:presLayoutVars>
      </dgm:prSet>
      <dgm:spPr/>
    </dgm:pt>
    <dgm:pt modelId="{8B928FCA-927C-4CA2-8569-F4BA0F7F9F88}" type="pres">
      <dgm:prSet presAssocID="{7B38E821-F760-4FE6-B695-8D65AC91B194}" presName="parentLin" presStyleCnt="0"/>
      <dgm:spPr/>
    </dgm:pt>
    <dgm:pt modelId="{32B5EB31-57F7-4E2F-BFE0-5FDF9B2AA485}" type="pres">
      <dgm:prSet presAssocID="{7B38E821-F760-4FE6-B695-8D65AC91B194}" presName="parentLeftMargin" presStyleLbl="node1" presStyleIdx="0" presStyleCnt="3"/>
      <dgm:spPr/>
    </dgm:pt>
    <dgm:pt modelId="{A8879AD7-DA28-4648-B992-4BEF80C81EBB}" type="pres">
      <dgm:prSet presAssocID="{7B38E821-F760-4FE6-B695-8D65AC91B194}" presName="parentText" presStyleLbl="node1" presStyleIdx="0" presStyleCnt="3" custScaleX="126523">
        <dgm:presLayoutVars>
          <dgm:chMax val="0"/>
          <dgm:bulletEnabled val="1"/>
        </dgm:presLayoutVars>
      </dgm:prSet>
      <dgm:spPr/>
    </dgm:pt>
    <dgm:pt modelId="{1FC438F2-0AB0-4314-A037-FF23482F8694}" type="pres">
      <dgm:prSet presAssocID="{7B38E821-F760-4FE6-B695-8D65AC91B194}" presName="negativeSpace" presStyleCnt="0"/>
      <dgm:spPr/>
    </dgm:pt>
    <dgm:pt modelId="{EB3390F9-1F78-4FDC-84AD-32872EC81742}" type="pres">
      <dgm:prSet presAssocID="{7B38E821-F760-4FE6-B695-8D65AC91B194}" presName="childText" presStyleLbl="conFgAcc1" presStyleIdx="0" presStyleCnt="3">
        <dgm:presLayoutVars>
          <dgm:bulletEnabled val="1"/>
        </dgm:presLayoutVars>
      </dgm:prSet>
      <dgm:spPr/>
    </dgm:pt>
    <dgm:pt modelId="{AC633829-3C33-493E-A0A4-596905EBFC54}" type="pres">
      <dgm:prSet presAssocID="{07D8FD36-33E0-4ABF-9A04-005E3C88DE37}" presName="spaceBetweenRectangles" presStyleCnt="0"/>
      <dgm:spPr/>
    </dgm:pt>
    <dgm:pt modelId="{73F91A73-7962-4ADA-986D-63D4AD2B567C}" type="pres">
      <dgm:prSet presAssocID="{040008A7-096D-4A3F-B993-1C4F09F65E13}" presName="parentLin" presStyleCnt="0"/>
      <dgm:spPr/>
    </dgm:pt>
    <dgm:pt modelId="{1D09676B-C317-4C40-975B-FD79AE2AA0AB}" type="pres">
      <dgm:prSet presAssocID="{040008A7-096D-4A3F-B993-1C4F09F65E13}" presName="parentLeftMargin" presStyleLbl="node1" presStyleIdx="0" presStyleCnt="3"/>
      <dgm:spPr/>
    </dgm:pt>
    <dgm:pt modelId="{93EAB91E-6046-47A7-872C-679F57943ED1}" type="pres">
      <dgm:prSet presAssocID="{040008A7-096D-4A3F-B993-1C4F09F65E13}" presName="parentText" presStyleLbl="node1" presStyleIdx="1" presStyleCnt="3" custScaleX="124631">
        <dgm:presLayoutVars>
          <dgm:chMax val="0"/>
          <dgm:bulletEnabled val="1"/>
        </dgm:presLayoutVars>
      </dgm:prSet>
      <dgm:spPr/>
    </dgm:pt>
    <dgm:pt modelId="{20EE9D38-06ED-4C02-BFDE-B6988C5532FD}" type="pres">
      <dgm:prSet presAssocID="{040008A7-096D-4A3F-B993-1C4F09F65E13}" presName="negativeSpace" presStyleCnt="0"/>
      <dgm:spPr/>
    </dgm:pt>
    <dgm:pt modelId="{353D7B09-B17D-4686-AE8E-FB07BAB24049}" type="pres">
      <dgm:prSet presAssocID="{040008A7-096D-4A3F-B993-1C4F09F65E13}" presName="childText" presStyleLbl="conFgAcc1" presStyleIdx="1" presStyleCnt="3">
        <dgm:presLayoutVars>
          <dgm:bulletEnabled val="1"/>
        </dgm:presLayoutVars>
      </dgm:prSet>
      <dgm:spPr/>
    </dgm:pt>
    <dgm:pt modelId="{246CA3A8-3649-444A-902E-D2A48D6BA904}" type="pres">
      <dgm:prSet presAssocID="{CA6238B2-22F4-443D-9119-21C962581F0C}" presName="spaceBetweenRectangles" presStyleCnt="0"/>
      <dgm:spPr/>
    </dgm:pt>
    <dgm:pt modelId="{A10AD179-D2BF-4C0E-B8E1-09C8E485E661}" type="pres">
      <dgm:prSet presAssocID="{9E6E7037-6576-49A2-BFF7-468C426439E2}" presName="parentLin" presStyleCnt="0"/>
      <dgm:spPr/>
    </dgm:pt>
    <dgm:pt modelId="{C5C70895-DEE9-4081-B242-EB2B1D265941}" type="pres">
      <dgm:prSet presAssocID="{9E6E7037-6576-49A2-BFF7-468C426439E2}" presName="parentLeftMargin" presStyleLbl="node1" presStyleIdx="1" presStyleCnt="3"/>
      <dgm:spPr/>
    </dgm:pt>
    <dgm:pt modelId="{D1512E57-5464-45F1-97CA-37D2A8C74DFF}" type="pres">
      <dgm:prSet presAssocID="{9E6E7037-6576-49A2-BFF7-468C426439E2}" presName="parentText" presStyleLbl="node1" presStyleIdx="2" presStyleCnt="3" custScaleX="124631">
        <dgm:presLayoutVars>
          <dgm:chMax val="0"/>
          <dgm:bulletEnabled val="1"/>
        </dgm:presLayoutVars>
      </dgm:prSet>
      <dgm:spPr/>
    </dgm:pt>
    <dgm:pt modelId="{65825BE5-E1BA-448C-B42D-CF3FD700E542}" type="pres">
      <dgm:prSet presAssocID="{9E6E7037-6576-49A2-BFF7-468C426439E2}" presName="negativeSpace" presStyleCnt="0"/>
      <dgm:spPr/>
    </dgm:pt>
    <dgm:pt modelId="{DE513800-DAD9-47A2-B58A-905D0B271171}" type="pres">
      <dgm:prSet presAssocID="{9E6E7037-6576-49A2-BFF7-468C426439E2}" presName="childText" presStyleLbl="conFgAcc1" presStyleIdx="2" presStyleCnt="3">
        <dgm:presLayoutVars>
          <dgm:bulletEnabled val="1"/>
        </dgm:presLayoutVars>
      </dgm:prSet>
      <dgm:spPr/>
    </dgm:pt>
  </dgm:ptLst>
  <dgm:cxnLst>
    <dgm:cxn modelId="{8DF3CE04-3261-478F-A27A-7074863E9DE3}" type="presOf" srcId="{7B38E821-F760-4FE6-B695-8D65AC91B194}" destId="{A8879AD7-DA28-4648-B992-4BEF80C81EBB}" srcOrd="1" destOrd="0" presId="urn:microsoft.com/office/officeart/2005/8/layout/list1"/>
    <dgm:cxn modelId="{D6253810-311B-48E0-8776-740EB904CF73}" srcId="{1934FA18-44C3-4706-A21E-42CC14A58D63}" destId="{040008A7-096D-4A3F-B993-1C4F09F65E13}" srcOrd="1" destOrd="0" parTransId="{C26A3294-9613-4645-8D10-8091C47E006F}" sibTransId="{CA6238B2-22F4-443D-9119-21C962581F0C}"/>
    <dgm:cxn modelId="{4FB2A026-C1D8-499C-98CE-BC194D945C25}" type="presOf" srcId="{9E6E7037-6576-49A2-BFF7-468C426439E2}" destId="{D1512E57-5464-45F1-97CA-37D2A8C74DFF}" srcOrd="1" destOrd="0" presId="urn:microsoft.com/office/officeart/2005/8/layout/list1"/>
    <dgm:cxn modelId="{5C323F36-13B1-4B5E-8228-4E25379D2A73}" type="presOf" srcId="{040008A7-096D-4A3F-B993-1C4F09F65E13}" destId="{93EAB91E-6046-47A7-872C-679F57943ED1}" srcOrd="1" destOrd="0" presId="urn:microsoft.com/office/officeart/2005/8/layout/list1"/>
    <dgm:cxn modelId="{1A13AE77-DD68-4093-B947-E682FF6A0880}" srcId="{1934FA18-44C3-4706-A21E-42CC14A58D63}" destId="{9E6E7037-6576-49A2-BFF7-468C426439E2}" srcOrd="2" destOrd="0" parTransId="{27A62FBC-7069-45E4-B98A-421CCD507C28}" sibTransId="{659C6278-22EB-4138-8C10-46A7203461CF}"/>
    <dgm:cxn modelId="{D0D59059-7452-4EAA-A8AA-C7E72A21B24A}" type="presOf" srcId="{040008A7-096D-4A3F-B993-1C4F09F65E13}" destId="{1D09676B-C317-4C40-975B-FD79AE2AA0AB}" srcOrd="0" destOrd="0" presId="urn:microsoft.com/office/officeart/2005/8/layout/list1"/>
    <dgm:cxn modelId="{F6C9C57C-5521-4FF3-87EF-88905A4F17F3}" type="presOf" srcId="{9E6E7037-6576-49A2-BFF7-468C426439E2}" destId="{C5C70895-DEE9-4081-B242-EB2B1D265941}" srcOrd="0" destOrd="0" presId="urn:microsoft.com/office/officeart/2005/8/layout/list1"/>
    <dgm:cxn modelId="{67728FCD-FE57-48E6-9ABA-7E5630A51FC3}" type="presOf" srcId="{7B38E821-F760-4FE6-B695-8D65AC91B194}" destId="{32B5EB31-57F7-4E2F-BFE0-5FDF9B2AA485}" srcOrd="0" destOrd="0" presId="urn:microsoft.com/office/officeart/2005/8/layout/list1"/>
    <dgm:cxn modelId="{C52461F3-54B0-4DBE-83A8-FCDCBEEE60EB}" type="presOf" srcId="{1934FA18-44C3-4706-A21E-42CC14A58D63}" destId="{6391E88D-5199-44E0-BEC9-D6F6F7CA927F}" srcOrd="0" destOrd="0" presId="urn:microsoft.com/office/officeart/2005/8/layout/list1"/>
    <dgm:cxn modelId="{7C8A80F3-44A7-412B-BDAE-38B0200F2D23}" srcId="{1934FA18-44C3-4706-A21E-42CC14A58D63}" destId="{7B38E821-F760-4FE6-B695-8D65AC91B194}" srcOrd="0" destOrd="0" parTransId="{1D31DE83-B9EB-4632-92CE-93CE525C21FD}" sibTransId="{07D8FD36-33E0-4ABF-9A04-005E3C88DE37}"/>
    <dgm:cxn modelId="{D8B216C6-A486-4566-BB90-966C3A9C2366}" type="presParOf" srcId="{6391E88D-5199-44E0-BEC9-D6F6F7CA927F}" destId="{8B928FCA-927C-4CA2-8569-F4BA0F7F9F88}" srcOrd="0" destOrd="0" presId="urn:microsoft.com/office/officeart/2005/8/layout/list1"/>
    <dgm:cxn modelId="{3741DFF0-372A-42F7-A8E6-8958618BF1FA}" type="presParOf" srcId="{8B928FCA-927C-4CA2-8569-F4BA0F7F9F88}" destId="{32B5EB31-57F7-4E2F-BFE0-5FDF9B2AA485}" srcOrd="0" destOrd="0" presId="urn:microsoft.com/office/officeart/2005/8/layout/list1"/>
    <dgm:cxn modelId="{75A34200-52DE-4B7C-A248-8720A0B391EE}" type="presParOf" srcId="{8B928FCA-927C-4CA2-8569-F4BA0F7F9F88}" destId="{A8879AD7-DA28-4648-B992-4BEF80C81EBB}" srcOrd="1" destOrd="0" presId="urn:microsoft.com/office/officeart/2005/8/layout/list1"/>
    <dgm:cxn modelId="{8E7AC215-BDD3-4043-A740-146E38FB43E4}" type="presParOf" srcId="{6391E88D-5199-44E0-BEC9-D6F6F7CA927F}" destId="{1FC438F2-0AB0-4314-A037-FF23482F8694}" srcOrd="1" destOrd="0" presId="urn:microsoft.com/office/officeart/2005/8/layout/list1"/>
    <dgm:cxn modelId="{2D3B2082-0813-41CB-B6F4-8BA6D733190F}" type="presParOf" srcId="{6391E88D-5199-44E0-BEC9-D6F6F7CA927F}" destId="{EB3390F9-1F78-4FDC-84AD-32872EC81742}" srcOrd="2" destOrd="0" presId="urn:microsoft.com/office/officeart/2005/8/layout/list1"/>
    <dgm:cxn modelId="{72CA18A0-0C7B-4099-B79D-671CC84E00A4}" type="presParOf" srcId="{6391E88D-5199-44E0-BEC9-D6F6F7CA927F}" destId="{AC633829-3C33-493E-A0A4-596905EBFC54}" srcOrd="3" destOrd="0" presId="urn:microsoft.com/office/officeart/2005/8/layout/list1"/>
    <dgm:cxn modelId="{E5EFE110-FC1B-4E45-B889-5A35830743F9}" type="presParOf" srcId="{6391E88D-5199-44E0-BEC9-D6F6F7CA927F}" destId="{73F91A73-7962-4ADA-986D-63D4AD2B567C}" srcOrd="4" destOrd="0" presId="urn:microsoft.com/office/officeart/2005/8/layout/list1"/>
    <dgm:cxn modelId="{CEA9B5AD-B73D-4236-A17C-B41B2E89471E}" type="presParOf" srcId="{73F91A73-7962-4ADA-986D-63D4AD2B567C}" destId="{1D09676B-C317-4C40-975B-FD79AE2AA0AB}" srcOrd="0" destOrd="0" presId="urn:microsoft.com/office/officeart/2005/8/layout/list1"/>
    <dgm:cxn modelId="{ED90FF4F-EF84-4C4E-A635-566BC098942A}" type="presParOf" srcId="{73F91A73-7962-4ADA-986D-63D4AD2B567C}" destId="{93EAB91E-6046-47A7-872C-679F57943ED1}" srcOrd="1" destOrd="0" presId="urn:microsoft.com/office/officeart/2005/8/layout/list1"/>
    <dgm:cxn modelId="{8CAAFAF9-ED2B-43E9-8A8C-4D7279E23A5A}" type="presParOf" srcId="{6391E88D-5199-44E0-BEC9-D6F6F7CA927F}" destId="{20EE9D38-06ED-4C02-BFDE-B6988C5532FD}" srcOrd="5" destOrd="0" presId="urn:microsoft.com/office/officeart/2005/8/layout/list1"/>
    <dgm:cxn modelId="{E5187320-CF7D-4197-B667-0E9E76982381}" type="presParOf" srcId="{6391E88D-5199-44E0-BEC9-D6F6F7CA927F}" destId="{353D7B09-B17D-4686-AE8E-FB07BAB24049}" srcOrd="6" destOrd="0" presId="urn:microsoft.com/office/officeart/2005/8/layout/list1"/>
    <dgm:cxn modelId="{69B754B5-FD2D-497C-9A79-6A9507DDF1C7}" type="presParOf" srcId="{6391E88D-5199-44E0-BEC9-D6F6F7CA927F}" destId="{246CA3A8-3649-444A-902E-D2A48D6BA904}" srcOrd="7" destOrd="0" presId="urn:microsoft.com/office/officeart/2005/8/layout/list1"/>
    <dgm:cxn modelId="{BB031F53-C14F-4866-9199-A08907497522}" type="presParOf" srcId="{6391E88D-5199-44E0-BEC9-D6F6F7CA927F}" destId="{A10AD179-D2BF-4C0E-B8E1-09C8E485E661}" srcOrd="8" destOrd="0" presId="urn:microsoft.com/office/officeart/2005/8/layout/list1"/>
    <dgm:cxn modelId="{C8F456FB-F131-421E-AD0C-19C5009738D3}" type="presParOf" srcId="{A10AD179-D2BF-4C0E-B8E1-09C8E485E661}" destId="{C5C70895-DEE9-4081-B242-EB2B1D265941}" srcOrd="0" destOrd="0" presId="urn:microsoft.com/office/officeart/2005/8/layout/list1"/>
    <dgm:cxn modelId="{90D00B39-5730-4B63-9EA2-F6500C90F978}" type="presParOf" srcId="{A10AD179-D2BF-4C0E-B8E1-09C8E485E661}" destId="{D1512E57-5464-45F1-97CA-37D2A8C74DFF}" srcOrd="1" destOrd="0" presId="urn:microsoft.com/office/officeart/2005/8/layout/list1"/>
    <dgm:cxn modelId="{497AC5B8-C27A-4798-9F68-7ED774572809}" type="presParOf" srcId="{6391E88D-5199-44E0-BEC9-D6F6F7CA927F}" destId="{65825BE5-E1BA-448C-B42D-CF3FD700E542}" srcOrd="9" destOrd="0" presId="urn:microsoft.com/office/officeart/2005/8/layout/list1"/>
    <dgm:cxn modelId="{BDF479A1-1970-4F2C-BDD4-5D7299392E5B}" type="presParOf" srcId="{6391E88D-5199-44E0-BEC9-D6F6F7CA927F}" destId="{DE513800-DAD9-47A2-B58A-905D0B27117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01719B-250F-4AD5-B17E-86FD7D200160}"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s-ES"/>
        </a:p>
      </dgm:t>
    </dgm:pt>
    <dgm:pt modelId="{66C06A34-8919-411E-9377-924326DC17A6}">
      <dgm:prSet phldrT="[Texto]" custT="1"/>
      <dgm:spPr/>
      <dgm:t>
        <a:bodyPr/>
        <a:lstStyle/>
        <a:p>
          <a:r>
            <a:rPr lang="es-ES" sz="1400" b="1" dirty="0">
              <a:latin typeface="Times New Roman" panose="02020603050405020304" pitchFamily="18" charset="0"/>
              <a:cs typeface="Times New Roman" panose="02020603050405020304" pitchFamily="18" charset="0"/>
            </a:rPr>
            <a:t>Paso 1</a:t>
          </a:r>
        </a:p>
        <a:p>
          <a:r>
            <a:rPr lang="es-ES" sz="1400" dirty="0">
              <a:latin typeface="Times New Roman" panose="02020603050405020304" pitchFamily="18" charset="0"/>
              <a:cs typeface="Times New Roman" panose="02020603050405020304" pitchFamily="18" charset="0"/>
            </a:rPr>
            <a:t>Preparar el marco de lista numerando las unidades de 1 hasta N</a:t>
          </a:r>
        </a:p>
      </dgm:t>
    </dgm:pt>
    <dgm:pt modelId="{4988C2D8-9808-4885-B287-ACAE0EB0B2D8}" type="parTrans" cxnId="{D53361FC-0219-4785-9231-E3C98DA544D5}">
      <dgm:prSet/>
      <dgm:spPr/>
      <dgm:t>
        <a:bodyPr/>
        <a:lstStyle/>
        <a:p>
          <a:endParaRPr lang="es-ES"/>
        </a:p>
      </dgm:t>
    </dgm:pt>
    <dgm:pt modelId="{4E6A3738-67D5-4E53-9D79-2D630FE8B7AC}" type="sibTrans" cxnId="{D53361FC-0219-4785-9231-E3C98DA544D5}">
      <dgm:prSet/>
      <dgm:spPr>
        <a:solidFill>
          <a:srgbClr val="FFC000"/>
        </a:solidFill>
      </dgm:spPr>
      <dgm:t>
        <a:bodyPr/>
        <a:lstStyle/>
        <a:p>
          <a:endParaRPr lang="es-ES"/>
        </a:p>
      </dgm:t>
    </dgm:pt>
    <dgm:pt modelId="{E4516C1F-A8A0-42BB-AD82-923992E53624}">
      <dgm:prSet phldrT="[Texto]" custT="1"/>
      <dgm:spPr/>
      <dgm:t>
        <a:bodyPr/>
        <a:lstStyle/>
        <a:p>
          <a:r>
            <a:rPr lang="es-ES" sz="1400" b="1" dirty="0">
              <a:latin typeface="Times New Roman" panose="02020603050405020304" pitchFamily="18" charset="0"/>
              <a:cs typeface="Times New Roman" panose="02020603050405020304" pitchFamily="18" charset="0"/>
            </a:rPr>
            <a:t>Paso 2</a:t>
          </a:r>
        </a:p>
        <a:p>
          <a:r>
            <a:rPr lang="es-ES" sz="1400" dirty="0">
              <a:latin typeface="Times New Roman" panose="02020603050405020304" pitchFamily="18" charset="0"/>
              <a:cs typeface="Times New Roman" panose="02020603050405020304" pitchFamily="18" charset="0"/>
            </a:rPr>
            <a:t>Elegir un número aleatorio entre 1 y N la unidad que le corresponde a dicho número   será parte de la muestra</a:t>
          </a:r>
        </a:p>
        <a:p>
          <a:endParaRPr lang="es-ES" sz="1400" dirty="0">
            <a:latin typeface="Times New Roman" panose="02020603050405020304" pitchFamily="18" charset="0"/>
            <a:cs typeface="Times New Roman" panose="02020603050405020304" pitchFamily="18" charset="0"/>
          </a:endParaRPr>
        </a:p>
      </dgm:t>
    </dgm:pt>
    <dgm:pt modelId="{A384EDD5-404A-46FA-910E-76177ED1B428}" type="parTrans" cxnId="{1B7E0B88-BAF1-47C9-9945-388348BF2D89}">
      <dgm:prSet/>
      <dgm:spPr/>
      <dgm:t>
        <a:bodyPr/>
        <a:lstStyle/>
        <a:p>
          <a:endParaRPr lang="es-ES"/>
        </a:p>
      </dgm:t>
    </dgm:pt>
    <dgm:pt modelId="{D9B49708-8AA2-4F4A-B999-6D11CDC5B946}" type="sibTrans" cxnId="{1B7E0B88-BAF1-47C9-9945-388348BF2D89}">
      <dgm:prSet/>
      <dgm:spPr>
        <a:solidFill>
          <a:schemeClr val="accent2">
            <a:lumMod val="60000"/>
            <a:lumOff val="40000"/>
          </a:schemeClr>
        </a:solidFill>
      </dgm:spPr>
      <dgm:t>
        <a:bodyPr/>
        <a:lstStyle/>
        <a:p>
          <a:endParaRPr lang="es-ES"/>
        </a:p>
      </dgm:t>
    </dgm:pt>
    <dgm:pt modelId="{DB3B26D8-7484-4E0D-9D83-F412F494070E}">
      <dgm:prSet phldrT="[Texto]" custT="1"/>
      <dgm:spPr/>
      <dgm:t>
        <a:bodyPr/>
        <a:lstStyle/>
        <a:p>
          <a:r>
            <a:rPr lang="es-ES" sz="1200" b="1" dirty="0">
              <a:latin typeface="Times New Roman" panose="02020603050405020304" pitchFamily="18" charset="0"/>
              <a:cs typeface="Times New Roman" panose="02020603050405020304" pitchFamily="18" charset="0"/>
            </a:rPr>
            <a:t>Paso 3</a:t>
          </a:r>
          <a:r>
            <a:rPr lang="es-ES" sz="1200" dirty="0">
              <a:latin typeface="Times New Roman" panose="02020603050405020304" pitchFamily="18" charset="0"/>
              <a:cs typeface="Times New Roman" panose="02020603050405020304" pitchFamily="18" charset="0"/>
            </a:rPr>
            <a:t>.</a:t>
          </a:r>
        </a:p>
        <a:p>
          <a:r>
            <a:rPr lang="es-ES" sz="1200" dirty="0">
              <a:latin typeface="Times New Roman" panose="02020603050405020304" pitchFamily="18" charset="0"/>
              <a:cs typeface="Times New Roman" panose="02020603050405020304" pitchFamily="18" charset="0"/>
            </a:rPr>
            <a:t>Continuar la selección hasta completar el tamaño de la muestra incluyendo las unidades repetidas (si es con reemplazo) y excluyendo las unidades repetidas (si es sin reemplazo)  </a:t>
          </a:r>
        </a:p>
      </dgm:t>
    </dgm:pt>
    <dgm:pt modelId="{54DA448A-06BB-49B3-A3C5-EF7DE7A2DCBF}" type="parTrans" cxnId="{45D112FC-1055-4605-8ABB-9FAA41A86EDF}">
      <dgm:prSet/>
      <dgm:spPr/>
      <dgm:t>
        <a:bodyPr/>
        <a:lstStyle/>
        <a:p>
          <a:endParaRPr lang="es-ES"/>
        </a:p>
      </dgm:t>
    </dgm:pt>
    <dgm:pt modelId="{041D9D9C-DB7C-4E88-A1D4-C241E2DD323D}" type="sibTrans" cxnId="{45D112FC-1055-4605-8ABB-9FAA41A86EDF}">
      <dgm:prSet/>
      <dgm:spPr>
        <a:solidFill>
          <a:srgbClr val="92D050"/>
        </a:solidFill>
      </dgm:spPr>
      <dgm:t>
        <a:bodyPr/>
        <a:lstStyle/>
        <a:p>
          <a:endParaRPr lang="es-ES"/>
        </a:p>
      </dgm:t>
    </dgm:pt>
    <dgm:pt modelId="{BBB603EB-11B2-40DD-8983-3AB501E63DC2}" type="pres">
      <dgm:prSet presAssocID="{4E01719B-250F-4AD5-B17E-86FD7D200160}" presName="cycle" presStyleCnt="0">
        <dgm:presLayoutVars>
          <dgm:dir/>
          <dgm:resizeHandles val="exact"/>
        </dgm:presLayoutVars>
      </dgm:prSet>
      <dgm:spPr/>
    </dgm:pt>
    <dgm:pt modelId="{4DCF40D5-504A-4C91-8DDB-89ECEB6C7F5A}" type="pres">
      <dgm:prSet presAssocID="{66C06A34-8919-411E-9377-924326DC17A6}" presName="dummy" presStyleCnt="0"/>
      <dgm:spPr/>
    </dgm:pt>
    <dgm:pt modelId="{BE0C9C9E-B065-424A-8318-8CF279E56054}" type="pres">
      <dgm:prSet presAssocID="{66C06A34-8919-411E-9377-924326DC17A6}" presName="node" presStyleLbl="revTx" presStyleIdx="0" presStyleCnt="3" custScaleX="107039">
        <dgm:presLayoutVars>
          <dgm:bulletEnabled val="1"/>
        </dgm:presLayoutVars>
      </dgm:prSet>
      <dgm:spPr/>
    </dgm:pt>
    <dgm:pt modelId="{C99F105B-D816-4209-95ED-AA4AE3BD3FEE}" type="pres">
      <dgm:prSet presAssocID="{4E6A3738-67D5-4E53-9D79-2D630FE8B7AC}" presName="sibTrans" presStyleLbl="node1" presStyleIdx="0" presStyleCnt="3"/>
      <dgm:spPr/>
    </dgm:pt>
    <dgm:pt modelId="{B9710B7F-384F-4569-BC43-5604D92DC0AA}" type="pres">
      <dgm:prSet presAssocID="{E4516C1F-A8A0-42BB-AD82-923992E53624}" presName="dummy" presStyleCnt="0"/>
      <dgm:spPr/>
    </dgm:pt>
    <dgm:pt modelId="{CF9AE0DF-0714-46CE-B453-F7D07BB33615}" type="pres">
      <dgm:prSet presAssocID="{E4516C1F-A8A0-42BB-AD82-923992E53624}" presName="node" presStyleLbl="revTx" presStyleIdx="1" presStyleCnt="3">
        <dgm:presLayoutVars>
          <dgm:bulletEnabled val="1"/>
        </dgm:presLayoutVars>
      </dgm:prSet>
      <dgm:spPr/>
    </dgm:pt>
    <dgm:pt modelId="{EA0A89CF-D2AE-436F-B808-07A2BCBB5006}" type="pres">
      <dgm:prSet presAssocID="{D9B49708-8AA2-4F4A-B999-6D11CDC5B946}" presName="sibTrans" presStyleLbl="node1" presStyleIdx="1" presStyleCnt="3" custLinFactNeighborX="-27" custLinFactNeighborY="655"/>
      <dgm:spPr/>
    </dgm:pt>
    <dgm:pt modelId="{65B46EEF-03A6-4052-8E54-BB9840D3DBB7}" type="pres">
      <dgm:prSet presAssocID="{DB3B26D8-7484-4E0D-9D83-F412F494070E}" presName="dummy" presStyleCnt="0"/>
      <dgm:spPr/>
    </dgm:pt>
    <dgm:pt modelId="{204367B0-168A-4D09-8FF2-A8B4AAACE76C}" type="pres">
      <dgm:prSet presAssocID="{DB3B26D8-7484-4E0D-9D83-F412F494070E}" presName="node" presStyleLbl="revTx" presStyleIdx="2" presStyleCnt="3" custScaleX="136035">
        <dgm:presLayoutVars>
          <dgm:bulletEnabled val="1"/>
        </dgm:presLayoutVars>
      </dgm:prSet>
      <dgm:spPr/>
    </dgm:pt>
    <dgm:pt modelId="{6FC81D95-B9B1-43C3-BC95-5A4E44BA6E03}" type="pres">
      <dgm:prSet presAssocID="{041D9D9C-DB7C-4E88-A1D4-C241E2DD323D}" presName="sibTrans" presStyleLbl="node1" presStyleIdx="2" presStyleCnt="3"/>
      <dgm:spPr/>
    </dgm:pt>
  </dgm:ptLst>
  <dgm:cxnLst>
    <dgm:cxn modelId="{AB074019-5CCA-427C-90F8-8B069D252A02}" type="presOf" srcId="{041D9D9C-DB7C-4E88-A1D4-C241E2DD323D}" destId="{6FC81D95-B9B1-43C3-BC95-5A4E44BA6E03}" srcOrd="0" destOrd="0" presId="urn:microsoft.com/office/officeart/2005/8/layout/cycle1"/>
    <dgm:cxn modelId="{8367037C-00C8-482F-B502-5411DCC12F2F}" type="presOf" srcId="{D9B49708-8AA2-4F4A-B999-6D11CDC5B946}" destId="{EA0A89CF-D2AE-436F-B808-07A2BCBB5006}" srcOrd="0" destOrd="0" presId="urn:microsoft.com/office/officeart/2005/8/layout/cycle1"/>
    <dgm:cxn modelId="{65F8F07E-68EB-4AE0-B28F-5A6DF17A9C57}" type="presOf" srcId="{4E6A3738-67D5-4E53-9D79-2D630FE8B7AC}" destId="{C99F105B-D816-4209-95ED-AA4AE3BD3FEE}" srcOrd="0" destOrd="0" presId="urn:microsoft.com/office/officeart/2005/8/layout/cycle1"/>
    <dgm:cxn modelId="{1B7E0B88-BAF1-47C9-9945-388348BF2D89}" srcId="{4E01719B-250F-4AD5-B17E-86FD7D200160}" destId="{E4516C1F-A8A0-42BB-AD82-923992E53624}" srcOrd="1" destOrd="0" parTransId="{A384EDD5-404A-46FA-910E-76177ED1B428}" sibTransId="{D9B49708-8AA2-4F4A-B999-6D11CDC5B946}"/>
    <dgm:cxn modelId="{320E4998-24ED-44E8-AC66-2932205BBEEF}" type="presOf" srcId="{66C06A34-8919-411E-9377-924326DC17A6}" destId="{BE0C9C9E-B065-424A-8318-8CF279E56054}" srcOrd="0" destOrd="0" presId="urn:microsoft.com/office/officeart/2005/8/layout/cycle1"/>
    <dgm:cxn modelId="{0A3DE7B4-848D-4E39-831C-2B88D4E6A993}" type="presOf" srcId="{DB3B26D8-7484-4E0D-9D83-F412F494070E}" destId="{204367B0-168A-4D09-8FF2-A8B4AAACE76C}" srcOrd="0" destOrd="0" presId="urn:microsoft.com/office/officeart/2005/8/layout/cycle1"/>
    <dgm:cxn modelId="{B06696DA-6CE6-4398-BEF2-BB4F880F4D03}" type="presOf" srcId="{4E01719B-250F-4AD5-B17E-86FD7D200160}" destId="{BBB603EB-11B2-40DD-8983-3AB501E63DC2}" srcOrd="0" destOrd="0" presId="urn:microsoft.com/office/officeart/2005/8/layout/cycle1"/>
    <dgm:cxn modelId="{E5CF41E7-AED7-4DA8-84A6-91F110FA8B27}" type="presOf" srcId="{E4516C1F-A8A0-42BB-AD82-923992E53624}" destId="{CF9AE0DF-0714-46CE-B453-F7D07BB33615}" srcOrd="0" destOrd="0" presId="urn:microsoft.com/office/officeart/2005/8/layout/cycle1"/>
    <dgm:cxn modelId="{45D112FC-1055-4605-8ABB-9FAA41A86EDF}" srcId="{4E01719B-250F-4AD5-B17E-86FD7D200160}" destId="{DB3B26D8-7484-4E0D-9D83-F412F494070E}" srcOrd="2" destOrd="0" parTransId="{54DA448A-06BB-49B3-A3C5-EF7DE7A2DCBF}" sibTransId="{041D9D9C-DB7C-4E88-A1D4-C241E2DD323D}"/>
    <dgm:cxn modelId="{D53361FC-0219-4785-9231-E3C98DA544D5}" srcId="{4E01719B-250F-4AD5-B17E-86FD7D200160}" destId="{66C06A34-8919-411E-9377-924326DC17A6}" srcOrd="0" destOrd="0" parTransId="{4988C2D8-9808-4885-B287-ACAE0EB0B2D8}" sibTransId="{4E6A3738-67D5-4E53-9D79-2D630FE8B7AC}"/>
    <dgm:cxn modelId="{91316188-BE4A-44C0-BB10-35F51327FD97}" type="presParOf" srcId="{BBB603EB-11B2-40DD-8983-3AB501E63DC2}" destId="{4DCF40D5-504A-4C91-8DDB-89ECEB6C7F5A}" srcOrd="0" destOrd="0" presId="urn:microsoft.com/office/officeart/2005/8/layout/cycle1"/>
    <dgm:cxn modelId="{B6DE4DAF-A7C5-421F-8F07-ABC03C0DFF48}" type="presParOf" srcId="{BBB603EB-11B2-40DD-8983-3AB501E63DC2}" destId="{BE0C9C9E-B065-424A-8318-8CF279E56054}" srcOrd="1" destOrd="0" presId="urn:microsoft.com/office/officeart/2005/8/layout/cycle1"/>
    <dgm:cxn modelId="{713A2FA9-A71D-49EC-9963-5995B535E556}" type="presParOf" srcId="{BBB603EB-11B2-40DD-8983-3AB501E63DC2}" destId="{C99F105B-D816-4209-95ED-AA4AE3BD3FEE}" srcOrd="2" destOrd="0" presId="urn:microsoft.com/office/officeart/2005/8/layout/cycle1"/>
    <dgm:cxn modelId="{7B2362F4-4998-45E8-A3E5-7A90656CD2ED}" type="presParOf" srcId="{BBB603EB-11B2-40DD-8983-3AB501E63DC2}" destId="{B9710B7F-384F-4569-BC43-5604D92DC0AA}" srcOrd="3" destOrd="0" presId="urn:microsoft.com/office/officeart/2005/8/layout/cycle1"/>
    <dgm:cxn modelId="{BBB80128-8420-469E-B5FE-3E4CC591C1CC}" type="presParOf" srcId="{BBB603EB-11B2-40DD-8983-3AB501E63DC2}" destId="{CF9AE0DF-0714-46CE-B453-F7D07BB33615}" srcOrd="4" destOrd="0" presId="urn:microsoft.com/office/officeart/2005/8/layout/cycle1"/>
    <dgm:cxn modelId="{4FC9972C-F68D-4887-A95B-869DB91CD00E}" type="presParOf" srcId="{BBB603EB-11B2-40DD-8983-3AB501E63DC2}" destId="{EA0A89CF-D2AE-436F-B808-07A2BCBB5006}" srcOrd="5" destOrd="0" presId="urn:microsoft.com/office/officeart/2005/8/layout/cycle1"/>
    <dgm:cxn modelId="{302C6664-950F-49E3-8CE3-4C46157ADA2C}" type="presParOf" srcId="{BBB603EB-11B2-40DD-8983-3AB501E63DC2}" destId="{65B46EEF-03A6-4052-8E54-BB9840D3DBB7}" srcOrd="6" destOrd="0" presId="urn:microsoft.com/office/officeart/2005/8/layout/cycle1"/>
    <dgm:cxn modelId="{1214C542-D9FC-4C0E-8110-53ECE33900CE}" type="presParOf" srcId="{BBB603EB-11B2-40DD-8983-3AB501E63DC2}" destId="{204367B0-168A-4D09-8FF2-A8B4AAACE76C}" srcOrd="7" destOrd="0" presId="urn:microsoft.com/office/officeart/2005/8/layout/cycle1"/>
    <dgm:cxn modelId="{E1BC58E2-6D7A-4E8B-AB24-070A8C197E61}" type="presParOf" srcId="{BBB603EB-11B2-40DD-8983-3AB501E63DC2}" destId="{6FC81D95-B9B1-43C3-BC95-5A4E44BA6E03}"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934FA18-44C3-4706-A21E-42CC14A58D63}"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s-ES"/>
        </a:p>
      </dgm:t>
    </dgm:pt>
    <dgm:pt modelId="{040008A7-096D-4A3F-B993-1C4F09F65E13}">
      <dgm:prSet phldrT="[Texto]" custT="1"/>
      <dgm:spPr>
        <a:solidFill>
          <a:srgbClr val="FFC000"/>
        </a:solidFill>
      </dgm:spPr>
      <dgm:t>
        <a:bodyPr/>
        <a:lstStyle/>
        <a:p>
          <a:r>
            <a:rPr lang="es-ES" sz="2000" dirty="0">
              <a:solidFill>
                <a:schemeClr val="tx1"/>
              </a:solidFill>
              <a:latin typeface="Times New Roman" panose="02020603050405020304" pitchFamily="18" charset="0"/>
              <a:cs typeface="Times New Roman" panose="02020603050405020304" pitchFamily="18" charset="0"/>
            </a:rPr>
            <a:t>Las selecciones son independientes</a:t>
          </a:r>
        </a:p>
      </dgm:t>
    </dgm:pt>
    <dgm:pt modelId="{C26A3294-9613-4645-8D10-8091C47E006F}" type="parTrans" cxnId="{D6253810-311B-48E0-8776-740EB904CF73}">
      <dgm:prSet/>
      <dgm:spPr/>
      <dgm:t>
        <a:bodyPr/>
        <a:lstStyle/>
        <a:p>
          <a:endParaRPr lang="es-ES" sz="2000">
            <a:solidFill>
              <a:schemeClr val="tx1"/>
            </a:solidFill>
            <a:latin typeface="Times New Roman" panose="02020603050405020304" pitchFamily="18" charset="0"/>
            <a:cs typeface="Times New Roman" panose="02020603050405020304" pitchFamily="18" charset="0"/>
          </a:endParaRPr>
        </a:p>
      </dgm:t>
    </dgm:pt>
    <dgm:pt modelId="{CA6238B2-22F4-443D-9119-21C962581F0C}" type="sibTrans" cxnId="{D6253810-311B-48E0-8776-740EB904CF73}">
      <dgm:prSet/>
      <dgm:spPr/>
      <dgm:t>
        <a:bodyPr/>
        <a:lstStyle/>
        <a:p>
          <a:endParaRPr lang="es-ES" sz="2000">
            <a:solidFill>
              <a:schemeClr val="tx1"/>
            </a:solidFill>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9E6E7037-6576-49A2-BFF7-468C426439E2}">
          <dgm:prSet phldrT="[Texto]" custT="1"/>
          <dgm:spPr>
            <a:solidFill>
              <a:srgbClr val="D8164D"/>
            </a:solidFill>
          </dgm:spPr>
          <dgm:t>
            <a:bodyPr/>
            <a:lstStyle/>
            <a:p>
              <a:pPr algn="just">
                <a:lnSpc>
                  <a:spcPct val="150000"/>
                </a:lnSpc>
                <a:spcAft>
                  <a:spcPts val="0"/>
                </a:spcAft>
              </a:pPr>
              <a:r>
                <a:rPr lang="es-PE" sz="2000" dirty="0">
                  <a:solidFill>
                    <a:schemeClr val="tx1"/>
                  </a:solidFill>
                  <a:latin typeface="Times New Roman" panose="02020603050405020304" pitchFamily="18" charset="0"/>
                  <a:cs typeface="Times New Roman" panose="02020603050405020304" pitchFamily="18" charset="0"/>
                </a:rPr>
                <a:t>Cada muestra posible de tamaño </a:t>
              </a:r>
              <a14:m>
                <m:oMath xmlns:m="http://schemas.openxmlformats.org/officeDocument/2006/math">
                  <m:r>
                    <a:rPr lang="es-PE" sz="2000" b="0" i="1" smtClean="0">
                      <a:solidFill>
                        <a:schemeClr val="tx1"/>
                      </a:solidFill>
                      <a:latin typeface="Cambria Math" panose="02040503050406030204" pitchFamily="18" charset="0"/>
                      <a:cs typeface="Times New Roman" panose="02020603050405020304" pitchFamily="18" charset="0"/>
                    </a:rPr>
                    <m:t>𝑛</m:t>
                  </m:r>
                </m:oMath>
              </a14:m>
              <a:r>
                <a:rPr lang="es-ES" sz="2000" dirty="0">
                  <a:solidFill>
                    <a:schemeClr val="tx1"/>
                  </a:solidFill>
                  <a:latin typeface="Times New Roman" panose="02020603050405020304" pitchFamily="18" charset="0"/>
                  <a:cs typeface="Times New Roman" panose="02020603050405020304" pitchFamily="18" charset="0"/>
                </a:rPr>
                <a:t> es seleccionada con probabilidad </a:t>
              </a:r>
              <a14:m>
                <m:oMath xmlns:m="http://schemas.openxmlformats.org/officeDocument/2006/math">
                  <m:f>
                    <m:fPr>
                      <m:type m:val="skw"/>
                      <m:ctrlPr>
                        <a:rPr lang="es-ES" sz="2000" i="1" smtClean="0">
                          <a:solidFill>
                            <a:schemeClr val="tx1"/>
                          </a:solidFill>
                          <a:latin typeface="Cambria Math" panose="02040503050406030204" pitchFamily="18" charset="0"/>
                          <a:cs typeface="Times New Roman" panose="02020603050405020304" pitchFamily="18" charset="0"/>
                        </a:rPr>
                      </m:ctrlPr>
                    </m:fPr>
                    <m:num>
                      <m:r>
                        <a:rPr lang="es-PE" sz="2000" b="0" i="1" smtClean="0">
                          <a:solidFill>
                            <a:schemeClr val="tx1"/>
                          </a:solidFill>
                          <a:latin typeface="Cambria Math" panose="02040503050406030204" pitchFamily="18" charset="0"/>
                          <a:cs typeface="Times New Roman" panose="02020603050405020304" pitchFamily="18" charset="0"/>
                        </a:rPr>
                        <m:t>1</m:t>
                      </m:r>
                    </m:num>
                    <m:den>
                      <m:sSup>
                        <m:sSupPr>
                          <m:ctrlPr>
                            <a:rPr lang="es-ES" sz="2000" i="1" smtClean="0">
                              <a:solidFill>
                                <a:schemeClr val="tx1"/>
                              </a:solidFill>
                              <a:latin typeface="Cambria Math" panose="02040503050406030204" pitchFamily="18" charset="0"/>
                              <a:cs typeface="Times New Roman" panose="02020603050405020304" pitchFamily="18" charset="0"/>
                            </a:rPr>
                          </m:ctrlPr>
                        </m:sSupPr>
                        <m:e>
                          <m:r>
                            <a:rPr lang="es-PE" sz="2000" b="0" i="1" smtClean="0">
                              <a:solidFill>
                                <a:schemeClr val="tx1"/>
                              </a:solidFill>
                              <a:latin typeface="Cambria Math" panose="02040503050406030204" pitchFamily="18" charset="0"/>
                              <a:cs typeface="Times New Roman" panose="02020603050405020304" pitchFamily="18" charset="0"/>
                            </a:rPr>
                            <m:t>𝑁</m:t>
                          </m:r>
                        </m:e>
                        <m:sup>
                          <m:r>
                            <a:rPr lang="es-PE" sz="2000" b="0" i="1" smtClean="0">
                              <a:solidFill>
                                <a:schemeClr val="tx1"/>
                              </a:solidFill>
                              <a:latin typeface="Cambria Math" panose="02040503050406030204" pitchFamily="18" charset="0"/>
                              <a:cs typeface="Times New Roman" panose="02020603050405020304" pitchFamily="18" charset="0"/>
                            </a:rPr>
                            <m:t>𝑛</m:t>
                          </m:r>
                        </m:sup>
                      </m:sSup>
                    </m:den>
                  </m:f>
                </m:oMath>
              </a14:m>
              <a:r>
                <a:rPr lang="es-ES" sz="2000" dirty="0">
                  <a:solidFill>
                    <a:schemeClr val="tx1"/>
                  </a:solidFill>
                  <a:latin typeface="Times New Roman" panose="02020603050405020304" pitchFamily="18" charset="0"/>
                  <a:cs typeface="Times New Roman" panose="02020603050405020304" pitchFamily="18" charset="0"/>
                </a:rPr>
                <a:t>    </a:t>
              </a:r>
            </a:p>
          </dgm:t>
        </dgm:pt>
      </mc:Choice>
      <mc:Fallback xmlns="">
        <dgm:pt modelId="{9E6E7037-6576-49A2-BFF7-468C426439E2}">
          <dgm:prSet phldrT="[Texto]" custT="1"/>
          <dgm:spPr>
            <a:solidFill>
              <a:srgbClr val="D8164D"/>
            </a:solidFill>
          </dgm:spPr>
          <dgm:t>
            <a:bodyPr/>
            <a:lstStyle/>
            <a:p>
              <a:pPr algn="just">
                <a:lnSpc>
                  <a:spcPct val="150000"/>
                </a:lnSpc>
                <a:spcAft>
                  <a:spcPts val="0"/>
                </a:spcAft>
              </a:pPr>
              <a:r>
                <a:rPr lang="es-PE" sz="2000" dirty="0" smtClean="0">
                  <a:solidFill>
                    <a:schemeClr val="tx1"/>
                  </a:solidFill>
                  <a:latin typeface="Times New Roman" panose="02020603050405020304" pitchFamily="18" charset="0"/>
                  <a:cs typeface="Times New Roman" panose="02020603050405020304" pitchFamily="18" charset="0"/>
                </a:rPr>
                <a:t>Cada muestra posible de tamaño </a:t>
              </a:r>
              <a:r>
                <a:rPr lang="es-PE" sz="2000" b="0" i="0" smtClean="0">
                  <a:solidFill>
                    <a:schemeClr val="tx1"/>
                  </a:solidFill>
                  <a:latin typeface="Cambria Math" panose="02040503050406030204" pitchFamily="18" charset="0"/>
                  <a:cs typeface="Times New Roman" panose="02020603050405020304" pitchFamily="18" charset="0"/>
                </a:rPr>
                <a:t>𝑛</a:t>
              </a:r>
              <a:r>
                <a:rPr lang="es-ES" sz="2000" dirty="0" smtClean="0">
                  <a:solidFill>
                    <a:schemeClr val="tx1"/>
                  </a:solidFill>
                  <a:latin typeface="Times New Roman" panose="02020603050405020304" pitchFamily="18" charset="0"/>
                  <a:cs typeface="Times New Roman" panose="02020603050405020304" pitchFamily="18" charset="0"/>
                </a:rPr>
                <a:t> es seleccionada con probabilidad </a:t>
              </a:r>
              <a:r>
                <a:rPr lang="es-PE" sz="2000" b="0" i="0" smtClean="0">
                  <a:solidFill>
                    <a:schemeClr val="tx1"/>
                  </a:solidFill>
                  <a:latin typeface="Cambria Math" panose="02040503050406030204" pitchFamily="18" charset="0"/>
                  <a:cs typeface="Times New Roman" panose="02020603050405020304" pitchFamily="18" charset="0"/>
                </a:rPr>
                <a:t>1</a:t>
              </a:r>
              <a:r>
                <a:rPr lang="es-ES" sz="2000" b="0" i="0" smtClean="0">
                  <a:solidFill>
                    <a:schemeClr val="tx1"/>
                  </a:solidFill>
                  <a:latin typeface="Cambria Math" panose="02040503050406030204" pitchFamily="18" charset="0"/>
                  <a:cs typeface="Times New Roman" panose="02020603050405020304" pitchFamily="18" charset="0"/>
                </a:rPr>
                <a:t>⁄</a:t>
              </a:r>
              <a:r>
                <a:rPr lang="es-PE" sz="2000" b="0" i="0" smtClean="0">
                  <a:solidFill>
                    <a:schemeClr val="tx1"/>
                  </a:solidFill>
                  <a:latin typeface="Cambria Math" panose="02040503050406030204" pitchFamily="18" charset="0"/>
                  <a:cs typeface="Times New Roman" panose="02020603050405020304" pitchFamily="18" charset="0"/>
                </a:rPr>
                <a:t>𝑁</a:t>
              </a:r>
              <a:r>
                <a:rPr lang="es-ES" sz="2000" b="0" i="0" smtClean="0">
                  <a:solidFill>
                    <a:schemeClr val="tx1"/>
                  </a:solidFill>
                  <a:latin typeface="Cambria Math" panose="02040503050406030204" pitchFamily="18" charset="0"/>
                  <a:cs typeface="Times New Roman" panose="02020603050405020304" pitchFamily="18" charset="0"/>
                </a:rPr>
                <a:t>^</a:t>
              </a:r>
              <a:r>
                <a:rPr lang="es-PE" sz="2000" b="0" i="0" smtClean="0">
                  <a:solidFill>
                    <a:schemeClr val="tx1"/>
                  </a:solidFill>
                  <a:latin typeface="Cambria Math" panose="02040503050406030204" pitchFamily="18" charset="0"/>
                  <a:cs typeface="Times New Roman" panose="02020603050405020304" pitchFamily="18" charset="0"/>
                </a:rPr>
                <a:t>𝑛 </a:t>
              </a:r>
              <a:r>
                <a:rPr lang="es-ES" sz="2000" dirty="0" smtClean="0">
                  <a:solidFill>
                    <a:schemeClr val="tx1"/>
                  </a:solidFill>
                  <a:latin typeface="Times New Roman" panose="02020603050405020304" pitchFamily="18" charset="0"/>
                  <a:cs typeface="Times New Roman" panose="02020603050405020304" pitchFamily="18" charset="0"/>
                </a:rPr>
                <a:t>    </a:t>
              </a:r>
              <a:endParaRPr lang="es-ES" sz="2000" dirty="0">
                <a:solidFill>
                  <a:schemeClr val="tx1"/>
                </a:solidFill>
                <a:latin typeface="Times New Roman" panose="02020603050405020304" pitchFamily="18" charset="0"/>
                <a:cs typeface="Times New Roman" panose="02020603050405020304" pitchFamily="18" charset="0"/>
              </a:endParaRPr>
            </a:p>
          </dgm:t>
        </dgm:pt>
      </mc:Fallback>
    </mc:AlternateContent>
    <dgm:pt modelId="{27A62FBC-7069-45E4-B98A-421CCD507C28}" type="parTrans" cxnId="{1A13AE77-DD68-4093-B947-E682FF6A0880}">
      <dgm:prSet/>
      <dgm:spPr/>
      <dgm:t>
        <a:bodyPr/>
        <a:lstStyle/>
        <a:p>
          <a:endParaRPr lang="es-ES" sz="2000">
            <a:solidFill>
              <a:schemeClr val="tx1"/>
            </a:solidFill>
            <a:latin typeface="Times New Roman" panose="02020603050405020304" pitchFamily="18" charset="0"/>
            <a:cs typeface="Times New Roman" panose="02020603050405020304" pitchFamily="18" charset="0"/>
          </a:endParaRPr>
        </a:p>
      </dgm:t>
    </dgm:pt>
    <dgm:pt modelId="{659C6278-22EB-4138-8C10-46A7203461CF}" type="sibTrans" cxnId="{1A13AE77-DD68-4093-B947-E682FF6A0880}">
      <dgm:prSet/>
      <dgm:spPr/>
      <dgm:t>
        <a:bodyPr/>
        <a:lstStyle/>
        <a:p>
          <a:endParaRPr lang="es-ES" sz="2000">
            <a:solidFill>
              <a:schemeClr val="tx1"/>
            </a:solidFill>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D11CFC23-87EF-4307-B66E-3FFAB3907C69}">
          <dgm:prSet custT="1"/>
          <dgm:spPr>
            <a:solidFill>
              <a:schemeClr val="accent2">
                <a:lumMod val="40000"/>
                <a:lumOff val="60000"/>
              </a:schemeClr>
            </a:solidFill>
          </dgm:spPr>
          <dgm:t>
            <a:bodyPr/>
            <a:lstStyle/>
            <a:p>
              <a:r>
                <a:rPr lang="es-ES" sz="2000" dirty="0">
                  <a:solidFill>
                    <a:schemeClr val="tx1"/>
                  </a:solidFill>
                  <a:latin typeface="Times New Roman" panose="02020603050405020304" pitchFamily="18" charset="0"/>
                  <a:cs typeface="Times New Roman" panose="02020603050405020304" pitchFamily="18" charset="0"/>
                </a:rPr>
                <a:t>El número posible de muestras es </a:t>
              </a:r>
              <a14:m>
                <m:oMath xmlns:m="http://schemas.openxmlformats.org/officeDocument/2006/math">
                  <m:sSup>
                    <m:sSupPr>
                      <m:ctrlPr>
                        <a:rPr lang="es-ES" sz="2000" i="1" smtClean="0">
                          <a:solidFill>
                            <a:schemeClr val="tx1"/>
                          </a:solidFill>
                          <a:latin typeface="Cambria Math" panose="02040503050406030204" pitchFamily="18" charset="0"/>
                          <a:cs typeface="Times New Roman" panose="02020603050405020304" pitchFamily="18" charset="0"/>
                        </a:rPr>
                      </m:ctrlPr>
                    </m:sSupPr>
                    <m:e>
                      <m:r>
                        <a:rPr lang="es-PE" sz="2000" b="0" i="1" smtClean="0">
                          <a:solidFill>
                            <a:schemeClr val="tx1"/>
                          </a:solidFill>
                          <a:latin typeface="Cambria Math" panose="02040503050406030204" pitchFamily="18" charset="0"/>
                          <a:cs typeface="Times New Roman" panose="02020603050405020304" pitchFamily="18" charset="0"/>
                        </a:rPr>
                        <m:t>𝑁</m:t>
                      </m:r>
                    </m:e>
                    <m:sup>
                      <m:r>
                        <a:rPr lang="es-PE" sz="2000" b="0" i="1" smtClean="0">
                          <a:solidFill>
                            <a:schemeClr val="tx1"/>
                          </a:solidFill>
                          <a:latin typeface="Cambria Math" panose="02040503050406030204" pitchFamily="18" charset="0"/>
                          <a:cs typeface="Times New Roman" panose="02020603050405020304" pitchFamily="18" charset="0"/>
                        </a:rPr>
                        <m:t>𝑛</m:t>
                      </m:r>
                    </m:sup>
                  </m:sSup>
                </m:oMath>
              </a14:m>
              <a:endParaRPr lang="es-ES" sz="2000">
                <a:latin typeface="Times New Roman" panose="02020603050405020304" pitchFamily="18" charset="0"/>
                <a:cs typeface="Times New Roman" panose="02020603050405020304" pitchFamily="18" charset="0"/>
              </a:endParaRPr>
            </a:p>
          </dgm:t>
        </dgm:pt>
      </mc:Choice>
      <mc:Fallback xmlns="">
        <dgm:pt modelId="{D11CFC23-87EF-4307-B66E-3FFAB3907C69}">
          <dgm:prSet custT="1"/>
          <dgm:spPr>
            <a:solidFill>
              <a:schemeClr val="accent2">
                <a:lumMod val="40000"/>
                <a:lumOff val="60000"/>
              </a:schemeClr>
            </a:solidFill>
          </dgm:spPr>
          <dgm:t>
            <a:bodyPr/>
            <a:lstStyle/>
            <a:p>
              <a:r>
                <a:rPr lang="es-ES" sz="2000" dirty="0" smtClean="0">
                  <a:solidFill>
                    <a:schemeClr val="tx1"/>
                  </a:solidFill>
                  <a:latin typeface="Times New Roman" panose="02020603050405020304" pitchFamily="18" charset="0"/>
                  <a:cs typeface="Times New Roman" panose="02020603050405020304" pitchFamily="18" charset="0"/>
                </a:rPr>
                <a:t>El número posible de muestras es </a:t>
              </a:r>
              <a:r>
                <a:rPr lang="es-PE" sz="2000" b="0" i="0" smtClean="0">
                  <a:solidFill>
                    <a:schemeClr val="tx1"/>
                  </a:solidFill>
                  <a:latin typeface="Cambria Math" panose="02040503050406030204" pitchFamily="18" charset="0"/>
                  <a:cs typeface="Times New Roman" panose="02020603050405020304" pitchFamily="18" charset="0"/>
                </a:rPr>
                <a:t>𝑁</a:t>
              </a:r>
              <a:r>
                <a:rPr lang="es-ES" sz="2000" b="0" i="0" smtClean="0">
                  <a:solidFill>
                    <a:schemeClr val="tx1"/>
                  </a:solidFill>
                  <a:latin typeface="Cambria Math" panose="02040503050406030204" pitchFamily="18" charset="0"/>
                  <a:cs typeface="Times New Roman" panose="02020603050405020304" pitchFamily="18" charset="0"/>
                </a:rPr>
                <a:t>^</a:t>
              </a:r>
              <a:r>
                <a:rPr lang="es-PE" sz="2000" b="0" i="0" smtClean="0">
                  <a:solidFill>
                    <a:schemeClr val="tx1"/>
                  </a:solidFill>
                  <a:latin typeface="Cambria Math" panose="02040503050406030204" pitchFamily="18" charset="0"/>
                  <a:cs typeface="Times New Roman" panose="02020603050405020304" pitchFamily="18" charset="0"/>
                </a:rPr>
                <a:t>𝑛</a:t>
              </a:r>
              <a:endParaRPr lang="es-ES" sz="2000">
                <a:latin typeface="Times New Roman" panose="02020603050405020304" pitchFamily="18" charset="0"/>
                <a:cs typeface="Times New Roman" panose="02020603050405020304" pitchFamily="18" charset="0"/>
              </a:endParaRPr>
            </a:p>
          </dgm:t>
        </dgm:pt>
      </mc:Fallback>
    </mc:AlternateContent>
    <dgm:pt modelId="{0E6FCC6B-BE28-46E7-8D6D-EF6707453F30}" type="parTrans" cxnId="{3E643BE0-62F4-400F-B457-F4F4A684BEFD}">
      <dgm:prSet/>
      <dgm:spPr/>
      <dgm:t>
        <a:bodyPr/>
        <a:lstStyle/>
        <a:p>
          <a:endParaRPr lang="es-ES" sz="2000"/>
        </a:p>
      </dgm:t>
    </dgm:pt>
    <dgm:pt modelId="{A4F02FE8-78BF-4E93-9B2B-594BFA421777}" type="sibTrans" cxnId="{3E643BE0-62F4-400F-B457-F4F4A684BEFD}">
      <dgm:prSet/>
      <dgm:spPr/>
      <dgm:t>
        <a:bodyPr/>
        <a:lstStyle/>
        <a:p>
          <a:endParaRPr lang="es-ES" sz="2000"/>
        </a:p>
      </dgm:t>
    </dgm:pt>
    <mc:AlternateContent xmlns:mc="http://schemas.openxmlformats.org/markup-compatibility/2006" xmlns:a14="http://schemas.microsoft.com/office/drawing/2010/main">
      <mc:Choice Requires="a14">
        <dgm:pt modelId="{441540DC-B01A-4C61-8440-E2A62D965B12}">
          <dgm:prSet custT="1"/>
          <dgm:spPr>
            <a:solidFill>
              <a:schemeClr val="accent3">
                <a:lumMod val="65000"/>
              </a:schemeClr>
            </a:solidFill>
          </dgm:spPr>
          <dgm:t>
            <a:bodyPr/>
            <a:lstStyle/>
            <a:p>
              <a:r>
                <a:rPr lang="es-ES" sz="2000" dirty="0">
                  <a:solidFill>
                    <a:schemeClr val="tx1"/>
                  </a:solidFill>
                  <a:latin typeface="Times New Roman" panose="02020603050405020304" pitchFamily="18" charset="0"/>
                  <a:cs typeface="Times New Roman" panose="02020603050405020304" pitchFamily="18" charset="0"/>
                </a:rPr>
                <a:t>La fracción de muestreo es </a:t>
              </a:r>
              <a14:m>
                <m:oMath xmlns:m="http://schemas.openxmlformats.org/officeDocument/2006/math">
                  <m:r>
                    <a:rPr lang="es-PE" sz="2000" b="0" i="1" smtClean="0">
                      <a:solidFill>
                        <a:schemeClr val="tx1"/>
                      </a:solidFill>
                      <a:latin typeface="Cambria Math" panose="02040503050406030204" pitchFamily="18" charset="0"/>
                      <a:cs typeface="Times New Roman" panose="02020603050405020304" pitchFamily="18" charset="0"/>
                    </a:rPr>
                    <m:t>𝑓</m:t>
                  </m:r>
                  <m:r>
                    <a:rPr lang="es-PE" sz="2000" b="0" i="1" smtClean="0">
                      <a:solidFill>
                        <a:schemeClr val="tx1"/>
                      </a:solidFill>
                      <a:latin typeface="Cambria Math" panose="02040503050406030204" pitchFamily="18" charset="0"/>
                      <a:cs typeface="Times New Roman" panose="02020603050405020304" pitchFamily="18" charset="0"/>
                    </a:rPr>
                    <m:t>=</m:t>
                  </m:r>
                  <m:f>
                    <m:fPr>
                      <m:type m:val="skw"/>
                      <m:ctrlPr>
                        <a:rPr lang="es-PE" sz="2000" b="0" i="1" smtClean="0">
                          <a:solidFill>
                            <a:schemeClr val="tx1"/>
                          </a:solidFill>
                          <a:latin typeface="Cambria Math" panose="02040503050406030204" pitchFamily="18" charset="0"/>
                          <a:cs typeface="Times New Roman" panose="02020603050405020304" pitchFamily="18" charset="0"/>
                        </a:rPr>
                      </m:ctrlPr>
                    </m:fPr>
                    <m:num>
                      <m:r>
                        <a:rPr lang="es-PE" sz="2000" b="0" i="1" smtClean="0">
                          <a:solidFill>
                            <a:schemeClr val="tx1"/>
                          </a:solidFill>
                          <a:latin typeface="Cambria Math" panose="02040503050406030204" pitchFamily="18" charset="0"/>
                          <a:cs typeface="Times New Roman" panose="02020603050405020304" pitchFamily="18" charset="0"/>
                        </a:rPr>
                        <m:t>𝑛</m:t>
                      </m:r>
                    </m:num>
                    <m:den>
                      <m:r>
                        <a:rPr lang="es-PE" sz="2000" b="0" i="1" smtClean="0">
                          <a:solidFill>
                            <a:schemeClr val="tx1"/>
                          </a:solidFill>
                          <a:latin typeface="Cambria Math" panose="02040503050406030204" pitchFamily="18" charset="0"/>
                          <a:cs typeface="Times New Roman" panose="02020603050405020304" pitchFamily="18" charset="0"/>
                        </a:rPr>
                        <m:t>𝑁</m:t>
                      </m:r>
                    </m:den>
                  </m:f>
                </m:oMath>
              </a14:m>
              <a:r>
                <a:rPr lang="es-ES" sz="2000" dirty="0">
                  <a:solidFill>
                    <a:schemeClr val="tx1"/>
                  </a:solidFill>
                  <a:latin typeface="Times New Roman" panose="02020603050405020304" pitchFamily="18" charset="0"/>
                  <a:cs typeface="Times New Roman" panose="02020603050405020304" pitchFamily="18" charset="0"/>
                </a:rPr>
                <a:t> </a:t>
              </a:r>
            </a:p>
          </dgm:t>
        </dgm:pt>
      </mc:Choice>
      <mc:Fallback xmlns="">
        <dgm:pt modelId="{441540DC-B01A-4C61-8440-E2A62D965B12}">
          <dgm:prSet custT="1"/>
          <dgm:spPr>
            <a:solidFill>
              <a:schemeClr val="accent3">
                <a:lumMod val="65000"/>
              </a:schemeClr>
            </a:solidFill>
          </dgm:spPr>
          <dgm:t>
            <a:bodyPr/>
            <a:lstStyle/>
            <a:p>
              <a:r>
                <a:rPr lang="es-ES" sz="2000" dirty="0" smtClean="0">
                  <a:solidFill>
                    <a:schemeClr val="tx1"/>
                  </a:solidFill>
                  <a:latin typeface="Times New Roman" panose="02020603050405020304" pitchFamily="18" charset="0"/>
                  <a:cs typeface="Times New Roman" panose="02020603050405020304" pitchFamily="18" charset="0"/>
                </a:rPr>
                <a:t>La fracción de muestreo es </a:t>
              </a:r>
              <a:r>
                <a:rPr lang="es-PE" sz="2000" b="0" i="0" smtClean="0">
                  <a:solidFill>
                    <a:schemeClr val="tx1"/>
                  </a:solidFill>
                  <a:latin typeface="Cambria Math" panose="02040503050406030204" pitchFamily="18" charset="0"/>
                  <a:cs typeface="Times New Roman" panose="02020603050405020304" pitchFamily="18" charset="0"/>
                </a:rPr>
                <a:t>𝑓=𝑛⁄𝑁</a:t>
              </a:r>
              <a:r>
                <a:rPr lang="es-ES" sz="2000" dirty="0" smtClean="0">
                  <a:solidFill>
                    <a:schemeClr val="tx1"/>
                  </a:solidFill>
                  <a:latin typeface="Times New Roman" panose="02020603050405020304" pitchFamily="18" charset="0"/>
                  <a:cs typeface="Times New Roman" panose="02020603050405020304" pitchFamily="18" charset="0"/>
                </a:rPr>
                <a:t> </a:t>
              </a:r>
              <a:endParaRPr lang="es-ES" sz="2000" dirty="0">
                <a:solidFill>
                  <a:schemeClr val="tx1"/>
                </a:solidFill>
                <a:latin typeface="Times New Roman" panose="02020603050405020304" pitchFamily="18" charset="0"/>
                <a:cs typeface="Times New Roman" panose="02020603050405020304" pitchFamily="18" charset="0"/>
              </a:endParaRPr>
            </a:p>
          </dgm:t>
        </dgm:pt>
      </mc:Fallback>
    </mc:AlternateContent>
    <dgm:pt modelId="{BE273229-2524-4543-BC2D-F63FCEE4260D}" type="parTrans" cxnId="{0B4C35CC-3C2F-4F19-A96C-B6BD3E0B0AB3}">
      <dgm:prSet/>
      <dgm:spPr/>
      <dgm:t>
        <a:bodyPr/>
        <a:lstStyle/>
        <a:p>
          <a:endParaRPr lang="es-ES" sz="2000"/>
        </a:p>
      </dgm:t>
    </dgm:pt>
    <dgm:pt modelId="{1A73EC37-0832-4DB9-8AE6-25DF14128B49}" type="sibTrans" cxnId="{0B4C35CC-3C2F-4F19-A96C-B6BD3E0B0AB3}">
      <dgm:prSet/>
      <dgm:spPr/>
      <dgm:t>
        <a:bodyPr/>
        <a:lstStyle/>
        <a:p>
          <a:endParaRPr lang="es-ES" sz="2000"/>
        </a:p>
      </dgm:t>
    </dgm:pt>
    <mc:AlternateContent xmlns:mc="http://schemas.openxmlformats.org/markup-compatibility/2006" xmlns:a14="http://schemas.microsoft.com/office/drawing/2010/main">
      <mc:Choice Requires="a14">
        <dgm:pt modelId="{AB1CD42D-5ECC-4CEB-B930-A985E395CB07}">
          <dgm:prSet custT="1"/>
          <dgm:spPr>
            <a:solidFill>
              <a:srgbClr val="669900"/>
            </a:solidFill>
          </dgm:spPr>
          <dgm:t>
            <a:bodyPr/>
            <a:lstStyle/>
            <a:p>
              <a:r>
                <a:rPr lang="es-ES" sz="2000" dirty="0">
                  <a:solidFill>
                    <a:schemeClr val="tx1"/>
                  </a:solidFill>
                  <a:latin typeface="Times New Roman" panose="02020603050405020304" pitchFamily="18" charset="0"/>
                  <a:cs typeface="Times New Roman" panose="02020603050405020304" pitchFamily="18" charset="0"/>
                </a:rPr>
                <a:t>La unidad </a:t>
              </a:r>
              <a14:m>
                <m:oMath xmlns:m="http://schemas.openxmlformats.org/officeDocument/2006/math">
                  <m:sSub>
                    <m:sSubPr>
                      <m:ctrlPr>
                        <a:rPr lang="es-ES" sz="2000" i="1" smtClean="0">
                          <a:solidFill>
                            <a:schemeClr val="tx1"/>
                          </a:solidFill>
                          <a:latin typeface="Cambria Math" panose="02040503050406030204" pitchFamily="18" charset="0"/>
                          <a:cs typeface="Times New Roman" panose="02020603050405020304" pitchFamily="18" charset="0"/>
                        </a:rPr>
                      </m:ctrlPr>
                    </m:sSubPr>
                    <m:e>
                      <m:r>
                        <a:rPr lang="es-PE" sz="2000" b="0" i="1" smtClean="0">
                          <a:solidFill>
                            <a:schemeClr val="tx1"/>
                          </a:solidFill>
                          <a:latin typeface="Cambria Math" panose="02040503050406030204" pitchFamily="18" charset="0"/>
                          <a:cs typeface="Times New Roman" panose="02020603050405020304" pitchFamily="18" charset="0"/>
                        </a:rPr>
                        <m:t>𝑈</m:t>
                      </m:r>
                    </m:e>
                    <m:sub>
                      <m:r>
                        <a:rPr lang="es-PE" sz="2000" b="0" i="1" smtClean="0">
                          <a:solidFill>
                            <a:schemeClr val="tx1"/>
                          </a:solidFill>
                          <a:latin typeface="Cambria Math" panose="02040503050406030204" pitchFamily="18" charset="0"/>
                          <a:cs typeface="Times New Roman" panose="02020603050405020304" pitchFamily="18" charset="0"/>
                        </a:rPr>
                        <m:t>𝑖</m:t>
                      </m:r>
                    </m:sub>
                  </m:sSub>
                </m:oMath>
              </a14:m>
              <a:r>
                <a:rPr lang="es-ES" sz="2000" dirty="0">
                  <a:solidFill>
                    <a:schemeClr val="tx1"/>
                  </a:solidFill>
                  <a:latin typeface="Times New Roman" panose="02020603050405020304" pitchFamily="18" charset="0"/>
                  <a:cs typeface="Times New Roman" panose="02020603050405020304" pitchFamily="18" charset="0"/>
                </a:rPr>
                <a:t> se selecciona en cualquier selección con probabilidad </a:t>
              </a:r>
              <a14:m>
                <m:oMath xmlns:m="http://schemas.openxmlformats.org/officeDocument/2006/math">
                  <m:f>
                    <m:fPr>
                      <m:type m:val="skw"/>
                      <m:ctrlPr>
                        <a:rPr lang="es-ES" sz="2000" i="1" smtClean="0">
                          <a:solidFill>
                            <a:schemeClr val="tx1"/>
                          </a:solidFill>
                          <a:latin typeface="Cambria Math" panose="02040503050406030204" pitchFamily="18" charset="0"/>
                          <a:cs typeface="Times New Roman" panose="02020603050405020304" pitchFamily="18" charset="0"/>
                        </a:rPr>
                      </m:ctrlPr>
                    </m:fPr>
                    <m:num>
                      <m:r>
                        <a:rPr lang="es-PE" sz="2000" b="0" i="1" smtClean="0">
                          <a:solidFill>
                            <a:schemeClr val="tx1"/>
                          </a:solidFill>
                          <a:latin typeface="Cambria Math" panose="02040503050406030204" pitchFamily="18" charset="0"/>
                          <a:cs typeface="Times New Roman" panose="02020603050405020304" pitchFamily="18" charset="0"/>
                        </a:rPr>
                        <m:t>1</m:t>
                      </m:r>
                    </m:num>
                    <m:den>
                      <m:r>
                        <a:rPr lang="es-PE" sz="2000" b="0" i="1" smtClean="0">
                          <a:solidFill>
                            <a:schemeClr val="tx1"/>
                          </a:solidFill>
                          <a:latin typeface="Cambria Math" panose="02040503050406030204" pitchFamily="18" charset="0"/>
                          <a:cs typeface="Times New Roman" panose="02020603050405020304" pitchFamily="18" charset="0"/>
                        </a:rPr>
                        <m:t>𝑁</m:t>
                      </m:r>
                    </m:den>
                  </m:f>
                </m:oMath>
              </a14:m>
              <a:endParaRPr lang="es-ES" sz="2000" dirty="0">
                <a:solidFill>
                  <a:schemeClr val="tx1"/>
                </a:solidFill>
                <a:latin typeface="Times New Roman" panose="02020603050405020304" pitchFamily="18" charset="0"/>
                <a:cs typeface="Times New Roman" panose="02020603050405020304" pitchFamily="18" charset="0"/>
              </a:endParaRPr>
            </a:p>
          </dgm:t>
        </dgm:pt>
      </mc:Choice>
      <mc:Fallback xmlns="">
        <dgm:pt modelId="{AB1CD42D-5ECC-4CEB-B930-A985E395CB07}">
          <dgm:prSet custT="1"/>
          <dgm:spPr>
            <a:solidFill>
              <a:srgbClr val="669900"/>
            </a:solidFill>
          </dgm:spPr>
          <dgm:t>
            <a:bodyPr/>
            <a:lstStyle/>
            <a:p>
              <a:r>
                <a:rPr lang="es-ES" sz="2000" dirty="0" smtClean="0">
                  <a:solidFill>
                    <a:schemeClr val="tx1"/>
                  </a:solidFill>
                  <a:latin typeface="Times New Roman" panose="02020603050405020304" pitchFamily="18" charset="0"/>
                  <a:cs typeface="Times New Roman" panose="02020603050405020304" pitchFamily="18" charset="0"/>
                </a:rPr>
                <a:t>La unidad </a:t>
              </a:r>
              <a:r>
                <a:rPr lang="es-PE" sz="2000" b="0" i="0" smtClean="0">
                  <a:solidFill>
                    <a:schemeClr val="tx1"/>
                  </a:solidFill>
                  <a:latin typeface="Cambria Math" panose="02040503050406030204" pitchFamily="18" charset="0"/>
                  <a:cs typeface="Times New Roman" panose="02020603050405020304" pitchFamily="18" charset="0"/>
                </a:rPr>
                <a:t>𝑈</a:t>
              </a:r>
              <a:r>
                <a:rPr lang="es-ES" sz="2000" b="0" i="0" smtClean="0">
                  <a:solidFill>
                    <a:schemeClr val="tx1"/>
                  </a:solidFill>
                  <a:latin typeface="Cambria Math" panose="02040503050406030204" pitchFamily="18" charset="0"/>
                  <a:cs typeface="Times New Roman" panose="02020603050405020304" pitchFamily="18" charset="0"/>
                </a:rPr>
                <a:t>_</a:t>
              </a:r>
              <a:r>
                <a:rPr lang="es-PE" sz="2000" b="0" i="0" smtClean="0">
                  <a:solidFill>
                    <a:schemeClr val="tx1"/>
                  </a:solidFill>
                  <a:latin typeface="Cambria Math" panose="02040503050406030204" pitchFamily="18" charset="0"/>
                  <a:cs typeface="Times New Roman" panose="02020603050405020304" pitchFamily="18" charset="0"/>
                </a:rPr>
                <a:t>𝑖</a:t>
              </a:r>
              <a:r>
                <a:rPr lang="es-ES" sz="2000" dirty="0" smtClean="0">
                  <a:solidFill>
                    <a:schemeClr val="tx1"/>
                  </a:solidFill>
                  <a:latin typeface="Times New Roman" panose="02020603050405020304" pitchFamily="18" charset="0"/>
                  <a:cs typeface="Times New Roman" panose="02020603050405020304" pitchFamily="18" charset="0"/>
                </a:rPr>
                <a:t> se selecciona en cualquier selección con probabilidad </a:t>
              </a:r>
              <a:r>
                <a:rPr lang="es-PE" sz="2000" b="0" i="0" smtClean="0">
                  <a:solidFill>
                    <a:schemeClr val="tx1"/>
                  </a:solidFill>
                  <a:latin typeface="Cambria Math" panose="02040503050406030204" pitchFamily="18" charset="0"/>
                  <a:cs typeface="Times New Roman" panose="02020603050405020304" pitchFamily="18" charset="0"/>
                </a:rPr>
                <a:t>1</a:t>
              </a:r>
              <a:r>
                <a:rPr lang="es-ES" sz="2000" b="0" i="0" smtClean="0">
                  <a:solidFill>
                    <a:schemeClr val="tx1"/>
                  </a:solidFill>
                  <a:latin typeface="Cambria Math" panose="02040503050406030204" pitchFamily="18" charset="0"/>
                  <a:cs typeface="Times New Roman" panose="02020603050405020304" pitchFamily="18" charset="0"/>
                </a:rPr>
                <a:t>⁄</a:t>
              </a:r>
              <a:r>
                <a:rPr lang="es-PE" sz="2000" b="0" i="0" smtClean="0">
                  <a:solidFill>
                    <a:schemeClr val="tx1"/>
                  </a:solidFill>
                  <a:latin typeface="Cambria Math" panose="02040503050406030204" pitchFamily="18" charset="0"/>
                  <a:cs typeface="Times New Roman" panose="02020603050405020304" pitchFamily="18" charset="0"/>
                </a:rPr>
                <a:t>𝑁</a:t>
              </a:r>
              <a:endParaRPr lang="es-ES" sz="2000" dirty="0">
                <a:solidFill>
                  <a:schemeClr val="tx1"/>
                </a:solidFill>
                <a:latin typeface="Times New Roman" panose="02020603050405020304" pitchFamily="18" charset="0"/>
                <a:cs typeface="Times New Roman" panose="02020603050405020304" pitchFamily="18" charset="0"/>
              </a:endParaRPr>
            </a:p>
          </dgm:t>
        </dgm:pt>
      </mc:Fallback>
    </mc:AlternateContent>
    <dgm:pt modelId="{9155647C-A489-443D-82F8-54E6D0E6B40F}" type="parTrans" cxnId="{AD242212-8E9A-4259-9359-A2437E6AAAE3}">
      <dgm:prSet/>
      <dgm:spPr/>
      <dgm:t>
        <a:bodyPr/>
        <a:lstStyle/>
        <a:p>
          <a:endParaRPr lang="es-ES" sz="2000"/>
        </a:p>
      </dgm:t>
    </dgm:pt>
    <dgm:pt modelId="{CE09AAC3-0FD9-419A-87C6-00B0EA27E9B0}" type="sibTrans" cxnId="{AD242212-8E9A-4259-9359-A2437E6AAAE3}">
      <dgm:prSet/>
      <dgm:spPr/>
      <dgm:t>
        <a:bodyPr/>
        <a:lstStyle/>
        <a:p>
          <a:endParaRPr lang="es-ES" sz="2000"/>
        </a:p>
      </dgm:t>
    </dgm:pt>
    <dgm:pt modelId="{6391E88D-5199-44E0-BEC9-D6F6F7CA927F}" type="pres">
      <dgm:prSet presAssocID="{1934FA18-44C3-4706-A21E-42CC14A58D63}" presName="linear" presStyleCnt="0">
        <dgm:presLayoutVars>
          <dgm:dir/>
          <dgm:animLvl val="lvl"/>
          <dgm:resizeHandles val="exact"/>
        </dgm:presLayoutVars>
      </dgm:prSet>
      <dgm:spPr/>
    </dgm:pt>
    <dgm:pt modelId="{F9E170D7-F98C-43A8-BEE4-C66C2E846A0D}" type="pres">
      <dgm:prSet presAssocID="{AB1CD42D-5ECC-4CEB-B930-A985E395CB07}" presName="parentLin" presStyleCnt="0"/>
      <dgm:spPr/>
    </dgm:pt>
    <dgm:pt modelId="{83E24C17-A36B-4448-8AB0-FB3AAB336D88}" type="pres">
      <dgm:prSet presAssocID="{AB1CD42D-5ECC-4CEB-B930-A985E395CB07}" presName="parentLeftMargin" presStyleLbl="node1" presStyleIdx="0" presStyleCnt="5"/>
      <dgm:spPr/>
    </dgm:pt>
    <dgm:pt modelId="{CBA19DD3-6BB7-4CAA-8899-8A636A2FBA03}" type="pres">
      <dgm:prSet presAssocID="{AB1CD42D-5ECC-4CEB-B930-A985E395CB07}" presName="parentText" presStyleLbl="node1" presStyleIdx="0" presStyleCnt="5" custScaleX="128515" custScaleY="65218">
        <dgm:presLayoutVars>
          <dgm:chMax val="0"/>
          <dgm:bulletEnabled val="1"/>
        </dgm:presLayoutVars>
      </dgm:prSet>
      <dgm:spPr/>
    </dgm:pt>
    <dgm:pt modelId="{447CBB40-4C42-406D-A02E-354D5EA4E0A5}" type="pres">
      <dgm:prSet presAssocID="{AB1CD42D-5ECC-4CEB-B930-A985E395CB07}" presName="negativeSpace" presStyleCnt="0"/>
      <dgm:spPr/>
    </dgm:pt>
    <dgm:pt modelId="{25DBF909-0B68-4726-A213-0E8B552EF925}" type="pres">
      <dgm:prSet presAssocID="{AB1CD42D-5ECC-4CEB-B930-A985E395CB07}" presName="childText" presStyleLbl="conFgAcc1" presStyleIdx="0" presStyleCnt="5">
        <dgm:presLayoutVars>
          <dgm:bulletEnabled val="1"/>
        </dgm:presLayoutVars>
      </dgm:prSet>
      <dgm:spPr/>
    </dgm:pt>
    <dgm:pt modelId="{3DCC5D4A-92F6-4934-881A-D86BB3A59A87}" type="pres">
      <dgm:prSet presAssocID="{CE09AAC3-0FD9-419A-87C6-00B0EA27E9B0}" presName="spaceBetweenRectangles" presStyleCnt="0"/>
      <dgm:spPr/>
    </dgm:pt>
    <dgm:pt modelId="{73F91A73-7962-4ADA-986D-63D4AD2B567C}" type="pres">
      <dgm:prSet presAssocID="{040008A7-096D-4A3F-B993-1C4F09F65E13}" presName="parentLin" presStyleCnt="0"/>
      <dgm:spPr/>
    </dgm:pt>
    <dgm:pt modelId="{1D09676B-C317-4C40-975B-FD79AE2AA0AB}" type="pres">
      <dgm:prSet presAssocID="{040008A7-096D-4A3F-B993-1C4F09F65E13}" presName="parentLeftMargin" presStyleLbl="node1" presStyleIdx="0" presStyleCnt="5"/>
      <dgm:spPr/>
    </dgm:pt>
    <dgm:pt modelId="{93EAB91E-6046-47A7-872C-679F57943ED1}" type="pres">
      <dgm:prSet presAssocID="{040008A7-096D-4A3F-B993-1C4F09F65E13}" presName="parentText" presStyleLbl="node1" presStyleIdx="1" presStyleCnt="5" custScaleX="128618" custScaleY="56907">
        <dgm:presLayoutVars>
          <dgm:chMax val="0"/>
          <dgm:bulletEnabled val="1"/>
        </dgm:presLayoutVars>
      </dgm:prSet>
      <dgm:spPr/>
    </dgm:pt>
    <dgm:pt modelId="{20EE9D38-06ED-4C02-BFDE-B6988C5532FD}" type="pres">
      <dgm:prSet presAssocID="{040008A7-096D-4A3F-B993-1C4F09F65E13}" presName="negativeSpace" presStyleCnt="0"/>
      <dgm:spPr/>
    </dgm:pt>
    <dgm:pt modelId="{353D7B09-B17D-4686-AE8E-FB07BAB24049}" type="pres">
      <dgm:prSet presAssocID="{040008A7-096D-4A3F-B993-1C4F09F65E13}" presName="childText" presStyleLbl="conFgAcc1" presStyleIdx="1" presStyleCnt="5">
        <dgm:presLayoutVars>
          <dgm:bulletEnabled val="1"/>
        </dgm:presLayoutVars>
      </dgm:prSet>
      <dgm:spPr/>
    </dgm:pt>
    <dgm:pt modelId="{246CA3A8-3649-444A-902E-D2A48D6BA904}" type="pres">
      <dgm:prSet presAssocID="{CA6238B2-22F4-443D-9119-21C962581F0C}" presName="spaceBetweenRectangles" presStyleCnt="0"/>
      <dgm:spPr/>
    </dgm:pt>
    <dgm:pt modelId="{C4BBD9B5-94DE-4119-8FAE-5C8DE67962FC}" type="pres">
      <dgm:prSet presAssocID="{D11CFC23-87EF-4307-B66E-3FFAB3907C69}" presName="parentLin" presStyleCnt="0"/>
      <dgm:spPr/>
    </dgm:pt>
    <dgm:pt modelId="{FB97794C-DB1E-4F35-8F7B-C420A133CFE7}" type="pres">
      <dgm:prSet presAssocID="{D11CFC23-87EF-4307-B66E-3FFAB3907C69}" presName="parentLeftMargin" presStyleLbl="node1" presStyleIdx="1" presStyleCnt="5"/>
      <dgm:spPr/>
    </dgm:pt>
    <dgm:pt modelId="{CCDE746D-F0BE-467C-874A-3CA3A3B90236}" type="pres">
      <dgm:prSet presAssocID="{D11CFC23-87EF-4307-B66E-3FFAB3907C69}" presName="parentText" presStyleLbl="node1" presStyleIdx="2" presStyleCnt="5" custScaleX="128005" custScaleY="49382">
        <dgm:presLayoutVars>
          <dgm:chMax val="0"/>
          <dgm:bulletEnabled val="1"/>
        </dgm:presLayoutVars>
      </dgm:prSet>
      <dgm:spPr/>
    </dgm:pt>
    <dgm:pt modelId="{60BA47CE-D4D4-4D7E-89E3-485B69CC8AD9}" type="pres">
      <dgm:prSet presAssocID="{D11CFC23-87EF-4307-B66E-3FFAB3907C69}" presName="negativeSpace" presStyleCnt="0"/>
      <dgm:spPr/>
    </dgm:pt>
    <dgm:pt modelId="{F45DF8AC-5603-453E-8CF5-B459EBE36871}" type="pres">
      <dgm:prSet presAssocID="{D11CFC23-87EF-4307-B66E-3FFAB3907C69}" presName="childText" presStyleLbl="conFgAcc1" presStyleIdx="2" presStyleCnt="5">
        <dgm:presLayoutVars>
          <dgm:bulletEnabled val="1"/>
        </dgm:presLayoutVars>
      </dgm:prSet>
      <dgm:spPr/>
    </dgm:pt>
    <dgm:pt modelId="{991AC4BC-669B-4494-90A3-68A07C98D390}" type="pres">
      <dgm:prSet presAssocID="{A4F02FE8-78BF-4E93-9B2B-594BFA421777}" presName="spaceBetweenRectangles" presStyleCnt="0"/>
      <dgm:spPr/>
    </dgm:pt>
    <dgm:pt modelId="{A10AD179-D2BF-4C0E-B8E1-09C8E485E661}" type="pres">
      <dgm:prSet presAssocID="{9E6E7037-6576-49A2-BFF7-468C426439E2}" presName="parentLin" presStyleCnt="0"/>
      <dgm:spPr/>
    </dgm:pt>
    <dgm:pt modelId="{C5C70895-DEE9-4081-B242-EB2B1D265941}" type="pres">
      <dgm:prSet presAssocID="{9E6E7037-6576-49A2-BFF7-468C426439E2}" presName="parentLeftMargin" presStyleLbl="node1" presStyleIdx="2" presStyleCnt="5"/>
      <dgm:spPr/>
    </dgm:pt>
    <dgm:pt modelId="{D1512E57-5464-45F1-97CA-37D2A8C74DFF}" type="pres">
      <dgm:prSet presAssocID="{9E6E7037-6576-49A2-BFF7-468C426439E2}" presName="parentText" presStyleLbl="node1" presStyleIdx="3" presStyleCnt="5" custScaleX="128620" custScaleY="63938">
        <dgm:presLayoutVars>
          <dgm:chMax val="0"/>
          <dgm:bulletEnabled val="1"/>
        </dgm:presLayoutVars>
      </dgm:prSet>
      <dgm:spPr/>
    </dgm:pt>
    <dgm:pt modelId="{65825BE5-E1BA-448C-B42D-CF3FD700E542}" type="pres">
      <dgm:prSet presAssocID="{9E6E7037-6576-49A2-BFF7-468C426439E2}" presName="negativeSpace" presStyleCnt="0"/>
      <dgm:spPr/>
    </dgm:pt>
    <dgm:pt modelId="{DE513800-DAD9-47A2-B58A-905D0B271171}" type="pres">
      <dgm:prSet presAssocID="{9E6E7037-6576-49A2-BFF7-468C426439E2}" presName="childText" presStyleLbl="conFgAcc1" presStyleIdx="3" presStyleCnt="5">
        <dgm:presLayoutVars>
          <dgm:bulletEnabled val="1"/>
        </dgm:presLayoutVars>
      </dgm:prSet>
      <dgm:spPr/>
    </dgm:pt>
    <dgm:pt modelId="{896ABFF5-6F54-4E58-B889-8F26FABDB569}" type="pres">
      <dgm:prSet presAssocID="{659C6278-22EB-4138-8C10-46A7203461CF}" presName="spaceBetweenRectangles" presStyleCnt="0"/>
      <dgm:spPr/>
    </dgm:pt>
    <dgm:pt modelId="{B593CD99-0E68-418F-A23A-56BFC7B1B5EC}" type="pres">
      <dgm:prSet presAssocID="{441540DC-B01A-4C61-8440-E2A62D965B12}" presName="parentLin" presStyleCnt="0"/>
      <dgm:spPr/>
    </dgm:pt>
    <dgm:pt modelId="{4BF6D560-F462-4A54-A3E7-E4269E7B306A}" type="pres">
      <dgm:prSet presAssocID="{441540DC-B01A-4C61-8440-E2A62D965B12}" presName="parentLeftMargin" presStyleLbl="node1" presStyleIdx="3" presStyleCnt="5"/>
      <dgm:spPr/>
    </dgm:pt>
    <dgm:pt modelId="{0F8C7CB7-C5C6-4293-A377-B855D4220D68}" type="pres">
      <dgm:prSet presAssocID="{441540DC-B01A-4C61-8440-E2A62D965B12}" presName="parentText" presStyleLbl="node1" presStyleIdx="4" presStyleCnt="5" custScaleX="128721" custScaleY="45732">
        <dgm:presLayoutVars>
          <dgm:chMax val="0"/>
          <dgm:bulletEnabled val="1"/>
        </dgm:presLayoutVars>
      </dgm:prSet>
      <dgm:spPr/>
    </dgm:pt>
    <dgm:pt modelId="{2ACDEF36-9F84-4F34-8D1C-B1A990F1C90C}" type="pres">
      <dgm:prSet presAssocID="{441540DC-B01A-4C61-8440-E2A62D965B12}" presName="negativeSpace" presStyleCnt="0"/>
      <dgm:spPr/>
    </dgm:pt>
    <dgm:pt modelId="{B09200B8-638C-4C34-8BF0-F31FF1859E0C}" type="pres">
      <dgm:prSet presAssocID="{441540DC-B01A-4C61-8440-E2A62D965B12}" presName="childText" presStyleLbl="conFgAcc1" presStyleIdx="4" presStyleCnt="5">
        <dgm:presLayoutVars>
          <dgm:bulletEnabled val="1"/>
        </dgm:presLayoutVars>
      </dgm:prSet>
      <dgm:spPr/>
    </dgm:pt>
  </dgm:ptLst>
  <dgm:cxnLst>
    <dgm:cxn modelId="{D6253810-311B-48E0-8776-740EB904CF73}" srcId="{1934FA18-44C3-4706-A21E-42CC14A58D63}" destId="{040008A7-096D-4A3F-B993-1C4F09F65E13}" srcOrd="1" destOrd="0" parTransId="{C26A3294-9613-4645-8D10-8091C47E006F}" sibTransId="{CA6238B2-22F4-443D-9119-21C962581F0C}"/>
    <dgm:cxn modelId="{AD242212-8E9A-4259-9359-A2437E6AAAE3}" srcId="{1934FA18-44C3-4706-A21E-42CC14A58D63}" destId="{AB1CD42D-5ECC-4CEB-B930-A985E395CB07}" srcOrd="0" destOrd="0" parTransId="{9155647C-A489-443D-82F8-54E6D0E6B40F}" sibTransId="{CE09AAC3-0FD9-419A-87C6-00B0EA27E9B0}"/>
    <dgm:cxn modelId="{4FB2A026-C1D8-499C-98CE-BC194D945C25}" type="presOf" srcId="{9E6E7037-6576-49A2-BFF7-468C426439E2}" destId="{D1512E57-5464-45F1-97CA-37D2A8C74DFF}" srcOrd="1" destOrd="0" presId="urn:microsoft.com/office/officeart/2005/8/layout/list1"/>
    <dgm:cxn modelId="{5C323F36-13B1-4B5E-8228-4E25379D2A73}" type="presOf" srcId="{040008A7-096D-4A3F-B993-1C4F09F65E13}" destId="{93EAB91E-6046-47A7-872C-679F57943ED1}" srcOrd="1" destOrd="0" presId="urn:microsoft.com/office/officeart/2005/8/layout/list1"/>
    <dgm:cxn modelId="{6C4CE846-EF30-4CE9-BD33-4830B78CEEE1}" type="presOf" srcId="{D11CFC23-87EF-4307-B66E-3FFAB3907C69}" destId="{FB97794C-DB1E-4F35-8F7B-C420A133CFE7}" srcOrd="0" destOrd="0" presId="urn:microsoft.com/office/officeart/2005/8/layout/list1"/>
    <dgm:cxn modelId="{1A53FC4D-5870-4C3E-BEFB-223E6EEC993D}" type="presOf" srcId="{441540DC-B01A-4C61-8440-E2A62D965B12}" destId="{4BF6D560-F462-4A54-A3E7-E4269E7B306A}" srcOrd="0" destOrd="0" presId="urn:microsoft.com/office/officeart/2005/8/layout/list1"/>
    <dgm:cxn modelId="{1A13AE77-DD68-4093-B947-E682FF6A0880}" srcId="{1934FA18-44C3-4706-A21E-42CC14A58D63}" destId="{9E6E7037-6576-49A2-BFF7-468C426439E2}" srcOrd="3" destOrd="0" parTransId="{27A62FBC-7069-45E4-B98A-421CCD507C28}" sibTransId="{659C6278-22EB-4138-8C10-46A7203461CF}"/>
    <dgm:cxn modelId="{BB7BC077-2C83-49E3-92A4-5CF9D4BFD3D7}" type="presOf" srcId="{AB1CD42D-5ECC-4CEB-B930-A985E395CB07}" destId="{83E24C17-A36B-4448-8AB0-FB3AAB336D88}" srcOrd="0" destOrd="0" presId="urn:microsoft.com/office/officeart/2005/8/layout/list1"/>
    <dgm:cxn modelId="{D0D59059-7452-4EAA-A8AA-C7E72A21B24A}" type="presOf" srcId="{040008A7-096D-4A3F-B993-1C4F09F65E13}" destId="{1D09676B-C317-4C40-975B-FD79AE2AA0AB}" srcOrd="0" destOrd="0" presId="urn:microsoft.com/office/officeart/2005/8/layout/list1"/>
    <dgm:cxn modelId="{F6C9C57C-5521-4FF3-87EF-88905A4F17F3}" type="presOf" srcId="{9E6E7037-6576-49A2-BFF7-468C426439E2}" destId="{C5C70895-DEE9-4081-B242-EB2B1D265941}" srcOrd="0" destOrd="0" presId="urn:microsoft.com/office/officeart/2005/8/layout/list1"/>
    <dgm:cxn modelId="{8F2042B5-C146-4A1E-B19A-47CF3B449B34}" type="presOf" srcId="{AB1CD42D-5ECC-4CEB-B930-A985E395CB07}" destId="{CBA19DD3-6BB7-4CAA-8899-8A636A2FBA03}" srcOrd="1" destOrd="0" presId="urn:microsoft.com/office/officeart/2005/8/layout/list1"/>
    <dgm:cxn modelId="{0E6FA7B5-19A8-4B6E-9E45-E6E7B4CF7D8B}" type="presOf" srcId="{441540DC-B01A-4C61-8440-E2A62D965B12}" destId="{0F8C7CB7-C5C6-4293-A377-B855D4220D68}" srcOrd="1" destOrd="0" presId="urn:microsoft.com/office/officeart/2005/8/layout/list1"/>
    <dgm:cxn modelId="{0B4C35CC-3C2F-4F19-A96C-B6BD3E0B0AB3}" srcId="{1934FA18-44C3-4706-A21E-42CC14A58D63}" destId="{441540DC-B01A-4C61-8440-E2A62D965B12}" srcOrd="4" destOrd="0" parTransId="{BE273229-2524-4543-BC2D-F63FCEE4260D}" sibTransId="{1A73EC37-0832-4DB9-8AE6-25DF14128B49}"/>
    <dgm:cxn modelId="{D825FFDE-DD81-403C-8AE6-5FBD8AF394A9}" type="presOf" srcId="{D11CFC23-87EF-4307-B66E-3FFAB3907C69}" destId="{CCDE746D-F0BE-467C-874A-3CA3A3B90236}" srcOrd="1" destOrd="0" presId="urn:microsoft.com/office/officeart/2005/8/layout/list1"/>
    <dgm:cxn modelId="{3E643BE0-62F4-400F-B457-F4F4A684BEFD}" srcId="{1934FA18-44C3-4706-A21E-42CC14A58D63}" destId="{D11CFC23-87EF-4307-B66E-3FFAB3907C69}" srcOrd="2" destOrd="0" parTransId="{0E6FCC6B-BE28-46E7-8D6D-EF6707453F30}" sibTransId="{A4F02FE8-78BF-4E93-9B2B-594BFA421777}"/>
    <dgm:cxn modelId="{C52461F3-54B0-4DBE-83A8-FCDCBEEE60EB}" type="presOf" srcId="{1934FA18-44C3-4706-A21E-42CC14A58D63}" destId="{6391E88D-5199-44E0-BEC9-D6F6F7CA927F}" srcOrd="0" destOrd="0" presId="urn:microsoft.com/office/officeart/2005/8/layout/list1"/>
    <dgm:cxn modelId="{BDA28383-FD6D-4F7E-90F9-299BAD3DC102}" type="presParOf" srcId="{6391E88D-5199-44E0-BEC9-D6F6F7CA927F}" destId="{F9E170D7-F98C-43A8-BEE4-C66C2E846A0D}" srcOrd="0" destOrd="0" presId="urn:microsoft.com/office/officeart/2005/8/layout/list1"/>
    <dgm:cxn modelId="{C7E69D9A-82B3-45F6-8B8F-F588033AF38F}" type="presParOf" srcId="{F9E170D7-F98C-43A8-BEE4-C66C2E846A0D}" destId="{83E24C17-A36B-4448-8AB0-FB3AAB336D88}" srcOrd="0" destOrd="0" presId="urn:microsoft.com/office/officeart/2005/8/layout/list1"/>
    <dgm:cxn modelId="{9AD4AD7D-78A9-4B54-B243-6C63404D07EC}" type="presParOf" srcId="{F9E170D7-F98C-43A8-BEE4-C66C2E846A0D}" destId="{CBA19DD3-6BB7-4CAA-8899-8A636A2FBA03}" srcOrd="1" destOrd="0" presId="urn:microsoft.com/office/officeart/2005/8/layout/list1"/>
    <dgm:cxn modelId="{989AE566-F0CE-4A40-8C33-CB0E7A1A0E9F}" type="presParOf" srcId="{6391E88D-5199-44E0-BEC9-D6F6F7CA927F}" destId="{447CBB40-4C42-406D-A02E-354D5EA4E0A5}" srcOrd="1" destOrd="0" presId="urn:microsoft.com/office/officeart/2005/8/layout/list1"/>
    <dgm:cxn modelId="{D6DDCC01-870D-4773-84D8-7568E5D181F2}" type="presParOf" srcId="{6391E88D-5199-44E0-BEC9-D6F6F7CA927F}" destId="{25DBF909-0B68-4726-A213-0E8B552EF925}" srcOrd="2" destOrd="0" presId="urn:microsoft.com/office/officeart/2005/8/layout/list1"/>
    <dgm:cxn modelId="{1BF4DA74-04DC-46F0-AE79-8CCCA7552015}" type="presParOf" srcId="{6391E88D-5199-44E0-BEC9-D6F6F7CA927F}" destId="{3DCC5D4A-92F6-4934-881A-D86BB3A59A87}" srcOrd="3" destOrd="0" presId="urn:microsoft.com/office/officeart/2005/8/layout/list1"/>
    <dgm:cxn modelId="{E5EFE110-FC1B-4E45-B889-5A35830743F9}" type="presParOf" srcId="{6391E88D-5199-44E0-BEC9-D6F6F7CA927F}" destId="{73F91A73-7962-4ADA-986D-63D4AD2B567C}" srcOrd="4" destOrd="0" presId="urn:microsoft.com/office/officeart/2005/8/layout/list1"/>
    <dgm:cxn modelId="{CEA9B5AD-B73D-4236-A17C-B41B2E89471E}" type="presParOf" srcId="{73F91A73-7962-4ADA-986D-63D4AD2B567C}" destId="{1D09676B-C317-4C40-975B-FD79AE2AA0AB}" srcOrd="0" destOrd="0" presId="urn:microsoft.com/office/officeart/2005/8/layout/list1"/>
    <dgm:cxn modelId="{ED90FF4F-EF84-4C4E-A635-566BC098942A}" type="presParOf" srcId="{73F91A73-7962-4ADA-986D-63D4AD2B567C}" destId="{93EAB91E-6046-47A7-872C-679F57943ED1}" srcOrd="1" destOrd="0" presId="urn:microsoft.com/office/officeart/2005/8/layout/list1"/>
    <dgm:cxn modelId="{8CAAFAF9-ED2B-43E9-8A8C-4D7279E23A5A}" type="presParOf" srcId="{6391E88D-5199-44E0-BEC9-D6F6F7CA927F}" destId="{20EE9D38-06ED-4C02-BFDE-B6988C5532FD}" srcOrd="5" destOrd="0" presId="urn:microsoft.com/office/officeart/2005/8/layout/list1"/>
    <dgm:cxn modelId="{E5187320-CF7D-4197-B667-0E9E76982381}" type="presParOf" srcId="{6391E88D-5199-44E0-BEC9-D6F6F7CA927F}" destId="{353D7B09-B17D-4686-AE8E-FB07BAB24049}" srcOrd="6" destOrd="0" presId="urn:microsoft.com/office/officeart/2005/8/layout/list1"/>
    <dgm:cxn modelId="{69B754B5-FD2D-497C-9A79-6A9507DDF1C7}" type="presParOf" srcId="{6391E88D-5199-44E0-BEC9-D6F6F7CA927F}" destId="{246CA3A8-3649-444A-902E-D2A48D6BA904}" srcOrd="7" destOrd="0" presId="urn:microsoft.com/office/officeart/2005/8/layout/list1"/>
    <dgm:cxn modelId="{BCD4DFEF-898E-445D-991D-5AB7F1CE9027}" type="presParOf" srcId="{6391E88D-5199-44E0-BEC9-D6F6F7CA927F}" destId="{C4BBD9B5-94DE-4119-8FAE-5C8DE67962FC}" srcOrd="8" destOrd="0" presId="urn:microsoft.com/office/officeart/2005/8/layout/list1"/>
    <dgm:cxn modelId="{43715C1E-3752-4E4B-8AD6-A72ADC9B80B1}" type="presParOf" srcId="{C4BBD9B5-94DE-4119-8FAE-5C8DE67962FC}" destId="{FB97794C-DB1E-4F35-8F7B-C420A133CFE7}" srcOrd="0" destOrd="0" presId="urn:microsoft.com/office/officeart/2005/8/layout/list1"/>
    <dgm:cxn modelId="{80D90D84-F1F0-441F-8564-6018407DAA62}" type="presParOf" srcId="{C4BBD9B5-94DE-4119-8FAE-5C8DE67962FC}" destId="{CCDE746D-F0BE-467C-874A-3CA3A3B90236}" srcOrd="1" destOrd="0" presId="urn:microsoft.com/office/officeart/2005/8/layout/list1"/>
    <dgm:cxn modelId="{9BCFC77E-21B2-4EF4-B155-02692EFA4F7C}" type="presParOf" srcId="{6391E88D-5199-44E0-BEC9-D6F6F7CA927F}" destId="{60BA47CE-D4D4-4D7E-89E3-485B69CC8AD9}" srcOrd="9" destOrd="0" presId="urn:microsoft.com/office/officeart/2005/8/layout/list1"/>
    <dgm:cxn modelId="{BFA75120-0354-4768-A9EB-3D53884BA9E5}" type="presParOf" srcId="{6391E88D-5199-44E0-BEC9-D6F6F7CA927F}" destId="{F45DF8AC-5603-453E-8CF5-B459EBE36871}" srcOrd="10" destOrd="0" presId="urn:microsoft.com/office/officeart/2005/8/layout/list1"/>
    <dgm:cxn modelId="{91FE1609-5767-4D7D-B34F-4FB8A556F1CF}" type="presParOf" srcId="{6391E88D-5199-44E0-BEC9-D6F6F7CA927F}" destId="{991AC4BC-669B-4494-90A3-68A07C98D390}" srcOrd="11" destOrd="0" presId="urn:microsoft.com/office/officeart/2005/8/layout/list1"/>
    <dgm:cxn modelId="{BB031F53-C14F-4866-9199-A08907497522}" type="presParOf" srcId="{6391E88D-5199-44E0-BEC9-D6F6F7CA927F}" destId="{A10AD179-D2BF-4C0E-B8E1-09C8E485E661}" srcOrd="12" destOrd="0" presId="urn:microsoft.com/office/officeart/2005/8/layout/list1"/>
    <dgm:cxn modelId="{C8F456FB-F131-421E-AD0C-19C5009738D3}" type="presParOf" srcId="{A10AD179-D2BF-4C0E-B8E1-09C8E485E661}" destId="{C5C70895-DEE9-4081-B242-EB2B1D265941}" srcOrd="0" destOrd="0" presId="urn:microsoft.com/office/officeart/2005/8/layout/list1"/>
    <dgm:cxn modelId="{90D00B39-5730-4B63-9EA2-F6500C90F978}" type="presParOf" srcId="{A10AD179-D2BF-4C0E-B8E1-09C8E485E661}" destId="{D1512E57-5464-45F1-97CA-37D2A8C74DFF}" srcOrd="1" destOrd="0" presId="urn:microsoft.com/office/officeart/2005/8/layout/list1"/>
    <dgm:cxn modelId="{497AC5B8-C27A-4798-9F68-7ED774572809}" type="presParOf" srcId="{6391E88D-5199-44E0-BEC9-D6F6F7CA927F}" destId="{65825BE5-E1BA-448C-B42D-CF3FD700E542}" srcOrd="13" destOrd="0" presId="urn:microsoft.com/office/officeart/2005/8/layout/list1"/>
    <dgm:cxn modelId="{BDF479A1-1970-4F2C-BDD4-5D7299392E5B}" type="presParOf" srcId="{6391E88D-5199-44E0-BEC9-D6F6F7CA927F}" destId="{DE513800-DAD9-47A2-B58A-905D0B271171}" srcOrd="14" destOrd="0" presId="urn:microsoft.com/office/officeart/2005/8/layout/list1"/>
    <dgm:cxn modelId="{67B40F76-266D-41EC-8582-CFBF816E2C7A}" type="presParOf" srcId="{6391E88D-5199-44E0-BEC9-D6F6F7CA927F}" destId="{896ABFF5-6F54-4E58-B889-8F26FABDB569}" srcOrd="15" destOrd="0" presId="urn:microsoft.com/office/officeart/2005/8/layout/list1"/>
    <dgm:cxn modelId="{6054BC73-FF16-47C3-B157-5B406CA2CA82}" type="presParOf" srcId="{6391E88D-5199-44E0-BEC9-D6F6F7CA927F}" destId="{B593CD99-0E68-418F-A23A-56BFC7B1B5EC}" srcOrd="16" destOrd="0" presId="urn:microsoft.com/office/officeart/2005/8/layout/list1"/>
    <dgm:cxn modelId="{60B201C5-E0A6-4E91-88EB-12F92800EE87}" type="presParOf" srcId="{B593CD99-0E68-418F-A23A-56BFC7B1B5EC}" destId="{4BF6D560-F462-4A54-A3E7-E4269E7B306A}" srcOrd="0" destOrd="0" presId="urn:microsoft.com/office/officeart/2005/8/layout/list1"/>
    <dgm:cxn modelId="{AEC83C9A-93A1-4F94-B4F3-AA529BEB4A16}" type="presParOf" srcId="{B593CD99-0E68-418F-A23A-56BFC7B1B5EC}" destId="{0F8C7CB7-C5C6-4293-A377-B855D4220D68}" srcOrd="1" destOrd="0" presId="urn:microsoft.com/office/officeart/2005/8/layout/list1"/>
    <dgm:cxn modelId="{A63EFD08-3760-44B5-89E3-5503A019FB3F}" type="presParOf" srcId="{6391E88D-5199-44E0-BEC9-D6F6F7CA927F}" destId="{2ACDEF36-9F84-4F34-8D1C-B1A990F1C90C}" srcOrd="17" destOrd="0" presId="urn:microsoft.com/office/officeart/2005/8/layout/list1"/>
    <dgm:cxn modelId="{3669FC03-6049-499D-B051-46050EB0B910}" type="presParOf" srcId="{6391E88D-5199-44E0-BEC9-D6F6F7CA927F}" destId="{B09200B8-638C-4C34-8BF0-F31FF1859E0C}"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934FA18-44C3-4706-A21E-42CC14A58D63}"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s-ES"/>
        </a:p>
      </dgm:t>
    </dgm:pt>
    <dgm:pt modelId="{040008A7-096D-4A3F-B993-1C4F09F65E13}">
      <dgm:prSet phldrT="[Texto]" custT="1"/>
      <dgm:spPr>
        <a:solidFill>
          <a:srgbClr val="FFC000"/>
        </a:solidFill>
      </dgm:spPr>
      <dgm:t>
        <a:bodyPr/>
        <a:lstStyle/>
        <a:p>
          <a:r>
            <a:rPr lang="es-ES" sz="2000" dirty="0" smtClean="0">
              <a:solidFill>
                <a:schemeClr val="tx1"/>
              </a:solidFill>
              <a:latin typeface="Times New Roman" panose="02020603050405020304" pitchFamily="18" charset="0"/>
              <a:cs typeface="Times New Roman" panose="02020603050405020304" pitchFamily="18" charset="0"/>
            </a:rPr>
            <a:t>Las selecciones son independientes</a:t>
          </a:r>
          <a:endParaRPr lang="es-ES" sz="2000" dirty="0">
            <a:solidFill>
              <a:schemeClr val="tx1"/>
            </a:solidFill>
            <a:latin typeface="Times New Roman" panose="02020603050405020304" pitchFamily="18" charset="0"/>
            <a:cs typeface="Times New Roman" panose="02020603050405020304" pitchFamily="18" charset="0"/>
          </a:endParaRPr>
        </a:p>
      </dgm:t>
    </dgm:pt>
    <dgm:pt modelId="{C26A3294-9613-4645-8D10-8091C47E006F}" type="parTrans" cxnId="{D6253810-311B-48E0-8776-740EB904CF73}">
      <dgm:prSet/>
      <dgm:spPr/>
      <dgm:t>
        <a:bodyPr/>
        <a:lstStyle/>
        <a:p>
          <a:endParaRPr lang="es-ES" sz="2000">
            <a:solidFill>
              <a:schemeClr val="tx1"/>
            </a:solidFill>
            <a:latin typeface="Times New Roman" panose="02020603050405020304" pitchFamily="18" charset="0"/>
            <a:cs typeface="Times New Roman" panose="02020603050405020304" pitchFamily="18" charset="0"/>
          </a:endParaRPr>
        </a:p>
      </dgm:t>
    </dgm:pt>
    <dgm:pt modelId="{CA6238B2-22F4-443D-9119-21C962581F0C}" type="sibTrans" cxnId="{D6253810-311B-48E0-8776-740EB904CF73}">
      <dgm:prSet/>
      <dgm:spPr/>
      <dgm:t>
        <a:bodyPr/>
        <a:lstStyle/>
        <a:p>
          <a:endParaRPr lang="es-ES" sz="2000">
            <a:solidFill>
              <a:schemeClr val="tx1"/>
            </a:solidFill>
            <a:latin typeface="Times New Roman" panose="02020603050405020304" pitchFamily="18" charset="0"/>
            <a:cs typeface="Times New Roman" panose="02020603050405020304" pitchFamily="18" charset="0"/>
          </a:endParaRPr>
        </a:p>
      </dgm:t>
    </dgm:pt>
    <dgm:pt modelId="{9E6E7037-6576-49A2-BFF7-468C426439E2}">
      <dgm:prSet phldrT="[Texto]" custT="1"/>
      <dgm:spPr>
        <a:blipFill>
          <a:blip xmlns:r="http://schemas.openxmlformats.org/officeDocument/2006/relationships" r:embed="rId1"/>
          <a:stretch>
            <a:fillRect t="-67045" b="-128409"/>
          </a:stretch>
        </a:blipFill>
      </dgm:spPr>
      <dgm:t>
        <a:bodyPr/>
        <a:lstStyle/>
        <a:p>
          <a:r>
            <a:rPr lang="es-PE">
              <a:noFill/>
            </a:rPr>
            <a:t> </a:t>
          </a:r>
        </a:p>
      </dgm:t>
    </dgm:pt>
    <dgm:pt modelId="{27A62FBC-7069-45E4-B98A-421CCD507C28}" type="parTrans" cxnId="{1A13AE77-DD68-4093-B947-E682FF6A0880}">
      <dgm:prSet/>
      <dgm:spPr/>
      <dgm:t>
        <a:bodyPr/>
        <a:lstStyle/>
        <a:p>
          <a:endParaRPr lang="es-ES" sz="2000">
            <a:solidFill>
              <a:schemeClr val="tx1"/>
            </a:solidFill>
            <a:latin typeface="Times New Roman" panose="02020603050405020304" pitchFamily="18" charset="0"/>
            <a:cs typeface="Times New Roman" panose="02020603050405020304" pitchFamily="18" charset="0"/>
          </a:endParaRPr>
        </a:p>
      </dgm:t>
    </dgm:pt>
    <dgm:pt modelId="{659C6278-22EB-4138-8C10-46A7203461CF}" type="sibTrans" cxnId="{1A13AE77-DD68-4093-B947-E682FF6A0880}">
      <dgm:prSet/>
      <dgm:spPr/>
      <dgm:t>
        <a:bodyPr/>
        <a:lstStyle/>
        <a:p>
          <a:endParaRPr lang="es-ES" sz="2000">
            <a:solidFill>
              <a:schemeClr val="tx1"/>
            </a:solidFill>
            <a:latin typeface="Times New Roman" panose="02020603050405020304" pitchFamily="18" charset="0"/>
            <a:cs typeface="Times New Roman" panose="02020603050405020304" pitchFamily="18" charset="0"/>
          </a:endParaRPr>
        </a:p>
      </dgm:t>
    </dgm:pt>
    <dgm:pt modelId="{D11CFC23-87EF-4307-B66E-3FFAB3907C69}">
      <dgm:prSet custT="1"/>
      <dgm:spPr>
        <a:blipFill>
          <a:blip xmlns:r="http://schemas.openxmlformats.org/officeDocument/2006/relationships" r:embed="rId2"/>
          <a:stretch>
            <a:fillRect t="-7353" b="-17647"/>
          </a:stretch>
        </a:blipFill>
      </dgm:spPr>
      <dgm:t>
        <a:bodyPr/>
        <a:lstStyle/>
        <a:p>
          <a:r>
            <a:rPr lang="es-PE">
              <a:noFill/>
            </a:rPr>
            <a:t> </a:t>
          </a:r>
        </a:p>
      </dgm:t>
    </dgm:pt>
    <dgm:pt modelId="{0E6FCC6B-BE28-46E7-8D6D-EF6707453F30}" type="parTrans" cxnId="{3E643BE0-62F4-400F-B457-F4F4A684BEFD}">
      <dgm:prSet/>
      <dgm:spPr/>
      <dgm:t>
        <a:bodyPr/>
        <a:lstStyle/>
        <a:p>
          <a:endParaRPr lang="es-ES" sz="2000"/>
        </a:p>
      </dgm:t>
    </dgm:pt>
    <dgm:pt modelId="{A4F02FE8-78BF-4E93-9B2B-594BFA421777}" type="sibTrans" cxnId="{3E643BE0-62F4-400F-B457-F4F4A684BEFD}">
      <dgm:prSet/>
      <dgm:spPr/>
      <dgm:t>
        <a:bodyPr/>
        <a:lstStyle/>
        <a:p>
          <a:endParaRPr lang="es-ES" sz="2000"/>
        </a:p>
      </dgm:t>
    </dgm:pt>
    <dgm:pt modelId="{441540DC-B01A-4C61-8440-E2A62D965B12}">
      <dgm:prSet custT="1"/>
      <dgm:spPr>
        <a:blipFill>
          <a:blip xmlns:r="http://schemas.openxmlformats.org/officeDocument/2006/relationships" r:embed="rId3"/>
          <a:stretch>
            <a:fillRect t="-120313" b="-185938"/>
          </a:stretch>
        </a:blipFill>
      </dgm:spPr>
      <dgm:t>
        <a:bodyPr/>
        <a:lstStyle/>
        <a:p>
          <a:r>
            <a:rPr lang="es-PE">
              <a:noFill/>
            </a:rPr>
            <a:t> </a:t>
          </a:r>
        </a:p>
      </dgm:t>
    </dgm:pt>
    <dgm:pt modelId="{BE273229-2524-4543-BC2D-F63FCEE4260D}" type="parTrans" cxnId="{0B4C35CC-3C2F-4F19-A96C-B6BD3E0B0AB3}">
      <dgm:prSet/>
      <dgm:spPr/>
      <dgm:t>
        <a:bodyPr/>
        <a:lstStyle/>
        <a:p>
          <a:endParaRPr lang="es-ES" sz="2000"/>
        </a:p>
      </dgm:t>
    </dgm:pt>
    <dgm:pt modelId="{1A73EC37-0832-4DB9-8AE6-25DF14128B49}" type="sibTrans" cxnId="{0B4C35CC-3C2F-4F19-A96C-B6BD3E0B0AB3}">
      <dgm:prSet/>
      <dgm:spPr/>
      <dgm:t>
        <a:bodyPr/>
        <a:lstStyle/>
        <a:p>
          <a:endParaRPr lang="es-ES" sz="2000"/>
        </a:p>
      </dgm:t>
    </dgm:pt>
    <dgm:pt modelId="{AB1CD42D-5ECC-4CEB-B930-A985E395CB07}">
      <dgm:prSet custT="1"/>
      <dgm:spPr>
        <a:blipFill>
          <a:blip xmlns:r="http://schemas.openxmlformats.org/officeDocument/2006/relationships" r:embed="rId4"/>
          <a:stretch>
            <a:fillRect t="-74157" b="-117978"/>
          </a:stretch>
        </a:blipFill>
      </dgm:spPr>
      <dgm:t>
        <a:bodyPr/>
        <a:lstStyle/>
        <a:p>
          <a:r>
            <a:rPr lang="es-PE">
              <a:noFill/>
            </a:rPr>
            <a:t> </a:t>
          </a:r>
        </a:p>
      </dgm:t>
    </dgm:pt>
    <dgm:pt modelId="{9155647C-A489-443D-82F8-54E6D0E6B40F}" type="parTrans" cxnId="{AD242212-8E9A-4259-9359-A2437E6AAAE3}">
      <dgm:prSet/>
      <dgm:spPr/>
      <dgm:t>
        <a:bodyPr/>
        <a:lstStyle/>
        <a:p>
          <a:endParaRPr lang="es-ES" sz="2000"/>
        </a:p>
      </dgm:t>
    </dgm:pt>
    <dgm:pt modelId="{CE09AAC3-0FD9-419A-87C6-00B0EA27E9B0}" type="sibTrans" cxnId="{AD242212-8E9A-4259-9359-A2437E6AAAE3}">
      <dgm:prSet/>
      <dgm:spPr/>
      <dgm:t>
        <a:bodyPr/>
        <a:lstStyle/>
        <a:p>
          <a:endParaRPr lang="es-ES" sz="2000"/>
        </a:p>
      </dgm:t>
    </dgm:pt>
    <dgm:pt modelId="{6391E88D-5199-44E0-BEC9-D6F6F7CA927F}" type="pres">
      <dgm:prSet presAssocID="{1934FA18-44C3-4706-A21E-42CC14A58D63}" presName="linear" presStyleCnt="0">
        <dgm:presLayoutVars>
          <dgm:dir/>
          <dgm:animLvl val="lvl"/>
          <dgm:resizeHandles val="exact"/>
        </dgm:presLayoutVars>
      </dgm:prSet>
      <dgm:spPr/>
      <dgm:t>
        <a:bodyPr/>
        <a:lstStyle/>
        <a:p>
          <a:endParaRPr lang="es-ES"/>
        </a:p>
      </dgm:t>
    </dgm:pt>
    <dgm:pt modelId="{F9E170D7-F98C-43A8-BEE4-C66C2E846A0D}" type="pres">
      <dgm:prSet presAssocID="{AB1CD42D-5ECC-4CEB-B930-A985E395CB07}" presName="parentLin" presStyleCnt="0"/>
      <dgm:spPr/>
    </dgm:pt>
    <dgm:pt modelId="{83E24C17-A36B-4448-8AB0-FB3AAB336D88}" type="pres">
      <dgm:prSet presAssocID="{AB1CD42D-5ECC-4CEB-B930-A985E395CB07}" presName="parentLeftMargin" presStyleLbl="node1" presStyleIdx="0" presStyleCnt="5"/>
      <dgm:spPr/>
      <dgm:t>
        <a:bodyPr/>
        <a:lstStyle/>
        <a:p>
          <a:endParaRPr lang="es-ES"/>
        </a:p>
      </dgm:t>
    </dgm:pt>
    <dgm:pt modelId="{CBA19DD3-6BB7-4CAA-8899-8A636A2FBA03}" type="pres">
      <dgm:prSet presAssocID="{AB1CD42D-5ECC-4CEB-B930-A985E395CB07}" presName="parentText" presStyleLbl="node1" presStyleIdx="0" presStyleCnt="5" custScaleX="128515" custScaleY="65218">
        <dgm:presLayoutVars>
          <dgm:chMax val="0"/>
          <dgm:bulletEnabled val="1"/>
        </dgm:presLayoutVars>
      </dgm:prSet>
      <dgm:spPr/>
      <dgm:t>
        <a:bodyPr/>
        <a:lstStyle/>
        <a:p>
          <a:endParaRPr lang="es-ES"/>
        </a:p>
      </dgm:t>
    </dgm:pt>
    <dgm:pt modelId="{447CBB40-4C42-406D-A02E-354D5EA4E0A5}" type="pres">
      <dgm:prSet presAssocID="{AB1CD42D-5ECC-4CEB-B930-A985E395CB07}" presName="negativeSpace" presStyleCnt="0"/>
      <dgm:spPr/>
    </dgm:pt>
    <dgm:pt modelId="{25DBF909-0B68-4726-A213-0E8B552EF925}" type="pres">
      <dgm:prSet presAssocID="{AB1CD42D-5ECC-4CEB-B930-A985E395CB07}" presName="childText" presStyleLbl="conFgAcc1" presStyleIdx="0" presStyleCnt="5">
        <dgm:presLayoutVars>
          <dgm:bulletEnabled val="1"/>
        </dgm:presLayoutVars>
      </dgm:prSet>
      <dgm:spPr/>
    </dgm:pt>
    <dgm:pt modelId="{3DCC5D4A-92F6-4934-881A-D86BB3A59A87}" type="pres">
      <dgm:prSet presAssocID="{CE09AAC3-0FD9-419A-87C6-00B0EA27E9B0}" presName="spaceBetweenRectangles" presStyleCnt="0"/>
      <dgm:spPr/>
    </dgm:pt>
    <dgm:pt modelId="{73F91A73-7962-4ADA-986D-63D4AD2B567C}" type="pres">
      <dgm:prSet presAssocID="{040008A7-096D-4A3F-B993-1C4F09F65E13}" presName="parentLin" presStyleCnt="0"/>
      <dgm:spPr/>
    </dgm:pt>
    <dgm:pt modelId="{1D09676B-C317-4C40-975B-FD79AE2AA0AB}" type="pres">
      <dgm:prSet presAssocID="{040008A7-096D-4A3F-B993-1C4F09F65E13}" presName="parentLeftMargin" presStyleLbl="node1" presStyleIdx="0" presStyleCnt="5"/>
      <dgm:spPr/>
      <dgm:t>
        <a:bodyPr/>
        <a:lstStyle/>
        <a:p>
          <a:endParaRPr lang="es-ES"/>
        </a:p>
      </dgm:t>
    </dgm:pt>
    <dgm:pt modelId="{93EAB91E-6046-47A7-872C-679F57943ED1}" type="pres">
      <dgm:prSet presAssocID="{040008A7-096D-4A3F-B993-1C4F09F65E13}" presName="parentText" presStyleLbl="node1" presStyleIdx="1" presStyleCnt="5" custScaleX="128618" custScaleY="56907">
        <dgm:presLayoutVars>
          <dgm:chMax val="0"/>
          <dgm:bulletEnabled val="1"/>
        </dgm:presLayoutVars>
      </dgm:prSet>
      <dgm:spPr/>
      <dgm:t>
        <a:bodyPr/>
        <a:lstStyle/>
        <a:p>
          <a:endParaRPr lang="es-ES"/>
        </a:p>
      </dgm:t>
    </dgm:pt>
    <dgm:pt modelId="{20EE9D38-06ED-4C02-BFDE-B6988C5532FD}" type="pres">
      <dgm:prSet presAssocID="{040008A7-096D-4A3F-B993-1C4F09F65E13}" presName="negativeSpace" presStyleCnt="0"/>
      <dgm:spPr/>
    </dgm:pt>
    <dgm:pt modelId="{353D7B09-B17D-4686-AE8E-FB07BAB24049}" type="pres">
      <dgm:prSet presAssocID="{040008A7-096D-4A3F-B993-1C4F09F65E13}" presName="childText" presStyleLbl="conFgAcc1" presStyleIdx="1" presStyleCnt="5">
        <dgm:presLayoutVars>
          <dgm:bulletEnabled val="1"/>
        </dgm:presLayoutVars>
      </dgm:prSet>
      <dgm:spPr/>
    </dgm:pt>
    <dgm:pt modelId="{246CA3A8-3649-444A-902E-D2A48D6BA904}" type="pres">
      <dgm:prSet presAssocID="{CA6238B2-22F4-443D-9119-21C962581F0C}" presName="spaceBetweenRectangles" presStyleCnt="0"/>
      <dgm:spPr/>
    </dgm:pt>
    <dgm:pt modelId="{C4BBD9B5-94DE-4119-8FAE-5C8DE67962FC}" type="pres">
      <dgm:prSet presAssocID="{D11CFC23-87EF-4307-B66E-3FFAB3907C69}" presName="parentLin" presStyleCnt="0"/>
      <dgm:spPr/>
    </dgm:pt>
    <dgm:pt modelId="{FB97794C-DB1E-4F35-8F7B-C420A133CFE7}" type="pres">
      <dgm:prSet presAssocID="{D11CFC23-87EF-4307-B66E-3FFAB3907C69}" presName="parentLeftMargin" presStyleLbl="node1" presStyleIdx="1" presStyleCnt="5"/>
      <dgm:spPr/>
      <dgm:t>
        <a:bodyPr/>
        <a:lstStyle/>
        <a:p>
          <a:endParaRPr lang="es-ES"/>
        </a:p>
      </dgm:t>
    </dgm:pt>
    <dgm:pt modelId="{CCDE746D-F0BE-467C-874A-3CA3A3B90236}" type="pres">
      <dgm:prSet presAssocID="{D11CFC23-87EF-4307-B66E-3FFAB3907C69}" presName="parentText" presStyleLbl="node1" presStyleIdx="2" presStyleCnt="5" custScaleX="128005" custScaleY="49382">
        <dgm:presLayoutVars>
          <dgm:chMax val="0"/>
          <dgm:bulletEnabled val="1"/>
        </dgm:presLayoutVars>
      </dgm:prSet>
      <dgm:spPr/>
      <dgm:t>
        <a:bodyPr/>
        <a:lstStyle/>
        <a:p>
          <a:endParaRPr lang="es-ES"/>
        </a:p>
      </dgm:t>
    </dgm:pt>
    <dgm:pt modelId="{60BA47CE-D4D4-4D7E-89E3-485B69CC8AD9}" type="pres">
      <dgm:prSet presAssocID="{D11CFC23-87EF-4307-B66E-3FFAB3907C69}" presName="negativeSpace" presStyleCnt="0"/>
      <dgm:spPr/>
    </dgm:pt>
    <dgm:pt modelId="{F45DF8AC-5603-453E-8CF5-B459EBE36871}" type="pres">
      <dgm:prSet presAssocID="{D11CFC23-87EF-4307-B66E-3FFAB3907C69}" presName="childText" presStyleLbl="conFgAcc1" presStyleIdx="2" presStyleCnt="5">
        <dgm:presLayoutVars>
          <dgm:bulletEnabled val="1"/>
        </dgm:presLayoutVars>
      </dgm:prSet>
      <dgm:spPr/>
    </dgm:pt>
    <dgm:pt modelId="{991AC4BC-669B-4494-90A3-68A07C98D390}" type="pres">
      <dgm:prSet presAssocID="{A4F02FE8-78BF-4E93-9B2B-594BFA421777}" presName="spaceBetweenRectangles" presStyleCnt="0"/>
      <dgm:spPr/>
    </dgm:pt>
    <dgm:pt modelId="{A10AD179-D2BF-4C0E-B8E1-09C8E485E661}" type="pres">
      <dgm:prSet presAssocID="{9E6E7037-6576-49A2-BFF7-468C426439E2}" presName="parentLin" presStyleCnt="0"/>
      <dgm:spPr/>
    </dgm:pt>
    <dgm:pt modelId="{C5C70895-DEE9-4081-B242-EB2B1D265941}" type="pres">
      <dgm:prSet presAssocID="{9E6E7037-6576-49A2-BFF7-468C426439E2}" presName="parentLeftMargin" presStyleLbl="node1" presStyleIdx="2" presStyleCnt="5"/>
      <dgm:spPr/>
      <dgm:t>
        <a:bodyPr/>
        <a:lstStyle/>
        <a:p>
          <a:endParaRPr lang="es-ES"/>
        </a:p>
      </dgm:t>
    </dgm:pt>
    <dgm:pt modelId="{D1512E57-5464-45F1-97CA-37D2A8C74DFF}" type="pres">
      <dgm:prSet presAssocID="{9E6E7037-6576-49A2-BFF7-468C426439E2}" presName="parentText" presStyleLbl="node1" presStyleIdx="3" presStyleCnt="5" custScaleX="128620" custScaleY="63938">
        <dgm:presLayoutVars>
          <dgm:chMax val="0"/>
          <dgm:bulletEnabled val="1"/>
        </dgm:presLayoutVars>
      </dgm:prSet>
      <dgm:spPr/>
      <dgm:t>
        <a:bodyPr/>
        <a:lstStyle/>
        <a:p>
          <a:endParaRPr lang="es-ES"/>
        </a:p>
      </dgm:t>
    </dgm:pt>
    <dgm:pt modelId="{65825BE5-E1BA-448C-B42D-CF3FD700E542}" type="pres">
      <dgm:prSet presAssocID="{9E6E7037-6576-49A2-BFF7-468C426439E2}" presName="negativeSpace" presStyleCnt="0"/>
      <dgm:spPr/>
    </dgm:pt>
    <dgm:pt modelId="{DE513800-DAD9-47A2-B58A-905D0B271171}" type="pres">
      <dgm:prSet presAssocID="{9E6E7037-6576-49A2-BFF7-468C426439E2}" presName="childText" presStyleLbl="conFgAcc1" presStyleIdx="3" presStyleCnt="5">
        <dgm:presLayoutVars>
          <dgm:bulletEnabled val="1"/>
        </dgm:presLayoutVars>
      </dgm:prSet>
      <dgm:spPr/>
    </dgm:pt>
    <dgm:pt modelId="{896ABFF5-6F54-4E58-B889-8F26FABDB569}" type="pres">
      <dgm:prSet presAssocID="{659C6278-22EB-4138-8C10-46A7203461CF}" presName="spaceBetweenRectangles" presStyleCnt="0"/>
      <dgm:spPr/>
    </dgm:pt>
    <dgm:pt modelId="{B593CD99-0E68-418F-A23A-56BFC7B1B5EC}" type="pres">
      <dgm:prSet presAssocID="{441540DC-B01A-4C61-8440-E2A62D965B12}" presName="parentLin" presStyleCnt="0"/>
      <dgm:spPr/>
    </dgm:pt>
    <dgm:pt modelId="{4BF6D560-F462-4A54-A3E7-E4269E7B306A}" type="pres">
      <dgm:prSet presAssocID="{441540DC-B01A-4C61-8440-E2A62D965B12}" presName="parentLeftMargin" presStyleLbl="node1" presStyleIdx="3" presStyleCnt="5"/>
      <dgm:spPr/>
      <dgm:t>
        <a:bodyPr/>
        <a:lstStyle/>
        <a:p>
          <a:endParaRPr lang="es-ES"/>
        </a:p>
      </dgm:t>
    </dgm:pt>
    <dgm:pt modelId="{0F8C7CB7-C5C6-4293-A377-B855D4220D68}" type="pres">
      <dgm:prSet presAssocID="{441540DC-B01A-4C61-8440-E2A62D965B12}" presName="parentText" presStyleLbl="node1" presStyleIdx="4" presStyleCnt="5" custScaleX="128721" custScaleY="45732">
        <dgm:presLayoutVars>
          <dgm:chMax val="0"/>
          <dgm:bulletEnabled val="1"/>
        </dgm:presLayoutVars>
      </dgm:prSet>
      <dgm:spPr/>
      <dgm:t>
        <a:bodyPr/>
        <a:lstStyle/>
        <a:p>
          <a:endParaRPr lang="es-ES"/>
        </a:p>
      </dgm:t>
    </dgm:pt>
    <dgm:pt modelId="{2ACDEF36-9F84-4F34-8D1C-B1A990F1C90C}" type="pres">
      <dgm:prSet presAssocID="{441540DC-B01A-4C61-8440-E2A62D965B12}" presName="negativeSpace" presStyleCnt="0"/>
      <dgm:spPr/>
    </dgm:pt>
    <dgm:pt modelId="{B09200B8-638C-4C34-8BF0-F31FF1859E0C}" type="pres">
      <dgm:prSet presAssocID="{441540DC-B01A-4C61-8440-E2A62D965B12}" presName="childText" presStyleLbl="conFgAcc1" presStyleIdx="4" presStyleCnt="5">
        <dgm:presLayoutVars>
          <dgm:bulletEnabled val="1"/>
        </dgm:presLayoutVars>
      </dgm:prSet>
      <dgm:spPr/>
    </dgm:pt>
  </dgm:ptLst>
  <dgm:cxnLst>
    <dgm:cxn modelId="{1A13AE77-DD68-4093-B947-E682FF6A0880}" srcId="{1934FA18-44C3-4706-A21E-42CC14A58D63}" destId="{9E6E7037-6576-49A2-BFF7-468C426439E2}" srcOrd="3" destOrd="0" parTransId="{27A62FBC-7069-45E4-B98A-421CCD507C28}" sibTransId="{659C6278-22EB-4138-8C10-46A7203461CF}"/>
    <dgm:cxn modelId="{0B4C35CC-3C2F-4F19-A96C-B6BD3E0B0AB3}" srcId="{1934FA18-44C3-4706-A21E-42CC14A58D63}" destId="{441540DC-B01A-4C61-8440-E2A62D965B12}" srcOrd="4" destOrd="0" parTransId="{BE273229-2524-4543-BC2D-F63FCEE4260D}" sibTransId="{1A73EC37-0832-4DB9-8AE6-25DF14128B49}"/>
    <dgm:cxn modelId="{5C323F36-13B1-4B5E-8228-4E25379D2A73}" type="presOf" srcId="{040008A7-096D-4A3F-B993-1C4F09F65E13}" destId="{93EAB91E-6046-47A7-872C-679F57943ED1}" srcOrd="1" destOrd="0" presId="urn:microsoft.com/office/officeart/2005/8/layout/list1"/>
    <dgm:cxn modelId="{D0D59059-7452-4EAA-A8AA-C7E72A21B24A}" type="presOf" srcId="{040008A7-096D-4A3F-B993-1C4F09F65E13}" destId="{1D09676B-C317-4C40-975B-FD79AE2AA0AB}" srcOrd="0" destOrd="0" presId="urn:microsoft.com/office/officeart/2005/8/layout/list1"/>
    <dgm:cxn modelId="{1A53FC4D-5870-4C3E-BEFB-223E6EEC993D}" type="presOf" srcId="{441540DC-B01A-4C61-8440-E2A62D965B12}" destId="{4BF6D560-F462-4A54-A3E7-E4269E7B306A}" srcOrd="0" destOrd="0" presId="urn:microsoft.com/office/officeart/2005/8/layout/list1"/>
    <dgm:cxn modelId="{4FB2A026-C1D8-499C-98CE-BC194D945C25}" type="presOf" srcId="{9E6E7037-6576-49A2-BFF7-468C426439E2}" destId="{D1512E57-5464-45F1-97CA-37D2A8C74DFF}" srcOrd="1" destOrd="0" presId="urn:microsoft.com/office/officeart/2005/8/layout/list1"/>
    <dgm:cxn modelId="{F6C9C57C-5521-4FF3-87EF-88905A4F17F3}" type="presOf" srcId="{9E6E7037-6576-49A2-BFF7-468C426439E2}" destId="{C5C70895-DEE9-4081-B242-EB2B1D265941}" srcOrd="0" destOrd="0" presId="urn:microsoft.com/office/officeart/2005/8/layout/list1"/>
    <dgm:cxn modelId="{D6253810-311B-48E0-8776-740EB904CF73}" srcId="{1934FA18-44C3-4706-A21E-42CC14A58D63}" destId="{040008A7-096D-4A3F-B993-1C4F09F65E13}" srcOrd="1" destOrd="0" parTransId="{C26A3294-9613-4645-8D10-8091C47E006F}" sibTransId="{CA6238B2-22F4-443D-9119-21C962581F0C}"/>
    <dgm:cxn modelId="{D825FFDE-DD81-403C-8AE6-5FBD8AF394A9}" type="presOf" srcId="{D11CFC23-87EF-4307-B66E-3FFAB3907C69}" destId="{CCDE746D-F0BE-467C-874A-3CA3A3B90236}" srcOrd="1" destOrd="0" presId="urn:microsoft.com/office/officeart/2005/8/layout/list1"/>
    <dgm:cxn modelId="{C52461F3-54B0-4DBE-83A8-FCDCBEEE60EB}" type="presOf" srcId="{1934FA18-44C3-4706-A21E-42CC14A58D63}" destId="{6391E88D-5199-44E0-BEC9-D6F6F7CA927F}" srcOrd="0" destOrd="0" presId="urn:microsoft.com/office/officeart/2005/8/layout/list1"/>
    <dgm:cxn modelId="{AD242212-8E9A-4259-9359-A2437E6AAAE3}" srcId="{1934FA18-44C3-4706-A21E-42CC14A58D63}" destId="{AB1CD42D-5ECC-4CEB-B930-A985E395CB07}" srcOrd="0" destOrd="0" parTransId="{9155647C-A489-443D-82F8-54E6D0E6B40F}" sibTransId="{CE09AAC3-0FD9-419A-87C6-00B0EA27E9B0}"/>
    <dgm:cxn modelId="{8F2042B5-C146-4A1E-B19A-47CF3B449B34}" type="presOf" srcId="{AB1CD42D-5ECC-4CEB-B930-A985E395CB07}" destId="{CBA19DD3-6BB7-4CAA-8899-8A636A2FBA03}" srcOrd="1" destOrd="0" presId="urn:microsoft.com/office/officeart/2005/8/layout/list1"/>
    <dgm:cxn modelId="{3E643BE0-62F4-400F-B457-F4F4A684BEFD}" srcId="{1934FA18-44C3-4706-A21E-42CC14A58D63}" destId="{D11CFC23-87EF-4307-B66E-3FFAB3907C69}" srcOrd="2" destOrd="0" parTransId="{0E6FCC6B-BE28-46E7-8D6D-EF6707453F30}" sibTransId="{A4F02FE8-78BF-4E93-9B2B-594BFA421777}"/>
    <dgm:cxn modelId="{0E6FA7B5-19A8-4B6E-9E45-E6E7B4CF7D8B}" type="presOf" srcId="{441540DC-B01A-4C61-8440-E2A62D965B12}" destId="{0F8C7CB7-C5C6-4293-A377-B855D4220D68}" srcOrd="1" destOrd="0" presId="urn:microsoft.com/office/officeart/2005/8/layout/list1"/>
    <dgm:cxn modelId="{BB7BC077-2C83-49E3-92A4-5CF9D4BFD3D7}" type="presOf" srcId="{AB1CD42D-5ECC-4CEB-B930-A985E395CB07}" destId="{83E24C17-A36B-4448-8AB0-FB3AAB336D88}" srcOrd="0" destOrd="0" presId="urn:microsoft.com/office/officeart/2005/8/layout/list1"/>
    <dgm:cxn modelId="{6C4CE846-EF30-4CE9-BD33-4830B78CEEE1}" type="presOf" srcId="{D11CFC23-87EF-4307-B66E-3FFAB3907C69}" destId="{FB97794C-DB1E-4F35-8F7B-C420A133CFE7}" srcOrd="0" destOrd="0" presId="urn:microsoft.com/office/officeart/2005/8/layout/list1"/>
    <dgm:cxn modelId="{BDA28383-FD6D-4F7E-90F9-299BAD3DC102}" type="presParOf" srcId="{6391E88D-5199-44E0-BEC9-D6F6F7CA927F}" destId="{F9E170D7-F98C-43A8-BEE4-C66C2E846A0D}" srcOrd="0" destOrd="0" presId="urn:microsoft.com/office/officeart/2005/8/layout/list1"/>
    <dgm:cxn modelId="{C7E69D9A-82B3-45F6-8B8F-F588033AF38F}" type="presParOf" srcId="{F9E170D7-F98C-43A8-BEE4-C66C2E846A0D}" destId="{83E24C17-A36B-4448-8AB0-FB3AAB336D88}" srcOrd="0" destOrd="0" presId="urn:microsoft.com/office/officeart/2005/8/layout/list1"/>
    <dgm:cxn modelId="{9AD4AD7D-78A9-4B54-B243-6C63404D07EC}" type="presParOf" srcId="{F9E170D7-F98C-43A8-BEE4-C66C2E846A0D}" destId="{CBA19DD3-6BB7-4CAA-8899-8A636A2FBA03}" srcOrd="1" destOrd="0" presId="urn:microsoft.com/office/officeart/2005/8/layout/list1"/>
    <dgm:cxn modelId="{989AE566-F0CE-4A40-8C33-CB0E7A1A0E9F}" type="presParOf" srcId="{6391E88D-5199-44E0-BEC9-D6F6F7CA927F}" destId="{447CBB40-4C42-406D-A02E-354D5EA4E0A5}" srcOrd="1" destOrd="0" presId="urn:microsoft.com/office/officeart/2005/8/layout/list1"/>
    <dgm:cxn modelId="{D6DDCC01-870D-4773-84D8-7568E5D181F2}" type="presParOf" srcId="{6391E88D-5199-44E0-BEC9-D6F6F7CA927F}" destId="{25DBF909-0B68-4726-A213-0E8B552EF925}" srcOrd="2" destOrd="0" presId="urn:microsoft.com/office/officeart/2005/8/layout/list1"/>
    <dgm:cxn modelId="{1BF4DA74-04DC-46F0-AE79-8CCCA7552015}" type="presParOf" srcId="{6391E88D-5199-44E0-BEC9-D6F6F7CA927F}" destId="{3DCC5D4A-92F6-4934-881A-D86BB3A59A87}" srcOrd="3" destOrd="0" presId="urn:microsoft.com/office/officeart/2005/8/layout/list1"/>
    <dgm:cxn modelId="{E5EFE110-FC1B-4E45-B889-5A35830743F9}" type="presParOf" srcId="{6391E88D-5199-44E0-BEC9-D6F6F7CA927F}" destId="{73F91A73-7962-4ADA-986D-63D4AD2B567C}" srcOrd="4" destOrd="0" presId="urn:microsoft.com/office/officeart/2005/8/layout/list1"/>
    <dgm:cxn modelId="{CEA9B5AD-B73D-4236-A17C-B41B2E89471E}" type="presParOf" srcId="{73F91A73-7962-4ADA-986D-63D4AD2B567C}" destId="{1D09676B-C317-4C40-975B-FD79AE2AA0AB}" srcOrd="0" destOrd="0" presId="urn:microsoft.com/office/officeart/2005/8/layout/list1"/>
    <dgm:cxn modelId="{ED90FF4F-EF84-4C4E-A635-566BC098942A}" type="presParOf" srcId="{73F91A73-7962-4ADA-986D-63D4AD2B567C}" destId="{93EAB91E-6046-47A7-872C-679F57943ED1}" srcOrd="1" destOrd="0" presId="urn:microsoft.com/office/officeart/2005/8/layout/list1"/>
    <dgm:cxn modelId="{8CAAFAF9-ED2B-43E9-8A8C-4D7279E23A5A}" type="presParOf" srcId="{6391E88D-5199-44E0-BEC9-D6F6F7CA927F}" destId="{20EE9D38-06ED-4C02-BFDE-B6988C5532FD}" srcOrd="5" destOrd="0" presId="urn:microsoft.com/office/officeart/2005/8/layout/list1"/>
    <dgm:cxn modelId="{E5187320-CF7D-4197-B667-0E9E76982381}" type="presParOf" srcId="{6391E88D-5199-44E0-BEC9-D6F6F7CA927F}" destId="{353D7B09-B17D-4686-AE8E-FB07BAB24049}" srcOrd="6" destOrd="0" presId="urn:microsoft.com/office/officeart/2005/8/layout/list1"/>
    <dgm:cxn modelId="{69B754B5-FD2D-497C-9A79-6A9507DDF1C7}" type="presParOf" srcId="{6391E88D-5199-44E0-BEC9-D6F6F7CA927F}" destId="{246CA3A8-3649-444A-902E-D2A48D6BA904}" srcOrd="7" destOrd="0" presId="urn:microsoft.com/office/officeart/2005/8/layout/list1"/>
    <dgm:cxn modelId="{BCD4DFEF-898E-445D-991D-5AB7F1CE9027}" type="presParOf" srcId="{6391E88D-5199-44E0-BEC9-D6F6F7CA927F}" destId="{C4BBD9B5-94DE-4119-8FAE-5C8DE67962FC}" srcOrd="8" destOrd="0" presId="urn:microsoft.com/office/officeart/2005/8/layout/list1"/>
    <dgm:cxn modelId="{43715C1E-3752-4E4B-8AD6-A72ADC9B80B1}" type="presParOf" srcId="{C4BBD9B5-94DE-4119-8FAE-5C8DE67962FC}" destId="{FB97794C-DB1E-4F35-8F7B-C420A133CFE7}" srcOrd="0" destOrd="0" presId="urn:microsoft.com/office/officeart/2005/8/layout/list1"/>
    <dgm:cxn modelId="{80D90D84-F1F0-441F-8564-6018407DAA62}" type="presParOf" srcId="{C4BBD9B5-94DE-4119-8FAE-5C8DE67962FC}" destId="{CCDE746D-F0BE-467C-874A-3CA3A3B90236}" srcOrd="1" destOrd="0" presId="urn:microsoft.com/office/officeart/2005/8/layout/list1"/>
    <dgm:cxn modelId="{9BCFC77E-21B2-4EF4-B155-02692EFA4F7C}" type="presParOf" srcId="{6391E88D-5199-44E0-BEC9-D6F6F7CA927F}" destId="{60BA47CE-D4D4-4D7E-89E3-485B69CC8AD9}" srcOrd="9" destOrd="0" presId="urn:microsoft.com/office/officeart/2005/8/layout/list1"/>
    <dgm:cxn modelId="{BFA75120-0354-4768-A9EB-3D53884BA9E5}" type="presParOf" srcId="{6391E88D-5199-44E0-BEC9-D6F6F7CA927F}" destId="{F45DF8AC-5603-453E-8CF5-B459EBE36871}" srcOrd="10" destOrd="0" presId="urn:microsoft.com/office/officeart/2005/8/layout/list1"/>
    <dgm:cxn modelId="{91FE1609-5767-4D7D-B34F-4FB8A556F1CF}" type="presParOf" srcId="{6391E88D-5199-44E0-BEC9-D6F6F7CA927F}" destId="{991AC4BC-669B-4494-90A3-68A07C98D390}" srcOrd="11" destOrd="0" presId="urn:microsoft.com/office/officeart/2005/8/layout/list1"/>
    <dgm:cxn modelId="{BB031F53-C14F-4866-9199-A08907497522}" type="presParOf" srcId="{6391E88D-5199-44E0-BEC9-D6F6F7CA927F}" destId="{A10AD179-D2BF-4C0E-B8E1-09C8E485E661}" srcOrd="12" destOrd="0" presId="urn:microsoft.com/office/officeart/2005/8/layout/list1"/>
    <dgm:cxn modelId="{C8F456FB-F131-421E-AD0C-19C5009738D3}" type="presParOf" srcId="{A10AD179-D2BF-4C0E-B8E1-09C8E485E661}" destId="{C5C70895-DEE9-4081-B242-EB2B1D265941}" srcOrd="0" destOrd="0" presId="urn:microsoft.com/office/officeart/2005/8/layout/list1"/>
    <dgm:cxn modelId="{90D00B39-5730-4B63-9EA2-F6500C90F978}" type="presParOf" srcId="{A10AD179-D2BF-4C0E-B8E1-09C8E485E661}" destId="{D1512E57-5464-45F1-97CA-37D2A8C74DFF}" srcOrd="1" destOrd="0" presId="urn:microsoft.com/office/officeart/2005/8/layout/list1"/>
    <dgm:cxn modelId="{497AC5B8-C27A-4798-9F68-7ED774572809}" type="presParOf" srcId="{6391E88D-5199-44E0-BEC9-D6F6F7CA927F}" destId="{65825BE5-E1BA-448C-B42D-CF3FD700E542}" srcOrd="13" destOrd="0" presId="urn:microsoft.com/office/officeart/2005/8/layout/list1"/>
    <dgm:cxn modelId="{BDF479A1-1970-4F2C-BDD4-5D7299392E5B}" type="presParOf" srcId="{6391E88D-5199-44E0-BEC9-D6F6F7CA927F}" destId="{DE513800-DAD9-47A2-B58A-905D0B271171}" srcOrd="14" destOrd="0" presId="urn:microsoft.com/office/officeart/2005/8/layout/list1"/>
    <dgm:cxn modelId="{67B40F76-266D-41EC-8582-CFBF816E2C7A}" type="presParOf" srcId="{6391E88D-5199-44E0-BEC9-D6F6F7CA927F}" destId="{896ABFF5-6F54-4E58-B889-8F26FABDB569}" srcOrd="15" destOrd="0" presId="urn:microsoft.com/office/officeart/2005/8/layout/list1"/>
    <dgm:cxn modelId="{6054BC73-FF16-47C3-B157-5B406CA2CA82}" type="presParOf" srcId="{6391E88D-5199-44E0-BEC9-D6F6F7CA927F}" destId="{B593CD99-0E68-418F-A23A-56BFC7B1B5EC}" srcOrd="16" destOrd="0" presId="urn:microsoft.com/office/officeart/2005/8/layout/list1"/>
    <dgm:cxn modelId="{60B201C5-E0A6-4E91-88EB-12F92800EE87}" type="presParOf" srcId="{B593CD99-0E68-418F-A23A-56BFC7B1B5EC}" destId="{4BF6D560-F462-4A54-A3E7-E4269E7B306A}" srcOrd="0" destOrd="0" presId="urn:microsoft.com/office/officeart/2005/8/layout/list1"/>
    <dgm:cxn modelId="{AEC83C9A-93A1-4F94-B4F3-AA529BEB4A16}" type="presParOf" srcId="{B593CD99-0E68-418F-A23A-56BFC7B1B5EC}" destId="{0F8C7CB7-C5C6-4293-A377-B855D4220D68}" srcOrd="1" destOrd="0" presId="urn:microsoft.com/office/officeart/2005/8/layout/list1"/>
    <dgm:cxn modelId="{A63EFD08-3760-44B5-89E3-5503A019FB3F}" type="presParOf" srcId="{6391E88D-5199-44E0-BEC9-D6F6F7CA927F}" destId="{2ACDEF36-9F84-4F34-8D1C-B1A990F1C90C}" srcOrd="17" destOrd="0" presId="urn:microsoft.com/office/officeart/2005/8/layout/list1"/>
    <dgm:cxn modelId="{3669FC03-6049-499D-B051-46050EB0B910}" type="presParOf" srcId="{6391E88D-5199-44E0-BEC9-D6F6F7CA927F}" destId="{B09200B8-638C-4C34-8BF0-F31FF1859E0C}"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934FA18-44C3-4706-A21E-42CC14A58D63}"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s-ES"/>
        </a:p>
      </dgm:t>
    </dgm:pt>
    <dgm:pt modelId="{040008A7-096D-4A3F-B993-1C4F09F65E13}">
      <dgm:prSet phldrT="[Texto]" custT="1"/>
      <dgm:spPr>
        <a:solidFill>
          <a:schemeClr val="accent5">
            <a:lumMod val="50000"/>
          </a:schemeClr>
        </a:solidFill>
      </dgm:spPr>
      <dgm:t>
        <a:bodyPr/>
        <a:lstStyle/>
        <a:p>
          <a:r>
            <a:rPr lang="es-ES" sz="1800" dirty="0">
              <a:solidFill>
                <a:schemeClr val="tx1"/>
              </a:solidFill>
              <a:latin typeface="Times New Roman" panose="02020603050405020304" pitchFamily="18" charset="0"/>
              <a:cs typeface="Times New Roman" panose="02020603050405020304" pitchFamily="18" charset="0"/>
            </a:rPr>
            <a:t>Las selecciones son independientes</a:t>
          </a:r>
        </a:p>
      </dgm:t>
    </dgm:pt>
    <dgm:pt modelId="{C26A3294-9613-4645-8D10-8091C47E006F}" type="parTrans" cxnId="{D6253810-311B-48E0-8776-740EB904CF73}">
      <dgm:prSet/>
      <dgm:spPr/>
      <dgm:t>
        <a:bodyPr/>
        <a:lstStyle/>
        <a:p>
          <a:endParaRPr lang="es-ES" sz="1800">
            <a:solidFill>
              <a:schemeClr val="tx1"/>
            </a:solidFill>
            <a:latin typeface="Times New Roman" panose="02020603050405020304" pitchFamily="18" charset="0"/>
            <a:cs typeface="Times New Roman" panose="02020603050405020304" pitchFamily="18" charset="0"/>
          </a:endParaRPr>
        </a:p>
      </dgm:t>
    </dgm:pt>
    <dgm:pt modelId="{CA6238B2-22F4-443D-9119-21C962581F0C}" type="sibTrans" cxnId="{D6253810-311B-48E0-8776-740EB904CF73}">
      <dgm:prSet/>
      <dgm:spPr/>
      <dgm:t>
        <a:bodyPr/>
        <a:lstStyle/>
        <a:p>
          <a:endParaRPr lang="es-ES" sz="1800">
            <a:solidFill>
              <a:schemeClr val="tx1"/>
            </a:solidFill>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9E6E7037-6576-49A2-BFF7-468C426439E2}">
          <dgm:prSet phldrT="[Texto]" custT="1"/>
          <dgm:spPr>
            <a:solidFill>
              <a:schemeClr val="accent3">
                <a:lumMod val="50000"/>
              </a:schemeClr>
            </a:solidFill>
          </dgm:spPr>
          <dgm:t>
            <a:bodyPr/>
            <a:lstStyle/>
            <a:p>
              <a:pPr algn="just">
                <a:lnSpc>
                  <a:spcPct val="150000"/>
                </a:lnSpc>
                <a:spcAft>
                  <a:spcPts val="0"/>
                </a:spcAft>
              </a:pPr>
              <a:r>
                <a:rPr lang="es-PE" sz="1800" dirty="0">
                  <a:solidFill>
                    <a:schemeClr val="tx1"/>
                  </a:solidFill>
                  <a:latin typeface="Times New Roman" panose="02020603050405020304" pitchFamily="18" charset="0"/>
                  <a:cs typeface="Times New Roman" panose="02020603050405020304" pitchFamily="18" charset="0"/>
                </a:rPr>
                <a:t>Cada muestra posible de tamaño </a:t>
              </a:r>
              <a14:m>
                <m:oMath xmlns:m="http://schemas.openxmlformats.org/officeDocument/2006/math">
                  <m:r>
                    <a:rPr lang="es-PE" sz="1800" b="0" i="1" smtClean="0">
                      <a:solidFill>
                        <a:schemeClr val="tx1"/>
                      </a:solidFill>
                      <a:latin typeface="Cambria Math" panose="02040503050406030204" pitchFamily="18" charset="0"/>
                      <a:cs typeface="Times New Roman" panose="02020603050405020304" pitchFamily="18" charset="0"/>
                    </a:rPr>
                    <m:t>𝑛</m:t>
                  </m:r>
                </m:oMath>
              </a14:m>
              <a:r>
                <a:rPr lang="es-ES" sz="1800" dirty="0">
                  <a:solidFill>
                    <a:schemeClr val="tx1"/>
                  </a:solidFill>
                  <a:latin typeface="Times New Roman" panose="02020603050405020304" pitchFamily="18" charset="0"/>
                  <a:cs typeface="Times New Roman" panose="02020603050405020304" pitchFamily="18" charset="0"/>
                </a:rPr>
                <a:t> es seleccionada con probabilidad </a:t>
              </a:r>
              <a14:m>
                <m:oMath xmlns:m="http://schemas.openxmlformats.org/officeDocument/2006/math">
                  <m:f>
                    <m:fPr>
                      <m:type m:val="skw"/>
                      <m:ctrlPr>
                        <a:rPr lang="es-ES" sz="1800" i="1" smtClean="0">
                          <a:solidFill>
                            <a:schemeClr val="tx1"/>
                          </a:solidFill>
                          <a:latin typeface="Cambria Math" panose="02040503050406030204" pitchFamily="18" charset="0"/>
                          <a:cs typeface="Times New Roman" panose="02020603050405020304" pitchFamily="18" charset="0"/>
                        </a:rPr>
                      </m:ctrlPr>
                    </m:fPr>
                    <m:num>
                      <m:r>
                        <a:rPr lang="es-PE" sz="1800" b="0" i="1" smtClean="0">
                          <a:solidFill>
                            <a:schemeClr val="tx1"/>
                          </a:solidFill>
                          <a:latin typeface="Cambria Math" panose="02040503050406030204" pitchFamily="18" charset="0"/>
                          <a:cs typeface="Times New Roman" panose="02020603050405020304" pitchFamily="18" charset="0"/>
                        </a:rPr>
                        <m:t>1</m:t>
                      </m:r>
                    </m:num>
                    <m:den>
                      <m:sSup>
                        <m:sSupPr>
                          <m:ctrlPr>
                            <a:rPr lang="es-ES" sz="1800" i="1" smtClean="0">
                              <a:solidFill>
                                <a:schemeClr val="tx1"/>
                              </a:solidFill>
                              <a:latin typeface="Cambria Math" panose="02040503050406030204" pitchFamily="18" charset="0"/>
                              <a:cs typeface="Times New Roman" panose="02020603050405020304" pitchFamily="18" charset="0"/>
                            </a:rPr>
                          </m:ctrlPr>
                        </m:sSupPr>
                        <m:e>
                          <m:r>
                            <a:rPr lang="es-PE" sz="1800" b="0" i="1" smtClean="0">
                              <a:solidFill>
                                <a:schemeClr val="tx1"/>
                              </a:solidFill>
                              <a:latin typeface="Cambria Math" panose="02040503050406030204" pitchFamily="18" charset="0"/>
                              <a:cs typeface="Times New Roman" panose="02020603050405020304" pitchFamily="18" charset="0"/>
                            </a:rPr>
                            <m:t>𝑁</m:t>
                          </m:r>
                        </m:e>
                        <m:sup>
                          <m:r>
                            <a:rPr lang="es-PE" sz="1800" b="0" i="1" smtClean="0">
                              <a:solidFill>
                                <a:schemeClr val="tx1"/>
                              </a:solidFill>
                              <a:latin typeface="Cambria Math" panose="02040503050406030204" pitchFamily="18" charset="0"/>
                              <a:cs typeface="Times New Roman" panose="02020603050405020304" pitchFamily="18" charset="0"/>
                            </a:rPr>
                            <m:t>𝑛</m:t>
                          </m:r>
                        </m:sup>
                      </m:sSup>
                    </m:den>
                  </m:f>
                </m:oMath>
              </a14:m>
              <a:r>
                <a:rPr lang="es-ES" sz="1800" dirty="0">
                  <a:solidFill>
                    <a:schemeClr val="tx1"/>
                  </a:solidFill>
                  <a:latin typeface="Times New Roman" panose="02020603050405020304" pitchFamily="18" charset="0"/>
                  <a:cs typeface="Times New Roman" panose="02020603050405020304" pitchFamily="18" charset="0"/>
                </a:rPr>
                <a:t>    </a:t>
              </a:r>
            </a:p>
          </dgm:t>
        </dgm:pt>
      </mc:Choice>
      <mc:Fallback xmlns="">
        <dgm:pt modelId="{9E6E7037-6576-49A2-BFF7-468C426439E2}">
          <dgm:prSet phldrT="[Texto]" custT="1"/>
          <dgm:spPr>
            <a:solidFill>
              <a:schemeClr val="accent3">
                <a:lumMod val="50000"/>
              </a:schemeClr>
            </a:solidFill>
          </dgm:spPr>
          <dgm:t>
            <a:bodyPr/>
            <a:lstStyle/>
            <a:p>
              <a:pPr algn="just">
                <a:lnSpc>
                  <a:spcPct val="150000"/>
                </a:lnSpc>
                <a:spcAft>
                  <a:spcPts val="0"/>
                </a:spcAft>
              </a:pPr>
              <a:r>
                <a:rPr lang="es-PE" sz="1800" dirty="0" smtClean="0">
                  <a:solidFill>
                    <a:schemeClr val="tx1"/>
                  </a:solidFill>
                  <a:latin typeface="Times New Roman" panose="02020603050405020304" pitchFamily="18" charset="0"/>
                  <a:cs typeface="Times New Roman" panose="02020603050405020304" pitchFamily="18" charset="0"/>
                </a:rPr>
                <a:t>Cada muestra posible de tamaño </a:t>
              </a:r>
              <a:r>
                <a:rPr lang="es-PE" sz="1800" b="0" i="0" smtClean="0">
                  <a:solidFill>
                    <a:schemeClr val="tx1"/>
                  </a:solidFill>
                  <a:latin typeface="Cambria Math" panose="02040503050406030204" pitchFamily="18" charset="0"/>
                  <a:cs typeface="Times New Roman" panose="02020603050405020304" pitchFamily="18" charset="0"/>
                </a:rPr>
                <a:t>𝑛</a:t>
              </a:r>
              <a:r>
                <a:rPr lang="es-ES" sz="1800" dirty="0" smtClean="0">
                  <a:solidFill>
                    <a:schemeClr val="tx1"/>
                  </a:solidFill>
                  <a:latin typeface="Times New Roman" panose="02020603050405020304" pitchFamily="18" charset="0"/>
                  <a:cs typeface="Times New Roman" panose="02020603050405020304" pitchFamily="18" charset="0"/>
                </a:rPr>
                <a:t> es seleccionada con probabilidad </a:t>
              </a:r>
              <a:r>
                <a:rPr lang="es-PE" sz="1800" b="0" i="0" smtClean="0">
                  <a:solidFill>
                    <a:schemeClr val="tx1"/>
                  </a:solidFill>
                  <a:latin typeface="Cambria Math" panose="02040503050406030204" pitchFamily="18" charset="0"/>
                  <a:cs typeface="Times New Roman" panose="02020603050405020304" pitchFamily="18" charset="0"/>
                </a:rPr>
                <a:t>1</a:t>
              </a:r>
              <a:r>
                <a:rPr lang="es-ES" sz="1800" b="0" i="0" smtClean="0">
                  <a:solidFill>
                    <a:schemeClr val="tx1"/>
                  </a:solidFill>
                  <a:latin typeface="Cambria Math" panose="02040503050406030204" pitchFamily="18" charset="0"/>
                  <a:cs typeface="Times New Roman" panose="02020603050405020304" pitchFamily="18" charset="0"/>
                </a:rPr>
                <a:t>⁄</a:t>
              </a:r>
              <a:r>
                <a:rPr lang="es-PE" sz="1800" b="0" i="0" smtClean="0">
                  <a:solidFill>
                    <a:schemeClr val="tx1"/>
                  </a:solidFill>
                  <a:latin typeface="Cambria Math" panose="02040503050406030204" pitchFamily="18" charset="0"/>
                  <a:cs typeface="Times New Roman" panose="02020603050405020304" pitchFamily="18" charset="0"/>
                </a:rPr>
                <a:t>𝑁</a:t>
              </a:r>
              <a:r>
                <a:rPr lang="es-ES" sz="1800" b="0" i="0" smtClean="0">
                  <a:solidFill>
                    <a:schemeClr val="tx1"/>
                  </a:solidFill>
                  <a:latin typeface="Cambria Math" panose="02040503050406030204" pitchFamily="18" charset="0"/>
                  <a:cs typeface="Times New Roman" panose="02020603050405020304" pitchFamily="18" charset="0"/>
                </a:rPr>
                <a:t>^</a:t>
              </a:r>
              <a:r>
                <a:rPr lang="es-PE" sz="1800" b="0" i="0" smtClean="0">
                  <a:solidFill>
                    <a:schemeClr val="tx1"/>
                  </a:solidFill>
                  <a:latin typeface="Cambria Math" panose="02040503050406030204" pitchFamily="18" charset="0"/>
                  <a:cs typeface="Times New Roman" panose="02020603050405020304" pitchFamily="18" charset="0"/>
                </a:rPr>
                <a:t>𝑛 </a:t>
              </a:r>
              <a:r>
                <a:rPr lang="es-ES" sz="1800" dirty="0" smtClean="0">
                  <a:solidFill>
                    <a:schemeClr val="tx1"/>
                  </a:solidFill>
                  <a:latin typeface="Times New Roman" panose="02020603050405020304" pitchFamily="18" charset="0"/>
                  <a:cs typeface="Times New Roman" panose="02020603050405020304" pitchFamily="18" charset="0"/>
                </a:rPr>
                <a:t>    </a:t>
              </a:r>
              <a:endParaRPr lang="es-ES" sz="1800" dirty="0">
                <a:solidFill>
                  <a:schemeClr val="tx1"/>
                </a:solidFill>
                <a:latin typeface="Times New Roman" panose="02020603050405020304" pitchFamily="18" charset="0"/>
                <a:cs typeface="Times New Roman" panose="02020603050405020304" pitchFamily="18" charset="0"/>
              </a:endParaRPr>
            </a:p>
          </dgm:t>
        </dgm:pt>
      </mc:Fallback>
    </mc:AlternateContent>
    <dgm:pt modelId="{27A62FBC-7069-45E4-B98A-421CCD507C28}" type="parTrans" cxnId="{1A13AE77-DD68-4093-B947-E682FF6A0880}">
      <dgm:prSet/>
      <dgm:spPr/>
      <dgm:t>
        <a:bodyPr/>
        <a:lstStyle/>
        <a:p>
          <a:endParaRPr lang="es-ES" sz="1800">
            <a:solidFill>
              <a:schemeClr val="tx1"/>
            </a:solidFill>
            <a:latin typeface="Times New Roman" panose="02020603050405020304" pitchFamily="18" charset="0"/>
            <a:cs typeface="Times New Roman" panose="02020603050405020304" pitchFamily="18" charset="0"/>
          </a:endParaRPr>
        </a:p>
      </dgm:t>
    </dgm:pt>
    <dgm:pt modelId="{659C6278-22EB-4138-8C10-46A7203461CF}" type="sibTrans" cxnId="{1A13AE77-DD68-4093-B947-E682FF6A0880}">
      <dgm:prSet/>
      <dgm:spPr/>
      <dgm:t>
        <a:bodyPr/>
        <a:lstStyle/>
        <a:p>
          <a:endParaRPr lang="es-ES" sz="1800">
            <a:solidFill>
              <a:schemeClr val="tx1"/>
            </a:solidFill>
            <a:latin typeface="Times New Roman" panose="02020603050405020304" pitchFamily="18" charset="0"/>
            <a:cs typeface="Times New Roman" panose="02020603050405020304" pitchFamily="18" charset="0"/>
          </a:endParaRPr>
        </a:p>
      </dgm:t>
    </dgm:pt>
    <mc:AlternateContent xmlns:mc="http://schemas.openxmlformats.org/markup-compatibility/2006" xmlns:a14="http://schemas.microsoft.com/office/drawing/2010/main">
      <mc:Choice Requires="a14">
        <dgm:pt modelId="{D11CFC23-87EF-4307-B66E-3FFAB3907C69}">
          <dgm:prSet custT="1"/>
          <dgm:spPr>
            <a:solidFill>
              <a:srgbClr val="92D050"/>
            </a:solidFill>
          </dgm:spPr>
          <dgm:t>
            <a:bodyPr/>
            <a:lstStyle/>
            <a:p>
              <a:r>
                <a:rPr lang="es-ES" sz="1800" dirty="0">
                  <a:solidFill>
                    <a:schemeClr val="tx1"/>
                  </a:solidFill>
                  <a:latin typeface="Times New Roman" panose="02020603050405020304" pitchFamily="18" charset="0"/>
                  <a:cs typeface="Times New Roman" panose="02020603050405020304" pitchFamily="18" charset="0"/>
                </a:rPr>
                <a:t>El número posible de muestras es </a:t>
              </a:r>
              <a14:m>
                <m:oMath xmlns:m="http://schemas.openxmlformats.org/officeDocument/2006/math">
                  <m:sSup>
                    <m:sSupPr>
                      <m:ctrlPr>
                        <a:rPr lang="es-ES" sz="1800" i="1" smtClean="0">
                          <a:solidFill>
                            <a:schemeClr val="tx1"/>
                          </a:solidFill>
                          <a:latin typeface="Cambria Math" panose="02040503050406030204" pitchFamily="18" charset="0"/>
                          <a:cs typeface="Times New Roman" panose="02020603050405020304" pitchFamily="18" charset="0"/>
                        </a:rPr>
                      </m:ctrlPr>
                    </m:sSupPr>
                    <m:e>
                      <m:r>
                        <a:rPr lang="es-PE" sz="1800" b="0" i="1" smtClean="0">
                          <a:solidFill>
                            <a:schemeClr val="tx1"/>
                          </a:solidFill>
                          <a:latin typeface="Cambria Math" panose="02040503050406030204" pitchFamily="18" charset="0"/>
                          <a:cs typeface="Times New Roman" panose="02020603050405020304" pitchFamily="18" charset="0"/>
                        </a:rPr>
                        <m:t>𝑁</m:t>
                      </m:r>
                    </m:e>
                    <m:sup>
                      <m:r>
                        <a:rPr lang="es-PE" sz="1800" b="0" i="1" smtClean="0">
                          <a:solidFill>
                            <a:schemeClr val="tx1"/>
                          </a:solidFill>
                          <a:latin typeface="Cambria Math" panose="02040503050406030204" pitchFamily="18" charset="0"/>
                          <a:cs typeface="Times New Roman" panose="02020603050405020304" pitchFamily="18" charset="0"/>
                        </a:rPr>
                        <m:t>𝑛</m:t>
                      </m:r>
                    </m:sup>
                  </m:sSup>
                </m:oMath>
              </a14:m>
              <a:endParaRPr lang="es-ES" sz="1800">
                <a:latin typeface="Times New Roman" panose="02020603050405020304" pitchFamily="18" charset="0"/>
                <a:cs typeface="Times New Roman" panose="02020603050405020304" pitchFamily="18" charset="0"/>
              </a:endParaRPr>
            </a:p>
          </dgm:t>
        </dgm:pt>
      </mc:Choice>
      <mc:Fallback xmlns="">
        <dgm:pt modelId="{D11CFC23-87EF-4307-B66E-3FFAB3907C69}">
          <dgm:prSet custT="1"/>
          <dgm:spPr>
            <a:solidFill>
              <a:srgbClr val="92D050"/>
            </a:solidFill>
          </dgm:spPr>
          <dgm:t>
            <a:bodyPr/>
            <a:lstStyle/>
            <a:p>
              <a:r>
                <a:rPr lang="es-ES" sz="1800" dirty="0" smtClean="0">
                  <a:solidFill>
                    <a:schemeClr val="tx1"/>
                  </a:solidFill>
                  <a:latin typeface="Times New Roman" panose="02020603050405020304" pitchFamily="18" charset="0"/>
                  <a:cs typeface="Times New Roman" panose="02020603050405020304" pitchFamily="18" charset="0"/>
                </a:rPr>
                <a:t>El número posible de muestras es </a:t>
              </a:r>
              <a:r>
                <a:rPr lang="es-PE" sz="1800" b="0" i="0" smtClean="0">
                  <a:solidFill>
                    <a:schemeClr val="tx1"/>
                  </a:solidFill>
                  <a:latin typeface="Cambria Math" panose="02040503050406030204" pitchFamily="18" charset="0"/>
                  <a:cs typeface="Times New Roman" panose="02020603050405020304" pitchFamily="18" charset="0"/>
                </a:rPr>
                <a:t>𝑁</a:t>
              </a:r>
              <a:r>
                <a:rPr lang="es-ES" sz="1800" b="0" i="0" smtClean="0">
                  <a:solidFill>
                    <a:schemeClr val="tx1"/>
                  </a:solidFill>
                  <a:latin typeface="Cambria Math" panose="02040503050406030204" pitchFamily="18" charset="0"/>
                  <a:cs typeface="Times New Roman" panose="02020603050405020304" pitchFamily="18" charset="0"/>
                </a:rPr>
                <a:t>^</a:t>
              </a:r>
              <a:r>
                <a:rPr lang="es-PE" sz="1800" b="0" i="0" smtClean="0">
                  <a:solidFill>
                    <a:schemeClr val="tx1"/>
                  </a:solidFill>
                  <a:latin typeface="Cambria Math" panose="02040503050406030204" pitchFamily="18" charset="0"/>
                  <a:cs typeface="Times New Roman" panose="02020603050405020304" pitchFamily="18" charset="0"/>
                </a:rPr>
                <a:t>𝑛</a:t>
              </a:r>
              <a:endParaRPr lang="es-ES" sz="1800">
                <a:latin typeface="Times New Roman" panose="02020603050405020304" pitchFamily="18" charset="0"/>
                <a:cs typeface="Times New Roman" panose="02020603050405020304" pitchFamily="18" charset="0"/>
              </a:endParaRPr>
            </a:p>
          </dgm:t>
        </dgm:pt>
      </mc:Fallback>
    </mc:AlternateContent>
    <dgm:pt modelId="{0E6FCC6B-BE28-46E7-8D6D-EF6707453F30}" type="parTrans" cxnId="{3E643BE0-62F4-400F-B457-F4F4A684BEFD}">
      <dgm:prSet/>
      <dgm:spPr/>
      <dgm:t>
        <a:bodyPr/>
        <a:lstStyle/>
        <a:p>
          <a:endParaRPr lang="es-ES" sz="1800"/>
        </a:p>
      </dgm:t>
    </dgm:pt>
    <dgm:pt modelId="{A4F02FE8-78BF-4E93-9B2B-594BFA421777}" type="sibTrans" cxnId="{3E643BE0-62F4-400F-B457-F4F4A684BEFD}">
      <dgm:prSet/>
      <dgm:spPr/>
      <dgm:t>
        <a:bodyPr/>
        <a:lstStyle/>
        <a:p>
          <a:endParaRPr lang="es-ES" sz="1800"/>
        </a:p>
      </dgm:t>
    </dgm:pt>
    <dgm:pt modelId="{6391E88D-5199-44E0-BEC9-D6F6F7CA927F}" type="pres">
      <dgm:prSet presAssocID="{1934FA18-44C3-4706-A21E-42CC14A58D63}" presName="linear" presStyleCnt="0">
        <dgm:presLayoutVars>
          <dgm:dir/>
          <dgm:animLvl val="lvl"/>
          <dgm:resizeHandles val="exact"/>
        </dgm:presLayoutVars>
      </dgm:prSet>
      <dgm:spPr/>
    </dgm:pt>
    <dgm:pt modelId="{73F91A73-7962-4ADA-986D-63D4AD2B567C}" type="pres">
      <dgm:prSet presAssocID="{040008A7-096D-4A3F-B993-1C4F09F65E13}" presName="parentLin" presStyleCnt="0"/>
      <dgm:spPr/>
    </dgm:pt>
    <dgm:pt modelId="{1D09676B-C317-4C40-975B-FD79AE2AA0AB}" type="pres">
      <dgm:prSet presAssocID="{040008A7-096D-4A3F-B993-1C4F09F65E13}" presName="parentLeftMargin" presStyleLbl="node1" presStyleIdx="0" presStyleCnt="3"/>
      <dgm:spPr/>
    </dgm:pt>
    <dgm:pt modelId="{93EAB91E-6046-47A7-872C-679F57943ED1}" type="pres">
      <dgm:prSet presAssocID="{040008A7-096D-4A3F-B993-1C4F09F65E13}" presName="parentText" presStyleLbl="node1" presStyleIdx="0" presStyleCnt="3" custScaleX="120716" custScaleY="35343">
        <dgm:presLayoutVars>
          <dgm:chMax val="0"/>
          <dgm:bulletEnabled val="1"/>
        </dgm:presLayoutVars>
      </dgm:prSet>
      <dgm:spPr/>
    </dgm:pt>
    <dgm:pt modelId="{20EE9D38-06ED-4C02-BFDE-B6988C5532FD}" type="pres">
      <dgm:prSet presAssocID="{040008A7-096D-4A3F-B993-1C4F09F65E13}" presName="negativeSpace" presStyleCnt="0"/>
      <dgm:spPr/>
    </dgm:pt>
    <dgm:pt modelId="{353D7B09-B17D-4686-AE8E-FB07BAB24049}" type="pres">
      <dgm:prSet presAssocID="{040008A7-096D-4A3F-B993-1C4F09F65E13}" presName="childText" presStyleLbl="conFgAcc1" presStyleIdx="0" presStyleCnt="3">
        <dgm:presLayoutVars>
          <dgm:bulletEnabled val="1"/>
        </dgm:presLayoutVars>
      </dgm:prSet>
      <dgm:spPr/>
    </dgm:pt>
    <dgm:pt modelId="{246CA3A8-3649-444A-902E-D2A48D6BA904}" type="pres">
      <dgm:prSet presAssocID="{CA6238B2-22F4-443D-9119-21C962581F0C}" presName="spaceBetweenRectangles" presStyleCnt="0"/>
      <dgm:spPr/>
    </dgm:pt>
    <dgm:pt modelId="{C4BBD9B5-94DE-4119-8FAE-5C8DE67962FC}" type="pres">
      <dgm:prSet presAssocID="{D11CFC23-87EF-4307-B66E-3FFAB3907C69}" presName="parentLin" presStyleCnt="0"/>
      <dgm:spPr/>
    </dgm:pt>
    <dgm:pt modelId="{FB97794C-DB1E-4F35-8F7B-C420A133CFE7}" type="pres">
      <dgm:prSet presAssocID="{D11CFC23-87EF-4307-B66E-3FFAB3907C69}" presName="parentLeftMargin" presStyleLbl="node1" presStyleIdx="0" presStyleCnt="3"/>
      <dgm:spPr/>
    </dgm:pt>
    <dgm:pt modelId="{CCDE746D-F0BE-467C-874A-3CA3A3B90236}" type="pres">
      <dgm:prSet presAssocID="{D11CFC23-87EF-4307-B66E-3FFAB3907C69}" presName="parentText" presStyleLbl="node1" presStyleIdx="1" presStyleCnt="3" custScaleX="120009" custScaleY="34106">
        <dgm:presLayoutVars>
          <dgm:chMax val="0"/>
          <dgm:bulletEnabled val="1"/>
        </dgm:presLayoutVars>
      </dgm:prSet>
      <dgm:spPr/>
    </dgm:pt>
    <dgm:pt modelId="{60BA47CE-D4D4-4D7E-89E3-485B69CC8AD9}" type="pres">
      <dgm:prSet presAssocID="{D11CFC23-87EF-4307-B66E-3FFAB3907C69}" presName="negativeSpace" presStyleCnt="0"/>
      <dgm:spPr/>
    </dgm:pt>
    <dgm:pt modelId="{F45DF8AC-5603-453E-8CF5-B459EBE36871}" type="pres">
      <dgm:prSet presAssocID="{D11CFC23-87EF-4307-B66E-3FFAB3907C69}" presName="childText" presStyleLbl="conFgAcc1" presStyleIdx="1" presStyleCnt="3">
        <dgm:presLayoutVars>
          <dgm:bulletEnabled val="1"/>
        </dgm:presLayoutVars>
      </dgm:prSet>
      <dgm:spPr/>
    </dgm:pt>
    <dgm:pt modelId="{991AC4BC-669B-4494-90A3-68A07C98D390}" type="pres">
      <dgm:prSet presAssocID="{A4F02FE8-78BF-4E93-9B2B-594BFA421777}" presName="spaceBetweenRectangles" presStyleCnt="0"/>
      <dgm:spPr/>
    </dgm:pt>
    <dgm:pt modelId="{A10AD179-D2BF-4C0E-B8E1-09C8E485E661}" type="pres">
      <dgm:prSet presAssocID="{9E6E7037-6576-49A2-BFF7-468C426439E2}" presName="parentLin" presStyleCnt="0"/>
      <dgm:spPr/>
    </dgm:pt>
    <dgm:pt modelId="{C5C70895-DEE9-4081-B242-EB2B1D265941}" type="pres">
      <dgm:prSet presAssocID="{9E6E7037-6576-49A2-BFF7-468C426439E2}" presName="parentLeftMargin" presStyleLbl="node1" presStyleIdx="1" presStyleCnt="3"/>
      <dgm:spPr/>
    </dgm:pt>
    <dgm:pt modelId="{D1512E57-5464-45F1-97CA-37D2A8C74DFF}" type="pres">
      <dgm:prSet presAssocID="{9E6E7037-6576-49A2-BFF7-468C426439E2}" presName="parentText" presStyleLbl="node1" presStyleIdx="2" presStyleCnt="3" custScaleX="120715" custScaleY="34106">
        <dgm:presLayoutVars>
          <dgm:chMax val="0"/>
          <dgm:bulletEnabled val="1"/>
        </dgm:presLayoutVars>
      </dgm:prSet>
      <dgm:spPr/>
    </dgm:pt>
    <dgm:pt modelId="{65825BE5-E1BA-448C-B42D-CF3FD700E542}" type="pres">
      <dgm:prSet presAssocID="{9E6E7037-6576-49A2-BFF7-468C426439E2}" presName="negativeSpace" presStyleCnt="0"/>
      <dgm:spPr/>
    </dgm:pt>
    <dgm:pt modelId="{DE513800-DAD9-47A2-B58A-905D0B271171}" type="pres">
      <dgm:prSet presAssocID="{9E6E7037-6576-49A2-BFF7-468C426439E2}" presName="childText" presStyleLbl="conFgAcc1" presStyleIdx="2" presStyleCnt="3">
        <dgm:presLayoutVars>
          <dgm:bulletEnabled val="1"/>
        </dgm:presLayoutVars>
      </dgm:prSet>
      <dgm:spPr/>
    </dgm:pt>
  </dgm:ptLst>
  <dgm:cxnLst>
    <dgm:cxn modelId="{D6253810-311B-48E0-8776-740EB904CF73}" srcId="{1934FA18-44C3-4706-A21E-42CC14A58D63}" destId="{040008A7-096D-4A3F-B993-1C4F09F65E13}" srcOrd="0" destOrd="0" parTransId="{C26A3294-9613-4645-8D10-8091C47E006F}" sibTransId="{CA6238B2-22F4-443D-9119-21C962581F0C}"/>
    <dgm:cxn modelId="{4FB2A026-C1D8-499C-98CE-BC194D945C25}" type="presOf" srcId="{9E6E7037-6576-49A2-BFF7-468C426439E2}" destId="{D1512E57-5464-45F1-97CA-37D2A8C74DFF}" srcOrd="1" destOrd="0" presId="urn:microsoft.com/office/officeart/2005/8/layout/list1"/>
    <dgm:cxn modelId="{5C323F36-13B1-4B5E-8228-4E25379D2A73}" type="presOf" srcId="{040008A7-096D-4A3F-B993-1C4F09F65E13}" destId="{93EAB91E-6046-47A7-872C-679F57943ED1}" srcOrd="1" destOrd="0" presId="urn:microsoft.com/office/officeart/2005/8/layout/list1"/>
    <dgm:cxn modelId="{6C4CE846-EF30-4CE9-BD33-4830B78CEEE1}" type="presOf" srcId="{D11CFC23-87EF-4307-B66E-3FFAB3907C69}" destId="{FB97794C-DB1E-4F35-8F7B-C420A133CFE7}" srcOrd="0" destOrd="0" presId="urn:microsoft.com/office/officeart/2005/8/layout/list1"/>
    <dgm:cxn modelId="{1A13AE77-DD68-4093-B947-E682FF6A0880}" srcId="{1934FA18-44C3-4706-A21E-42CC14A58D63}" destId="{9E6E7037-6576-49A2-BFF7-468C426439E2}" srcOrd="2" destOrd="0" parTransId="{27A62FBC-7069-45E4-B98A-421CCD507C28}" sibTransId="{659C6278-22EB-4138-8C10-46A7203461CF}"/>
    <dgm:cxn modelId="{D0D59059-7452-4EAA-A8AA-C7E72A21B24A}" type="presOf" srcId="{040008A7-096D-4A3F-B993-1C4F09F65E13}" destId="{1D09676B-C317-4C40-975B-FD79AE2AA0AB}" srcOrd="0" destOrd="0" presId="urn:microsoft.com/office/officeart/2005/8/layout/list1"/>
    <dgm:cxn modelId="{F6C9C57C-5521-4FF3-87EF-88905A4F17F3}" type="presOf" srcId="{9E6E7037-6576-49A2-BFF7-468C426439E2}" destId="{C5C70895-DEE9-4081-B242-EB2B1D265941}" srcOrd="0" destOrd="0" presId="urn:microsoft.com/office/officeart/2005/8/layout/list1"/>
    <dgm:cxn modelId="{D825FFDE-DD81-403C-8AE6-5FBD8AF394A9}" type="presOf" srcId="{D11CFC23-87EF-4307-B66E-3FFAB3907C69}" destId="{CCDE746D-F0BE-467C-874A-3CA3A3B90236}" srcOrd="1" destOrd="0" presId="urn:microsoft.com/office/officeart/2005/8/layout/list1"/>
    <dgm:cxn modelId="{3E643BE0-62F4-400F-B457-F4F4A684BEFD}" srcId="{1934FA18-44C3-4706-A21E-42CC14A58D63}" destId="{D11CFC23-87EF-4307-B66E-3FFAB3907C69}" srcOrd="1" destOrd="0" parTransId="{0E6FCC6B-BE28-46E7-8D6D-EF6707453F30}" sibTransId="{A4F02FE8-78BF-4E93-9B2B-594BFA421777}"/>
    <dgm:cxn modelId="{C52461F3-54B0-4DBE-83A8-FCDCBEEE60EB}" type="presOf" srcId="{1934FA18-44C3-4706-A21E-42CC14A58D63}" destId="{6391E88D-5199-44E0-BEC9-D6F6F7CA927F}" srcOrd="0" destOrd="0" presId="urn:microsoft.com/office/officeart/2005/8/layout/list1"/>
    <dgm:cxn modelId="{E5EFE110-FC1B-4E45-B889-5A35830743F9}" type="presParOf" srcId="{6391E88D-5199-44E0-BEC9-D6F6F7CA927F}" destId="{73F91A73-7962-4ADA-986D-63D4AD2B567C}" srcOrd="0" destOrd="0" presId="urn:microsoft.com/office/officeart/2005/8/layout/list1"/>
    <dgm:cxn modelId="{CEA9B5AD-B73D-4236-A17C-B41B2E89471E}" type="presParOf" srcId="{73F91A73-7962-4ADA-986D-63D4AD2B567C}" destId="{1D09676B-C317-4C40-975B-FD79AE2AA0AB}" srcOrd="0" destOrd="0" presId="urn:microsoft.com/office/officeart/2005/8/layout/list1"/>
    <dgm:cxn modelId="{ED90FF4F-EF84-4C4E-A635-566BC098942A}" type="presParOf" srcId="{73F91A73-7962-4ADA-986D-63D4AD2B567C}" destId="{93EAB91E-6046-47A7-872C-679F57943ED1}" srcOrd="1" destOrd="0" presId="urn:microsoft.com/office/officeart/2005/8/layout/list1"/>
    <dgm:cxn modelId="{8CAAFAF9-ED2B-43E9-8A8C-4D7279E23A5A}" type="presParOf" srcId="{6391E88D-5199-44E0-BEC9-D6F6F7CA927F}" destId="{20EE9D38-06ED-4C02-BFDE-B6988C5532FD}" srcOrd="1" destOrd="0" presId="urn:microsoft.com/office/officeart/2005/8/layout/list1"/>
    <dgm:cxn modelId="{E5187320-CF7D-4197-B667-0E9E76982381}" type="presParOf" srcId="{6391E88D-5199-44E0-BEC9-D6F6F7CA927F}" destId="{353D7B09-B17D-4686-AE8E-FB07BAB24049}" srcOrd="2" destOrd="0" presId="urn:microsoft.com/office/officeart/2005/8/layout/list1"/>
    <dgm:cxn modelId="{69B754B5-FD2D-497C-9A79-6A9507DDF1C7}" type="presParOf" srcId="{6391E88D-5199-44E0-BEC9-D6F6F7CA927F}" destId="{246CA3A8-3649-444A-902E-D2A48D6BA904}" srcOrd="3" destOrd="0" presId="urn:microsoft.com/office/officeart/2005/8/layout/list1"/>
    <dgm:cxn modelId="{BCD4DFEF-898E-445D-991D-5AB7F1CE9027}" type="presParOf" srcId="{6391E88D-5199-44E0-BEC9-D6F6F7CA927F}" destId="{C4BBD9B5-94DE-4119-8FAE-5C8DE67962FC}" srcOrd="4" destOrd="0" presId="urn:microsoft.com/office/officeart/2005/8/layout/list1"/>
    <dgm:cxn modelId="{43715C1E-3752-4E4B-8AD6-A72ADC9B80B1}" type="presParOf" srcId="{C4BBD9B5-94DE-4119-8FAE-5C8DE67962FC}" destId="{FB97794C-DB1E-4F35-8F7B-C420A133CFE7}" srcOrd="0" destOrd="0" presId="urn:microsoft.com/office/officeart/2005/8/layout/list1"/>
    <dgm:cxn modelId="{80D90D84-F1F0-441F-8564-6018407DAA62}" type="presParOf" srcId="{C4BBD9B5-94DE-4119-8FAE-5C8DE67962FC}" destId="{CCDE746D-F0BE-467C-874A-3CA3A3B90236}" srcOrd="1" destOrd="0" presId="urn:microsoft.com/office/officeart/2005/8/layout/list1"/>
    <dgm:cxn modelId="{9BCFC77E-21B2-4EF4-B155-02692EFA4F7C}" type="presParOf" srcId="{6391E88D-5199-44E0-BEC9-D6F6F7CA927F}" destId="{60BA47CE-D4D4-4D7E-89E3-485B69CC8AD9}" srcOrd="5" destOrd="0" presId="urn:microsoft.com/office/officeart/2005/8/layout/list1"/>
    <dgm:cxn modelId="{BFA75120-0354-4768-A9EB-3D53884BA9E5}" type="presParOf" srcId="{6391E88D-5199-44E0-BEC9-D6F6F7CA927F}" destId="{F45DF8AC-5603-453E-8CF5-B459EBE36871}" srcOrd="6" destOrd="0" presId="urn:microsoft.com/office/officeart/2005/8/layout/list1"/>
    <dgm:cxn modelId="{91FE1609-5767-4D7D-B34F-4FB8A556F1CF}" type="presParOf" srcId="{6391E88D-5199-44E0-BEC9-D6F6F7CA927F}" destId="{991AC4BC-669B-4494-90A3-68A07C98D390}" srcOrd="7" destOrd="0" presId="urn:microsoft.com/office/officeart/2005/8/layout/list1"/>
    <dgm:cxn modelId="{BB031F53-C14F-4866-9199-A08907497522}" type="presParOf" srcId="{6391E88D-5199-44E0-BEC9-D6F6F7CA927F}" destId="{A10AD179-D2BF-4C0E-B8E1-09C8E485E661}" srcOrd="8" destOrd="0" presId="urn:microsoft.com/office/officeart/2005/8/layout/list1"/>
    <dgm:cxn modelId="{C8F456FB-F131-421E-AD0C-19C5009738D3}" type="presParOf" srcId="{A10AD179-D2BF-4C0E-B8E1-09C8E485E661}" destId="{C5C70895-DEE9-4081-B242-EB2B1D265941}" srcOrd="0" destOrd="0" presId="urn:microsoft.com/office/officeart/2005/8/layout/list1"/>
    <dgm:cxn modelId="{90D00B39-5730-4B63-9EA2-F6500C90F978}" type="presParOf" srcId="{A10AD179-D2BF-4C0E-B8E1-09C8E485E661}" destId="{D1512E57-5464-45F1-97CA-37D2A8C74DFF}" srcOrd="1" destOrd="0" presId="urn:microsoft.com/office/officeart/2005/8/layout/list1"/>
    <dgm:cxn modelId="{497AC5B8-C27A-4798-9F68-7ED774572809}" type="presParOf" srcId="{6391E88D-5199-44E0-BEC9-D6F6F7CA927F}" destId="{65825BE5-E1BA-448C-B42D-CF3FD700E542}" srcOrd="9" destOrd="0" presId="urn:microsoft.com/office/officeart/2005/8/layout/list1"/>
    <dgm:cxn modelId="{BDF479A1-1970-4F2C-BDD4-5D7299392E5B}" type="presParOf" srcId="{6391E88D-5199-44E0-BEC9-D6F6F7CA927F}" destId="{DE513800-DAD9-47A2-B58A-905D0B27117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934FA18-44C3-4706-A21E-42CC14A58D63}"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s-ES"/>
        </a:p>
      </dgm:t>
    </dgm:pt>
    <dgm:pt modelId="{040008A7-096D-4A3F-B993-1C4F09F65E13}">
      <dgm:prSet phldrT="[Texto]" custT="1"/>
      <dgm:spPr>
        <a:solidFill>
          <a:schemeClr val="accent5">
            <a:lumMod val="50000"/>
          </a:schemeClr>
        </a:solidFill>
      </dgm:spPr>
      <dgm:t>
        <a:bodyPr/>
        <a:lstStyle/>
        <a:p>
          <a:r>
            <a:rPr lang="es-ES" sz="1800" dirty="0" smtClean="0">
              <a:solidFill>
                <a:schemeClr val="tx1"/>
              </a:solidFill>
              <a:latin typeface="Times New Roman" panose="02020603050405020304" pitchFamily="18" charset="0"/>
              <a:cs typeface="Times New Roman" panose="02020603050405020304" pitchFamily="18" charset="0"/>
            </a:rPr>
            <a:t>Las selecciones son independientes</a:t>
          </a:r>
          <a:endParaRPr lang="es-ES" sz="1800" dirty="0">
            <a:solidFill>
              <a:schemeClr val="tx1"/>
            </a:solidFill>
            <a:latin typeface="Times New Roman" panose="02020603050405020304" pitchFamily="18" charset="0"/>
            <a:cs typeface="Times New Roman" panose="02020603050405020304" pitchFamily="18" charset="0"/>
          </a:endParaRPr>
        </a:p>
      </dgm:t>
    </dgm:pt>
    <dgm:pt modelId="{C26A3294-9613-4645-8D10-8091C47E006F}" type="parTrans" cxnId="{D6253810-311B-48E0-8776-740EB904CF73}">
      <dgm:prSet/>
      <dgm:spPr/>
      <dgm:t>
        <a:bodyPr/>
        <a:lstStyle/>
        <a:p>
          <a:endParaRPr lang="es-ES" sz="1800">
            <a:solidFill>
              <a:schemeClr val="tx1"/>
            </a:solidFill>
            <a:latin typeface="Times New Roman" panose="02020603050405020304" pitchFamily="18" charset="0"/>
            <a:cs typeface="Times New Roman" panose="02020603050405020304" pitchFamily="18" charset="0"/>
          </a:endParaRPr>
        </a:p>
      </dgm:t>
    </dgm:pt>
    <dgm:pt modelId="{CA6238B2-22F4-443D-9119-21C962581F0C}" type="sibTrans" cxnId="{D6253810-311B-48E0-8776-740EB904CF73}">
      <dgm:prSet/>
      <dgm:spPr/>
      <dgm:t>
        <a:bodyPr/>
        <a:lstStyle/>
        <a:p>
          <a:endParaRPr lang="es-ES" sz="1800">
            <a:solidFill>
              <a:schemeClr val="tx1"/>
            </a:solidFill>
            <a:latin typeface="Times New Roman" panose="02020603050405020304" pitchFamily="18" charset="0"/>
            <a:cs typeface="Times New Roman" panose="02020603050405020304" pitchFamily="18" charset="0"/>
          </a:endParaRPr>
        </a:p>
      </dgm:t>
    </dgm:pt>
    <dgm:pt modelId="{9E6E7037-6576-49A2-BFF7-468C426439E2}">
      <dgm:prSet phldrT="[Texto]" custT="1"/>
      <dgm:spPr>
        <a:blipFill>
          <a:blip xmlns:r="http://schemas.openxmlformats.org/officeDocument/2006/relationships" r:embed="rId1"/>
          <a:stretch>
            <a:fillRect t="-46392" r="-737" b="-100000"/>
          </a:stretch>
        </a:blipFill>
      </dgm:spPr>
      <dgm:t>
        <a:bodyPr/>
        <a:lstStyle/>
        <a:p>
          <a:r>
            <a:rPr lang="es-PE">
              <a:noFill/>
            </a:rPr>
            <a:t> </a:t>
          </a:r>
        </a:p>
      </dgm:t>
    </dgm:pt>
    <dgm:pt modelId="{27A62FBC-7069-45E4-B98A-421CCD507C28}" type="parTrans" cxnId="{1A13AE77-DD68-4093-B947-E682FF6A0880}">
      <dgm:prSet/>
      <dgm:spPr/>
      <dgm:t>
        <a:bodyPr/>
        <a:lstStyle/>
        <a:p>
          <a:endParaRPr lang="es-ES" sz="1800">
            <a:solidFill>
              <a:schemeClr val="tx1"/>
            </a:solidFill>
            <a:latin typeface="Times New Roman" panose="02020603050405020304" pitchFamily="18" charset="0"/>
            <a:cs typeface="Times New Roman" panose="02020603050405020304" pitchFamily="18" charset="0"/>
          </a:endParaRPr>
        </a:p>
      </dgm:t>
    </dgm:pt>
    <dgm:pt modelId="{659C6278-22EB-4138-8C10-46A7203461CF}" type="sibTrans" cxnId="{1A13AE77-DD68-4093-B947-E682FF6A0880}">
      <dgm:prSet/>
      <dgm:spPr/>
      <dgm:t>
        <a:bodyPr/>
        <a:lstStyle/>
        <a:p>
          <a:endParaRPr lang="es-ES" sz="1800">
            <a:solidFill>
              <a:schemeClr val="tx1"/>
            </a:solidFill>
            <a:latin typeface="Times New Roman" panose="02020603050405020304" pitchFamily="18" charset="0"/>
            <a:cs typeface="Times New Roman" panose="02020603050405020304" pitchFamily="18" charset="0"/>
          </a:endParaRPr>
        </a:p>
      </dgm:t>
    </dgm:pt>
    <dgm:pt modelId="{D11CFC23-87EF-4307-B66E-3FFAB3907C69}">
      <dgm:prSet custT="1"/>
      <dgm:spPr>
        <a:blipFill>
          <a:blip xmlns:r="http://schemas.openxmlformats.org/officeDocument/2006/relationships" r:embed="rId2"/>
          <a:stretch>
            <a:fillRect/>
          </a:stretch>
        </a:blipFill>
      </dgm:spPr>
      <dgm:t>
        <a:bodyPr/>
        <a:lstStyle/>
        <a:p>
          <a:r>
            <a:rPr lang="es-PE">
              <a:noFill/>
            </a:rPr>
            <a:t> </a:t>
          </a:r>
        </a:p>
      </dgm:t>
    </dgm:pt>
    <dgm:pt modelId="{0E6FCC6B-BE28-46E7-8D6D-EF6707453F30}" type="parTrans" cxnId="{3E643BE0-62F4-400F-B457-F4F4A684BEFD}">
      <dgm:prSet/>
      <dgm:spPr/>
      <dgm:t>
        <a:bodyPr/>
        <a:lstStyle/>
        <a:p>
          <a:endParaRPr lang="es-ES" sz="1800"/>
        </a:p>
      </dgm:t>
    </dgm:pt>
    <dgm:pt modelId="{A4F02FE8-78BF-4E93-9B2B-594BFA421777}" type="sibTrans" cxnId="{3E643BE0-62F4-400F-B457-F4F4A684BEFD}">
      <dgm:prSet/>
      <dgm:spPr/>
      <dgm:t>
        <a:bodyPr/>
        <a:lstStyle/>
        <a:p>
          <a:endParaRPr lang="es-ES" sz="1800"/>
        </a:p>
      </dgm:t>
    </dgm:pt>
    <dgm:pt modelId="{6391E88D-5199-44E0-BEC9-D6F6F7CA927F}" type="pres">
      <dgm:prSet presAssocID="{1934FA18-44C3-4706-A21E-42CC14A58D63}" presName="linear" presStyleCnt="0">
        <dgm:presLayoutVars>
          <dgm:dir/>
          <dgm:animLvl val="lvl"/>
          <dgm:resizeHandles val="exact"/>
        </dgm:presLayoutVars>
      </dgm:prSet>
      <dgm:spPr/>
      <dgm:t>
        <a:bodyPr/>
        <a:lstStyle/>
        <a:p>
          <a:endParaRPr lang="es-ES"/>
        </a:p>
      </dgm:t>
    </dgm:pt>
    <dgm:pt modelId="{73F91A73-7962-4ADA-986D-63D4AD2B567C}" type="pres">
      <dgm:prSet presAssocID="{040008A7-096D-4A3F-B993-1C4F09F65E13}" presName="parentLin" presStyleCnt="0"/>
      <dgm:spPr/>
    </dgm:pt>
    <dgm:pt modelId="{1D09676B-C317-4C40-975B-FD79AE2AA0AB}" type="pres">
      <dgm:prSet presAssocID="{040008A7-096D-4A3F-B993-1C4F09F65E13}" presName="parentLeftMargin" presStyleLbl="node1" presStyleIdx="0" presStyleCnt="3"/>
      <dgm:spPr/>
      <dgm:t>
        <a:bodyPr/>
        <a:lstStyle/>
        <a:p>
          <a:endParaRPr lang="es-ES"/>
        </a:p>
      </dgm:t>
    </dgm:pt>
    <dgm:pt modelId="{93EAB91E-6046-47A7-872C-679F57943ED1}" type="pres">
      <dgm:prSet presAssocID="{040008A7-096D-4A3F-B993-1C4F09F65E13}" presName="parentText" presStyleLbl="node1" presStyleIdx="0" presStyleCnt="3" custScaleX="120716" custScaleY="35343">
        <dgm:presLayoutVars>
          <dgm:chMax val="0"/>
          <dgm:bulletEnabled val="1"/>
        </dgm:presLayoutVars>
      </dgm:prSet>
      <dgm:spPr/>
      <dgm:t>
        <a:bodyPr/>
        <a:lstStyle/>
        <a:p>
          <a:endParaRPr lang="es-ES"/>
        </a:p>
      </dgm:t>
    </dgm:pt>
    <dgm:pt modelId="{20EE9D38-06ED-4C02-BFDE-B6988C5532FD}" type="pres">
      <dgm:prSet presAssocID="{040008A7-096D-4A3F-B993-1C4F09F65E13}" presName="negativeSpace" presStyleCnt="0"/>
      <dgm:spPr/>
    </dgm:pt>
    <dgm:pt modelId="{353D7B09-B17D-4686-AE8E-FB07BAB24049}" type="pres">
      <dgm:prSet presAssocID="{040008A7-096D-4A3F-B993-1C4F09F65E13}" presName="childText" presStyleLbl="conFgAcc1" presStyleIdx="0" presStyleCnt="3">
        <dgm:presLayoutVars>
          <dgm:bulletEnabled val="1"/>
        </dgm:presLayoutVars>
      </dgm:prSet>
      <dgm:spPr/>
    </dgm:pt>
    <dgm:pt modelId="{246CA3A8-3649-444A-902E-D2A48D6BA904}" type="pres">
      <dgm:prSet presAssocID="{CA6238B2-22F4-443D-9119-21C962581F0C}" presName="spaceBetweenRectangles" presStyleCnt="0"/>
      <dgm:spPr/>
    </dgm:pt>
    <dgm:pt modelId="{C4BBD9B5-94DE-4119-8FAE-5C8DE67962FC}" type="pres">
      <dgm:prSet presAssocID="{D11CFC23-87EF-4307-B66E-3FFAB3907C69}" presName="parentLin" presStyleCnt="0"/>
      <dgm:spPr/>
    </dgm:pt>
    <dgm:pt modelId="{FB97794C-DB1E-4F35-8F7B-C420A133CFE7}" type="pres">
      <dgm:prSet presAssocID="{D11CFC23-87EF-4307-B66E-3FFAB3907C69}" presName="parentLeftMargin" presStyleLbl="node1" presStyleIdx="0" presStyleCnt="3"/>
      <dgm:spPr/>
      <dgm:t>
        <a:bodyPr/>
        <a:lstStyle/>
        <a:p>
          <a:endParaRPr lang="es-ES"/>
        </a:p>
      </dgm:t>
    </dgm:pt>
    <dgm:pt modelId="{CCDE746D-F0BE-467C-874A-3CA3A3B90236}" type="pres">
      <dgm:prSet presAssocID="{D11CFC23-87EF-4307-B66E-3FFAB3907C69}" presName="parentText" presStyleLbl="node1" presStyleIdx="1" presStyleCnt="3" custScaleX="120009" custScaleY="34106">
        <dgm:presLayoutVars>
          <dgm:chMax val="0"/>
          <dgm:bulletEnabled val="1"/>
        </dgm:presLayoutVars>
      </dgm:prSet>
      <dgm:spPr/>
      <dgm:t>
        <a:bodyPr/>
        <a:lstStyle/>
        <a:p>
          <a:endParaRPr lang="es-ES"/>
        </a:p>
      </dgm:t>
    </dgm:pt>
    <dgm:pt modelId="{60BA47CE-D4D4-4D7E-89E3-485B69CC8AD9}" type="pres">
      <dgm:prSet presAssocID="{D11CFC23-87EF-4307-B66E-3FFAB3907C69}" presName="negativeSpace" presStyleCnt="0"/>
      <dgm:spPr/>
    </dgm:pt>
    <dgm:pt modelId="{F45DF8AC-5603-453E-8CF5-B459EBE36871}" type="pres">
      <dgm:prSet presAssocID="{D11CFC23-87EF-4307-B66E-3FFAB3907C69}" presName="childText" presStyleLbl="conFgAcc1" presStyleIdx="1" presStyleCnt="3">
        <dgm:presLayoutVars>
          <dgm:bulletEnabled val="1"/>
        </dgm:presLayoutVars>
      </dgm:prSet>
      <dgm:spPr/>
    </dgm:pt>
    <dgm:pt modelId="{991AC4BC-669B-4494-90A3-68A07C98D390}" type="pres">
      <dgm:prSet presAssocID="{A4F02FE8-78BF-4E93-9B2B-594BFA421777}" presName="spaceBetweenRectangles" presStyleCnt="0"/>
      <dgm:spPr/>
    </dgm:pt>
    <dgm:pt modelId="{A10AD179-D2BF-4C0E-B8E1-09C8E485E661}" type="pres">
      <dgm:prSet presAssocID="{9E6E7037-6576-49A2-BFF7-468C426439E2}" presName="parentLin" presStyleCnt="0"/>
      <dgm:spPr/>
    </dgm:pt>
    <dgm:pt modelId="{C5C70895-DEE9-4081-B242-EB2B1D265941}" type="pres">
      <dgm:prSet presAssocID="{9E6E7037-6576-49A2-BFF7-468C426439E2}" presName="parentLeftMargin" presStyleLbl="node1" presStyleIdx="1" presStyleCnt="3"/>
      <dgm:spPr/>
      <dgm:t>
        <a:bodyPr/>
        <a:lstStyle/>
        <a:p>
          <a:endParaRPr lang="es-ES"/>
        </a:p>
      </dgm:t>
    </dgm:pt>
    <dgm:pt modelId="{D1512E57-5464-45F1-97CA-37D2A8C74DFF}" type="pres">
      <dgm:prSet presAssocID="{9E6E7037-6576-49A2-BFF7-468C426439E2}" presName="parentText" presStyleLbl="node1" presStyleIdx="2" presStyleCnt="3" custScaleX="120715" custScaleY="34106">
        <dgm:presLayoutVars>
          <dgm:chMax val="0"/>
          <dgm:bulletEnabled val="1"/>
        </dgm:presLayoutVars>
      </dgm:prSet>
      <dgm:spPr/>
      <dgm:t>
        <a:bodyPr/>
        <a:lstStyle/>
        <a:p>
          <a:endParaRPr lang="es-ES"/>
        </a:p>
      </dgm:t>
    </dgm:pt>
    <dgm:pt modelId="{65825BE5-E1BA-448C-B42D-CF3FD700E542}" type="pres">
      <dgm:prSet presAssocID="{9E6E7037-6576-49A2-BFF7-468C426439E2}" presName="negativeSpace" presStyleCnt="0"/>
      <dgm:spPr/>
    </dgm:pt>
    <dgm:pt modelId="{DE513800-DAD9-47A2-B58A-905D0B271171}" type="pres">
      <dgm:prSet presAssocID="{9E6E7037-6576-49A2-BFF7-468C426439E2}" presName="childText" presStyleLbl="conFgAcc1" presStyleIdx="2" presStyleCnt="3">
        <dgm:presLayoutVars>
          <dgm:bulletEnabled val="1"/>
        </dgm:presLayoutVars>
      </dgm:prSet>
      <dgm:spPr/>
    </dgm:pt>
  </dgm:ptLst>
  <dgm:cxnLst>
    <dgm:cxn modelId="{1A13AE77-DD68-4093-B947-E682FF6A0880}" srcId="{1934FA18-44C3-4706-A21E-42CC14A58D63}" destId="{9E6E7037-6576-49A2-BFF7-468C426439E2}" srcOrd="2" destOrd="0" parTransId="{27A62FBC-7069-45E4-B98A-421CCD507C28}" sibTransId="{659C6278-22EB-4138-8C10-46A7203461CF}"/>
    <dgm:cxn modelId="{3E643BE0-62F4-400F-B457-F4F4A684BEFD}" srcId="{1934FA18-44C3-4706-A21E-42CC14A58D63}" destId="{D11CFC23-87EF-4307-B66E-3FFAB3907C69}" srcOrd="1" destOrd="0" parTransId="{0E6FCC6B-BE28-46E7-8D6D-EF6707453F30}" sibTransId="{A4F02FE8-78BF-4E93-9B2B-594BFA421777}"/>
    <dgm:cxn modelId="{5C323F36-13B1-4B5E-8228-4E25379D2A73}" type="presOf" srcId="{040008A7-096D-4A3F-B993-1C4F09F65E13}" destId="{93EAB91E-6046-47A7-872C-679F57943ED1}" srcOrd="1" destOrd="0" presId="urn:microsoft.com/office/officeart/2005/8/layout/list1"/>
    <dgm:cxn modelId="{F6C9C57C-5521-4FF3-87EF-88905A4F17F3}" type="presOf" srcId="{9E6E7037-6576-49A2-BFF7-468C426439E2}" destId="{C5C70895-DEE9-4081-B242-EB2B1D265941}" srcOrd="0" destOrd="0" presId="urn:microsoft.com/office/officeart/2005/8/layout/list1"/>
    <dgm:cxn modelId="{D825FFDE-DD81-403C-8AE6-5FBD8AF394A9}" type="presOf" srcId="{D11CFC23-87EF-4307-B66E-3FFAB3907C69}" destId="{CCDE746D-F0BE-467C-874A-3CA3A3B90236}" srcOrd="1" destOrd="0" presId="urn:microsoft.com/office/officeart/2005/8/layout/list1"/>
    <dgm:cxn modelId="{C52461F3-54B0-4DBE-83A8-FCDCBEEE60EB}" type="presOf" srcId="{1934FA18-44C3-4706-A21E-42CC14A58D63}" destId="{6391E88D-5199-44E0-BEC9-D6F6F7CA927F}" srcOrd="0" destOrd="0" presId="urn:microsoft.com/office/officeart/2005/8/layout/list1"/>
    <dgm:cxn modelId="{6C4CE846-EF30-4CE9-BD33-4830B78CEEE1}" type="presOf" srcId="{D11CFC23-87EF-4307-B66E-3FFAB3907C69}" destId="{FB97794C-DB1E-4F35-8F7B-C420A133CFE7}" srcOrd="0" destOrd="0" presId="urn:microsoft.com/office/officeart/2005/8/layout/list1"/>
    <dgm:cxn modelId="{D0D59059-7452-4EAA-A8AA-C7E72A21B24A}" type="presOf" srcId="{040008A7-096D-4A3F-B993-1C4F09F65E13}" destId="{1D09676B-C317-4C40-975B-FD79AE2AA0AB}" srcOrd="0" destOrd="0" presId="urn:microsoft.com/office/officeart/2005/8/layout/list1"/>
    <dgm:cxn modelId="{D6253810-311B-48E0-8776-740EB904CF73}" srcId="{1934FA18-44C3-4706-A21E-42CC14A58D63}" destId="{040008A7-096D-4A3F-B993-1C4F09F65E13}" srcOrd="0" destOrd="0" parTransId="{C26A3294-9613-4645-8D10-8091C47E006F}" sibTransId="{CA6238B2-22F4-443D-9119-21C962581F0C}"/>
    <dgm:cxn modelId="{4FB2A026-C1D8-499C-98CE-BC194D945C25}" type="presOf" srcId="{9E6E7037-6576-49A2-BFF7-468C426439E2}" destId="{D1512E57-5464-45F1-97CA-37D2A8C74DFF}" srcOrd="1" destOrd="0" presId="urn:microsoft.com/office/officeart/2005/8/layout/list1"/>
    <dgm:cxn modelId="{E5EFE110-FC1B-4E45-B889-5A35830743F9}" type="presParOf" srcId="{6391E88D-5199-44E0-BEC9-D6F6F7CA927F}" destId="{73F91A73-7962-4ADA-986D-63D4AD2B567C}" srcOrd="0" destOrd="0" presId="urn:microsoft.com/office/officeart/2005/8/layout/list1"/>
    <dgm:cxn modelId="{CEA9B5AD-B73D-4236-A17C-B41B2E89471E}" type="presParOf" srcId="{73F91A73-7962-4ADA-986D-63D4AD2B567C}" destId="{1D09676B-C317-4C40-975B-FD79AE2AA0AB}" srcOrd="0" destOrd="0" presId="urn:microsoft.com/office/officeart/2005/8/layout/list1"/>
    <dgm:cxn modelId="{ED90FF4F-EF84-4C4E-A635-566BC098942A}" type="presParOf" srcId="{73F91A73-7962-4ADA-986D-63D4AD2B567C}" destId="{93EAB91E-6046-47A7-872C-679F57943ED1}" srcOrd="1" destOrd="0" presId="urn:microsoft.com/office/officeart/2005/8/layout/list1"/>
    <dgm:cxn modelId="{8CAAFAF9-ED2B-43E9-8A8C-4D7279E23A5A}" type="presParOf" srcId="{6391E88D-5199-44E0-BEC9-D6F6F7CA927F}" destId="{20EE9D38-06ED-4C02-BFDE-B6988C5532FD}" srcOrd="1" destOrd="0" presId="urn:microsoft.com/office/officeart/2005/8/layout/list1"/>
    <dgm:cxn modelId="{E5187320-CF7D-4197-B667-0E9E76982381}" type="presParOf" srcId="{6391E88D-5199-44E0-BEC9-D6F6F7CA927F}" destId="{353D7B09-B17D-4686-AE8E-FB07BAB24049}" srcOrd="2" destOrd="0" presId="urn:microsoft.com/office/officeart/2005/8/layout/list1"/>
    <dgm:cxn modelId="{69B754B5-FD2D-497C-9A79-6A9507DDF1C7}" type="presParOf" srcId="{6391E88D-5199-44E0-BEC9-D6F6F7CA927F}" destId="{246CA3A8-3649-444A-902E-D2A48D6BA904}" srcOrd="3" destOrd="0" presId="urn:microsoft.com/office/officeart/2005/8/layout/list1"/>
    <dgm:cxn modelId="{BCD4DFEF-898E-445D-991D-5AB7F1CE9027}" type="presParOf" srcId="{6391E88D-5199-44E0-BEC9-D6F6F7CA927F}" destId="{C4BBD9B5-94DE-4119-8FAE-5C8DE67962FC}" srcOrd="4" destOrd="0" presId="urn:microsoft.com/office/officeart/2005/8/layout/list1"/>
    <dgm:cxn modelId="{43715C1E-3752-4E4B-8AD6-A72ADC9B80B1}" type="presParOf" srcId="{C4BBD9B5-94DE-4119-8FAE-5C8DE67962FC}" destId="{FB97794C-DB1E-4F35-8F7B-C420A133CFE7}" srcOrd="0" destOrd="0" presId="urn:microsoft.com/office/officeart/2005/8/layout/list1"/>
    <dgm:cxn modelId="{80D90D84-F1F0-441F-8564-6018407DAA62}" type="presParOf" srcId="{C4BBD9B5-94DE-4119-8FAE-5C8DE67962FC}" destId="{CCDE746D-F0BE-467C-874A-3CA3A3B90236}" srcOrd="1" destOrd="0" presId="urn:microsoft.com/office/officeart/2005/8/layout/list1"/>
    <dgm:cxn modelId="{9BCFC77E-21B2-4EF4-B155-02692EFA4F7C}" type="presParOf" srcId="{6391E88D-5199-44E0-BEC9-D6F6F7CA927F}" destId="{60BA47CE-D4D4-4D7E-89E3-485B69CC8AD9}" srcOrd="5" destOrd="0" presId="urn:microsoft.com/office/officeart/2005/8/layout/list1"/>
    <dgm:cxn modelId="{BFA75120-0354-4768-A9EB-3D53884BA9E5}" type="presParOf" srcId="{6391E88D-5199-44E0-BEC9-D6F6F7CA927F}" destId="{F45DF8AC-5603-453E-8CF5-B459EBE36871}" srcOrd="6" destOrd="0" presId="urn:microsoft.com/office/officeart/2005/8/layout/list1"/>
    <dgm:cxn modelId="{91FE1609-5767-4D7D-B34F-4FB8A556F1CF}" type="presParOf" srcId="{6391E88D-5199-44E0-BEC9-D6F6F7CA927F}" destId="{991AC4BC-669B-4494-90A3-68A07C98D390}" srcOrd="7" destOrd="0" presId="urn:microsoft.com/office/officeart/2005/8/layout/list1"/>
    <dgm:cxn modelId="{BB031F53-C14F-4866-9199-A08907497522}" type="presParOf" srcId="{6391E88D-5199-44E0-BEC9-D6F6F7CA927F}" destId="{A10AD179-D2BF-4C0E-B8E1-09C8E485E661}" srcOrd="8" destOrd="0" presId="urn:microsoft.com/office/officeart/2005/8/layout/list1"/>
    <dgm:cxn modelId="{C8F456FB-F131-421E-AD0C-19C5009738D3}" type="presParOf" srcId="{A10AD179-D2BF-4C0E-B8E1-09C8E485E661}" destId="{C5C70895-DEE9-4081-B242-EB2B1D265941}" srcOrd="0" destOrd="0" presId="urn:microsoft.com/office/officeart/2005/8/layout/list1"/>
    <dgm:cxn modelId="{90D00B39-5730-4B63-9EA2-F6500C90F978}" type="presParOf" srcId="{A10AD179-D2BF-4C0E-B8E1-09C8E485E661}" destId="{D1512E57-5464-45F1-97CA-37D2A8C74DFF}" srcOrd="1" destOrd="0" presId="urn:microsoft.com/office/officeart/2005/8/layout/list1"/>
    <dgm:cxn modelId="{497AC5B8-C27A-4798-9F68-7ED774572809}" type="presParOf" srcId="{6391E88D-5199-44E0-BEC9-D6F6F7CA927F}" destId="{65825BE5-E1BA-448C-B42D-CF3FD700E542}" srcOrd="9" destOrd="0" presId="urn:microsoft.com/office/officeart/2005/8/layout/list1"/>
    <dgm:cxn modelId="{BDF479A1-1970-4F2C-BDD4-5D7299392E5B}" type="presParOf" srcId="{6391E88D-5199-44E0-BEC9-D6F6F7CA927F}" destId="{DE513800-DAD9-47A2-B58A-905D0B27117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8D7F4-9126-4719-8DA4-D16A6F513448}">
      <dsp:nvSpPr>
        <dsp:cNvPr id="0" name=""/>
        <dsp:cNvSpPr/>
      </dsp:nvSpPr>
      <dsp:spPr>
        <a:xfrm>
          <a:off x="0" y="438003"/>
          <a:ext cx="10225136"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CEA889-8D9B-468D-8CAE-D471F37CCEF2}">
      <dsp:nvSpPr>
        <dsp:cNvPr id="0" name=""/>
        <dsp:cNvSpPr/>
      </dsp:nvSpPr>
      <dsp:spPr>
        <a:xfrm>
          <a:off x="511256" y="83763"/>
          <a:ext cx="9130872" cy="708480"/>
        </a:xfrm>
        <a:prstGeom prst="roundRect">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540" tIns="0" rIns="270540" bIns="0" numCol="1" spcCol="1270" anchor="ctr" anchorCtr="0">
          <a:noAutofit/>
        </a:bodyPr>
        <a:lstStyle/>
        <a:p>
          <a:pPr marL="0" lvl="0" indent="0" algn="just" defTabSz="711200">
            <a:lnSpc>
              <a:spcPct val="150000"/>
            </a:lnSpc>
            <a:spcBef>
              <a:spcPct val="0"/>
            </a:spcBef>
            <a:spcAft>
              <a:spcPts val="0"/>
            </a:spcAft>
            <a:buNone/>
          </a:pPr>
          <a:r>
            <a:rPr lang="es-PE" sz="1600" kern="1200" dirty="0">
              <a:solidFill>
                <a:schemeClr val="tx1"/>
              </a:solidFill>
              <a:latin typeface="Times New Roman" pitchFamily="18" charset="0"/>
              <a:cs typeface="Times New Roman" pitchFamily="18" charset="0"/>
            </a:rPr>
            <a:t>Una muestra aleatoria simple es seleccionada de tal manera que cada muestra posible del mismo tamaño tiene igual probabilidad de ser seleccionada de la  población</a:t>
          </a:r>
          <a:endParaRPr lang="es-ES" sz="1600" kern="1200" dirty="0">
            <a:solidFill>
              <a:schemeClr val="tx1"/>
            </a:solidFill>
            <a:latin typeface="Times New Roman" panose="02020603050405020304" pitchFamily="18" charset="0"/>
            <a:cs typeface="Times New Roman" panose="02020603050405020304" pitchFamily="18" charset="0"/>
          </a:endParaRPr>
        </a:p>
      </dsp:txBody>
      <dsp:txXfrm>
        <a:off x="545841" y="118348"/>
        <a:ext cx="9061702" cy="639310"/>
      </dsp:txXfrm>
    </dsp:sp>
    <dsp:sp modelId="{762C641E-84E2-4CEB-B6D2-EFAB3070AAA2}">
      <dsp:nvSpPr>
        <dsp:cNvPr id="0" name=""/>
        <dsp:cNvSpPr/>
      </dsp:nvSpPr>
      <dsp:spPr>
        <a:xfrm>
          <a:off x="0" y="1526643"/>
          <a:ext cx="10225136" cy="604800"/>
        </a:xfrm>
        <a:prstGeom prst="rect">
          <a:avLst/>
        </a:prstGeom>
        <a:solidFill>
          <a:schemeClr val="lt1">
            <a:alpha val="90000"/>
            <a:hueOff val="0"/>
            <a:satOff val="0"/>
            <a:lumOff val="0"/>
            <a:alphaOff val="0"/>
          </a:schemeClr>
        </a:solidFill>
        <a:ln w="25400" cap="flat" cmpd="sng" algn="ctr">
          <a:solidFill>
            <a:schemeClr val="accent5">
              <a:hueOff val="1085675"/>
              <a:satOff val="3732"/>
              <a:lumOff val="-17909"/>
              <a:alphaOff val="0"/>
            </a:schemeClr>
          </a:solidFill>
          <a:prstDash val="solid"/>
        </a:ln>
        <a:effectLst/>
      </dsp:spPr>
      <dsp:style>
        <a:lnRef idx="2">
          <a:scrgbClr r="0" g="0" b="0"/>
        </a:lnRef>
        <a:fillRef idx="1">
          <a:scrgbClr r="0" g="0" b="0"/>
        </a:fillRef>
        <a:effectRef idx="0">
          <a:scrgbClr r="0" g="0" b="0"/>
        </a:effectRef>
        <a:fontRef idx="minor"/>
      </dsp:style>
    </dsp:sp>
    <dsp:sp modelId="{9F72FACE-DF1F-4066-9703-02562C4F67C6}">
      <dsp:nvSpPr>
        <dsp:cNvPr id="0" name=""/>
        <dsp:cNvSpPr/>
      </dsp:nvSpPr>
      <dsp:spPr>
        <a:xfrm>
          <a:off x="511256" y="1172403"/>
          <a:ext cx="9024224" cy="708480"/>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540" tIns="0" rIns="270540" bIns="0" numCol="1" spcCol="1270" anchor="ctr" anchorCtr="0">
          <a:noAutofit/>
        </a:bodyPr>
        <a:lstStyle/>
        <a:p>
          <a:pPr marL="0" lvl="0" indent="0" algn="just" defTabSz="711200">
            <a:lnSpc>
              <a:spcPct val="90000"/>
            </a:lnSpc>
            <a:spcBef>
              <a:spcPct val="0"/>
            </a:spcBef>
            <a:spcAft>
              <a:spcPct val="35000"/>
            </a:spcAft>
            <a:buNone/>
          </a:pPr>
          <a:r>
            <a:rPr lang="es-PE" sz="1600" kern="1200" dirty="0">
              <a:solidFill>
                <a:schemeClr val="tx1"/>
              </a:solidFill>
              <a:latin typeface="Times New Roman" pitchFamily="18" charset="0"/>
              <a:cs typeface="Times New Roman" pitchFamily="18" charset="0"/>
            </a:rPr>
            <a:t>Cada elemento de la población tiene la misma probabilidad de ser seleccionada</a:t>
          </a:r>
          <a:endParaRPr lang="es-ES" sz="1600" kern="1200" dirty="0">
            <a:solidFill>
              <a:schemeClr val="tx1"/>
            </a:solidFill>
            <a:latin typeface="Times New Roman" panose="02020603050405020304" pitchFamily="18" charset="0"/>
            <a:cs typeface="Times New Roman" panose="02020603050405020304" pitchFamily="18" charset="0"/>
          </a:endParaRPr>
        </a:p>
      </dsp:txBody>
      <dsp:txXfrm>
        <a:off x="545841" y="1206988"/>
        <a:ext cx="8955054" cy="639310"/>
      </dsp:txXfrm>
    </dsp:sp>
    <dsp:sp modelId="{4F1EB333-3499-459F-83B7-7CD3FE0533AE}">
      <dsp:nvSpPr>
        <dsp:cNvPr id="0" name=""/>
        <dsp:cNvSpPr/>
      </dsp:nvSpPr>
      <dsp:spPr>
        <a:xfrm>
          <a:off x="0" y="2615283"/>
          <a:ext cx="10225136" cy="604800"/>
        </a:xfrm>
        <a:prstGeom prst="rect">
          <a:avLst/>
        </a:prstGeom>
        <a:solidFill>
          <a:schemeClr val="lt1">
            <a:alpha val="90000"/>
            <a:hueOff val="0"/>
            <a:satOff val="0"/>
            <a:lumOff val="0"/>
            <a:alphaOff val="0"/>
          </a:schemeClr>
        </a:solidFill>
        <a:ln w="25400" cap="flat" cmpd="sng" algn="ctr">
          <a:solidFill>
            <a:schemeClr val="accent5">
              <a:hueOff val="2171351"/>
              <a:satOff val="7464"/>
              <a:lumOff val="-35817"/>
              <a:alphaOff val="0"/>
            </a:schemeClr>
          </a:solidFill>
          <a:prstDash val="solid"/>
        </a:ln>
        <a:effectLst/>
      </dsp:spPr>
      <dsp:style>
        <a:lnRef idx="2">
          <a:scrgbClr r="0" g="0" b="0"/>
        </a:lnRef>
        <a:fillRef idx="1">
          <a:scrgbClr r="0" g="0" b="0"/>
        </a:fillRef>
        <a:effectRef idx="0">
          <a:scrgbClr r="0" g="0" b="0"/>
        </a:effectRef>
        <a:fontRef idx="minor"/>
      </dsp:style>
    </dsp:sp>
    <dsp:sp modelId="{28FF226A-74E2-421F-8F8D-5F63242C8AC1}">
      <dsp:nvSpPr>
        <dsp:cNvPr id="0" name=""/>
        <dsp:cNvSpPr/>
      </dsp:nvSpPr>
      <dsp:spPr>
        <a:xfrm>
          <a:off x="511256" y="2261043"/>
          <a:ext cx="9024224" cy="708480"/>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540" tIns="0" rIns="270540" bIns="0" numCol="1" spcCol="1270" anchor="ctr" anchorCtr="0">
          <a:noAutofit/>
        </a:bodyPr>
        <a:lstStyle/>
        <a:p>
          <a:pPr marL="0" lvl="0" indent="0" algn="l" defTabSz="711200">
            <a:lnSpc>
              <a:spcPct val="90000"/>
            </a:lnSpc>
            <a:spcBef>
              <a:spcPct val="0"/>
            </a:spcBef>
            <a:spcAft>
              <a:spcPct val="35000"/>
            </a:spcAft>
            <a:buNone/>
          </a:pPr>
          <a:r>
            <a:rPr lang="es-PE" sz="1600" kern="1200" dirty="0">
              <a:solidFill>
                <a:schemeClr val="tx1"/>
              </a:solidFill>
              <a:latin typeface="Times New Roman" pitchFamily="18" charset="0"/>
              <a:cs typeface="Times New Roman" pitchFamily="18" charset="0"/>
            </a:rPr>
            <a:t>Necesita un marco </a:t>
          </a:r>
          <a:r>
            <a:rPr lang="es-PE" sz="1600" kern="1200" dirty="0" err="1">
              <a:solidFill>
                <a:schemeClr val="tx1"/>
              </a:solidFill>
              <a:latin typeface="Times New Roman" pitchFamily="18" charset="0"/>
              <a:cs typeface="Times New Roman" pitchFamily="18" charset="0"/>
            </a:rPr>
            <a:t>muestral</a:t>
          </a:r>
          <a:r>
            <a:rPr lang="es-PE" sz="1600" kern="1200" dirty="0">
              <a:solidFill>
                <a:schemeClr val="tx1"/>
              </a:solidFill>
              <a:latin typeface="Times New Roman" pitchFamily="18" charset="0"/>
              <a:cs typeface="Times New Roman" pitchFamily="18" charset="0"/>
            </a:rPr>
            <a:t> de lista</a:t>
          </a:r>
          <a:endParaRPr lang="es-ES" sz="1600" kern="1200" dirty="0">
            <a:solidFill>
              <a:schemeClr val="tx1"/>
            </a:solidFill>
            <a:latin typeface="Times New Roman" panose="02020603050405020304" pitchFamily="18" charset="0"/>
            <a:cs typeface="Times New Roman" panose="02020603050405020304" pitchFamily="18" charset="0"/>
          </a:endParaRPr>
        </a:p>
      </dsp:txBody>
      <dsp:txXfrm>
        <a:off x="545841" y="2295628"/>
        <a:ext cx="8955054" cy="639310"/>
      </dsp:txXfrm>
    </dsp:sp>
    <dsp:sp modelId="{0EEDD08F-AF33-4196-9DF3-FF876781E016}">
      <dsp:nvSpPr>
        <dsp:cNvPr id="0" name=""/>
        <dsp:cNvSpPr/>
      </dsp:nvSpPr>
      <dsp:spPr>
        <a:xfrm>
          <a:off x="0" y="3703923"/>
          <a:ext cx="10225136" cy="604800"/>
        </a:xfrm>
        <a:prstGeom prst="rect">
          <a:avLst/>
        </a:prstGeom>
        <a:solidFill>
          <a:schemeClr val="lt1">
            <a:alpha val="90000"/>
            <a:hueOff val="0"/>
            <a:satOff val="0"/>
            <a:lumOff val="0"/>
            <a:alphaOff val="0"/>
          </a:schemeClr>
        </a:solidFill>
        <a:ln w="25400" cap="flat" cmpd="sng" algn="ctr">
          <a:solidFill>
            <a:schemeClr val="accent5">
              <a:hueOff val="3257026"/>
              <a:satOff val="11196"/>
              <a:lumOff val="-53726"/>
              <a:alphaOff val="0"/>
            </a:schemeClr>
          </a:solidFill>
          <a:prstDash val="solid"/>
        </a:ln>
        <a:effectLst/>
      </dsp:spPr>
      <dsp:style>
        <a:lnRef idx="2">
          <a:scrgbClr r="0" g="0" b="0"/>
        </a:lnRef>
        <a:fillRef idx="1">
          <a:scrgbClr r="0" g="0" b="0"/>
        </a:fillRef>
        <a:effectRef idx="0">
          <a:scrgbClr r="0" g="0" b="0"/>
        </a:effectRef>
        <a:fontRef idx="minor"/>
      </dsp:style>
    </dsp:sp>
    <dsp:sp modelId="{7DD3AA8C-B8F6-47DF-A075-F7288730395E}">
      <dsp:nvSpPr>
        <dsp:cNvPr id="0" name=""/>
        <dsp:cNvSpPr/>
      </dsp:nvSpPr>
      <dsp:spPr>
        <a:xfrm>
          <a:off x="511256" y="3349683"/>
          <a:ext cx="8772133" cy="708480"/>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540" tIns="0" rIns="270540" bIns="0" numCol="1" spcCol="1270" anchor="ctr" anchorCtr="0">
          <a:noAutofit/>
        </a:bodyPr>
        <a:lstStyle/>
        <a:p>
          <a:pPr marL="0" lvl="0" indent="0" algn="l" defTabSz="711200">
            <a:lnSpc>
              <a:spcPct val="90000"/>
            </a:lnSpc>
            <a:spcBef>
              <a:spcPct val="0"/>
            </a:spcBef>
            <a:spcAft>
              <a:spcPct val="35000"/>
            </a:spcAft>
            <a:buNone/>
          </a:pPr>
          <a:r>
            <a:rPr lang="es-ES" sz="1600" kern="1200" dirty="0">
              <a:solidFill>
                <a:schemeClr val="tx1"/>
              </a:solidFill>
              <a:latin typeface="Times New Roman" panose="02020603050405020304" pitchFamily="18" charset="0"/>
              <a:cs typeface="Times New Roman" panose="02020603050405020304" pitchFamily="18" charset="0"/>
            </a:rPr>
            <a:t>Utiliza tabla de números aleatorios o generación de números aleatorios por computadora</a:t>
          </a:r>
        </a:p>
      </dsp:txBody>
      <dsp:txXfrm>
        <a:off x="545841" y="3384268"/>
        <a:ext cx="8702963"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8D7F4-9126-4719-8DA4-D16A6F513448}">
      <dsp:nvSpPr>
        <dsp:cNvPr id="0" name=""/>
        <dsp:cNvSpPr/>
      </dsp:nvSpPr>
      <dsp:spPr>
        <a:xfrm>
          <a:off x="0" y="399495"/>
          <a:ext cx="10009112" cy="655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CEA889-8D9B-468D-8CAE-D471F37CCEF2}">
      <dsp:nvSpPr>
        <dsp:cNvPr id="0" name=""/>
        <dsp:cNvSpPr/>
      </dsp:nvSpPr>
      <dsp:spPr>
        <a:xfrm>
          <a:off x="500455" y="15735"/>
          <a:ext cx="8937966" cy="767520"/>
        </a:xfrm>
        <a:prstGeom prst="roundRect">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4824" tIns="0" rIns="264824" bIns="0" numCol="1" spcCol="1270" anchor="ctr" anchorCtr="0">
          <a:noAutofit/>
        </a:bodyPr>
        <a:lstStyle/>
        <a:p>
          <a:pPr marL="0" lvl="0" indent="0" algn="just" defTabSz="800100">
            <a:lnSpc>
              <a:spcPct val="150000"/>
            </a:lnSpc>
            <a:spcBef>
              <a:spcPct val="0"/>
            </a:spcBef>
            <a:spcAft>
              <a:spcPts val="0"/>
            </a:spcAft>
            <a:buNone/>
          </a:pPr>
          <a:r>
            <a:rPr lang="es-PE" sz="1800" kern="1200" dirty="0">
              <a:solidFill>
                <a:schemeClr val="tx1"/>
              </a:solidFill>
              <a:latin typeface="Times New Roman" pitchFamily="18" charset="0"/>
              <a:cs typeface="Times New Roman" pitchFamily="18" charset="0"/>
            </a:rPr>
            <a:t>Eficiente sólo en poblaciones homogéneas</a:t>
          </a:r>
          <a:endParaRPr lang="es-ES" sz="1800" kern="1200" dirty="0">
            <a:solidFill>
              <a:schemeClr val="tx1"/>
            </a:solidFill>
          </a:endParaRPr>
        </a:p>
      </dsp:txBody>
      <dsp:txXfrm>
        <a:off x="537922" y="53202"/>
        <a:ext cx="8863032" cy="692586"/>
      </dsp:txXfrm>
    </dsp:sp>
    <dsp:sp modelId="{762C641E-84E2-4CEB-B6D2-EFAB3070AAA2}">
      <dsp:nvSpPr>
        <dsp:cNvPr id="0" name=""/>
        <dsp:cNvSpPr/>
      </dsp:nvSpPr>
      <dsp:spPr>
        <a:xfrm>
          <a:off x="0" y="1578855"/>
          <a:ext cx="10009112" cy="655200"/>
        </a:xfrm>
        <a:prstGeom prst="rect">
          <a:avLst/>
        </a:prstGeom>
        <a:solidFill>
          <a:schemeClr val="lt1">
            <a:alpha val="90000"/>
            <a:hueOff val="0"/>
            <a:satOff val="0"/>
            <a:lumOff val="0"/>
            <a:alphaOff val="0"/>
          </a:schemeClr>
        </a:solidFill>
        <a:ln w="25400" cap="flat" cmpd="sng" algn="ctr">
          <a:solidFill>
            <a:schemeClr val="accent5">
              <a:hueOff val="1085675"/>
              <a:satOff val="3732"/>
              <a:lumOff val="-17909"/>
              <a:alphaOff val="0"/>
            </a:schemeClr>
          </a:solidFill>
          <a:prstDash val="solid"/>
        </a:ln>
        <a:effectLst/>
      </dsp:spPr>
      <dsp:style>
        <a:lnRef idx="2">
          <a:scrgbClr r="0" g="0" b="0"/>
        </a:lnRef>
        <a:fillRef idx="1">
          <a:scrgbClr r="0" g="0" b="0"/>
        </a:fillRef>
        <a:effectRef idx="0">
          <a:scrgbClr r="0" g="0" b="0"/>
        </a:effectRef>
        <a:fontRef idx="minor"/>
      </dsp:style>
    </dsp:sp>
    <dsp:sp modelId="{9F72FACE-DF1F-4066-9703-02562C4F67C6}">
      <dsp:nvSpPr>
        <dsp:cNvPr id="0" name=""/>
        <dsp:cNvSpPr/>
      </dsp:nvSpPr>
      <dsp:spPr>
        <a:xfrm>
          <a:off x="500455" y="1195095"/>
          <a:ext cx="8833571" cy="767520"/>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4824" tIns="0" rIns="264824" bIns="0" numCol="1" spcCol="1270" anchor="ctr" anchorCtr="0">
          <a:noAutofit/>
        </a:bodyPr>
        <a:lstStyle/>
        <a:p>
          <a:pPr marL="0" lvl="0" indent="0" algn="just" defTabSz="800100">
            <a:lnSpc>
              <a:spcPct val="90000"/>
            </a:lnSpc>
            <a:spcBef>
              <a:spcPct val="0"/>
            </a:spcBef>
            <a:spcAft>
              <a:spcPct val="35000"/>
            </a:spcAft>
            <a:buNone/>
          </a:pPr>
          <a:r>
            <a:rPr lang="es-PE" sz="1800" kern="1200" dirty="0">
              <a:solidFill>
                <a:schemeClr val="tx1"/>
              </a:solidFill>
              <a:latin typeface="Times New Roman" pitchFamily="18" charset="0"/>
              <a:cs typeface="Times New Roman" pitchFamily="18" charset="0"/>
            </a:rPr>
            <a:t>Aplicable en encuestas de pequeña escala</a:t>
          </a:r>
          <a:endParaRPr lang="es-ES" sz="1800" kern="1200" dirty="0">
            <a:solidFill>
              <a:schemeClr val="tx1"/>
            </a:solidFill>
          </a:endParaRPr>
        </a:p>
      </dsp:txBody>
      <dsp:txXfrm>
        <a:off x="537922" y="1232562"/>
        <a:ext cx="8758637" cy="692586"/>
      </dsp:txXfrm>
    </dsp:sp>
    <dsp:sp modelId="{4F1EB333-3499-459F-83B7-7CD3FE0533AE}">
      <dsp:nvSpPr>
        <dsp:cNvPr id="0" name=""/>
        <dsp:cNvSpPr/>
      </dsp:nvSpPr>
      <dsp:spPr>
        <a:xfrm>
          <a:off x="0" y="2758216"/>
          <a:ext cx="10009112" cy="655200"/>
        </a:xfrm>
        <a:prstGeom prst="rect">
          <a:avLst/>
        </a:prstGeom>
        <a:solidFill>
          <a:schemeClr val="lt1">
            <a:alpha val="90000"/>
            <a:hueOff val="0"/>
            <a:satOff val="0"/>
            <a:lumOff val="0"/>
            <a:alphaOff val="0"/>
          </a:schemeClr>
        </a:solidFill>
        <a:ln w="25400" cap="flat" cmpd="sng" algn="ctr">
          <a:solidFill>
            <a:schemeClr val="accent5">
              <a:hueOff val="2171351"/>
              <a:satOff val="7464"/>
              <a:lumOff val="-35817"/>
              <a:alphaOff val="0"/>
            </a:schemeClr>
          </a:solidFill>
          <a:prstDash val="solid"/>
        </a:ln>
        <a:effectLst/>
      </dsp:spPr>
      <dsp:style>
        <a:lnRef idx="2">
          <a:scrgbClr r="0" g="0" b="0"/>
        </a:lnRef>
        <a:fillRef idx="1">
          <a:scrgbClr r="0" g="0" b="0"/>
        </a:fillRef>
        <a:effectRef idx="0">
          <a:scrgbClr r="0" g="0" b="0"/>
        </a:effectRef>
        <a:fontRef idx="minor"/>
      </dsp:style>
    </dsp:sp>
    <dsp:sp modelId="{28FF226A-74E2-421F-8F8D-5F63242C8AC1}">
      <dsp:nvSpPr>
        <dsp:cNvPr id="0" name=""/>
        <dsp:cNvSpPr/>
      </dsp:nvSpPr>
      <dsp:spPr>
        <a:xfrm>
          <a:off x="500455" y="2374456"/>
          <a:ext cx="8833571" cy="767520"/>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4824" tIns="0" rIns="264824" bIns="0" numCol="1" spcCol="1270" anchor="ctr" anchorCtr="0">
          <a:noAutofit/>
        </a:bodyPr>
        <a:lstStyle/>
        <a:p>
          <a:pPr marL="0" lvl="0" indent="0" algn="l" defTabSz="800100">
            <a:lnSpc>
              <a:spcPct val="90000"/>
            </a:lnSpc>
            <a:spcBef>
              <a:spcPct val="0"/>
            </a:spcBef>
            <a:spcAft>
              <a:spcPct val="35000"/>
            </a:spcAft>
            <a:buNone/>
          </a:pPr>
          <a:r>
            <a:rPr lang="es-PE" sz="1800" kern="1200" dirty="0">
              <a:solidFill>
                <a:schemeClr val="tx1"/>
              </a:solidFill>
              <a:latin typeface="Times New Roman" pitchFamily="18" charset="0"/>
              <a:cs typeface="Times New Roman" pitchFamily="18" charset="0"/>
            </a:rPr>
            <a:t>Forma parte de diseños de muestra más complejos</a:t>
          </a:r>
          <a:endParaRPr lang="es-ES" sz="1800" kern="1200" dirty="0">
            <a:solidFill>
              <a:schemeClr val="tx1"/>
            </a:solidFill>
          </a:endParaRPr>
        </a:p>
      </dsp:txBody>
      <dsp:txXfrm>
        <a:off x="537922" y="2411923"/>
        <a:ext cx="8758637" cy="692586"/>
      </dsp:txXfrm>
    </dsp:sp>
    <dsp:sp modelId="{0EEDD08F-AF33-4196-9DF3-FF876781E016}">
      <dsp:nvSpPr>
        <dsp:cNvPr id="0" name=""/>
        <dsp:cNvSpPr/>
      </dsp:nvSpPr>
      <dsp:spPr>
        <a:xfrm>
          <a:off x="0" y="3937576"/>
          <a:ext cx="10009112" cy="655200"/>
        </a:xfrm>
        <a:prstGeom prst="rect">
          <a:avLst/>
        </a:prstGeom>
        <a:solidFill>
          <a:schemeClr val="lt1">
            <a:alpha val="90000"/>
            <a:hueOff val="0"/>
            <a:satOff val="0"/>
            <a:lumOff val="0"/>
            <a:alphaOff val="0"/>
          </a:schemeClr>
        </a:solidFill>
        <a:ln w="25400" cap="flat" cmpd="sng" algn="ctr">
          <a:solidFill>
            <a:schemeClr val="accent5">
              <a:hueOff val="3257026"/>
              <a:satOff val="11196"/>
              <a:lumOff val="-53726"/>
              <a:alphaOff val="0"/>
            </a:schemeClr>
          </a:solidFill>
          <a:prstDash val="solid"/>
        </a:ln>
        <a:effectLst/>
      </dsp:spPr>
      <dsp:style>
        <a:lnRef idx="2">
          <a:scrgbClr r="0" g="0" b="0"/>
        </a:lnRef>
        <a:fillRef idx="1">
          <a:scrgbClr r="0" g="0" b="0"/>
        </a:fillRef>
        <a:effectRef idx="0">
          <a:scrgbClr r="0" g="0" b="0"/>
        </a:effectRef>
        <a:fontRef idx="minor"/>
      </dsp:style>
    </dsp:sp>
    <dsp:sp modelId="{7DD3AA8C-B8F6-47DF-A075-F7288730395E}">
      <dsp:nvSpPr>
        <dsp:cNvPr id="0" name=""/>
        <dsp:cNvSpPr/>
      </dsp:nvSpPr>
      <dsp:spPr>
        <a:xfrm>
          <a:off x="500455" y="3553816"/>
          <a:ext cx="8586807" cy="767520"/>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4824" tIns="0" rIns="264824" bIns="0" numCol="1" spcCol="1270" anchor="ctr" anchorCtr="0">
          <a:noAutofit/>
        </a:bodyPr>
        <a:lstStyle/>
        <a:p>
          <a:pPr marL="0" lvl="0" indent="0" algn="just" defTabSz="711200">
            <a:lnSpc>
              <a:spcPct val="150000"/>
            </a:lnSpc>
            <a:spcBef>
              <a:spcPct val="0"/>
            </a:spcBef>
            <a:spcAft>
              <a:spcPts val="0"/>
            </a:spcAft>
            <a:buNone/>
          </a:pPr>
          <a:r>
            <a:rPr lang="es-ES" sz="1600" kern="1200" dirty="0">
              <a:solidFill>
                <a:schemeClr val="tx1"/>
              </a:solidFill>
              <a:latin typeface="Times New Roman" panose="02020603050405020304" pitchFamily="18" charset="0"/>
              <a:cs typeface="Times New Roman" panose="02020603050405020304" pitchFamily="18" charset="0"/>
            </a:rPr>
            <a:t>Utiliza tabla de números aleatorios o generación de números aleatorios por computadora</a:t>
          </a:r>
        </a:p>
      </dsp:txBody>
      <dsp:txXfrm>
        <a:off x="537922" y="3591283"/>
        <a:ext cx="8511873" cy="6925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390F9-1F78-4FDC-84AD-32872EC81742}">
      <dsp:nvSpPr>
        <dsp:cNvPr id="0" name=""/>
        <dsp:cNvSpPr/>
      </dsp:nvSpPr>
      <dsp:spPr>
        <a:xfrm>
          <a:off x="0" y="425920"/>
          <a:ext cx="9361040" cy="6300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879AD7-DA28-4648-B992-4BEF80C81EBB}">
      <dsp:nvSpPr>
        <dsp:cNvPr id="0" name=""/>
        <dsp:cNvSpPr/>
      </dsp:nvSpPr>
      <dsp:spPr>
        <a:xfrm>
          <a:off x="468052" y="56920"/>
          <a:ext cx="7757971" cy="738000"/>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78" tIns="0" rIns="247678" bIns="0" numCol="1" spcCol="1270" anchor="ctr" anchorCtr="0">
          <a:noAutofit/>
        </a:bodyPr>
        <a:lstStyle/>
        <a:p>
          <a:pPr marL="0" lvl="0" indent="0" algn="just" defTabSz="711200">
            <a:lnSpc>
              <a:spcPct val="150000"/>
            </a:lnSpc>
            <a:spcBef>
              <a:spcPct val="0"/>
            </a:spcBef>
            <a:spcAft>
              <a:spcPts val="0"/>
            </a:spcAft>
            <a:buNone/>
          </a:pPr>
          <a:r>
            <a:rPr lang="es-PE" sz="1600" kern="1200" dirty="0">
              <a:solidFill>
                <a:schemeClr val="tx1"/>
              </a:solidFill>
              <a:latin typeface="Times New Roman" pitchFamily="18" charset="0"/>
              <a:cs typeface="Times New Roman" pitchFamily="18" charset="0"/>
            </a:rPr>
            <a:t>Una unidad de la población puede ser seleccionada más de una vez (con reemplazo)</a:t>
          </a:r>
          <a:endParaRPr lang="es-ES" sz="1600" kern="1200" dirty="0">
            <a:solidFill>
              <a:schemeClr val="tx1"/>
            </a:solidFill>
            <a:latin typeface="Times New Roman" panose="02020603050405020304" pitchFamily="18" charset="0"/>
            <a:cs typeface="Times New Roman" panose="02020603050405020304" pitchFamily="18" charset="0"/>
          </a:endParaRPr>
        </a:p>
      </dsp:txBody>
      <dsp:txXfrm>
        <a:off x="504078" y="92946"/>
        <a:ext cx="7685919" cy="665948"/>
      </dsp:txXfrm>
    </dsp:sp>
    <dsp:sp modelId="{353D7B09-B17D-4686-AE8E-FB07BAB24049}">
      <dsp:nvSpPr>
        <dsp:cNvPr id="0" name=""/>
        <dsp:cNvSpPr/>
      </dsp:nvSpPr>
      <dsp:spPr>
        <a:xfrm>
          <a:off x="0" y="1559921"/>
          <a:ext cx="9361040" cy="630000"/>
        </a:xfrm>
        <a:prstGeom prst="rect">
          <a:avLst/>
        </a:prstGeom>
        <a:solidFill>
          <a:schemeClr val="lt1">
            <a:alpha val="90000"/>
            <a:hueOff val="0"/>
            <a:satOff val="0"/>
            <a:lumOff val="0"/>
            <a:alphaOff val="0"/>
          </a:schemeClr>
        </a:solidFill>
        <a:ln w="25400" cap="flat" cmpd="sng" algn="ctr">
          <a:solidFill>
            <a:schemeClr val="accent5">
              <a:hueOff val="1628513"/>
              <a:satOff val="5598"/>
              <a:lumOff val="-26863"/>
              <a:alphaOff val="0"/>
            </a:schemeClr>
          </a:solidFill>
          <a:prstDash val="solid"/>
        </a:ln>
        <a:effectLst/>
      </dsp:spPr>
      <dsp:style>
        <a:lnRef idx="2">
          <a:scrgbClr r="0" g="0" b="0"/>
        </a:lnRef>
        <a:fillRef idx="1">
          <a:scrgbClr r="0" g="0" b="0"/>
        </a:fillRef>
        <a:effectRef idx="0">
          <a:scrgbClr r="0" g="0" b="0"/>
        </a:effectRef>
        <a:fontRef idx="minor"/>
      </dsp:style>
    </dsp:sp>
    <dsp:sp modelId="{93EAB91E-6046-47A7-872C-679F57943ED1}">
      <dsp:nvSpPr>
        <dsp:cNvPr id="0" name=""/>
        <dsp:cNvSpPr/>
      </dsp:nvSpPr>
      <dsp:spPr>
        <a:xfrm>
          <a:off x="468052" y="1190921"/>
          <a:ext cx="7641922" cy="738000"/>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78" tIns="0" rIns="247678" bIns="0" numCol="1" spcCol="1270" anchor="ctr" anchorCtr="0">
          <a:noAutofit/>
        </a:bodyPr>
        <a:lstStyle/>
        <a:p>
          <a:pPr marL="0" lvl="0" indent="0" algn="l" defTabSz="711200">
            <a:lnSpc>
              <a:spcPct val="90000"/>
            </a:lnSpc>
            <a:spcBef>
              <a:spcPct val="0"/>
            </a:spcBef>
            <a:spcAft>
              <a:spcPct val="35000"/>
            </a:spcAft>
            <a:buNone/>
          </a:pPr>
          <a:r>
            <a:rPr lang="es-ES" sz="1600" kern="1200">
              <a:solidFill>
                <a:schemeClr val="tx1"/>
              </a:solidFill>
              <a:latin typeface="Times New Roman" panose="02020603050405020304" pitchFamily="18" charset="0"/>
              <a:cs typeface="Times New Roman" panose="02020603050405020304" pitchFamily="18" charset="0"/>
            </a:rPr>
            <a:t>Las selecciones son independientes</a:t>
          </a:r>
          <a:endParaRPr lang="es-ES" sz="1600" kern="1200" dirty="0">
            <a:solidFill>
              <a:schemeClr val="tx1"/>
            </a:solidFill>
            <a:latin typeface="Times New Roman" panose="02020603050405020304" pitchFamily="18" charset="0"/>
            <a:cs typeface="Times New Roman" panose="02020603050405020304" pitchFamily="18" charset="0"/>
          </a:endParaRPr>
        </a:p>
      </dsp:txBody>
      <dsp:txXfrm>
        <a:off x="504078" y="1226947"/>
        <a:ext cx="7569870" cy="665948"/>
      </dsp:txXfrm>
    </dsp:sp>
    <dsp:sp modelId="{DE513800-DAD9-47A2-B58A-905D0B271171}">
      <dsp:nvSpPr>
        <dsp:cNvPr id="0" name=""/>
        <dsp:cNvSpPr/>
      </dsp:nvSpPr>
      <dsp:spPr>
        <a:xfrm>
          <a:off x="0" y="2693921"/>
          <a:ext cx="9361040" cy="630000"/>
        </a:xfrm>
        <a:prstGeom prst="rect">
          <a:avLst/>
        </a:prstGeom>
        <a:solidFill>
          <a:schemeClr val="lt1">
            <a:alpha val="90000"/>
            <a:hueOff val="0"/>
            <a:satOff val="0"/>
            <a:lumOff val="0"/>
            <a:alphaOff val="0"/>
          </a:schemeClr>
        </a:solidFill>
        <a:ln w="25400" cap="flat" cmpd="sng" algn="ctr">
          <a:solidFill>
            <a:schemeClr val="accent5">
              <a:hueOff val="3257026"/>
              <a:satOff val="11196"/>
              <a:lumOff val="-53726"/>
              <a:alphaOff val="0"/>
            </a:schemeClr>
          </a:solidFill>
          <a:prstDash val="solid"/>
        </a:ln>
        <a:effectLst/>
      </dsp:spPr>
      <dsp:style>
        <a:lnRef idx="2">
          <a:scrgbClr r="0" g="0" b="0"/>
        </a:lnRef>
        <a:fillRef idx="1">
          <a:scrgbClr r="0" g="0" b="0"/>
        </a:fillRef>
        <a:effectRef idx="0">
          <a:scrgbClr r="0" g="0" b="0"/>
        </a:effectRef>
        <a:fontRef idx="minor"/>
      </dsp:style>
    </dsp:sp>
    <dsp:sp modelId="{D1512E57-5464-45F1-97CA-37D2A8C74DFF}">
      <dsp:nvSpPr>
        <dsp:cNvPr id="0" name=""/>
        <dsp:cNvSpPr/>
      </dsp:nvSpPr>
      <dsp:spPr>
        <a:xfrm>
          <a:off x="468052" y="2324921"/>
          <a:ext cx="7641922" cy="738000"/>
        </a:xfrm>
        <a:prstGeom prst="roundRect">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78" tIns="0" rIns="247678" bIns="0" numCol="1" spcCol="1270" anchor="ctr" anchorCtr="0">
          <a:noAutofit/>
        </a:bodyPr>
        <a:lstStyle/>
        <a:p>
          <a:pPr marL="0" lvl="0" indent="0" algn="l" defTabSz="711200">
            <a:lnSpc>
              <a:spcPct val="90000"/>
            </a:lnSpc>
            <a:spcBef>
              <a:spcPct val="0"/>
            </a:spcBef>
            <a:spcAft>
              <a:spcPct val="35000"/>
            </a:spcAft>
            <a:buNone/>
          </a:pPr>
          <a:r>
            <a:rPr lang="es-ES" sz="1600" kern="1200">
              <a:solidFill>
                <a:schemeClr val="tx1"/>
              </a:solidFill>
              <a:latin typeface="Times New Roman" panose="02020603050405020304" pitchFamily="18" charset="0"/>
              <a:cs typeface="Times New Roman" panose="02020603050405020304" pitchFamily="18" charset="0"/>
            </a:rPr>
            <a:t>Puede haber unidades repetidas en la muestra</a:t>
          </a:r>
          <a:endParaRPr lang="es-ES" sz="1600" kern="1200" dirty="0">
            <a:solidFill>
              <a:schemeClr val="tx1"/>
            </a:solidFill>
            <a:latin typeface="Times New Roman" panose="02020603050405020304" pitchFamily="18" charset="0"/>
            <a:cs typeface="Times New Roman" panose="02020603050405020304" pitchFamily="18" charset="0"/>
          </a:endParaRPr>
        </a:p>
      </dsp:txBody>
      <dsp:txXfrm>
        <a:off x="504078" y="2360947"/>
        <a:ext cx="7569870" cy="665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390F9-1F78-4FDC-84AD-32872EC81742}">
      <dsp:nvSpPr>
        <dsp:cNvPr id="0" name=""/>
        <dsp:cNvSpPr/>
      </dsp:nvSpPr>
      <dsp:spPr>
        <a:xfrm>
          <a:off x="0" y="425920"/>
          <a:ext cx="8352927" cy="6300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879AD7-DA28-4648-B992-4BEF80C81EBB}">
      <dsp:nvSpPr>
        <dsp:cNvPr id="0" name=""/>
        <dsp:cNvSpPr/>
      </dsp:nvSpPr>
      <dsp:spPr>
        <a:xfrm>
          <a:off x="417646" y="56920"/>
          <a:ext cx="7397861" cy="738000"/>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005" tIns="0" rIns="221005" bIns="0" numCol="1" spcCol="1270" anchor="ctr" anchorCtr="0">
          <a:noAutofit/>
        </a:bodyPr>
        <a:lstStyle/>
        <a:p>
          <a:pPr marL="0" lvl="0" indent="0" algn="just" defTabSz="711200">
            <a:lnSpc>
              <a:spcPct val="150000"/>
            </a:lnSpc>
            <a:spcBef>
              <a:spcPct val="0"/>
            </a:spcBef>
            <a:spcAft>
              <a:spcPts val="0"/>
            </a:spcAft>
            <a:buNone/>
          </a:pPr>
          <a:r>
            <a:rPr lang="es-PE" sz="1600" kern="1200" dirty="0">
              <a:solidFill>
                <a:schemeClr val="tx1"/>
              </a:solidFill>
              <a:latin typeface="Times New Roman" pitchFamily="18" charset="0"/>
              <a:cs typeface="Times New Roman" pitchFamily="18" charset="0"/>
            </a:rPr>
            <a:t>Una unidad de la población sólo es seleccionada solo una vez (sin reemplazo)</a:t>
          </a:r>
          <a:endParaRPr lang="es-ES" sz="1600" kern="1200" dirty="0">
            <a:solidFill>
              <a:schemeClr val="tx1"/>
            </a:solidFill>
            <a:latin typeface="Times New Roman" panose="02020603050405020304" pitchFamily="18" charset="0"/>
            <a:cs typeface="Times New Roman" panose="02020603050405020304" pitchFamily="18" charset="0"/>
          </a:endParaRPr>
        </a:p>
      </dsp:txBody>
      <dsp:txXfrm>
        <a:off x="453672" y="92946"/>
        <a:ext cx="7325809" cy="665948"/>
      </dsp:txXfrm>
    </dsp:sp>
    <dsp:sp modelId="{353D7B09-B17D-4686-AE8E-FB07BAB24049}">
      <dsp:nvSpPr>
        <dsp:cNvPr id="0" name=""/>
        <dsp:cNvSpPr/>
      </dsp:nvSpPr>
      <dsp:spPr>
        <a:xfrm>
          <a:off x="0" y="1559921"/>
          <a:ext cx="8352927" cy="630000"/>
        </a:xfrm>
        <a:prstGeom prst="rect">
          <a:avLst/>
        </a:prstGeom>
        <a:solidFill>
          <a:schemeClr val="lt1">
            <a:alpha val="90000"/>
            <a:hueOff val="0"/>
            <a:satOff val="0"/>
            <a:lumOff val="0"/>
            <a:alphaOff val="0"/>
          </a:schemeClr>
        </a:solidFill>
        <a:ln w="25400" cap="flat" cmpd="sng" algn="ctr">
          <a:solidFill>
            <a:schemeClr val="accent5">
              <a:hueOff val="1628513"/>
              <a:satOff val="5598"/>
              <a:lumOff val="-26863"/>
              <a:alphaOff val="0"/>
            </a:schemeClr>
          </a:solidFill>
          <a:prstDash val="solid"/>
        </a:ln>
        <a:effectLst/>
      </dsp:spPr>
      <dsp:style>
        <a:lnRef idx="2">
          <a:scrgbClr r="0" g="0" b="0"/>
        </a:lnRef>
        <a:fillRef idx="1">
          <a:scrgbClr r="0" g="0" b="0"/>
        </a:fillRef>
        <a:effectRef idx="0">
          <a:scrgbClr r="0" g="0" b="0"/>
        </a:effectRef>
        <a:fontRef idx="minor"/>
      </dsp:style>
    </dsp:sp>
    <dsp:sp modelId="{93EAB91E-6046-47A7-872C-679F57943ED1}">
      <dsp:nvSpPr>
        <dsp:cNvPr id="0" name=""/>
        <dsp:cNvSpPr/>
      </dsp:nvSpPr>
      <dsp:spPr>
        <a:xfrm>
          <a:off x="417646" y="1190921"/>
          <a:ext cx="7287235" cy="738000"/>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005" tIns="0" rIns="221005" bIns="0" numCol="1" spcCol="1270" anchor="ctr" anchorCtr="0">
          <a:noAutofit/>
        </a:bodyPr>
        <a:lstStyle/>
        <a:p>
          <a:pPr marL="0" lvl="0" indent="0" algn="l" defTabSz="711200">
            <a:lnSpc>
              <a:spcPct val="90000"/>
            </a:lnSpc>
            <a:spcBef>
              <a:spcPct val="0"/>
            </a:spcBef>
            <a:spcAft>
              <a:spcPct val="35000"/>
            </a:spcAft>
            <a:buNone/>
          </a:pPr>
          <a:r>
            <a:rPr lang="es-ES" sz="1600" kern="1200" dirty="0">
              <a:solidFill>
                <a:schemeClr val="tx1"/>
              </a:solidFill>
              <a:latin typeface="Times New Roman" panose="02020603050405020304" pitchFamily="18" charset="0"/>
              <a:cs typeface="Times New Roman" panose="02020603050405020304" pitchFamily="18" charset="0"/>
            </a:rPr>
            <a:t>Las selecciones no son independientes</a:t>
          </a:r>
        </a:p>
      </dsp:txBody>
      <dsp:txXfrm>
        <a:off x="453672" y="1226947"/>
        <a:ext cx="7215183" cy="665948"/>
      </dsp:txXfrm>
    </dsp:sp>
    <dsp:sp modelId="{DE513800-DAD9-47A2-B58A-905D0B271171}">
      <dsp:nvSpPr>
        <dsp:cNvPr id="0" name=""/>
        <dsp:cNvSpPr/>
      </dsp:nvSpPr>
      <dsp:spPr>
        <a:xfrm>
          <a:off x="0" y="2693921"/>
          <a:ext cx="8352927" cy="630000"/>
        </a:xfrm>
        <a:prstGeom prst="rect">
          <a:avLst/>
        </a:prstGeom>
        <a:solidFill>
          <a:schemeClr val="lt1">
            <a:alpha val="90000"/>
            <a:hueOff val="0"/>
            <a:satOff val="0"/>
            <a:lumOff val="0"/>
            <a:alphaOff val="0"/>
          </a:schemeClr>
        </a:solidFill>
        <a:ln w="25400" cap="flat" cmpd="sng" algn="ctr">
          <a:solidFill>
            <a:schemeClr val="accent5">
              <a:hueOff val="3257026"/>
              <a:satOff val="11196"/>
              <a:lumOff val="-53726"/>
              <a:alphaOff val="0"/>
            </a:schemeClr>
          </a:solidFill>
          <a:prstDash val="solid"/>
        </a:ln>
        <a:effectLst/>
      </dsp:spPr>
      <dsp:style>
        <a:lnRef idx="2">
          <a:scrgbClr r="0" g="0" b="0"/>
        </a:lnRef>
        <a:fillRef idx="1">
          <a:scrgbClr r="0" g="0" b="0"/>
        </a:fillRef>
        <a:effectRef idx="0">
          <a:scrgbClr r="0" g="0" b="0"/>
        </a:effectRef>
        <a:fontRef idx="minor"/>
      </dsp:style>
    </dsp:sp>
    <dsp:sp modelId="{D1512E57-5464-45F1-97CA-37D2A8C74DFF}">
      <dsp:nvSpPr>
        <dsp:cNvPr id="0" name=""/>
        <dsp:cNvSpPr/>
      </dsp:nvSpPr>
      <dsp:spPr>
        <a:xfrm>
          <a:off x="417646" y="2324921"/>
          <a:ext cx="7287235" cy="738000"/>
        </a:xfrm>
        <a:prstGeom prst="round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005" tIns="0" rIns="221005" bIns="0" numCol="1" spcCol="1270" anchor="ctr" anchorCtr="0">
          <a:noAutofit/>
        </a:bodyPr>
        <a:lstStyle/>
        <a:p>
          <a:pPr marL="0" lvl="0" indent="0" algn="l" defTabSz="711200">
            <a:lnSpc>
              <a:spcPct val="90000"/>
            </a:lnSpc>
            <a:spcBef>
              <a:spcPct val="0"/>
            </a:spcBef>
            <a:spcAft>
              <a:spcPct val="35000"/>
            </a:spcAft>
            <a:buNone/>
          </a:pPr>
          <a:r>
            <a:rPr lang="es-ES" sz="1600" kern="1200" dirty="0">
              <a:solidFill>
                <a:schemeClr val="tx1"/>
              </a:solidFill>
              <a:latin typeface="Times New Roman" panose="02020603050405020304" pitchFamily="18" charset="0"/>
              <a:cs typeface="Times New Roman" panose="02020603050405020304" pitchFamily="18" charset="0"/>
            </a:rPr>
            <a:t>No hay unidades repetidas en la muestra</a:t>
          </a:r>
        </a:p>
      </dsp:txBody>
      <dsp:txXfrm>
        <a:off x="453672" y="2360947"/>
        <a:ext cx="7215183" cy="6659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0C9C9E-B065-424A-8318-8CF279E56054}">
      <dsp:nvSpPr>
        <dsp:cNvPr id="0" name=""/>
        <dsp:cNvSpPr/>
      </dsp:nvSpPr>
      <dsp:spPr>
        <a:xfrm>
          <a:off x="4301017" y="300304"/>
          <a:ext cx="1640009" cy="1532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ES" sz="1400" b="1" kern="1200" dirty="0">
              <a:latin typeface="Times New Roman" panose="02020603050405020304" pitchFamily="18" charset="0"/>
              <a:cs typeface="Times New Roman" panose="02020603050405020304" pitchFamily="18" charset="0"/>
            </a:rPr>
            <a:t>Paso 1</a:t>
          </a:r>
        </a:p>
        <a:p>
          <a:pPr marL="0" lvl="0" indent="0" algn="ctr" defTabSz="622300">
            <a:lnSpc>
              <a:spcPct val="90000"/>
            </a:lnSpc>
            <a:spcBef>
              <a:spcPct val="0"/>
            </a:spcBef>
            <a:spcAft>
              <a:spcPct val="35000"/>
            </a:spcAft>
            <a:buNone/>
          </a:pPr>
          <a:r>
            <a:rPr lang="es-ES" sz="1400" kern="1200" dirty="0">
              <a:latin typeface="Times New Roman" panose="02020603050405020304" pitchFamily="18" charset="0"/>
              <a:cs typeface="Times New Roman" panose="02020603050405020304" pitchFamily="18" charset="0"/>
            </a:rPr>
            <a:t>Preparar el marco de lista numerando las unidades de 1 hasta N</a:t>
          </a:r>
        </a:p>
      </dsp:txBody>
      <dsp:txXfrm>
        <a:off x="4301017" y="300304"/>
        <a:ext cx="1640009" cy="1532160"/>
      </dsp:txXfrm>
    </dsp:sp>
    <dsp:sp modelId="{C99F105B-D816-4209-95ED-AA4AE3BD3FEE}">
      <dsp:nvSpPr>
        <dsp:cNvPr id="0" name=""/>
        <dsp:cNvSpPr/>
      </dsp:nvSpPr>
      <dsp:spPr>
        <a:xfrm>
          <a:off x="2022753" y="-735"/>
          <a:ext cx="3621145" cy="3621145"/>
        </a:xfrm>
        <a:prstGeom prst="circularArrow">
          <a:avLst>
            <a:gd name="adj1" fmla="val 8251"/>
            <a:gd name="adj2" fmla="val 576312"/>
            <a:gd name="adj3" fmla="val 2962965"/>
            <a:gd name="adj4" fmla="val 52319"/>
            <a:gd name="adj5" fmla="val 9626"/>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9AE0DF-0714-46CE-B453-F7D07BB33615}">
      <dsp:nvSpPr>
        <dsp:cNvPr id="0" name=""/>
        <dsp:cNvSpPr/>
      </dsp:nvSpPr>
      <dsp:spPr>
        <a:xfrm>
          <a:off x="3067245" y="2530660"/>
          <a:ext cx="1532160" cy="1532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ES" sz="1400" b="1" kern="1200" dirty="0">
              <a:latin typeface="Times New Roman" panose="02020603050405020304" pitchFamily="18" charset="0"/>
              <a:cs typeface="Times New Roman" panose="02020603050405020304" pitchFamily="18" charset="0"/>
            </a:rPr>
            <a:t>Paso 2</a:t>
          </a:r>
        </a:p>
        <a:p>
          <a:pPr marL="0" lvl="0" indent="0" algn="ctr" defTabSz="622300">
            <a:lnSpc>
              <a:spcPct val="90000"/>
            </a:lnSpc>
            <a:spcBef>
              <a:spcPct val="0"/>
            </a:spcBef>
            <a:spcAft>
              <a:spcPct val="35000"/>
            </a:spcAft>
            <a:buNone/>
          </a:pPr>
          <a:r>
            <a:rPr lang="es-ES" sz="1400" kern="1200" dirty="0">
              <a:latin typeface="Times New Roman" panose="02020603050405020304" pitchFamily="18" charset="0"/>
              <a:cs typeface="Times New Roman" panose="02020603050405020304" pitchFamily="18" charset="0"/>
            </a:rPr>
            <a:t>Elegir un número aleatorio entre 1 y N la unidad que le corresponde a dicho número   será parte de la muestra</a:t>
          </a:r>
        </a:p>
        <a:p>
          <a:pPr marL="0" lvl="0" indent="0" algn="ctr" defTabSz="622300">
            <a:lnSpc>
              <a:spcPct val="90000"/>
            </a:lnSpc>
            <a:spcBef>
              <a:spcPct val="0"/>
            </a:spcBef>
            <a:spcAft>
              <a:spcPct val="35000"/>
            </a:spcAft>
            <a:buNone/>
          </a:pPr>
          <a:endParaRPr lang="es-ES" sz="1400" kern="1200" dirty="0">
            <a:latin typeface="Times New Roman" panose="02020603050405020304" pitchFamily="18" charset="0"/>
            <a:cs typeface="Times New Roman" panose="02020603050405020304" pitchFamily="18" charset="0"/>
          </a:endParaRPr>
        </a:p>
      </dsp:txBody>
      <dsp:txXfrm>
        <a:off x="3067245" y="2530660"/>
        <a:ext cx="1532160" cy="1532160"/>
      </dsp:txXfrm>
    </dsp:sp>
    <dsp:sp modelId="{EA0A89CF-D2AE-436F-B808-07A2BCBB5006}">
      <dsp:nvSpPr>
        <dsp:cNvPr id="0" name=""/>
        <dsp:cNvSpPr/>
      </dsp:nvSpPr>
      <dsp:spPr>
        <a:xfrm>
          <a:off x="2021775" y="22982"/>
          <a:ext cx="3621145" cy="3621145"/>
        </a:xfrm>
        <a:prstGeom prst="circularArrow">
          <a:avLst>
            <a:gd name="adj1" fmla="val 8251"/>
            <a:gd name="adj2" fmla="val 576312"/>
            <a:gd name="adj3" fmla="val 10171369"/>
            <a:gd name="adj4" fmla="val 7260723"/>
            <a:gd name="adj5" fmla="val 9626"/>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4367B0-168A-4D09-8FF2-A8B4AAACE76C}">
      <dsp:nvSpPr>
        <dsp:cNvPr id="0" name=""/>
        <dsp:cNvSpPr/>
      </dsp:nvSpPr>
      <dsp:spPr>
        <a:xfrm>
          <a:off x="1503492" y="300304"/>
          <a:ext cx="2084274" cy="1532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ES" sz="1200" b="1" kern="1200" dirty="0">
              <a:latin typeface="Times New Roman" panose="02020603050405020304" pitchFamily="18" charset="0"/>
              <a:cs typeface="Times New Roman" panose="02020603050405020304" pitchFamily="18" charset="0"/>
            </a:rPr>
            <a:t>Paso 3</a:t>
          </a:r>
          <a:r>
            <a:rPr lang="es-ES" sz="1200" kern="1200" dirty="0">
              <a:latin typeface="Times New Roman" panose="02020603050405020304" pitchFamily="18" charset="0"/>
              <a:cs typeface="Times New Roman" panose="02020603050405020304" pitchFamily="18" charset="0"/>
            </a:rPr>
            <a:t>.</a:t>
          </a:r>
        </a:p>
        <a:p>
          <a:pPr marL="0" lvl="0" indent="0" algn="ctr" defTabSz="533400">
            <a:lnSpc>
              <a:spcPct val="90000"/>
            </a:lnSpc>
            <a:spcBef>
              <a:spcPct val="0"/>
            </a:spcBef>
            <a:spcAft>
              <a:spcPct val="35000"/>
            </a:spcAft>
            <a:buNone/>
          </a:pPr>
          <a:r>
            <a:rPr lang="es-ES" sz="1200" kern="1200" dirty="0">
              <a:latin typeface="Times New Roman" panose="02020603050405020304" pitchFamily="18" charset="0"/>
              <a:cs typeface="Times New Roman" panose="02020603050405020304" pitchFamily="18" charset="0"/>
            </a:rPr>
            <a:t>Continuar la selección hasta completar el tamaño de la muestra incluyendo las unidades repetidas (si es con reemplazo) y excluyendo las unidades repetidas (si es sin reemplazo)  </a:t>
          </a:r>
        </a:p>
      </dsp:txBody>
      <dsp:txXfrm>
        <a:off x="1503492" y="300304"/>
        <a:ext cx="2084274" cy="1532160"/>
      </dsp:txXfrm>
    </dsp:sp>
    <dsp:sp modelId="{6FC81D95-B9B1-43C3-BC95-5A4E44BA6E03}">
      <dsp:nvSpPr>
        <dsp:cNvPr id="0" name=""/>
        <dsp:cNvSpPr/>
      </dsp:nvSpPr>
      <dsp:spPr>
        <a:xfrm>
          <a:off x="2022753" y="-735"/>
          <a:ext cx="3621145" cy="3621145"/>
        </a:xfrm>
        <a:prstGeom prst="circularArrow">
          <a:avLst>
            <a:gd name="adj1" fmla="val 8251"/>
            <a:gd name="adj2" fmla="val 576312"/>
            <a:gd name="adj3" fmla="val 16723674"/>
            <a:gd name="adj4" fmla="val 15629650"/>
            <a:gd name="adj5" fmla="val 9626"/>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BF909-0B68-4726-A213-0E8B552EF925}">
      <dsp:nvSpPr>
        <dsp:cNvPr id="0" name=""/>
        <dsp:cNvSpPr/>
      </dsp:nvSpPr>
      <dsp:spPr>
        <a:xfrm>
          <a:off x="0" y="197921"/>
          <a:ext cx="9289032" cy="6804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A19DD3-6BB7-4CAA-8899-8A636A2FBA03}">
      <dsp:nvSpPr>
        <dsp:cNvPr id="0" name=""/>
        <dsp:cNvSpPr/>
      </dsp:nvSpPr>
      <dsp:spPr>
        <a:xfrm>
          <a:off x="464451" y="76627"/>
          <a:ext cx="8356459" cy="519813"/>
        </a:xfrm>
        <a:prstGeom prst="roundRect">
          <a:avLst/>
        </a:prstGeom>
        <a:solidFill>
          <a:srgbClr val="66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5772" tIns="0" rIns="245772" bIns="0" numCol="1" spcCol="1270" anchor="ctr" anchorCtr="0">
          <a:noAutofit/>
        </a:bodyPr>
        <a:lstStyle/>
        <a:p>
          <a:pPr marL="0" lvl="0" indent="0" algn="l" defTabSz="889000">
            <a:lnSpc>
              <a:spcPct val="90000"/>
            </a:lnSpc>
            <a:spcBef>
              <a:spcPct val="0"/>
            </a:spcBef>
            <a:spcAft>
              <a:spcPct val="35000"/>
            </a:spcAft>
            <a:buNone/>
          </a:pPr>
          <a:r>
            <a:rPr lang="es-ES" sz="2000" kern="1200" dirty="0">
              <a:solidFill>
                <a:schemeClr val="tx1"/>
              </a:solidFill>
              <a:latin typeface="Times New Roman" panose="02020603050405020304" pitchFamily="18" charset="0"/>
              <a:cs typeface="Times New Roman" panose="02020603050405020304" pitchFamily="18" charset="0"/>
            </a:rPr>
            <a:t>La unidad </a:t>
          </a:r>
          <a14:m xmlns:a14="http://schemas.microsoft.com/office/drawing/2010/main">
            <m:oMath xmlns:m="http://schemas.openxmlformats.org/officeDocument/2006/math">
              <m:sSub>
                <m:sSubPr>
                  <m:ctrlPr>
                    <a:rPr lang="es-ES" sz="2000" i="1" kern="1200" smtClean="0">
                      <a:solidFill>
                        <a:schemeClr val="tx1"/>
                      </a:solidFill>
                      <a:latin typeface="Cambria Math" panose="02040503050406030204" pitchFamily="18" charset="0"/>
                      <a:cs typeface="Times New Roman" panose="02020603050405020304" pitchFamily="18" charset="0"/>
                    </a:rPr>
                  </m:ctrlPr>
                </m:sSubPr>
                <m:e>
                  <m:r>
                    <a:rPr lang="es-PE" sz="2000" b="0" i="1" kern="1200" smtClean="0">
                      <a:solidFill>
                        <a:schemeClr val="tx1"/>
                      </a:solidFill>
                      <a:latin typeface="Cambria Math" panose="02040503050406030204" pitchFamily="18" charset="0"/>
                      <a:cs typeface="Times New Roman" panose="02020603050405020304" pitchFamily="18" charset="0"/>
                    </a:rPr>
                    <m:t>𝑈</m:t>
                  </m:r>
                </m:e>
                <m:sub>
                  <m:r>
                    <a:rPr lang="es-PE" sz="2000" b="0" i="1" kern="1200" smtClean="0">
                      <a:solidFill>
                        <a:schemeClr val="tx1"/>
                      </a:solidFill>
                      <a:latin typeface="Cambria Math" panose="02040503050406030204" pitchFamily="18" charset="0"/>
                      <a:cs typeface="Times New Roman" panose="02020603050405020304" pitchFamily="18" charset="0"/>
                    </a:rPr>
                    <m:t>𝑖</m:t>
                  </m:r>
                </m:sub>
              </m:sSub>
            </m:oMath>
          </a14:m>
          <a:r>
            <a:rPr lang="es-ES" sz="2000" kern="1200" dirty="0">
              <a:solidFill>
                <a:schemeClr val="tx1"/>
              </a:solidFill>
              <a:latin typeface="Times New Roman" panose="02020603050405020304" pitchFamily="18" charset="0"/>
              <a:cs typeface="Times New Roman" panose="02020603050405020304" pitchFamily="18" charset="0"/>
            </a:rPr>
            <a:t> se selecciona en cualquier selección con probabilidad </a:t>
          </a:r>
          <a14:m xmlns:a14="http://schemas.microsoft.com/office/drawing/2010/main">
            <m:oMath xmlns:m="http://schemas.openxmlformats.org/officeDocument/2006/math">
              <m:f>
                <m:fPr>
                  <m:type m:val="skw"/>
                  <m:ctrlPr>
                    <a:rPr lang="es-ES" sz="2000" i="1" kern="1200" smtClean="0">
                      <a:solidFill>
                        <a:schemeClr val="tx1"/>
                      </a:solidFill>
                      <a:latin typeface="Cambria Math" panose="02040503050406030204" pitchFamily="18" charset="0"/>
                      <a:cs typeface="Times New Roman" panose="02020603050405020304" pitchFamily="18" charset="0"/>
                    </a:rPr>
                  </m:ctrlPr>
                </m:fPr>
                <m:num>
                  <m:r>
                    <a:rPr lang="es-PE" sz="2000" b="0" i="1" kern="1200" smtClean="0">
                      <a:solidFill>
                        <a:schemeClr val="tx1"/>
                      </a:solidFill>
                      <a:latin typeface="Cambria Math" panose="02040503050406030204" pitchFamily="18" charset="0"/>
                      <a:cs typeface="Times New Roman" panose="02020603050405020304" pitchFamily="18" charset="0"/>
                    </a:rPr>
                    <m:t>1</m:t>
                  </m:r>
                </m:num>
                <m:den>
                  <m:r>
                    <a:rPr lang="es-PE" sz="2000" b="0" i="1" kern="1200" smtClean="0">
                      <a:solidFill>
                        <a:schemeClr val="tx1"/>
                      </a:solidFill>
                      <a:latin typeface="Cambria Math" panose="02040503050406030204" pitchFamily="18" charset="0"/>
                      <a:cs typeface="Times New Roman" panose="02020603050405020304" pitchFamily="18" charset="0"/>
                    </a:rPr>
                    <m:t>𝑁</m:t>
                  </m:r>
                </m:den>
              </m:f>
            </m:oMath>
          </a14:m>
          <a:endParaRPr lang="es-ES" sz="2000" kern="1200" dirty="0">
            <a:solidFill>
              <a:schemeClr val="tx1"/>
            </a:solidFill>
            <a:latin typeface="Times New Roman" panose="02020603050405020304" pitchFamily="18" charset="0"/>
            <a:cs typeface="Times New Roman" panose="02020603050405020304" pitchFamily="18" charset="0"/>
          </a:endParaRPr>
        </a:p>
      </dsp:txBody>
      <dsp:txXfrm>
        <a:off x="489826" y="102002"/>
        <a:ext cx="8305709" cy="469063"/>
      </dsp:txXfrm>
    </dsp:sp>
    <dsp:sp modelId="{353D7B09-B17D-4686-AE8E-FB07BAB24049}">
      <dsp:nvSpPr>
        <dsp:cNvPr id="0" name=""/>
        <dsp:cNvSpPr/>
      </dsp:nvSpPr>
      <dsp:spPr>
        <a:xfrm>
          <a:off x="0" y="1079173"/>
          <a:ext cx="9289032" cy="680400"/>
        </a:xfrm>
        <a:prstGeom prst="rect">
          <a:avLst/>
        </a:prstGeom>
        <a:solidFill>
          <a:schemeClr val="lt1">
            <a:alpha val="90000"/>
            <a:hueOff val="0"/>
            <a:satOff val="0"/>
            <a:lumOff val="0"/>
            <a:alphaOff val="0"/>
          </a:schemeClr>
        </a:solidFill>
        <a:ln w="25400" cap="flat" cmpd="sng" algn="ctr">
          <a:solidFill>
            <a:schemeClr val="accent5">
              <a:hueOff val="814257"/>
              <a:satOff val="2799"/>
              <a:lumOff val="-13432"/>
              <a:alphaOff val="0"/>
            </a:schemeClr>
          </a:solidFill>
          <a:prstDash val="solid"/>
        </a:ln>
        <a:effectLst/>
      </dsp:spPr>
      <dsp:style>
        <a:lnRef idx="2">
          <a:scrgbClr r="0" g="0" b="0"/>
        </a:lnRef>
        <a:fillRef idx="1">
          <a:scrgbClr r="0" g="0" b="0"/>
        </a:fillRef>
        <a:effectRef idx="0">
          <a:scrgbClr r="0" g="0" b="0"/>
        </a:effectRef>
        <a:fontRef idx="minor"/>
      </dsp:style>
    </dsp:sp>
    <dsp:sp modelId="{93EAB91E-6046-47A7-872C-679F57943ED1}">
      <dsp:nvSpPr>
        <dsp:cNvPr id="0" name=""/>
        <dsp:cNvSpPr/>
      </dsp:nvSpPr>
      <dsp:spPr>
        <a:xfrm>
          <a:off x="464451" y="1024121"/>
          <a:ext cx="8363157" cy="453571"/>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5772" tIns="0" rIns="245772" bIns="0" numCol="1" spcCol="1270" anchor="ctr" anchorCtr="0">
          <a:noAutofit/>
        </a:bodyPr>
        <a:lstStyle/>
        <a:p>
          <a:pPr marL="0" lvl="0" indent="0" algn="l" defTabSz="889000">
            <a:lnSpc>
              <a:spcPct val="90000"/>
            </a:lnSpc>
            <a:spcBef>
              <a:spcPct val="0"/>
            </a:spcBef>
            <a:spcAft>
              <a:spcPct val="35000"/>
            </a:spcAft>
            <a:buNone/>
          </a:pPr>
          <a:r>
            <a:rPr lang="es-ES" sz="2000" kern="1200" dirty="0">
              <a:solidFill>
                <a:schemeClr val="tx1"/>
              </a:solidFill>
              <a:latin typeface="Times New Roman" panose="02020603050405020304" pitchFamily="18" charset="0"/>
              <a:cs typeface="Times New Roman" panose="02020603050405020304" pitchFamily="18" charset="0"/>
            </a:rPr>
            <a:t>Las selecciones son independientes</a:t>
          </a:r>
        </a:p>
      </dsp:txBody>
      <dsp:txXfrm>
        <a:off x="486593" y="1046263"/>
        <a:ext cx="8318873" cy="409287"/>
      </dsp:txXfrm>
    </dsp:sp>
    <dsp:sp modelId="{F45DF8AC-5603-453E-8CF5-B459EBE36871}">
      <dsp:nvSpPr>
        <dsp:cNvPr id="0" name=""/>
        <dsp:cNvSpPr/>
      </dsp:nvSpPr>
      <dsp:spPr>
        <a:xfrm>
          <a:off x="0" y="1900447"/>
          <a:ext cx="9289032" cy="680400"/>
        </a:xfrm>
        <a:prstGeom prst="rect">
          <a:avLst/>
        </a:prstGeom>
        <a:solidFill>
          <a:schemeClr val="lt1">
            <a:alpha val="90000"/>
            <a:hueOff val="0"/>
            <a:satOff val="0"/>
            <a:lumOff val="0"/>
            <a:alphaOff val="0"/>
          </a:schemeClr>
        </a:solidFill>
        <a:ln w="25400" cap="flat" cmpd="sng" algn="ctr">
          <a:solidFill>
            <a:schemeClr val="accent5">
              <a:hueOff val="1628513"/>
              <a:satOff val="5598"/>
              <a:lumOff val="-26863"/>
              <a:alphaOff val="0"/>
            </a:schemeClr>
          </a:solidFill>
          <a:prstDash val="solid"/>
        </a:ln>
        <a:effectLst/>
      </dsp:spPr>
      <dsp:style>
        <a:lnRef idx="2">
          <a:scrgbClr r="0" g="0" b="0"/>
        </a:lnRef>
        <a:fillRef idx="1">
          <a:scrgbClr r="0" g="0" b="0"/>
        </a:fillRef>
        <a:effectRef idx="0">
          <a:scrgbClr r="0" g="0" b="0"/>
        </a:effectRef>
        <a:fontRef idx="minor"/>
      </dsp:style>
    </dsp:sp>
    <dsp:sp modelId="{CCDE746D-F0BE-467C-874A-3CA3A3B90236}">
      <dsp:nvSpPr>
        <dsp:cNvPr id="0" name=""/>
        <dsp:cNvSpPr/>
      </dsp:nvSpPr>
      <dsp:spPr>
        <a:xfrm>
          <a:off x="464451" y="1905373"/>
          <a:ext cx="8323297" cy="393594"/>
        </a:xfrm>
        <a:prstGeom prst="roundRect">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5772" tIns="0" rIns="245772" bIns="0" numCol="1" spcCol="1270" anchor="ctr" anchorCtr="0">
          <a:noAutofit/>
        </a:bodyPr>
        <a:lstStyle/>
        <a:p>
          <a:pPr marL="0" lvl="0" indent="0" algn="l" defTabSz="889000">
            <a:lnSpc>
              <a:spcPct val="90000"/>
            </a:lnSpc>
            <a:spcBef>
              <a:spcPct val="0"/>
            </a:spcBef>
            <a:spcAft>
              <a:spcPct val="35000"/>
            </a:spcAft>
            <a:buNone/>
          </a:pPr>
          <a:r>
            <a:rPr lang="es-ES" sz="2000" kern="1200" dirty="0">
              <a:solidFill>
                <a:schemeClr val="tx1"/>
              </a:solidFill>
              <a:latin typeface="Times New Roman" panose="02020603050405020304" pitchFamily="18" charset="0"/>
              <a:cs typeface="Times New Roman" panose="02020603050405020304" pitchFamily="18" charset="0"/>
            </a:rPr>
            <a:t>El número posible de muestras es </a:t>
          </a:r>
          <a14:m xmlns:a14="http://schemas.microsoft.com/office/drawing/2010/main">
            <m:oMath xmlns:m="http://schemas.openxmlformats.org/officeDocument/2006/math">
              <m:sSup>
                <m:sSupPr>
                  <m:ctrlPr>
                    <a:rPr lang="es-ES" sz="2000" i="1" kern="1200" smtClean="0">
                      <a:solidFill>
                        <a:schemeClr val="tx1"/>
                      </a:solidFill>
                      <a:latin typeface="Cambria Math" panose="02040503050406030204" pitchFamily="18" charset="0"/>
                      <a:cs typeface="Times New Roman" panose="02020603050405020304" pitchFamily="18" charset="0"/>
                    </a:rPr>
                  </m:ctrlPr>
                </m:sSupPr>
                <m:e>
                  <m:r>
                    <a:rPr lang="es-PE" sz="2000" b="0" i="1" kern="1200" smtClean="0">
                      <a:solidFill>
                        <a:schemeClr val="tx1"/>
                      </a:solidFill>
                      <a:latin typeface="Cambria Math" panose="02040503050406030204" pitchFamily="18" charset="0"/>
                      <a:cs typeface="Times New Roman" panose="02020603050405020304" pitchFamily="18" charset="0"/>
                    </a:rPr>
                    <m:t>𝑁</m:t>
                  </m:r>
                </m:e>
                <m:sup>
                  <m:r>
                    <a:rPr lang="es-PE" sz="2000" b="0" i="1" kern="1200" smtClean="0">
                      <a:solidFill>
                        <a:schemeClr val="tx1"/>
                      </a:solidFill>
                      <a:latin typeface="Cambria Math" panose="02040503050406030204" pitchFamily="18" charset="0"/>
                      <a:cs typeface="Times New Roman" panose="02020603050405020304" pitchFamily="18" charset="0"/>
                    </a:rPr>
                    <m:t>𝑛</m:t>
                  </m:r>
                </m:sup>
              </m:sSup>
            </m:oMath>
          </a14:m>
          <a:endParaRPr lang="es-ES" sz="2000" kern="1200">
            <a:latin typeface="Times New Roman" panose="02020603050405020304" pitchFamily="18" charset="0"/>
            <a:cs typeface="Times New Roman" panose="02020603050405020304" pitchFamily="18" charset="0"/>
          </a:endParaRPr>
        </a:p>
      </dsp:txBody>
      <dsp:txXfrm>
        <a:off x="483665" y="1924587"/>
        <a:ext cx="8284869" cy="355166"/>
      </dsp:txXfrm>
    </dsp:sp>
    <dsp:sp modelId="{DE513800-DAD9-47A2-B58A-905D0B271171}">
      <dsp:nvSpPr>
        <dsp:cNvPr id="0" name=""/>
        <dsp:cNvSpPr/>
      </dsp:nvSpPr>
      <dsp:spPr>
        <a:xfrm>
          <a:off x="0" y="2837738"/>
          <a:ext cx="9289032" cy="680400"/>
        </a:xfrm>
        <a:prstGeom prst="rect">
          <a:avLst/>
        </a:prstGeom>
        <a:solidFill>
          <a:schemeClr val="lt1">
            <a:alpha val="90000"/>
            <a:hueOff val="0"/>
            <a:satOff val="0"/>
            <a:lumOff val="0"/>
            <a:alphaOff val="0"/>
          </a:schemeClr>
        </a:solidFill>
        <a:ln w="25400" cap="flat" cmpd="sng" algn="ctr">
          <a:solidFill>
            <a:schemeClr val="accent5">
              <a:hueOff val="2442770"/>
              <a:satOff val="8397"/>
              <a:lumOff val="-40295"/>
              <a:alphaOff val="0"/>
            </a:schemeClr>
          </a:solidFill>
          <a:prstDash val="solid"/>
        </a:ln>
        <a:effectLst/>
      </dsp:spPr>
      <dsp:style>
        <a:lnRef idx="2">
          <a:scrgbClr r="0" g="0" b="0"/>
        </a:lnRef>
        <a:fillRef idx="1">
          <a:scrgbClr r="0" g="0" b="0"/>
        </a:fillRef>
        <a:effectRef idx="0">
          <a:scrgbClr r="0" g="0" b="0"/>
        </a:effectRef>
        <a:fontRef idx="minor"/>
      </dsp:style>
    </dsp:sp>
    <dsp:sp modelId="{D1512E57-5464-45F1-97CA-37D2A8C74DFF}">
      <dsp:nvSpPr>
        <dsp:cNvPr id="0" name=""/>
        <dsp:cNvSpPr/>
      </dsp:nvSpPr>
      <dsp:spPr>
        <a:xfrm>
          <a:off x="464451" y="2726647"/>
          <a:ext cx="8363287" cy="509611"/>
        </a:xfrm>
        <a:prstGeom prst="roundRect">
          <a:avLst/>
        </a:prstGeom>
        <a:solidFill>
          <a:srgbClr val="D8164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5772" tIns="0" rIns="245772" bIns="0" numCol="1" spcCol="1270" anchor="ctr" anchorCtr="0">
          <a:noAutofit/>
        </a:bodyPr>
        <a:lstStyle/>
        <a:p>
          <a:pPr marL="0" lvl="0" indent="0" algn="just" defTabSz="889000">
            <a:lnSpc>
              <a:spcPct val="150000"/>
            </a:lnSpc>
            <a:spcBef>
              <a:spcPct val="0"/>
            </a:spcBef>
            <a:spcAft>
              <a:spcPts val="0"/>
            </a:spcAft>
            <a:buNone/>
          </a:pPr>
          <a:r>
            <a:rPr lang="es-PE" sz="2000" kern="1200" dirty="0">
              <a:solidFill>
                <a:schemeClr val="tx1"/>
              </a:solidFill>
              <a:latin typeface="Times New Roman" panose="02020603050405020304" pitchFamily="18" charset="0"/>
              <a:cs typeface="Times New Roman" panose="02020603050405020304" pitchFamily="18" charset="0"/>
            </a:rPr>
            <a:t>Cada muestra posible de tamaño </a:t>
          </a:r>
          <a14:m xmlns:a14="http://schemas.microsoft.com/office/drawing/2010/main">
            <m:oMath xmlns:m="http://schemas.openxmlformats.org/officeDocument/2006/math">
              <m:r>
                <a:rPr lang="es-PE" sz="2000" b="0" i="1" kern="1200" smtClean="0">
                  <a:solidFill>
                    <a:schemeClr val="tx1"/>
                  </a:solidFill>
                  <a:latin typeface="Cambria Math" panose="02040503050406030204" pitchFamily="18" charset="0"/>
                  <a:cs typeface="Times New Roman" panose="02020603050405020304" pitchFamily="18" charset="0"/>
                </a:rPr>
                <m:t>𝑛</m:t>
              </m:r>
            </m:oMath>
          </a14:m>
          <a:r>
            <a:rPr lang="es-ES" sz="2000" kern="1200" dirty="0">
              <a:solidFill>
                <a:schemeClr val="tx1"/>
              </a:solidFill>
              <a:latin typeface="Times New Roman" panose="02020603050405020304" pitchFamily="18" charset="0"/>
              <a:cs typeface="Times New Roman" panose="02020603050405020304" pitchFamily="18" charset="0"/>
            </a:rPr>
            <a:t> es seleccionada con probabilidad </a:t>
          </a:r>
          <a14:m xmlns:a14="http://schemas.microsoft.com/office/drawing/2010/main">
            <m:oMath xmlns:m="http://schemas.openxmlformats.org/officeDocument/2006/math">
              <m:f>
                <m:fPr>
                  <m:type m:val="skw"/>
                  <m:ctrlPr>
                    <a:rPr lang="es-ES" sz="2000" i="1" kern="1200" smtClean="0">
                      <a:solidFill>
                        <a:schemeClr val="tx1"/>
                      </a:solidFill>
                      <a:latin typeface="Cambria Math" panose="02040503050406030204" pitchFamily="18" charset="0"/>
                      <a:cs typeface="Times New Roman" panose="02020603050405020304" pitchFamily="18" charset="0"/>
                    </a:rPr>
                  </m:ctrlPr>
                </m:fPr>
                <m:num>
                  <m:r>
                    <a:rPr lang="es-PE" sz="2000" b="0" i="1" kern="1200" smtClean="0">
                      <a:solidFill>
                        <a:schemeClr val="tx1"/>
                      </a:solidFill>
                      <a:latin typeface="Cambria Math" panose="02040503050406030204" pitchFamily="18" charset="0"/>
                      <a:cs typeface="Times New Roman" panose="02020603050405020304" pitchFamily="18" charset="0"/>
                    </a:rPr>
                    <m:t>1</m:t>
                  </m:r>
                </m:num>
                <m:den>
                  <m:sSup>
                    <m:sSupPr>
                      <m:ctrlPr>
                        <a:rPr lang="es-ES" sz="2000" i="1" kern="1200" smtClean="0">
                          <a:solidFill>
                            <a:schemeClr val="tx1"/>
                          </a:solidFill>
                          <a:latin typeface="Cambria Math" panose="02040503050406030204" pitchFamily="18" charset="0"/>
                          <a:cs typeface="Times New Roman" panose="02020603050405020304" pitchFamily="18" charset="0"/>
                        </a:rPr>
                      </m:ctrlPr>
                    </m:sSupPr>
                    <m:e>
                      <m:r>
                        <a:rPr lang="es-PE" sz="2000" b="0" i="1" kern="1200" smtClean="0">
                          <a:solidFill>
                            <a:schemeClr val="tx1"/>
                          </a:solidFill>
                          <a:latin typeface="Cambria Math" panose="02040503050406030204" pitchFamily="18" charset="0"/>
                          <a:cs typeface="Times New Roman" panose="02020603050405020304" pitchFamily="18" charset="0"/>
                        </a:rPr>
                        <m:t>𝑁</m:t>
                      </m:r>
                    </m:e>
                    <m:sup>
                      <m:r>
                        <a:rPr lang="es-PE" sz="2000" b="0" i="1" kern="1200" smtClean="0">
                          <a:solidFill>
                            <a:schemeClr val="tx1"/>
                          </a:solidFill>
                          <a:latin typeface="Cambria Math" panose="02040503050406030204" pitchFamily="18" charset="0"/>
                          <a:cs typeface="Times New Roman" panose="02020603050405020304" pitchFamily="18" charset="0"/>
                        </a:rPr>
                        <m:t>𝑛</m:t>
                      </m:r>
                    </m:sup>
                  </m:sSup>
                </m:den>
              </m:f>
            </m:oMath>
          </a14:m>
          <a:r>
            <a:rPr lang="es-ES" sz="2000" kern="1200" dirty="0">
              <a:solidFill>
                <a:schemeClr val="tx1"/>
              </a:solidFill>
              <a:latin typeface="Times New Roman" panose="02020603050405020304" pitchFamily="18" charset="0"/>
              <a:cs typeface="Times New Roman" panose="02020603050405020304" pitchFamily="18" charset="0"/>
            </a:rPr>
            <a:t>    </a:t>
          </a:r>
        </a:p>
      </dsp:txBody>
      <dsp:txXfrm>
        <a:off x="489328" y="2751524"/>
        <a:ext cx="8313533" cy="459857"/>
      </dsp:txXfrm>
    </dsp:sp>
    <dsp:sp modelId="{B09200B8-638C-4C34-8BF0-F31FF1859E0C}">
      <dsp:nvSpPr>
        <dsp:cNvPr id="0" name=""/>
        <dsp:cNvSpPr/>
      </dsp:nvSpPr>
      <dsp:spPr>
        <a:xfrm>
          <a:off x="0" y="3629921"/>
          <a:ext cx="9289032" cy="680400"/>
        </a:xfrm>
        <a:prstGeom prst="rect">
          <a:avLst/>
        </a:prstGeom>
        <a:solidFill>
          <a:schemeClr val="lt1">
            <a:alpha val="90000"/>
            <a:hueOff val="0"/>
            <a:satOff val="0"/>
            <a:lumOff val="0"/>
            <a:alphaOff val="0"/>
          </a:schemeClr>
        </a:solidFill>
        <a:ln w="25400" cap="flat" cmpd="sng" algn="ctr">
          <a:solidFill>
            <a:schemeClr val="accent5">
              <a:hueOff val="3257026"/>
              <a:satOff val="11196"/>
              <a:lumOff val="-53726"/>
              <a:alphaOff val="0"/>
            </a:schemeClr>
          </a:solidFill>
          <a:prstDash val="solid"/>
        </a:ln>
        <a:effectLst/>
      </dsp:spPr>
      <dsp:style>
        <a:lnRef idx="2">
          <a:scrgbClr r="0" g="0" b="0"/>
        </a:lnRef>
        <a:fillRef idx="1">
          <a:scrgbClr r="0" g="0" b="0"/>
        </a:fillRef>
        <a:effectRef idx="0">
          <a:scrgbClr r="0" g="0" b="0"/>
        </a:effectRef>
        <a:fontRef idx="minor"/>
      </dsp:style>
    </dsp:sp>
    <dsp:sp modelId="{0F8C7CB7-C5C6-4293-A377-B855D4220D68}">
      <dsp:nvSpPr>
        <dsp:cNvPr id="0" name=""/>
        <dsp:cNvSpPr/>
      </dsp:nvSpPr>
      <dsp:spPr>
        <a:xfrm>
          <a:off x="464451" y="3663938"/>
          <a:ext cx="8369854" cy="364502"/>
        </a:xfrm>
        <a:prstGeom prst="roundRect">
          <a:avLst/>
        </a:prstGeom>
        <a:solidFill>
          <a:schemeClr val="accent3">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5772" tIns="0" rIns="245772" bIns="0" numCol="1" spcCol="1270" anchor="ctr" anchorCtr="0">
          <a:noAutofit/>
        </a:bodyPr>
        <a:lstStyle/>
        <a:p>
          <a:pPr marL="0" lvl="0" indent="0" algn="l" defTabSz="889000">
            <a:lnSpc>
              <a:spcPct val="90000"/>
            </a:lnSpc>
            <a:spcBef>
              <a:spcPct val="0"/>
            </a:spcBef>
            <a:spcAft>
              <a:spcPct val="35000"/>
            </a:spcAft>
            <a:buNone/>
          </a:pPr>
          <a:r>
            <a:rPr lang="es-ES" sz="2000" kern="1200" dirty="0">
              <a:solidFill>
                <a:schemeClr val="tx1"/>
              </a:solidFill>
              <a:latin typeface="Times New Roman" panose="02020603050405020304" pitchFamily="18" charset="0"/>
              <a:cs typeface="Times New Roman" panose="02020603050405020304" pitchFamily="18" charset="0"/>
            </a:rPr>
            <a:t>La fracción de muestreo es </a:t>
          </a:r>
          <a14:m xmlns:a14="http://schemas.microsoft.com/office/drawing/2010/main">
            <m:oMath xmlns:m="http://schemas.openxmlformats.org/officeDocument/2006/math">
              <m:r>
                <a:rPr lang="es-PE" sz="2000" b="0" i="1" kern="1200" smtClean="0">
                  <a:solidFill>
                    <a:schemeClr val="tx1"/>
                  </a:solidFill>
                  <a:latin typeface="Cambria Math" panose="02040503050406030204" pitchFamily="18" charset="0"/>
                  <a:cs typeface="Times New Roman" panose="02020603050405020304" pitchFamily="18" charset="0"/>
                </a:rPr>
                <m:t>𝑓</m:t>
              </m:r>
              <m:r>
                <a:rPr lang="es-PE" sz="2000" b="0" i="1" kern="1200" smtClean="0">
                  <a:solidFill>
                    <a:schemeClr val="tx1"/>
                  </a:solidFill>
                  <a:latin typeface="Cambria Math" panose="02040503050406030204" pitchFamily="18" charset="0"/>
                  <a:cs typeface="Times New Roman" panose="02020603050405020304" pitchFamily="18" charset="0"/>
                </a:rPr>
                <m:t>=</m:t>
              </m:r>
              <m:f>
                <m:fPr>
                  <m:type m:val="skw"/>
                  <m:ctrlPr>
                    <a:rPr lang="es-PE" sz="2000" b="0" i="1" kern="1200" smtClean="0">
                      <a:solidFill>
                        <a:schemeClr val="tx1"/>
                      </a:solidFill>
                      <a:latin typeface="Cambria Math" panose="02040503050406030204" pitchFamily="18" charset="0"/>
                      <a:cs typeface="Times New Roman" panose="02020603050405020304" pitchFamily="18" charset="0"/>
                    </a:rPr>
                  </m:ctrlPr>
                </m:fPr>
                <m:num>
                  <m:r>
                    <a:rPr lang="es-PE" sz="2000" b="0" i="1" kern="1200" smtClean="0">
                      <a:solidFill>
                        <a:schemeClr val="tx1"/>
                      </a:solidFill>
                      <a:latin typeface="Cambria Math" panose="02040503050406030204" pitchFamily="18" charset="0"/>
                      <a:cs typeface="Times New Roman" panose="02020603050405020304" pitchFamily="18" charset="0"/>
                    </a:rPr>
                    <m:t>𝑛</m:t>
                  </m:r>
                </m:num>
                <m:den>
                  <m:r>
                    <a:rPr lang="es-PE" sz="2000" b="0" i="1" kern="1200" smtClean="0">
                      <a:solidFill>
                        <a:schemeClr val="tx1"/>
                      </a:solidFill>
                      <a:latin typeface="Cambria Math" panose="02040503050406030204" pitchFamily="18" charset="0"/>
                      <a:cs typeface="Times New Roman" panose="02020603050405020304" pitchFamily="18" charset="0"/>
                    </a:rPr>
                    <m:t>𝑁</m:t>
                  </m:r>
                </m:den>
              </m:f>
            </m:oMath>
          </a14:m>
          <a:r>
            <a:rPr lang="es-ES" sz="2000" kern="1200" dirty="0">
              <a:solidFill>
                <a:schemeClr val="tx1"/>
              </a:solidFill>
              <a:latin typeface="Times New Roman" panose="02020603050405020304" pitchFamily="18" charset="0"/>
              <a:cs typeface="Times New Roman" panose="02020603050405020304" pitchFamily="18" charset="0"/>
            </a:rPr>
            <a:t> </a:t>
          </a:r>
        </a:p>
      </dsp:txBody>
      <dsp:txXfrm>
        <a:off x="482245" y="3681732"/>
        <a:ext cx="8334266" cy="3289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D7B09-B17D-4686-AE8E-FB07BAB24049}">
      <dsp:nvSpPr>
        <dsp:cNvPr id="0" name=""/>
        <dsp:cNvSpPr/>
      </dsp:nvSpPr>
      <dsp:spPr>
        <a:xfrm>
          <a:off x="0" y="37021"/>
          <a:ext cx="8784975" cy="1411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EAB91E-6046-47A7-872C-679F57943ED1}">
      <dsp:nvSpPr>
        <dsp:cNvPr id="0" name=""/>
        <dsp:cNvSpPr/>
      </dsp:nvSpPr>
      <dsp:spPr>
        <a:xfrm>
          <a:off x="439248" y="279319"/>
          <a:ext cx="7423409" cy="584262"/>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36" tIns="0" rIns="232436" bIns="0" numCol="1" spcCol="1270" anchor="ctr" anchorCtr="0">
          <a:noAutofit/>
        </a:bodyPr>
        <a:lstStyle/>
        <a:p>
          <a:pPr marL="0" lvl="0" indent="0" algn="l" defTabSz="800100">
            <a:lnSpc>
              <a:spcPct val="90000"/>
            </a:lnSpc>
            <a:spcBef>
              <a:spcPct val="0"/>
            </a:spcBef>
            <a:spcAft>
              <a:spcPct val="35000"/>
            </a:spcAft>
            <a:buNone/>
          </a:pPr>
          <a:r>
            <a:rPr lang="es-ES" sz="1800" kern="1200" dirty="0">
              <a:solidFill>
                <a:schemeClr val="tx1"/>
              </a:solidFill>
              <a:latin typeface="Times New Roman" panose="02020603050405020304" pitchFamily="18" charset="0"/>
              <a:cs typeface="Times New Roman" panose="02020603050405020304" pitchFamily="18" charset="0"/>
            </a:rPr>
            <a:t>Las selecciones son independientes</a:t>
          </a:r>
        </a:p>
      </dsp:txBody>
      <dsp:txXfrm>
        <a:off x="467769" y="307840"/>
        <a:ext cx="7366367" cy="527220"/>
      </dsp:txXfrm>
    </dsp:sp>
    <dsp:sp modelId="{F45DF8AC-5603-453E-8CF5-B459EBE36871}">
      <dsp:nvSpPr>
        <dsp:cNvPr id="0" name=""/>
        <dsp:cNvSpPr/>
      </dsp:nvSpPr>
      <dsp:spPr>
        <a:xfrm>
          <a:off x="0" y="1487874"/>
          <a:ext cx="8784975" cy="1411200"/>
        </a:xfrm>
        <a:prstGeom prst="rect">
          <a:avLst/>
        </a:prstGeom>
        <a:solidFill>
          <a:schemeClr val="lt1">
            <a:alpha val="90000"/>
            <a:hueOff val="0"/>
            <a:satOff val="0"/>
            <a:lumOff val="0"/>
            <a:alphaOff val="0"/>
          </a:schemeClr>
        </a:solidFill>
        <a:ln w="25400" cap="flat" cmpd="sng" algn="ctr">
          <a:solidFill>
            <a:schemeClr val="accent5">
              <a:hueOff val="1628513"/>
              <a:satOff val="5598"/>
              <a:lumOff val="-26863"/>
              <a:alphaOff val="0"/>
            </a:schemeClr>
          </a:solidFill>
          <a:prstDash val="solid"/>
        </a:ln>
        <a:effectLst/>
      </dsp:spPr>
      <dsp:style>
        <a:lnRef idx="2">
          <a:scrgbClr r="0" g="0" b="0"/>
        </a:lnRef>
        <a:fillRef idx="1">
          <a:scrgbClr r="0" g="0" b="0"/>
        </a:fillRef>
        <a:effectRef idx="0">
          <a:scrgbClr r="0" g="0" b="0"/>
        </a:effectRef>
        <a:fontRef idx="minor"/>
      </dsp:style>
    </dsp:sp>
    <dsp:sp modelId="{CCDE746D-F0BE-467C-874A-3CA3A3B90236}">
      <dsp:nvSpPr>
        <dsp:cNvPr id="0" name=""/>
        <dsp:cNvSpPr/>
      </dsp:nvSpPr>
      <dsp:spPr>
        <a:xfrm>
          <a:off x="439248" y="1750621"/>
          <a:ext cx="7379932" cy="563813"/>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36" tIns="0" rIns="232436" bIns="0" numCol="1" spcCol="1270" anchor="ctr" anchorCtr="0">
          <a:noAutofit/>
        </a:bodyPr>
        <a:lstStyle/>
        <a:p>
          <a:pPr marL="0" lvl="0" indent="0" algn="l" defTabSz="800100">
            <a:lnSpc>
              <a:spcPct val="90000"/>
            </a:lnSpc>
            <a:spcBef>
              <a:spcPct val="0"/>
            </a:spcBef>
            <a:spcAft>
              <a:spcPct val="35000"/>
            </a:spcAft>
            <a:buNone/>
          </a:pPr>
          <a:r>
            <a:rPr lang="es-ES" sz="1800" kern="1200" dirty="0">
              <a:solidFill>
                <a:schemeClr val="tx1"/>
              </a:solidFill>
              <a:latin typeface="Times New Roman" panose="02020603050405020304" pitchFamily="18" charset="0"/>
              <a:cs typeface="Times New Roman" panose="02020603050405020304" pitchFamily="18" charset="0"/>
            </a:rPr>
            <a:t>El número posible de muestras es </a:t>
          </a:r>
          <a14:m xmlns:a14="http://schemas.microsoft.com/office/drawing/2010/main">
            <m:oMath xmlns:m="http://schemas.openxmlformats.org/officeDocument/2006/math">
              <m:sSup>
                <m:sSupPr>
                  <m:ctrlPr>
                    <a:rPr lang="es-ES" sz="1800" i="1" kern="1200" smtClean="0">
                      <a:solidFill>
                        <a:schemeClr val="tx1"/>
                      </a:solidFill>
                      <a:latin typeface="Cambria Math" panose="02040503050406030204" pitchFamily="18" charset="0"/>
                      <a:cs typeface="Times New Roman" panose="02020603050405020304" pitchFamily="18" charset="0"/>
                    </a:rPr>
                  </m:ctrlPr>
                </m:sSupPr>
                <m:e>
                  <m:r>
                    <a:rPr lang="es-PE" sz="1800" b="0" i="1" kern="1200" smtClean="0">
                      <a:solidFill>
                        <a:schemeClr val="tx1"/>
                      </a:solidFill>
                      <a:latin typeface="Cambria Math" panose="02040503050406030204" pitchFamily="18" charset="0"/>
                      <a:cs typeface="Times New Roman" panose="02020603050405020304" pitchFamily="18" charset="0"/>
                    </a:rPr>
                    <m:t>𝑁</m:t>
                  </m:r>
                </m:e>
                <m:sup>
                  <m:r>
                    <a:rPr lang="es-PE" sz="1800" b="0" i="1" kern="1200" smtClean="0">
                      <a:solidFill>
                        <a:schemeClr val="tx1"/>
                      </a:solidFill>
                      <a:latin typeface="Cambria Math" panose="02040503050406030204" pitchFamily="18" charset="0"/>
                      <a:cs typeface="Times New Roman" panose="02020603050405020304" pitchFamily="18" charset="0"/>
                    </a:rPr>
                    <m:t>𝑛</m:t>
                  </m:r>
                </m:sup>
              </m:sSup>
            </m:oMath>
          </a14:m>
          <a:endParaRPr lang="es-ES" sz="1800" kern="1200">
            <a:latin typeface="Times New Roman" panose="02020603050405020304" pitchFamily="18" charset="0"/>
            <a:cs typeface="Times New Roman" panose="02020603050405020304" pitchFamily="18" charset="0"/>
          </a:endParaRPr>
        </a:p>
      </dsp:txBody>
      <dsp:txXfrm>
        <a:off x="466771" y="1778144"/>
        <a:ext cx="7324886" cy="508767"/>
      </dsp:txXfrm>
    </dsp:sp>
    <dsp:sp modelId="{DE513800-DAD9-47A2-B58A-905D0B271171}">
      <dsp:nvSpPr>
        <dsp:cNvPr id="0" name=""/>
        <dsp:cNvSpPr/>
      </dsp:nvSpPr>
      <dsp:spPr>
        <a:xfrm>
          <a:off x="0" y="2938727"/>
          <a:ext cx="8784975" cy="1411200"/>
        </a:xfrm>
        <a:prstGeom prst="rect">
          <a:avLst/>
        </a:prstGeom>
        <a:solidFill>
          <a:schemeClr val="lt1">
            <a:alpha val="90000"/>
            <a:hueOff val="0"/>
            <a:satOff val="0"/>
            <a:lumOff val="0"/>
            <a:alphaOff val="0"/>
          </a:schemeClr>
        </a:solidFill>
        <a:ln w="25400" cap="flat" cmpd="sng" algn="ctr">
          <a:solidFill>
            <a:schemeClr val="accent5">
              <a:hueOff val="3257026"/>
              <a:satOff val="11196"/>
              <a:lumOff val="-53726"/>
              <a:alphaOff val="0"/>
            </a:schemeClr>
          </a:solidFill>
          <a:prstDash val="solid"/>
        </a:ln>
        <a:effectLst/>
      </dsp:spPr>
      <dsp:style>
        <a:lnRef idx="2">
          <a:scrgbClr r="0" g="0" b="0"/>
        </a:lnRef>
        <a:fillRef idx="1">
          <a:scrgbClr r="0" g="0" b="0"/>
        </a:fillRef>
        <a:effectRef idx="0">
          <a:scrgbClr r="0" g="0" b="0"/>
        </a:effectRef>
        <a:fontRef idx="minor"/>
      </dsp:style>
    </dsp:sp>
    <dsp:sp modelId="{D1512E57-5464-45F1-97CA-37D2A8C74DFF}">
      <dsp:nvSpPr>
        <dsp:cNvPr id="0" name=""/>
        <dsp:cNvSpPr/>
      </dsp:nvSpPr>
      <dsp:spPr>
        <a:xfrm>
          <a:off x="439248" y="3201474"/>
          <a:ext cx="7423347" cy="563813"/>
        </a:xfrm>
        <a:prstGeom prst="roundRect">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36" tIns="0" rIns="232436" bIns="0" numCol="1" spcCol="1270" anchor="ctr" anchorCtr="0">
          <a:noAutofit/>
        </a:bodyPr>
        <a:lstStyle/>
        <a:p>
          <a:pPr marL="0" lvl="0" indent="0" algn="just" defTabSz="800100">
            <a:lnSpc>
              <a:spcPct val="150000"/>
            </a:lnSpc>
            <a:spcBef>
              <a:spcPct val="0"/>
            </a:spcBef>
            <a:spcAft>
              <a:spcPts val="0"/>
            </a:spcAft>
            <a:buNone/>
          </a:pPr>
          <a:r>
            <a:rPr lang="es-PE" sz="1800" kern="1200" dirty="0">
              <a:solidFill>
                <a:schemeClr val="tx1"/>
              </a:solidFill>
              <a:latin typeface="Times New Roman" panose="02020603050405020304" pitchFamily="18" charset="0"/>
              <a:cs typeface="Times New Roman" panose="02020603050405020304" pitchFamily="18" charset="0"/>
            </a:rPr>
            <a:t>Cada muestra posible de tamaño </a:t>
          </a:r>
          <a14:m xmlns:a14="http://schemas.microsoft.com/office/drawing/2010/main">
            <m:oMath xmlns:m="http://schemas.openxmlformats.org/officeDocument/2006/math">
              <m:r>
                <a:rPr lang="es-PE" sz="1800" b="0" i="1" kern="1200" smtClean="0">
                  <a:solidFill>
                    <a:schemeClr val="tx1"/>
                  </a:solidFill>
                  <a:latin typeface="Cambria Math" panose="02040503050406030204" pitchFamily="18" charset="0"/>
                  <a:cs typeface="Times New Roman" panose="02020603050405020304" pitchFamily="18" charset="0"/>
                </a:rPr>
                <m:t>𝑛</m:t>
              </m:r>
            </m:oMath>
          </a14:m>
          <a:r>
            <a:rPr lang="es-ES" sz="1800" kern="1200" dirty="0">
              <a:solidFill>
                <a:schemeClr val="tx1"/>
              </a:solidFill>
              <a:latin typeface="Times New Roman" panose="02020603050405020304" pitchFamily="18" charset="0"/>
              <a:cs typeface="Times New Roman" panose="02020603050405020304" pitchFamily="18" charset="0"/>
            </a:rPr>
            <a:t> es seleccionada con probabilidad </a:t>
          </a:r>
          <a14:m xmlns:a14="http://schemas.microsoft.com/office/drawing/2010/main">
            <m:oMath xmlns:m="http://schemas.openxmlformats.org/officeDocument/2006/math">
              <m:f>
                <m:fPr>
                  <m:type m:val="skw"/>
                  <m:ctrlPr>
                    <a:rPr lang="es-ES" sz="1800" i="1" kern="1200" smtClean="0">
                      <a:solidFill>
                        <a:schemeClr val="tx1"/>
                      </a:solidFill>
                      <a:latin typeface="Cambria Math" panose="02040503050406030204" pitchFamily="18" charset="0"/>
                      <a:cs typeface="Times New Roman" panose="02020603050405020304" pitchFamily="18" charset="0"/>
                    </a:rPr>
                  </m:ctrlPr>
                </m:fPr>
                <m:num>
                  <m:r>
                    <a:rPr lang="es-PE" sz="1800" b="0" i="1" kern="1200" smtClean="0">
                      <a:solidFill>
                        <a:schemeClr val="tx1"/>
                      </a:solidFill>
                      <a:latin typeface="Cambria Math" panose="02040503050406030204" pitchFamily="18" charset="0"/>
                      <a:cs typeface="Times New Roman" panose="02020603050405020304" pitchFamily="18" charset="0"/>
                    </a:rPr>
                    <m:t>1</m:t>
                  </m:r>
                </m:num>
                <m:den>
                  <m:sSup>
                    <m:sSupPr>
                      <m:ctrlPr>
                        <a:rPr lang="es-ES" sz="1800" i="1" kern="1200" smtClean="0">
                          <a:solidFill>
                            <a:schemeClr val="tx1"/>
                          </a:solidFill>
                          <a:latin typeface="Cambria Math" panose="02040503050406030204" pitchFamily="18" charset="0"/>
                          <a:cs typeface="Times New Roman" panose="02020603050405020304" pitchFamily="18" charset="0"/>
                        </a:rPr>
                      </m:ctrlPr>
                    </m:sSupPr>
                    <m:e>
                      <m:r>
                        <a:rPr lang="es-PE" sz="1800" b="0" i="1" kern="1200" smtClean="0">
                          <a:solidFill>
                            <a:schemeClr val="tx1"/>
                          </a:solidFill>
                          <a:latin typeface="Cambria Math" panose="02040503050406030204" pitchFamily="18" charset="0"/>
                          <a:cs typeface="Times New Roman" panose="02020603050405020304" pitchFamily="18" charset="0"/>
                        </a:rPr>
                        <m:t>𝑁</m:t>
                      </m:r>
                    </m:e>
                    <m:sup>
                      <m:r>
                        <a:rPr lang="es-PE" sz="1800" b="0" i="1" kern="1200" smtClean="0">
                          <a:solidFill>
                            <a:schemeClr val="tx1"/>
                          </a:solidFill>
                          <a:latin typeface="Cambria Math" panose="02040503050406030204" pitchFamily="18" charset="0"/>
                          <a:cs typeface="Times New Roman" panose="02020603050405020304" pitchFamily="18" charset="0"/>
                        </a:rPr>
                        <m:t>𝑛</m:t>
                      </m:r>
                    </m:sup>
                  </m:sSup>
                </m:den>
              </m:f>
            </m:oMath>
          </a14:m>
          <a:r>
            <a:rPr lang="es-ES" sz="1800" kern="1200" dirty="0">
              <a:solidFill>
                <a:schemeClr val="tx1"/>
              </a:solidFill>
              <a:latin typeface="Times New Roman" panose="02020603050405020304" pitchFamily="18" charset="0"/>
              <a:cs typeface="Times New Roman" panose="02020603050405020304" pitchFamily="18" charset="0"/>
            </a:rPr>
            <a:t>    </a:t>
          </a:r>
        </a:p>
      </dsp:txBody>
      <dsp:txXfrm>
        <a:off x="466771" y="3228997"/>
        <a:ext cx="7368301" cy="50876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BF909-0B68-4726-A213-0E8B552EF925}">
      <dsp:nvSpPr>
        <dsp:cNvPr id="0" name=""/>
        <dsp:cNvSpPr/>
      </dsp:nvSpPr>
      <dsp:spPr>
        <a:xfrm>
          <a:off x="0" y="197921"/>
          <a:ext cx="9865096" cy="6804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A19DD3-6BB7-4CAA-8899-8A636A2FBA03}">
      <dsp:nvSpPr>
        <dsp:cNvPr id="0" name=""/>
        <dsp:cNvSpPr/>
      </dsp:nvSpPr>
      <dsp:spPr>
        <a:xfrm>
          <a:off x="493254" y="76627"/>
          <a:ext cx="7799630" cy="519813"/>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1014" tIns="0" rIns="261014" bIns="0" numCol="1" spcCol="1270" anchor="ctr" anchorCtr="0">
          <a:noAutofit/>
        </a:bodyPr>
        <a:lstStyle/>
        <a:p>
          <a:pPr marL="0" lvl="0" indent="0" algn="l" defTabSz="800100">
            <a:lnSpc>
              <a:spcPct val="90000"/>
            </a:lnSpc>
            <a:spcBef>
              <a:spcPct val="0"/>
            </a:spcBef>
            <a:spcAft>
              <a:spcPct val="35000"/>
            </a:spcAft>
            <a:buNone/>
          </a:pPr>
          <a:r>
            <a:rPr lang="es-ES" sz="1800" kern="1200" dirty="0">
              <a:solidFill>
                <a:schemeClr val="tx1"/>
              </a:solidFill>
              <a:latin typeface="Times New Roman" panose="02020603050405020304" pitchFamily="18" charset="0"/>
              <a:cs typeface="Times New Roman" panose="02020603050405020304" pitchFamily="18" charset="0"/>
            </a:rPr>
            <a:t>La unidad </a:t>
          </a:r>
          <a14:m xmlns:a14="http://schemas.microsoft.com/office/drawing/2010/main">
            <m:oMath xmlns:m="http://schemas.openxmlformats.org/officeDocument/2006/math">
              <m:sSub>
                <m:sSubPr>
                  <m:ctrlPr>
                    <a:rPr lang="es-ES" sz="1800" i="1" kern="1200" smtClean="0">
                      <a:solidFill>
                        <a:schemeClr val="tx1"/>
                      </a:solidFill>
                      <a:latin typeface="Cambria Math" panose="02040503050406030204" pitchFamily="18" charset="0"/>
                      <a:cs typeface="Times New Roman" panose="02020603050405020304" pitchFamily="18" charset="0"/>
                    </a:rPr>
                  </m:ctrlPr>
                </m:sSubPr>
                <m:e>
                  <m:r>
                    <a:rPr lang="es-PE" sz="1800" b="0" i="1" kern="1200" smtClean="0">
                      <a:solidFill>
                        <a:schemeClr val="tx1"/>
                      </a:solidFill>
                      <a:latin typeface="Cambria Math" panose="02040503050406030204" pitchFamily="18" charset="0"/>
                      <a:cs typeface="Times New Roman" panose="02020603050405020304" pitchFamily="18" charset="0"/>
                    </a:rPr>
                    <m:t>𝑈</m:t>
                  </m:r>
                </m:e>
                <m:sub>
                  <m:r>
                    <a:rPr lang="es-PE" sz="1800" b="0" i="1" kern="1200" smtClean="0">
                      <a:solidFill>
                        <a:schemeClr val="tx1"/>
                      </a:solidFill>
                      <a:latin typeface="Cambria Math" panose="02040503050406030204" pitchFamily="18" charset="0"/>
                      <a:cs typeface="Times New Roman" panose="02020603050405020304" pitchFamily="18" charset="0"/>
                    </a:rPr>
                    <m:t>𝑖</m:t>
                  </m:r>
                </m:sub>
              </m:sSub>
            </m:oMath>
          </a14:m>
          <a:r>
            <a:rPr lang="es-ES" sz="1800" kern="1200" dirty="0">
              <a:solidFill>
                <a:schemeClr val="tx1"/>
              </a:solidFill>
              <a:latin typeface="Times New Roman" panose="02020603050405020304" pitchFamily="18" charset="0"/>
              <a:cs typeface="Times New Roman" panose="02020603050405020304" pitchFamily="18" charset="0"/>
            </a:rPr>
            <a:t> se selecciona en cualquier selección con probabilidad </a:t>
          </a:r>
          <a14:m xmlns:a14="http://schemas.microsoft.com/office/drawing/2010/main">
            <m:oMath xmlns:m="http://schemas.openxmlformats.org/officeDocument/2006/math">
              <m:f>
                <m:fPr>
                  <m:type m:val="skw"/>
                  <m:ctrlPr>
                    <a:rPr lang="es-ES" sz="1800" i="1" kern="1200" smtClean="0">
                      <a:solidFill>
                        <a:schemeClr val="tx1"/>
                      </a:solidFill>
                      <a:latin typeface="Cambria Math" panose="02040503050406030204" pitchFamily="18" charset="0"/>
                      <a:cs typeface="Times New Roman" panose="02020603050405020304" pitchFamily="18" charset="0"/>
                    </a:rPr>
                  </m:ctrlPr>
                </m:fPr>
                <m:num>
                  <m:r>
                    <a:rPr lang="es-PE" sz="1800" b="0" i="1" kern="1200" smtClean="0">
                      <a:solidFill>
                        <a:schemeClr val="tx1"/>
                      </a:solidFill>
                      <a:latin typeface="Cambria Math" panose="02040503050406030204" pitchFamily="18" charset="0"/>
                      <a:cs typeface="Times New Roman" panose="02020603050405020304" pitchFamily="18" charset="0"/>
                    </a:rPr>
                    <m:t>1</m:t>
                  </m:r>
                </m:num>
                <m:den>
                  <m:r>
                    <a:rPr lang="es-PE" sz="1800" b="0" i="1" kern="1200" smtClean="0">
                      <a:solidFill>
                        <a:schemeClr val="tx1"/>
                      </a:solidFill>
                      <a:latin typeface="Cambria Math" panose="02040503050406030204" pitchFamily="18" charset="0"/>
                      <a:cs typeface="Times New Roman" panose="02020603050405020304" pitchFamily="18" charset="0"/>
                    </a:rPr>
                    <m:t>𝑁</m:t>
                  </m:r>
                </m:den>
              </m:f>
            </m:oMath>
          </a14:m>
          <a:endParaRPr lang="es-ES" sz="1800" kern="1200" dirty="0">
            <a:solidFill>
              <a:schemeClr val="tx1"/>
            </a:solidFill>
            <a:latin typeface="Times New Roman" panose="02020603050405020304" pitchFamily="18" charset="0"/>
            <a:cs typeface="Times New Roman" panose="02020603050405020304" pitchFamily="18" charset="0"/>
          </a:endParaRPr>
        </a:p>
      </dsp:txBody>
      <dsp:txXfrm>
        <a:off x="518629" y="102002"/>
        <a:ext cx="7748880" cy="469063"/>
      </dsp:txXfrm>
    </dsp:sp>
    <dsp:sp modelId="{353D7B09-B17D-4686-AE8E-FB07BAB24049}">
      <dsp:nvSpPr>
        <dsp:cNvPr id="0" name=""/>
        <dsp:cNvSpPr/>
      </dsp:nvSpPr>
      <dsp:spPr>
        <a:xfrm>
          <a:off x="0" y="1079173"/>
          <a:ext cx="9865096" cy="680400"/>
        </a:xfrm>
        <a:prstGeom prst="rect">
          <a:avLst/>
        </a:prstGeom>
        <a:solidFill>
          <a:schemeClr val="lt1">
            <a:alpha val="90000"/>
            <a:hueOff val="0"/>
            <a:satOff val="0"/>
            <a:lumOff val="0"/>
            <a:alphaOff val="0"/>
          </a:schemeClr>
        </a:solidFill>
        <a:ln w="25400" cap="flat" cmpd="sng" algn="ctr">
          <a:solidFill>
            <a:schemeClr val="accent5">
              <a:hueOff val="814257"/>
              <a:satOff val="2799"/>
              <a:lumOff val="-13432"/>
              <a:alphaOff val="0"/>
            </a:schemeClr>
          </a:solidFill>
          <a:prstDash val="solid"/>
        </a:ln>
        <a:effectLst/>
      </dsp:spPr>
      <dsp:style>
        <a:lnRef idx="2">
          <a:scrgbClr r="0" g="0" b="0"/>
        </a:lnRef>
        <a:fillRef idx="1">
          <a:scrgbClr r="0" g="0" b="0"/>
        </a:fillRef>
        <a:effectRef idx="0">
          <a:scrgbClr r="0" g="0" b="0"/>
        </a:effectRef>
        <a:fontRef idx="minor"/>
      </dsp:style>
    </dsp:sp>
    <dsp:sp modelId="{93EAB91E-6046-47A7-872C-679F57943ED1}">
      <dsp:nvSpPr>
        <dsp:cNvPr id="0" name=""/>
        <dsp:cNvSpPr/>
      </dsp:nvSpPr>
      <dsp:spPr>
        <a:xfrm>
          <a:off x="493254" y="1024121"/>
          <a:ext cx="7978347" cy="453571"/>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1014" tIns="0" rIns="261014" bIns="0" numCol="1" spcCol="1270" anchor="ctr" anchorCtr="0">
          <a:noAutofit/>
        </a:bodyPr>
        <a:lstStyle/>
        <a:p>
          <a:pPr marL="0" lvl="0" indent="0" algn="l" defTabSz="800100">
            <a:lnSpc>
              <a:spcPct val="90000"/>
            </a:lnSpc>
            <a:spcBef>
              <a:spcPct val="0"/>
            </a:spcBef>
            <a:spcAft>
              <a:spcPct val="35000"/>
            </a:spcAft>
            <a:buNone/>
          </a:pPr>
          <a:r>
            <a:rPr lang="es-ES" sz="1800" kern="1200" dirty="0">
              <a:solidFill>
                <a:schemeClr val="tx1"/>
              </a:solidFill>
              <a:latin typeface="Times New Roman" panose="02020603050405020304" pitchFamily="18" charset="0"/>
              <a:cs typeface="Times New Roman" panose="02020603050405020304" pitchFamily="18" charset="0"/>
            </a:rPr>
            <a:t>Las selecciones no son independientes</a:t>
          </a:r>
        </a:p>
      </dsp:txBody>
      <dsp:txXfrm>
        <a:off x="515396" y="1046263"/>
        <a:ext cx="7934063" cy="409287"/>
      </dsp:txXfrm>
    </dsp:sp>
    <dsp:sp modelId="{F45DF8AC-5603-453E-8CF5-B459EBE36871}">
      <dsp:nvSpPr>
        <dsp:cNvPr id="0" name=""/>
        <dsp:cNvSpPr/>
      </dsp:nvSpPr>
      <dsp:spPr>
        <a:xfrm>
          <a:off x="0" y="1900447"/>
          <a:ext cx="9865096" cy="680400"/>
        </a:xfrm>
        <a:prstGeom prst="rect">
          <a:avLst/>
        </a:prstGeom>
        <a:solidFill>
          <a:schemeClr val="lt1">
            <a:alpha val="90000"/>
            <a:hueOff val="0"/>
            <a:satOff val="0"/>
            <a:lumOff val="0"/>
            <a:alphaOff val="0"/>
          </a:schemeClr>
        </a:solidFill>
        <a:ln w="25400" cap="flat" cmpd="sng" algn="ctr">
          <a:solidFill>
            <a:schemeClr val="accent5">
              <a:hueOff val="1628513"/>
              <a:satOff val="5598"/>
              <a:lumOff val="-26863"/>
              <a:alphaOff val="0"/>
            </a:schemeClr>
          </a:solidFill>
          <a:prstDash val="solid"/>
        </a:ln>
        <a:effectLst/>
      </dsp:spPr>
      <dsp:style>
        <a:lnRef idx="2">
          <a:scrgbClr r="0" g="0" b="0"/>
        </a:lnRef>
        <a:fillRef idx="1">
          <a:scrgbClr r="0" g="0" b="0"/>
        </a:fillRef>
        <a:effectRef idx="0">
          <a:scrgbClr r="0" g="0" b="0"/>
        </a:effectRef>
        <a:fontRef idx="minor"/>
      </dsp:style>
    </dsp:sp>
    <dsp:sp modelId="{CCDE746D-F0BE-467C-874A-3CA3A3B90236}">
      <dsp:nvSpPr>
        <dsp:cNvPr id="0" name=""/>
        <dsp:cNvSpPr/>
      </dsp:nvSpPr>
      <dsp:spPr>
        <a:xfrm>
          <a:off x="493254" y="1905373"/>
          <a:ext cx="7978416" cy="393594"/>
        </a:xfrm>
        <a:prstGeom prst="roundRect">
          <a:avLst/>
        </a:prstGeom>
        <a:solidFill>
          <a:schemeClr val="accent5">
            <a:hueOff val="1628513"/>
            <a:satOff val="5598"/>
            <a:lumOff val="-268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1014" tIns="0" rIns="261014" bIns="0" numCol="1" spcCol="1270" anchor="ctr" anchorCtr="0">
          <a:noAutofit/>
        </a:bodyPr>
        <a:lstStyle/>
        <a:p>
          <a:pPr marL="0" lvl="0" indent="0" algn="l" defTabSz="800100">
            <a:lnSpc>
              <a:spcPct val="90000"/>
            </a:lnSpc>
            <a:spcBef>
              <a:spcPct val="0"/>
            </a:spcBef>
            <a:spcAft>
              <a:spcPct val="35000"/>
            </a:spcAft>
            <a:buNone/>
          </a:pPr>
          <a:r>
            <a:rPr lang="es-ES" sz="1800" kern="1200" dirty="0">
              <a:solidFill>
                <a:schemeClr val="tx1"/>
              </a:solidFill>
              <a:latin typeface="Times New Roman" panose="02020603050405020304" pitchFamily="18" charset="0"/>
              <a:cs typeface="Times New Roman" panose="02020603050405020304" pitchFamily="18" charset="0"/>
            </a:rPr>
            <a:t>El número posible de muestras es </a:t>
          </a:r>
          <a14:m xmlns:a14="http://schemas.microsoft.com/office/drawing/2010/main">
            <m:oMath xmlns:m="http://schemas.openxmlformats.org/officeDocument/2006/math">
              <m:sSubSup>
                <m:sSubSupPr>
                  <m:ctrlPr>
                    <a:rPr lang="es-ES" sz="1800" i="1" kern="1200" smtClean="0">
                      <a:solidFill>
                        <a:schemeClr val="tx1"/>
                      </a:solidFill>
                      <a:latin typeface="Cambria Math" panose="02040503050406030204" pitchFamily="18" charset="0"/>
                      <a:cs typeface="Times New Roman" panose="02020603050405020304" pitchFamily="18" charset="0"/>
                    </a:rPr>
                  </m:ctrlPr>
                </m:sSubSupPr>
                <m:e>
                  <m:r>
                    <a:rPr lang="es-PE" sz="1800" b="0" i="1" kern="1200" smtClean="0">
                      <a:solidFill>
                        <a:schemeClr val="tx1"/>
                      </a:solidFill>
                      <a:latin typeface="Cambria Math" panose="02040503050406030204" pitchFamily="18" charset="0"/>
                      <a:cs typeface="Times New Roman" panose="02020603050405020304" pitchFamily="18" charset="0"/>
                    </a:rPr>
                    <m:t>𝐶</m:t>
                  </m:r>
                </m:e>
                <m:sub>
                  <m:r>
                    <a:rPr lang="es-PE" sz="1800" b="0" i="1" kern="1200" smtClean="0">
                      <a:solidFill>
                        <a:schemeClr val="tx1"/>
                      </a:solidFill>
                      <a:latin typeface="Cambria Math" panose="02040503050406030204" pitchFamily="18" charset="0"/>
                      <a:cs typeface="Times New Roman" panose="02020603050405020304" pitchFamily="18" charset="0"/>
                    </a:rPr>
                    <m:t>𝑛</m:t>
                  </m:r>
                </m:sub>
                <m:sup>
                  <m:r>
                    <a:rPr lang="es-PE" sz="1800" b="0" i="1" kern="1200" smtClean="0">
                      <a:solidFill>
                        <a:schemeClr val="tx1"/>
                      </a:solidFill>
                      <a:latin typeface="Cambria Math" panose="02040503050406030204" pitchFamily="18" charset="0"/>
                      <a:cs typeface="Times New Roman" panose="02020603050405020304" pitchFamily="18" charset="0"/>
                    </a:rPr>
                    <m:t>𝑁</m:t>
                  </m:r>
                </m:sup>
              </m:sSubSup>
            </m:oMath>
          </a14:m>
          <a:r>
            <a:rPr lang="es-ES" sz="1800" kern="1200" dirty="0">
              <a:solidFill>
                <a:schemeClr val="tx1"/>
              </a:solidFill>
              <a:latin typeface="Times New Roman" panose="02020603050405020304" pitchFamily="18" charset="0"/>
              <a:cs typeface="Times New Roman" panose="02020603050405020304" pitchFamily="18" charset="0"/>
            </a:rPr>
            <a:t> </a:t>
          </a:r>
        </a:p>
      </dsp:txBody>
      <dsp:txXfrm>
        <a:off x="512468" y="1924587"/>
        <a:ext cx="7939988" cy="355166"/>
      </dsp:txXfrm>
    </dsp:sp>
    <dsp:sp modelId="{DE513800-DAD9-47A2-B58A-905D0B271171}">
      <dsp:nvSpPr>
        <dsp:cNvPr id="0" name=""/>
        <dsp:cNvSpPr/>
      </dsp:nvSpPr>
      <dsp:spPr>
        <a:xfrm>
          <a:off x="0" y="2776738"/>
          <a:ext cx="9865096" cy="680400"/>
        </a:xfrm>
        <a:prstGeom prst="rect">
          <a:avLst/>
        </a:prstGeom>
        <a:solidFill>
          <a:schemeClr val="lt1">
            <a:alpha val="90000"/>
            <a:hueOff val="0"/>
            <a:satOff val="0"/>
            <a:lumOff val="0"/>
            <a:alphaOff val="0"/>
          </a:schemeClr>
        </a:solidFill>
        <a:ln w="25400" cap="flat" cmpd="sng" algn="ctr">
          <a:solidFill>
            <a:schemeClr val="accent5">
              <a:hueOff val="2442770"/>
              <a:satOff val="8397"/>
              <a:lumOff val="-40295"/>
              <a:alphaOff val="0"/>
            </a:schemeClr>
          </a:solidFill>
          <a:prstDash val="solid"/>
        </a:ln>
        <a:effectLst/>
      </dsp:spPr>
      <dsp:style>
        <a:lnRef idx="2">
          <a:scrgbClr r="0" g="0" b="0"/>
        </a:lnRef>
        <a:fillRef idx="1">
          <a:scrgbClr r="0" g="0" b="0"/>
        </a:fillRef>
        <a:effectRef idx="0">
          <a:scrgbClr r="0" g="0" b="0"/>
        </a:effectRef>
        <a:fontRef idx="minor"/>
      </dsp:style>
    </dsp:sp>
    <dsp:sp modelId="{D1512E57-5464-45F1-97CA-37D2A8C74DFF}">
      <dsp:nvSpPr>
        <dsp:cNvPr id="0" name=""/>
        <dsp:cNvSpPr/>
      </dsp:nvSpPr>
      <dsp:spPr>
        <a:xfrm>
          <a:off x="493254" y="2726647"/>
          <a:ext cx="8022197" cy="509611"/>
        </a:xfrm>
        <a:prstGeom prst="roundRect">
          <a:avLst/>
        </a:prstGeom>
        <a:solidFill>
          <a:srgbClr val="D8164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1014" tIns="0" rIns="261014" bIns="0" numCol="1" spcCol="1270" anchor="ctr" anchorCtr="0">
          <a:noAutofit/>
        </a:bodyPr>
        <a:lstStyle/>
        <a:p>
          <a:pPr marL="0" lvl="0" indent="0" algn="just" defTabSz="800100">
            <a:lnSpc>
              <a:spcPct val="150000"/>
            </a:lnSpc>
            <a:spcBef>
              <a:spcPct val="0"/>
            </a:spcBef>
            <a:spcAft>
              <a:spcPts val="0"/>
            </a:spcAft>
            <a:buNone/>
          </a:pPr>
          <a:r>
            <a:rPr lang="es-PE" sz="1800" kern="1200" dirty="0">
              <a:solidFill>
                <a:schemeClr val="tx1"/>
              </a:solidFill>
              <a:latin typeface="Times New Roman" panose="02020603050405020304" pitchFamily="18" charset="0"/>
              <a:cs typeface="Times New Roman" panose="02020603050405020304" pitchFamily="18" charset="0"/>
            </a:rPr>
            <a:t>Cada muestra posible de tamaño </a:t>
          </a:r>
          <a14:m xmlns:a14="http://schemas.microsoft.com/office/drawing/2010/main">
            <m:oMath xmlns:m="http://schemas.openxmlformats.org/officeDocument/2006/math">
              <m:r>
                <a:rPr lang="es-PE" sz="1800" b="0" i="1" kern="1200" smtClean="0">
                  <a:solidFill>
                    <a:schemeClr val="tx1"/>
                  </a:solidFill>
                  <a:latin typeface="Cambria Math" panose="02040503050406030204" pitchFamily="18" charset="0"/>
                  <a:cs typeface="Times New Roman" panose="02020603050405020304" pitchFamily="18" charset="0"/>
                </a:rPr>
                <m:t>𝑛</m:t>
              </m:r>
            </m:oMath>
          </a14:m>
          <a:r>
            <a:rPr lang="es-ES" sz="1800" kern="1200" dirty="0">
              <a:solidFill>
                <a:schemeClr val="tx1"/>
              </a:solidFill>
              <a:latin typeface="Times New Roman" panose="02020603050405020304" pitchFamily="18" charset="0"/>
              <a:cs typeface="Times New Roman" panose="02020603050405020304" pitchFamily="18" charset="0"/>
            </a:rPr>
            <a:t> es seleccionada con probabilidad </a:t>
          </a:r>
          <a14:m xmlns:a14="http://schemas.microsoft.com/office/drawing/2010/main">
            <m:oMath xmlns:m="http://schemas.openxmlformats.org/officeDocument/2006/math">
              <m:f>
                <m:fPr>
                  <m:type m:val="skw"/>
                  <m:ctrlPr>
                    <a:rPr lang="es-ES" sz="1800" i="1" kern="1200" smtClean="0">
                      <a:solidFill>
                        <a:schemeClr val="tx1"/>
                      </a:solidFill>
                      <a:latin typeface="Cambria Math" panose="02040503050406030204" pitchFamily="18" charset="0"/>
                      <a:cs typeface="Times New Roman" panose="02020603050405020304" pitchFamily="18" charset="0"/>
                    </a:rPr>
                  </m:ctrlPr>
                </m:fPr>
                <m:num>
                  <m:r>
                    <a:rPr lang="es-PE" sz="1800" b="0" i="1" kern="1200" smtClean="0">
                      <a:solidFill>
                        <a:schemeClr val="tx1"/>
                      </a:solidFill>
                      <a:latin typeface="Cambria Math" panose="02040503050406030204" pitchFamily="18" charset="0"/>
                      <a:cs typeface="Times New Roman" panose="02020603050405020304" pitchFamily="18" charset="0"/>
                    </a:rPr>
                    <m:t>1</m:t>
                  </m:r>
                </m:num>
                <m:den>
                  <m:sSubSup>
                    <m:sSubSupPr>
                      <m:ctrlPr>
                        <a:rPr lang="es-PE" sz="1800" b="0" i="1" kern="1200" smtClean="0">
                          <a:solidFill>
                            <a:schemeClr val="tx1"/>
                          </a:solidFill>
                          <a:latin typeface="Cambria Math" panose="02040503050406030204" pitchFamily="18" charset="0"/>
                          <a:cs typeface="Times New Roman" panose="02020603050405020304" pitchFamily="18" charset="0"/>
                        </a:rPr>
                      </m:ctrlPr>
                    </m:sSubSupPr>
                    <m:e>
                      <m:r>
                        <a:rPr lang="es-PE" sz="1800" b="0" i="1" kern="1200" smtClean="0">
                          <a:solidFill>
                            <a:schemeClr val="tx1"/>
                          </a:solidFill>
                          <a:latin typeface="Cambria Math" panose="02040503050406030204" pitchFamily="18" charset="0"/>
                          <a:cs typeface="Times New Roman" panose="02020603050405020304" pitchFamily="18" charset="0"/>
                        </a:rPr>
                        <m:t>𝐶</m:t>
                      </m:r>
                    </m:e>
                    <m:sub>
                      <m:r>
                        <a:rPr lang="es-PE" sz="1800" b="0" i="1" kern="1200" smtClean="0">
                          <a:solidFill>
                            <a:schemeClr val="tx1"/>
                          </a:solidFill>
                          <a:latin typeface="Cambria Math" panose="02040503050406030204" pitchFamily="18" charset="0"/>
                          <a:cs typeface="Times New Roman" panose="02020603050405020304" pitchFamily="18" charset="0"/>
                        </a:rPr>
                        <m:t>𝑛</m:t>
                      </m:r>
                    </m:sub>
                    <m:sup>
                      <m:r>
                        <a:rPr lang="es-PE" sz="1800" b="0" i="1" kern="1200" smtClean="0">
                          <a:solidFill>
                            <a:schemeClr val="tx1"/>
                          </a:solidFill>
                          <a:latin typeface="Cambria Math" panose="02040503050406030204" pitchFamily="18" charset="0"/>
                          <a:cs typeface="Times New Roman" panose="02020603050405020304" pitchFamily="18" charset="0"/>
                        </a:rPr>
                        <m:t>𝑁</m:t>
                      </m:r>
                    </m:sup>
                  </m:sSubSup>
                </m:den>
              </m:f>
            </m:oMath>
          </a14:m>
          <a:r>
            <a:rPr lang="es-ES" sz="1800" kern="1200" dirty="0">
              <a:solidFill>
                <a:schemeClr val="tx1"/>
              </a:solidFill>
              <a:latin typeface="Times New Roman" panose="02020603050405020304" pitchFamily="18" charset="0"/>
              <a:cs typeface="Times New Roman" panose="02020603050405020304" pitchFamily="18" charset="0"/>
            </a:rPr>
            <a:t>    </a:t>
          </a:r>
        </a:p>
      </dsp:txBody>
      <dsp:txXfrm>
        <a:off x="518131" y="2751524"/>
        <a:ext cx="7972443" cy="459857"/>
      </dsp:txXfrm>
    </dsp:sp>
    <dsp:sp modelId="{B09200B8-638C-4C34-8BF0-F31FF1859E0C}">
      <dsp:nvSpPr>
        <dsp:cNvPr id="0" name=""/>
        <dsp:cNvSpPr/>
      </dsp:nvSpPr>
      <dsp:spPr>
        <a:xfrm>
          <a:off x="0" y="3629921"/>
          <a:ext cx="9865096" cy="680400"/>
        </a:xfrm>
        <a:prstGeom prst="rect">
          <a:avLst/>
        </a:prstGeom>
        <a:solidFill>
          <a:schemeClr val="lt1">
            <a:alpha val="90000"/>
            <a:hueOff val="0"/>
            <a:satOff val="0"/>
            <a:lumOff val="0"/>
            <a:alphaOff val="0"/>
          </a:schemeClr>
        </a:solidFill>
        <a:ln w="25400" cap="flat" cmpd="sng" algn="ctr">
          <a:solidFill>
            <a:schemeClr val="accent5">
              <a:hueOff val="3257026"/>
              <a:satOff val="11196"/>
              <a:lumOff val="-53726"/>
              <a:alphaOff val="0"/>
            </a:schemeClr>
          </a:solidFill>
          <a:prstDash val="solid"/>
        </a:ln>
        <a:effectLst/>
      </dsp:spPr>
      <dsp:style>
        <a:lnRef idx="2">
          <a:scrgbClr r="0" g="0" b="0"/>
        </a:lnRef>
        <a:fillRef idx="1">
          <a:scrgbClr r="0" g="0" b="0"/>
        </a:fillRef>
        <a:effectRef idx="0">
          <a:scrgbClr r="0" g="0" b="0"/>
        </a:effectRef>
        <a:fontRef idx="minor"/>
      </dsp:style>
    </dsp:sp>
    <dsp:sp modelId="{0F8C7CB7-C5C6-4293-A377-B855D4220D68}">
      <dsp:nvSpPr>
        <dsp:cNvPr id="0" name=""/>
        <dsp:cNvSpPr/>
      </dsp:nvSpPr>
      <dsp:spPr>
        <a:xfrm>
          <a:off x="493254" y="3663938"/>
          <a:ext cx="7978416" cy="364502"/>
        </a:xfrm>
        <a:prstGeom prst="roundRect">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1014" tIns="0" rIns="261014" bIns="0" numCol="1" spcCol="1270" anchor="ctr" anchorCtr="0">
          <a:noAutofit/>
        </a:bodyPr>
        <a:lstStyle/>
        <a:p>
          <a:pPr marL="0" lvl="0" indent="0" algn="l" defTabSz="800100">
            <a:lnSpc>
              <a:spcPct val="90000"/>
            </a:lnSpc>
            <a:spcBef>
              <a:spcPct val="0"/>
            </a:spcBef>
            <a:spcAft>
              <a:spcPct val="35000"/>
            </a:spcAft>
            <a:buNone/>
          </a:pPr>
          <a:r>
            <a:rPr lang="es-ES" sz="1800" kern="1200" dirty="0">
              <a:solidFill>
                <a:schemeClr val="tx1"/>
              </a:solidFill>
              <a:latin typeface="Times New Roman" panose="02020603050405020304" pitchFamily="18" charset="0"/>
              <a:cs typeface="Times New Roman" panose="02020603050405020304" pitchFamily="18" charset="0"/>
            </a:rPr>
            <a:t>La fracción de muestreo es </a:t>
          </a:r>
          <a14:m xmlns:a14="http://schemas.microsoft.com/office/drawing/2010/main">
            <m:oMath xmlns:m="http://schemas.openxmlformats.org/officeDocument/2006/math">
              <m:r>
                <a:rPr lang="es-PE" sz="1800" b="0" i="1" kern="1200" smtClean="0">
                  <a:solidFill>
                    <a:schemeClr val="tx1"/>
                  </a:solidFill>
                  <a:latin typeface="Cambria Math" panose="02040503050406030204" pitchFamily="18" charset="0"/>
                  <a:cs typeface="Times New Roman" panose="02020603050405020304" pitchFamily="18" charset="0"/>
                </a:rPr>
                <m:t>𝑓</m:t>
              </m:r>
              <m:r>
                <a:rPr lang="es-PE" sz="1800" b="0" i="1" kern="1200" smtClean="0">
                  <a:solidFill>
                    <a:schemeClr val="tx1"/>
                  </a:solidFill>
                  <a:latin typeface="Cambria Math" panose="02040503050406030204" pitchFamily="18" charset="0"/>
                  <a:cs typeface="Times New Roman" panose="02020603050405020304" pitchFamily="18" charset="0"/>
                </a:rPr>
                <m:t>=</m:t>
              </m:r>
              <m:f>
                <m:fPr>
                  <m:type m:val="skw"/>
                  <m:ctrlPr>
                    <a:rPr lang="es-PE" sz="1800" b="0" i="1" kern="1200" smtClean="0">
                      <a:solidFill>
                        <a:schemeClr val="tx1"/>
                      </a:solidFill>
                      <a:latin typeface="Cambria Math" panose="02040503050406030204" pitchFamily="18" charset="0"/>
                      <a:cs typeface="Times New Roman" panose="02020603050405020304" pitchFamily="18" charset="0"/>
                    </a:rPr>
                  </m:ctrlPr>
                </m:fPr>
                <m:num>
                  <m:r>
                    <a:rPr lang="es-PE" sz="1800" b="0" i="1" kern="1200" smtClean="0">
                      <a:solidFill>
                        <a:schemeClr val="tx1"/>
                      </a:solidFill>
                      <a:latin typeface="Cambria Math" panose="02040503050406030204" pitchFamily="18" charset="0"/>
                      <a:cs typeface="Times New Roman" panose="02020603050405020304" pitchFamily="18" charset="0"/>
                    </a:rPr>
                    <m:t>𝑛</m:t>
                  </m:r>
                </m:num>
                <m:den>
                  <m:r>
                    <a:rPr lang="es-PE" sz="1800" b="0" i="1" kern="1200" smtClean="0">
                      <a:solidFill>
                        <a:schemeClr val="tx1"/>
                      </a:solidFill>
                      <a:latin typeface="Cambria Math" panose="02040503050406030204" pitchFamily="18" charset="0"/>
                      <a:cs typeface="Times New Roman" panose="02020603050405020304" pitchFamily="18" charset="0"/>
                    </a:rPr>
                    <m:t>𝑁</m:t>
                  </m:r>
                </m:den>
              </m:f>
            </m:oMath>
          </a14:m>
          <a:r>
            <a:rPr lang="es-ES" sz="1800" kern="1200" dirty="0">
              <a:solidFill>
                <a:schemeClr val="tx1"/>
              </a:solidFill>
              <a:latin typeface="Times New Roman" panose="02020603050405020304" pitchFamily="18" charset="0"/>
              <a:cs typeface="Times New Roman" panose="02020603050405020304" pitchFamily="18" charset="0"/>
            </a:rPr>
            <a:t> </a:t>
          </a:r>
        </a:p>
      </dsp:txBody>
      <dsp:txXfrm>
        <a:off x="511048" y="3681732"/>
        <a:ext cx="7942828" cy="32891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sz="quarter" idx="1"/>
          </p:nvPr>
        </p:nvSpPr>
        <p:spPr>
          <a:xfrm>
            <a:off x="3858536" y="0"/>
            <a:ext cx="2951851" cy="497126"/>
          </a:xfrm>
          <a:prstGeom prst="rect">
            <a:avLst/>
          </a:prstGeom>
        </p:spPr>
        <p:txBody>
          <a:bodyPr vert="horz" lIns="91440" tIns="45720" rIns="91440" bIns="45720" rtlCol="0"/>
          <a:lstStyle>
            <a:lvl1pPr algn="r">
              <a:defRPr sz="1200"/>
            </a:lvl1pPr>
          </a:lstStyle>
          <a:p>
            <a:fld id="{995AEC99-511A-4368-825E-B109CA4CD5D2}" type="datetimeFigureOut">
              <a:rPr lang="es-PE" smtClean="0"/>
              <a:t>21/07/2022</a:t>
            </a:fld>
            <a:endParaRPr lang="es-PE"/>
          </a:p>
        </p:txBody>
      </p:sp>
      <p:sp>
        <p:nvSpPr>
          <p:cNvPr id="4" name="3 Marcador de pie de página"/>
          <p:cNvSpPr>
            <a:spLocks noGrp="1"/>
          </p:cNvSpPr>
          <p:nvPr>
            <p:ph type="ftr" sz="quarter" idx="2"/>
          </p:nvPr>
        </p:nvSpPr>
        <p:spPr>
          <a:xfrm>
            <a:off x="0" y="9443662"/>
            <a:ext cx="2951851" cy="497126"/>
          </a:xfrm>
          <a:prstGeom prst="rect">
            <a:avLst/>
          </a:prstGeom>
        </p:spPr>
        <p:txBody>
          <a:bodyPr vert="horz" lIns="91440" tIns="45720" rIns="91440" bIns="45720" rtlCol="0" anchor="b"/>
          <a:lstStyle>
            <a:lvl1pPr algn="l">
              <a:defRPr sz="1200"/>
            </a:lvl1pPr>
          </a:lstStyle>
          <a:p>
            <a:endParaRPr lang="es-PE"/>
          </a:p>
        </p:txBody>
      </p:sp>
      <p:sp>
        <p:nvSpPr>
          <p:cNvPr id="5" name="4 Marcador de número de diapositiva"/>
          <p:cNvSpPr>
            <a:spLocks noGrp="1"/>
          </p:cNvSpPr>
          <p:nvPr>
            <p:ph type="sldNum" sz="quarter" idx="3"/>
          </p:nvPr>
        </p:nvSpPr>
        <p:spPr>
          <a:xfrm>
            <a:off x="3858536" y="9443662"/>
            <a:ext cx="2951851" cy="497126"/>
          </a:xfrm>
          <a:prstGeom prst="rect">
            <a:avLst/>
          </a:prstGeom>
        </p:spPr>
        <p:txBody>
          <a:bodyPr vert="horz" lIns="91440" tIns="45720" rIns="91440" bIns="45720" rtlCol="0" anchor="b"/>
          <a:lstStyle>
            <a:lvl1pPr algn="r">
              <a:defRPr sz="1200"/>
            </a:lvl1pPr>
          </a:lstStyle>
          <a:p>
            <a:fld id="{544FC2B3-0916-4578-898D-6F86DC458C42}" type="slidenum">
              <a:rPr lang="es-PE" smtClean="0"/>
              <a:t>‹Nº›</a:t>
            </a:fld>
            <a:endParaRPr lang="es-PE"/>
          </a:p>
        </p:txBody>
      </p:sp>
    </p:spTree>
    <p:extLst>
      <p:ext uri="{BB962C8B-B14F-4D97-AF65-F5344CB8AC3E}">
        <p14:creationId xmlns:p14="http://schemas.microsoft.com/office/powerpoint/2010/main" val="31085596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58536" y="0"/>
            <a:ext cx="2951851" cy="497126"/>
          </a:xfrm>
          <a:prstGeom prst="rect">
            <a:avLst/>
          </a:prstGeom>
        </p:spPr>
        <p:txBody>
          <a:bodyPr vert="horz" lIns="91440" tIns="45720" rIns="91440" bIns="45720" rtlCol="0"/>
          <a:lstStyle>
            <a:lvl1pPr algn="r">
              <a:defRPr sz="1200"/>
            </a:lvl1pPr>
          </a:lstStyle>
          <a:p>
            <a:fld id="{17143EAC-15C1-4D71-A119-9BE402F9319D}" type="datetimeFigureOut">
              <a:rPr lang="es-ES" smtClean="0"/>
              <a:t>21/07/2022</a:t>
            </a:fld>
            <a:endParaRPr lang="es-ES"/>
          </a:p>
        </p:txBody>
      </p:sp>
      <p:sp>
        <p:nvSpPr>
          <p:cNvPr id="4" name="3 Marcador de imagen de diapositiva"/>
          <p:cNvSpPr>
            <a:spLocks noGrp="1" noRot="1" noChangeAspect="1"/>
          </p:cNvSpPr>
          <p:nvPr>
            <p:ph type="sldImg" idx="2"/>
          </p:nvPr>
        </p:nvSpPr>
        <p:spPr>
          <a:xfrm>
            <a:off x="93663" y="746125"/>
            <a:ext cx="6624637" cy="372745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1197" y="4722694"/>
            <a:ext cx="5449570" cy="447413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9443662"/>
            <a:ext cx="2951851" cy="497126"/>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58536" y="9443662"/>
            <a:ext cx="2951851" cy="497126"/>
          </a:xfrm>
          <a:prstGeom prst="rect">
            <a:avLst/>
          </a:prstGeom>
        </p:spPr>
        <p:txBody>
          <a:bodyPr vert="horz" lIns="91440" tIns="45720" rIns="91440" bIns="45720" rtlCol="0" anchor="b"/>
          <a:lstStyle>
            <a:lvl1pPr algn="r">
              <a:defRPr sz="1200"/>
            </a:lvl1pPr>
          </a:lstStyle>
          <a:p>
            <a:fld id="{61BE6750-68B8-4739-92F9-7C473A8477D0}" type="slidenum">
              <a:rPr lang="es-ES" smtClean="0"/>
              <a:t>‹Nº›</a:t>
            </a:fld>
            <a:endParaRPr lang="es-ES"/>
          </a:p>
        </p:txBody>
      </p:sp>
    </p:spTree>
    <p:extLst>
      <p:ext uri="{BB962C8B-B14F-4D97-AF65-F5344CB8AC3E}">
        <p14:creationId xmlns:p14="http://schemas.microsoft.com/office/powerpoint/2010/main" val="3238778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7"/>
            <a:ext cx="103632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endParaRPr lang="es-ES" dirty="0"/>
          </a:p>
        </p:txBody>
      </p:sp>
      <p:sp>
        <p:nvSpPr>
          <p:cNvPr id="5" name="4 Marcador de pie de página"/>
          <p:cNvSpPr>
            <a:spLocks noGrp="1"/>
          </p:cNvSpPr>
          <p:nvPr>
            <p:ph type="ftr" sz="quarter" idx="11"/>
          </p:nvPr>
        </p:nvSpPr>
        <p:spPr/>
        <p:txBody>
          <a:bodyPr/>
          <a:lstStyle>
            <a:lvl1pPr>
              <a:defRPr/>
            </a:lvl1pPr>
          </a:lstStyle>
          <a:p>
            <a:endParaRPr lang="es-ES" dirty="0"/>
          </a:p>
        </p:txBody>
      </p:sp>
      <p:sp>
        <p:nvSpPr>
          <p:cNvPr id="6" name="5 Marcador de número de diapositiva"/>
          <p:cNvSpPr>
            <a:spLocks noGrp="1"/>
          </p:cNvSpPr>
          <p:nvPr>
            <p:ph type="sldNum" sz="quarter" idx="12"/>
          </p:nvPr>
        </p:nvSpPr>
        <p:spPr/>
        <p:txBody>
          <a:bodyPr/>
          <a:lstStyle>
            <a:lvl1pPr>
              <a:defRPr/>
            </a:lvl1pPr>
          </a:lstStyle>
          <a:p>
            <a:fld id="{8A3C74BC-EAEC-4829-B149-F05155E15AE6}"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24942212-1B80-458E-BA68-71B93337D696}"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40"/>
            <a:ext cx="27432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09600" y="274640"/>
            <a:ext cx="80264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65B512D4-7990-49E5-AABC-FF7D56FFDBB2}"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 dirty="0"/>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C001CEE3-733B-484A-A5A7-DCB580719C24}"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2"/>
            <a:ext cx="103632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E8FD9ACC-7AA4-453B-BD91-B18F714DFDB1}"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sz="3200"/>
            </a:lvl1pPr>
          </a:lstStyle>
          <a:p>
            <a:r>
              <a:rPr lang="es-ES"/>
              <a:t>Haga clic para modificar el estilo de título del patrón</a:t>
            </a:r>
          </a:p>
        </p:txBody>
      </p:sp>
      <p:sp>
        <p:nvSpPr>
          <p:cNvPr id="3" name="2 Marcador de contenido"/>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6B178690-2EF6-4777-9884-7B9E68686839}"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609600" y="1535114"/>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6193370" y="1535114"/>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53A36DD2-48E9-459D-851E-0DF73A8C9364}"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76180F89-3DAB-4CC7-A86D-E5BBA5323A4D}"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C7280EE4-2FA0-435D-8763-DD477C83091E}"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3" y="273050"/>
            <a:ext cx="4011084" cy="1162051"/>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CBE92A1E-2FF2-481E-8EB4-9E741ECB107D}"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1"/>
            <a:ext cx="7315200" cy="566739"/>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9"/>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DDBE0B42-BE70-46F2-8040-6288FC6C4649}"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124744"/>
            <a:ext cx="10972800" cy="5760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dirty="0"/>
              <a:t>Haga clic para cambiar el estilo de título	</a:t>
            </a:r>
          </a:p>
        </p:txBody>
      </p:sp>
      <p:sp>
        <p:nvSpPr>
          <p:cNvPr id="1027" name="Rectangle 3"/>
          <p:cNvSpPr>
            <a:spLocks noGrp="1" noChangeArrowheads="1"/>
          </p:cNvSpPr>
          <p:nvPr>
            <p:ph type="body" idx="1"/>
          </p:nvPr>
        </p:nvSpPr>
        <p:spPr bwMode="auto">
          <a:xfrm>
            <a:off x="609600" y="1783357"/>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028" name="Rectangle 4"/>
          <p:cNvSpPr>
            <a:spLocks noGrp="1" noChangeArrowheads="1"/>
          </p:cNvSpPr>
          <p:nvPr>
            <p:ph type="dt" sz="half" idx="2"/>
          </p:nvPr>
        </p:nvSpPr>
        <p:spPr bwMode="auto">
          <a:xfrm>
            <a:off x="609600" y="6245226"/>
            <a:ext cx="28448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ES" dirty="0"/>
          </a:p>
        </p:txBody>
      </p:sp>
      <p:sp>
        <p:nvSpPr>
          <p:cNvPr id="1029" name="Rectangle 5"/>
          <p:cNvSpPr>
            <a:spLocks noGrp="1" noChangeArrowheads="1"/>
          </p:cNvSpPr>
          <p:nvPr>
            <p:ph type="ftr" sz="quarter" idx="3"/>
          </p:nvPr>
        </p:nvSpPr>
        <p:spPr bwMode="auto">
          <a:xfrm>
            <a:off x="4165600" y="6245226"/>
            <a:ext cx="38608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8737600" y="6245226"/>
            <a:ext cx="28448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3BC5FFF-090F-4DE2-A06E-A9EE7E89C559}" type="slidenum">
              <a:rPr lang="es-ES"/>
              <a:pPr/>
              <a:t>‹Nº›</a:t>
            </a:fld>
            <a:endParaRPr lang="es-ES"/>
          </a:p>
        </p:txBody>
      </p:sp>
      <p:pic>
        <p:nvPicPr>
          <p:cNvPr id="4" name="Imagen 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5419" y="0"/>
            <a:ext cx="12247419"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10"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7.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10"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8.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10" Type="http://schemas.openxmlformats.org/officeDocument/2006/relationships/diagramColors" Target="../diagrams/colors8.xml"/><Relationship Id="rId4" Type="http://schemas.openxmlformats.org/officeDocument/2006/relationships/diagramQuickStyle" Target="../diagrams/quickStyle8.xml"/><Relationship Id="rId9"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23.png"/><Relationship Id="rId7" Type="http://schemas.openxmlformats.org/officeDocument/2006/relationships/image" Target="../media/image5.wmf"/><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 Id="rId9" Type="http://schemas.openxmlformats.org/officeDocument/2006/relationships/image" Target="../media/image6.w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135560" y="1196753"/>
            <a:ext cx="7772400" cy="2663825"/>
          </a:xfrm>
        </p:spPr>
        <p:txBody>
          <a:bodyPr/>
          <a:lstStyle/>
          <a:p>
            <a:r>
              <a:rPr lang="es-PE" sz="4800" b="1" dirty="0">
                <a:solidFill>
                  <a:srgbClr val="0000CC"/>
                </a:solidFill>
                <a:latin typeface="Times New Roman" panose="02020603050405020304" pitchFamily="18" charset="0"/>
                <a:cs typeface="Times New Roman" panose="02020603050405020304" pitchFamily="18" charset="0"/>
              </a:rPr>
              <a:t>TÉCNICAS DE MUESTREO CON STATA Y SPSS</a:t>
            </a:r>
            <a:endParaRPr lang="es-ES" sz="4800" b="1" dirty="0">
              <a:solidFill>
                <a:srgbClr val="0000CC"/>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2" name="CuadroTexto 1"/>
          <p:cNvSpPr txBox="1"/>
          <p:nvPr/>
        </p:nvSpPr>
        <p:spPr>
          <a:xfrm>
            <a:off x="3681500" y="3883445"/>
            <a:ext cx="4680520" cy="872034"/>
          </a:xfrm>
          <a:prstGeom prst="rect">
            <a:avLst/>
          </a:prstGeom>
          <a:noFill/>
        </p:spPr>
        <p:txBody>
          <a:bodyPr wrap="square" rtlCol="0">
            <a:spAutoFit/>
          </a:bodyPr>
          <a:lstStyle/>
          <a:p>
            <a:pPr algn="ctr">
              <a:lnSpc>
                <a:spcPct val="150000"/>
              </a:lnSpc>
            </a:pPr>
            <a:r>
              <a:rPr lang="es-PE" b="1" dirty="0">
                <a:solidFill>
                  <a:srgbClr val="0000CC"/>
                </a:solidFill>
                <a:latin typeface="+mj-lt"/>
              </a:rPr>
              <a:t>Willer David </a:t>
            </a:r>
            <a:r>
              <a:rPr lang="es-PE" b="1" dirty="0" err="1">
                <a:solidFill>
                  <a:srgbClr val="0000CC"/>
                </a:solidFill>
                <a:latin typeface="+mj-lt"/>
              </a:rPr>
              <a:t>Chanduví</a:t>
            </a:r>
            <a:r>
              <a:rPr lang="es-PE" b="1" dirty="0">
                <a:solidFill>
                  <a:srgbClr val="0000CC"/>
                </a:solidFill>
                <a:latin typeface="+mj-lt"/>
              </a:rPr>
              <a:t> </a:t>
            </a:r>
            <a:r>
              <a:rPr lang="es-PE" b="1" dirty="0" err="1">
                <a:solidFill>
                  <a:srgbClr val="0000CC"/>
                </a:solidFill>
                <a:latin typeface="+mj-lt"/>
              </a:rPr>
              <a:t>Puicón</a:t>
            </a:r>
            <a:endParaRPr lang="es-PE" b="1" dirty="0">
              <a:solidFill>
                <a:srgbClr val="0000CC"/>
              </a:solidFill>
              <a:latin typeface="+mj-lt"/>
            </a:endParaRPr>
          </a:p>
          <a:p>
            <a:pPr algn="ctr">
              <a:lnSpc>
                <a:spcPct val="150000"/>
              </a:lnSpc>
            </a:pPr>
            <a:r>
              <a:rPr lang="es-PE" b="1" dirty="0">
                <a:solidFill>
                  <a:srgbClr val="0000CC"/>
                </a:solidFill>
                <a:latin typeface="+mj-lt"/>
              </a:rPr>
              <a:t>wdchpunmsm@gmail.com</a:t>
            </a:r>
          </a:p>
        </p:txBody>
      </p:sp>
    </p:spTree>
    <p:extLst>
      <p:ext uri="{BB962C8B-B14F-4D97-AF65-F5344CB8AC3E}">
        <p14:creationId xmlns:p14="http://schemas.microsoft.com/office/powerpoint/2010/main" val="1057982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a 6"/>
          <p:cNvGraphicFramePr/>
          <p:nvPr>
            <p:extLst>
              <p:ext uri="{D42A27DB-BD31-4B8C-83A1-F6EECF244321}">
                <p14:modId xmlns:p14="http://schemas.microsoft.com/office/powerpoint/2010/main" val="3884922411"/>
              </p:ext>
            </p:extLst>
          </p:nvPr>
        </p:nvGraphicFramePr>
        <p:xfrm>
          <a:off x="911424" y="1268760"/>
          <a:ext cx="10009112"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CARACTERÍSTICAS DEL MUESTREO ALEATORIO SIMPLE</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4151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2470447972"/>
              </p:ext>
            </p:extLst>
          </p:nvPr>
        </p:nvGraphicFramePr>
        <p:xfrm>
          <a:off x="1631504" y="1772816"/>
          <a:ext cx="9361040" cy="3380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CARACTERÍSTICAS DEL MUESTREO ALEATORIO SIMPLE</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6644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a 6"/>
          <p:cNvGraphicFramePr/>
          <p:nvPr>
            <p:extLst>
              <p:ext uri="{D42A27DB-BD31-4B8C-83A1-F6EECF244321}">
                <p14:modId xmlns:p14="http://schemas.microsoft.com/office/powerpoint/2010/main" val="2805585807"/>
              </p:ext>
            </p:extLst>
          </p:nvPr>
        </p:nvGraphicFramePr>
        <p:xfrm>
          <a:off x="1199456" y="1844824"/>
          <a:ext cx="8352927" cy="3380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CARACTERÍSTICAS DEL MUESTREO ALEATORIO SIMPLE</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3225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a 2"/>
          <p:cNvGraphicFramePr/>
          <p:nvPr>
            <p:extLst>
              <p:ext uri="{D42A27DB-BD31-4B8C-83A1-F6EECF244321}">
                <p14:modId xmlns:p14="http://schemas.microsoft.com/office/powerpoint/2010/main" val="2762336339"/>
              </p:ext>
            </p:extLst>
          </p:nvPr>
        </p:nvGraphicFramePr>
        <p:xfrm>
          <a:off x="2706086" y="1461796"/>
          <a:ext cx="744451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PROCEDIMIENTO DE SELECCIÓN</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7963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3" name="Diagrama 12"/>
              <p:cNvGraphicFramePr/>
              <p:nvPr>
                <p:extLst>
                  <p:ext uri="{D42A27DB-BD31-4B8C-83A1-F6EECF244321}">
                    <p14:modId xmlns:p14="http://schemas.microsoft.com/office/powerpoint/2010/main" val="2357432053"/>
                  </p:ext>
                </p:extLst>
              </p:nvPr>
            </p:nvGraphicFramePr>
            <p:xfrm>
              <a:off x="983432" y="1340768"/>
              <a:ext cx="9289032" cy="43869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13" name="Diagrama 12"/>
              <p:cNvGraphicFramePr/>
              <p:nvPr>
                <p:extLst>
                  <p:ext uri="{D42A27DB-BD31-4B8C-83A1-F6EECF244321}">
                    <p14:modId xmlns:p14="http://schemas.microsoft.com/office/powerpoint/2010/main" val="2357432053"/>
                  </p:ext>
                </p:extLst>
              </p:nvPr>
            </p:nvGraphicFramePr>
            <p:xfrm>
              <a:off x="983432" y="1340768"/>
              <a:ext cx="9289032" cy="43869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MUESTREO ALEATORIO SIMPLE CON REMPLAZO</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5249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6" name="Diagrama 5"/>
              <p:cNvGraphicFramePr/>
              <p:nvPr>
                <p:extLst>
                  <p:ext uri="{D42A27DB-BD31-4B8C-83A1-F6EECF244321}">
                    <p14:modId xmlns:p14="http://schemas.microsoft.com/office/powerpoint/2010/main" val="4046599120"/>
                  </p:ext>
                </p:extLst>
              </p:nvPr>
            </p:nvGraphicFramePr>
            <p:xfrm>
              <a:off x="2063553" y="1196753"/>
              <a:ext cx="8784975" cy="43869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6" name="Diagrama 5"/>
              <p:cNvGraphicFramePr/>
              <p:nvPr>
                <p:extLst>
                  <p:ext uri="{D42A27DB-BD31-4B8C-83A1-F6EECF244321}">
                    <p14:modId xmlns:p14="http://schemas.microsoft.com/office/powerpoint/2010/main" val="4046599120"/>
                  </p:ext>
                </p:extLst>
              </p:nvPr>
            </p:nvGraphicFramePr>
            <p:xfrm>
              <a:off x="2063553" y="1196753"/>
              <a:ext cx="8784975" cy="43869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MUESTREO ALEATORIO SIMPLE CON REMPLAZO</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8" name="Conector recto 7"/>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4890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2 Marcador de contenido"/>
              <p:cNvSpPr>
                <a:spLocks noGrp="1"/>
              </p:cNvSpPr>
              <p:nvPr>
                <p:ph idx="1"/>
              </p:nvPr>
            </p:nvSpPr>
            <p:spPr>
              <a:xfrm>
                <a:off x="1127448" y="1556792"/>
                <a:ext cx="10081120" cy="3312367"/>
              </a:xfrm>
            </p:spPr>
            <p:txBody>
              <a:bodyPr>
                <a:normAutofit/>
              </a:bodyPr>
              <a:lstStyle/>
              <a:p>
                <a:pPr algn="just">
                  <a:lnSpc>
                    <a:spcPct val="150000"/>
                  </a:lnSpc>
                  <a:buFont typeface="Wingdings" pitchFamily="2" charset="2"/>
                  <a:buNone/>
                </a:pPr>
                <a:r>
                  <a:rPr lang="es-PE" sz="2400" dirty="0">
                    <a:solidFill>
                      <a:srgbClr val="0000CC"/>
                    </a:solidFill>
                    <a:latin typeface="Times New Roman" pitchFamily="18" charset="0"/>
                    <a:cs typeface="Times New Roman" pitchFamily="18" charset="0"/>
                  </a:rPr>
                  <a:t>Si </a:t>
                </a:r>
                <a14:m>
                  <m:oMath xmlns:m="http://schemas.openxmlformats.org/officeDocument/2006/math">
                    <m:sSub>
                      <m:sSubPr>
                        <m:ctrlPr>
                          <a:rPr lang="es-PE" sz="2400" i="1">
                            <a:solidFill>
                              <a:srgbClr val="0000CC"/>
                            </a:solidFill>
                            <a:latin typeface="Cambria Math" panose="02040503050406030204" pitchFamily="18" charset="0"/>
                            <a:cs typeface="Times New Roman" pitchFamily="18" charset="0"/>
                          </a:rPr>
                        </m:ctrlPr>
                      </m:sSubPr>
                      <m:e>
                        <m:r>
                          <a:rPr lang="es-PE" sz="2400" i="1">
                            <a:solidFill>
                              <a:srgbClr val="0000CC"/>
                            </a:solidFill>
                            <a:latin typeface="Cambria Math" panose="02040503050406030204" pitchFamily="18" charset="0"/>
                            <a:cs typeface="Times New Roman" pitchFamily="18" charset="0"/>
                          </a:rPr>
                          <m:t>𝑡</m:t>
                        </m:r>
                      </m:e>
                      <m:sub>
                        <m:r>
                          <a:rPr lang="es-PE" sz="2400" i="1">
                            <a:solidFill>
                              <a:srgbClr val="0000CC"/>
                            </a:solidFill>
                            <a:latin typeface="Cambria Math" panose="02040503050406030204" pitchFamily="18" charset="0"/>
                            <a:cs typeface="Times New Roman" pitchFamily="18" charset="0"/>
                          </a:rPr>
                          <m:t>𝑖</m:t>
                        </m:r>
                      </m:sub>
                    </m:sSub>
                  </m:oMath>
                </a14:m>
                <a:r>
                  <a:rPr lang="es-PE" sz="2400" dirty="0">
                    <a:solidFill>
                      <a:srgbClr val="0000CC"/>
                    </a:solidFill>
                    <a:latin typeface="Times New Roman" pitchFamily="18" charset="0"/>
                    <a:cs typeface="Times New Roman" pitchFamily="18" charset="0"/>
                  </a:rPr>
                  <a:t> es la variable aleatoria definida como el número de veces que aparece  la unidad </a:t>
                </a:r>
                <a14:m>
                  <m:oMath xmlns:m="http://schemas.openxmlformats.org/officeDocument/2006/math">
                    <m:sSub>
                      <m:sSubPr>
                        <m:ctrlPr>
                          <a:rPr lang="es-PE" sz="2400" i="1">
                            <a:solidFill>
                              <a:srgbClr val="0000CC"/>
                            </a:solidFill>
                            <a:latin typeface="Cambria Math" panose="02040503050406030204" pitchFamily="18" charset="0"/>
                            <a:cs typeface="Times New Roman" pitchFamily="18" charset="0"/>
                          </a:rPr>
                        </m:ctrlPr>
                      </m:sSubPr>
                      <m:e>
                        <m:r>
                          <a:rPr lang="es-PE" sz="2400" i="1">
                            <a:solidFill>
                              <a:srgbClr val="0000CC"/>
                            </a:solidFill>
                            <a:latin typeface="Cambria Math" panose="02040503050406030204" pitchFamily="18" charset="0"/>
                            <a:cs typeface="Times New Roman" pitchFamily="18" charset="0"/>
                          </a:rPr>
                          <m:t>𝑈</m:t>
                        </m:r>
                      </m:e>
                      <m:sub>
                        <m:r>
                          <a:rPr lang="es-PE" sz="2400" i="1">
                            <a:solidFill>
                              <a:srgbClr val="0000CC"/>
                            </a:solidFill>
                            <a:latin typeface="Cambria Math" panose="02040503050406030204" pitchFamily="18" charset="0"/>
                            <a:cs typeface="Times New Roman" pitchFamily="18" charset="0"/>
                          </a:rPr>
                          <m:t>𝑖</m:t>
                        </m:r>
                      </m:sub>
                    </m:sSub>
                  </m:oMath>
                </a14:m>
                <a:r>
                  <a:rPr lang="es-PE" sz="2400" dirty="0">
                    <a:solidFill>
                      <a:srgbClr val="0000CC"/>
                    </a:solidFill>
                    <a:latin typeface="Times New Roman" pitchFamily="18" charset="0"/>
                    <a:cs typeface="Times New Roman" pitchFamily="18" charset="0"/>
                  </a:rPr>
                  <a:t>  de la población, entonces </a:t>
                </a:r>
                <a14:m>
                  <m:oMath xmlns:m="http://schemas.openxmlformats.org/officeDocument/2006/math">
                    <m:sSub>
                      <m:sSubPr>
                        <m:ctrlPr>
                          <a:rPr lang="es-PE" sz="2400" i="1">
                            <a:solidFill>
                              <a:srgbClr val="0000CC"/>
                            </a:solidFill>
                            <a:latin typeface="Cambria Math" panose="02040503050406030204" pitchFamily="18" charset="0"/>
                            <a:cs typeface="Times New Roman" pitchFamily="18" charset="0"/>
                          </a:rPr>
                        </m:ctrlPr>
                      </m:sSubPr>
                      <m:e>
                        <m:r>
                          <a:rPr lang="es-PE" sz="2400" i="1">
                            <a:solidFill>
                              <a:srgbClr val="0000CC"/>
                            </a:solidFill>
                            <a:latin typeface="Cambria Math" panose="02040503050406030204" pitchFamily="18" charset="0"/>
                            <a:cs typeface="Times New Roman" pitchFamily="18" charset="0"/>
                          </a:rPr>
                          <m:t>𝑡</m:t>
                        </m:r>
                      </m:e>
                      <m:sub>
                        <m:r>
                          <a:rPr lang="es-PE" sz="2400" i="1">
                            <a:solidFill>
                              <a:srgbClr val="0000CC"/>
                            </a:solidFill>
                            <a:latin typeface="Cambria Math" panose="02040503050406030204" pitchFamily="18" charset="0"/>
                            <a:cs typeface="Times New Roman" pitchFamily="18" charset="0"/>
                          </a:rPr>
                          <m:t>𝑖</m:t>
                        </m:r>
                      </m:sub>
                    </m:sSub>
                  </m:oMath>
                </a14:m>
                <a:r>
                  <a:rPr lang="es-PE" sz="2400" dirty="0">
                    <a:solidFill>
                      <a:srgbClr val="0000CC"/>
                    </a:solidFill>
                    <a:latin typeface="Times New Roman" pitchFamily="18" charset="0"/>
                    <a:cs typeface="Times New Roman" pitchFamily="18" charset="0"/>
                  </a:rPr>
                  <a:t> es una variable aleatoria con distribución binomial de parámetros </a:t>
                </a:r>
                <a:r>
                  <a:rPr lang="es-PE" sz="2400" i="1" dirty="0">
                    <a:solidFill>
                      <a:srgbClr val="0000CC"/>
                    </a:solidFill>
                    <a:latin typeface="Times New Roman" pitchFamily="18" charset="0"/>
                    <a:cs typeface="Times New Roman" pitchFamily="18" charset="0"/>
                  </a:rPr>
                  <a:t>n  </a:t>
                </a:r>
                <a:r>
                  <a:rPr lang="es-PE" sz="2400" dirty="0">
                    <a:solidFill>
                      <a:srgbClr val="0000CC"/>
                    </a:solidFill>
                    <a:latin typeface="Times New Roman" pitchFamily="18" charset="0"/>
                    <a:cs typeface="Times New Roman" pitchFamily="18" charset="0"/>
                  </a:rPr>
                  <a:t>y  </a:t>
                </a:r>
                <a14:m>
                  <m:oMath xmlns:m="http://schemas.openxmlformats.org/officeDocument/2006/math">
                    <m:r>
                      <a:rPr lang="es-PE" sz="2400" i="1" dirty="0">
                        <a:solidFill>
                          <a:srgbClr val="0000CC"/>
                        </a:solidFill>
                        <a:latin typeface="Cambria Math" panose="02040503050406030204" pitchFamily="18" charset="0"/>
                        <a:cs typeface="Times New Roman" pitchFamily="18" charset="0"/>
                      </a:rPr>
                      <m:t>1/</m:t>
                    </m:r>
                    <m:r>
                      <a:rPr lang="es-PE" sz="2400" i="1" dirty="0">
                        <a:solidFill>
                          <a:srgbClr val="0000CC"/>
                        </a:solidFill>
                        <a:latin typeface="Cambria Math" panose="02040503050406030204" pitchFamily="18" charset="0"/>
                        <a:cs typeface="Times New Roman" pitchFamily="18" charset="0"/>
                      </a:rPr>
                      <m:t>𝑁</m:t>
                    </m:r>
                  </m:oMath>
                </a14:m>
                <a:r>
                  <a:rPr lang="es-PE" sz="2400" dirty="0">
                    <a:solidFill>
                      <a:srgbClr val="0000CC"/>
                    </a:solidFill>
                    <a:latin typeface="Times New Roman" pitchFamily="18" charset="0"/>
                    <a:cs typeface="Times New Roman" pitchFamily="18" charset="0"/>
                  </a:rPr>
                  <a:t>      para todo </a:t>
                </a:r>
                <a14:m>
                  <m:oMath xmlns:m="http://schemas.openxmlformats.org/officeDocument/2006/math">
                    <m:r>
                      <a:rPr lang="es-PE" sz="2400" i="1" dirty="0">
                        <a:solidFill>
                          <a:srgbClr val="0000CC"/>
                        </a:solidFill>
                        <a:latin typeface="Cambria Math" panose="02040503050406030204" pitchFamily="18" charset="0"/>
                        <a:cs typeface="Times New Roman" pitchFamily="18" charset="0"/>
                      </a:rPr>
                      <m:t>𝑖</m:t>
                    </m:r>
                    <m:r>
                      <a:rPr lang="es-PE" sz="2400" i="1" dirty="0">
                        <a:solidFill>
                          <a:srgbClr val="0000CC"/>
                        </a:solidFill>
                        <a:latin typeface="Cambria Math" panose="02040503050406030204" pitchFamily="18" charset="0"/>
                        <a:cs typeface="Times New Roman" pitchFamily="18" charset="0"/>
                      </a:rPr>
                      <m:t>= 1,2,…,</m:t>
                    </m:r>
                    <m:r>
                      <a:rPr lang="es-PE" sz="2400" i="1" dirty="0">
                        <a:solidFill>
                          <a:srgbClr val="0000CC"/>
                        </a:solidFill>
                        <a:latin typeface="Cambria Math" panose="02040503050406030204" pitchFamily="18" charset="0"/>
                        <a:cs typeface="Times New Roman" pitchFamily="18" charset="0"/>
                      </a:rPr>
                      <m:t>𝑁</m:t>
                    </m:r>
                  </m:oMath>
                </a14:m>
                <a:endParaRPr lang="es-PE" sz="2400" i="1" dirty="0">
                  <a:solidFill>
                    <a:srgbClr val="0000CC"/>
                  </a:solidFill>
                  <a:latin typeface="Cambria Math" panose="02040503050406030204" pitchFamily="18" charset="0"/>
                  <a:cs typeface="Times New Roman" pitchFamily="18" charset="0"/>
                </a:endParaRPr>
              </a:p>
              <a:p>
                <a:pPr algn="just">
                  <a:lnSpc>
                    <a:spcPct val="150000"/>
                  </a:lnSpc>
                  <a:buFont typeface="Wingdings" pitchFamily="2" charset="2"/>
                  <a:buNone/>
                </a:pPr>
                <a14:m>
                  <m:oMath xmlns:m="http://schemas.openxmlformats.org/officeDocument/2006/math">
                    <m:r>
                      <a:rPr lang="es-PE" sz="2400" i="1">
                        <a:solidFill>
                          <a:srgbClr val="0000CC"/>
                        </a:solidFill>
                        <a:latin typeface="Cambria Math" panose="02040503050406030204" pitchFamily="18" charset="0"/>
                        <a:cs typeface="Times New Roman" pitchFamily="18" charset="0"/>
                      </a:rPr>
                      <m:t>𝐸</m:t>
                    </m:r>
                    <m:d>
                      <m:dPr>
                        <m:ctrlPr>
                          <a:rPr lang="es-PE" sz="2400" i="1">
                            <a:solidFill>
                              <a:srgbClr val="0000CC"/>
                            </a:solidFill>
                            <a:latin typeface="Cambria Math" panose="02040503050406030204" pitchFamily="18" charset="0"/>
                            <a:cs typeface="Times New Roman" pitchFamily="18" charset="0"/>
                          </a:rPr>
                        </m:ctrlPr>
                      </m:dPr>
                      <m:e>
                        <m:sSub>
                          <m:sSubPr>
                            <m:ctrlPr>
                              <a:rPr lang="es-PE" sz="2400" i="1">
                                <a:solidFill>
                                  <a:srgbClr val="0000CC"/>
                                </a:solidFill>
                                <a:latin typeface="Cambria Math" panose="02040503050406030204" pitchFamily="18" charset="0"/>
                                <a:cs typeface="Times New Roman" pitchFamily="18" charset="0"/>
                              </a:rPr>
                            </m:ctrlPr>
                          </m:sSubPr>
                          <m:e>
                            <m:r>
                              <a:rPr lang="es-PE" sz="2400" i="1">
                                <a:solidFill>
                                  <a:srgbClr val="0000CC"/>
                                </a:solidFill>
                                <a:latin typeface="Cambria Math" panose="02040503050406030204" pitchFamily="18" charset="0"/>
                                <a:cs typeface="Times New Roman" pitchFamily="18" charset="0"/>
                              </a:rPr>
                              <m:t>𝑡</m:t>
                            </m:r>
                          </m:e>
                          <m:sub>
                            <m:r>
                              <a:rPr lang="es-PE" sz="2400" i="1">
                                <a:solidFill>
                                  <a:srgbClr val="0000CC"/>
                                </a:solidFill>
                                <a:latin typeface="Cambria Math" panose="02040503050406030204" pitchFamily="18" charset="0"/>
                                <a:cs typeface="Times New Roman" pitchFamily="18" charset="0"/>
                              </a:rPr>
                              <m:t>𝑖</m:t>
                            </m:r>
                          </m:sub>
                        </m:sSub>
                      </m:e>
                    </m:d>
                    <m:r>
                      <a:rPr lang="es-PE" sz="2400" i="1">
                        <a:solidFill>
                          <a:srgbClr val="0000CC"/>
                        </a:solidFill>
                        <a:latin typeface="Cambria Math" panose="02040503050406030204" pitchFamily="18" charset="0"/>
                        <a:cs typeface="Times New Roman" pitchFamily="18" charset="0"/>
                      </a:rPr>
                      <m:t>=</m:t>
                    </m:r>
                    <m:f>
                      <m:fPr>
                        <m:ctrlPr>
                          <a:rPr lang="es-PE" sz="2400" i="1">
                            <a:solidFill>
                              <a:srgbClr val="0000CC"/>
                            </a:solidFill>
                            <a:latin typeface="Cambria Math" panose="02040503050406030204" pitchFamily="18" charset="0"/>
                            <a:cs typeface="Times New Roman" pitchFamily="18" charset="0"/>
                          </a:rPr>
                        </m:ctrlPr>
                      </m:fPr>
                      <m:num>
                        <m:r>
                          <a:rPr lang="es-PE" sz="2400" i="1">
                            <a:solidFill>
                              <a:srgbClr val="0000CC"/>
                            </a:solidFill>
                            <a:latin typeface="Cambria Math" panose="02040503050406030204" pitchFamily="18" charset="0"/>
                            <a:cs typeface="Times New Roman" pitchFamily="18" charset="0"/>
                          </a:rPr>
                          <m:t>𝑛</m:t>
                        </m:r>
                      </m:num>
                      <m:den>
                        <m:r>
                          <a:rPr lang="es-PE" sz="2400" i="1">
                            <a:solidFill>
                              <a:srgbClr val="0000CC"/>
                            </a:solidFill>
                            <a:latin typeface="Cambria Math" panose="02040503050406030204" pitchFamily="18" charset="0"/>
                            <a:cs typeface="Times New Roman" pitchFamily="18" charset="0"/>
                          </a:rPr>
                          <m:t>𝑁</m:t>
                        </m:r>
                      </m:den>
                    </m:f>
                  </m:oMath>
                </a14:m>
                <a:r>
                  <a:rPr lang="es-PE" sz="2400" dirty="0">
                    <a:solidFill>
                      <a:srgbClr val="0000CC"/>
                    </a:solidFill>
                    <a:latin typeface="Times New Roman" pitchFamily="18" charset="0"/>
                    <a:cs typeface="Times New Roman" pitchFamily="18" charset="0"/>
                  </a:rPr>
                  <a:t>   </a:t>
                </a:r>
                <a14:m>
                  <m:oMath xmlns:m="http://schemas.openxmlformats.org/officeDocument/2006/math">
                    <m:r>
                      <a:rPr lang="es-PE" sz="2400" i="1" dirty="0">
                        <a:solidFill>
                          <a:srgbClr val="0000CC"/>
                        </a:solidFill>
                        <a:latin typeface="Cambria Math" panose="02040503050406030204" pitchFamily="18" charset="0"/>
                        <a:cs typeface="Times New Roman" pitchFamily="18" charset="0"/>
                      </a:rPr>
                      <m:t>𝑉𝑎𝑟</m:t>
                    </m:r>
                    <m:d>
                      <m:dPr>
                        <m:ctrlPr>
                          <a:rPr lang="es-PE" sz="2400" i="1" dirty="0">
                            <a:solidFill>
                              <a:srgbClr val="0000CC"/>
                            </a:solidFill>
                            <a:latin typeface="Cambria Math" panose="02040503050406030204" pitchFamily="18" charset="0"/>
                            <a:cs typeface="Times New Roman" pitchFamily="18" charset="0"/>
                          </a:rPr>
                        </m:ctrlPr>
                      </m:dPr>
                      <m:e>
                        <m:sSub>
                          <m:sSubPr>
                            <m:ctrlPr>
                              <a:rPr lang="es-PE" sz="2400" i="1" dirty="0">
                                <a:solidFill>
                                  <a:srgbClr val="0000CC"/>
                                </a:solidFill>
                                <a:latin typeface="Cambria Math" panose="02040503050406030204" pitchFamily="18" charset="0"/>
                                <a:cs typeface="Times New Roman" pitchFamily="18" charset="0"/>
                              </a:rPr>
                            </m:ctrlPr>
                          </m:sSubPr>
                          <m:e>
                            <m:r>
                              <a:rPr lang="es-PE" sz="2400" i="1" dirty="0">
                                <a:solidFill>
                                  <a:srgbClr val="0000CC"/>
                                </a:solidFill>
                                <a:latin typeface="Cambria Math" panose="02040503050406030204" pitchFamily="18" charset="0"/>
                                <a:cs typeface="Times New Roman" pitchFamily="18" charset="0"/>
                              </a:rPr>
                              <m:t>𝑡</m:t>
                            </m:r>
                          </m:e>
                          <m:sub>
                            <m:r>
                              <a:rPr lang="es-PE" sz="2400" i="1" dirty="0">
                                <a:solidFill>
                                  <a:srgbClr val="0000CC"/>
                                </a:solidFill>
                                <a:latin typeface="Cambria Math" panose="02040503050406030204" pitchFamily="18" charset="0"/>
                                <a:cs typeface="Times New Roman" pitchFamily="18" charset="0"/>
                              </a:rPr>
                              <m:t>𝑖</m:t>
                            </m:r>
                          </m:sub>
                        </m:sSub>
                      </m:e>
                    </m:d>
                    <m:r>
                      <a:rPr lang="es-PE" sz="2400" i="1" dirty="0">
                        <a:solidFill>
                          <a:srgbClr val="0000CC"/>
                        </a:solidFill>
                        <a:latin typeface="Cambria Math" panose="02040503050406030204" pitchFamily="18" charset="0"/>
                        <a:cs typeface="Times New Roman" pitchFamily="18" charset="0"/>
                      </a:rPr>
                      <m:t>=</m:t>
                    </m:r>
                    <m:f>
                      <m:fPr>
                        <m:ctrlPr>
                          <a:rPr lang="es-PE" sz="2400" i="1" dirty="0">
                            <a:solidFill>
                              <a:srgbClr val="0000CC"/>
                            </a:solidFill>
                            <a:latin typeface="Cambria Math" panose="02040503050406030204" pitchFamily="18" charset="0"/>
                            <a:cs typeface="Times New Roman" pitchFamily="18" charset="0"/>
                          </a:rPr>
                        </m:ctrlPr>
                      </m:fPr>
                      <m:num>
                        <m:r>
                          <a:rPr lang="es-PE" sz="2400" i="1" dirty="0">
                            <a:solidFill>
                              <a:srgbClr val="0000CC"/>
                            </a:solidFill>
                            <a:latin typeface="Cambria Math" panose="02040503050406030204" pitchFamily="18" charset="0"/>
                            <a:cs typeface="Times New Roman" pitchFamily="18" charset="0"/>
                          </a:rPr>
                          <m:t>𝑛</m:t>
                        </m:r>
                        <m:d>
                          <m:dPr>
                            <m:ctrlPr>
                              <a:rPr lang="es-PE" sz="2400" i="1" dirty="0">
                                <a:solidFill>
                                  <a:srgbClr val="0000CC"/>
                                </a:solidFill>
                                <a:latin typeface="Cambria Math" panose="02040503050406030204" pitchFamily="18" charset="0"/>
                                <a:cs typeface="Times New Roman" pitchFamily="18" charset="0"/>
                              </a:rPr>
                            </m:ctrlPr>
                          </m:dPr>
                          <m:e>
                            <m:r>
                              <a:rPr lang="es-PE" sz="2400" i="1" dirty="0">
                                <a:solidFill>
                                  <a:srgbClr val="0000CC"/>
                                </a:solidFill>
                                <a:latin typeface="Cambria Math" panose="02040503050406030204" pitchFamily="18" charset="0"/>
                                <a:cs typeface="Times New Roman" pitchFamily="18" charset="0"/>
                              </a:rPr>
                              <m:t>𝑁</m:t>
                            </m:r>
                            <m:r>
                              <a:rPr lang="es-PE" sz="2400" i="1" dirty="0">
                                <a:solidFill>
                                  <a:srgbClr val="0000CC"/>
                                </a:solidFill>
                                <a:latin typeface="Cambria Math" panose="02040503050406030204" pitchFamily="18" charset="0"/>
                                <a:cs typeface="Times New Roman" pitchFamily="18" charset="0"/>
                              </a:rPr>
                              <m:t>−1</m:t>
                            </m:r>
                          </m:e>
                        </m:d>
                      </m:num>
                      <m:den>
                        <m:sSup>
                          <m:sSupPr>
                            <m:ctrlPr>
                              <a:rPr lang="es-PE" sz="2400" i="1" dirty="0">
                                <a:solidFill>
                                  <a:srgbClr val="0000CC"/>
                                </a:solidFill>
                                <a:latin typeface="Cambria Math" panose="02040503050406030204" pitchFamily="18" charset="0"/>
                                <a:cs typeface="Times New Roman" pitchFamily="18" charset="0"/>
                              </a:rPr>
                            </m:ctrlPr>
                          </m:sSupPr>
                          <m:e>
                            <m:r>
                              <a:rPr lang="es-PE" sz="2400" i="1" dirty="0">
                                <a:solidFill>
                                  <a:srgbClr val="0000CC"/>
                                </a:solidFill>
                                <a:latin typeface="Cambria Math" panose="02040503050406030204" pitchFamily="18" charset="0"/>
                                <a:cs typeface="Times New Roman" pitchFamily="18" charset="0"/>
                              </a:rPr>
                              <m:t>𝑁</m:t>
                            </m:r>
                          </m:e>
                          <m:sup>
                            <m:r>
                              <a:rPr lang="es-PE" sz="2400" i="1" dirty="0">
                                <a:solidFill>
                                  <a:srgbClr val="0000CC"/>
                                </a:solidFill>
                                <a:latin typeface="Cambria Math" panose="02040503050406030204" pitchFamily="18" charset="0"/>
                                <a:cs typeface="Times New Roman" pitchFamily="18" charset="0"/>
                              </a:rPr>
                              <m:t>2</m:t>
                            </m:r>
                          </m:sup>
                        </m:sSup>
                      </m:den>
                    </m:f>
                  </m:oMath>
                </a14:m>
                <a:r>
                  <a:rPr lang="es-PE" sz="2400" dirty="0">
                    <a:solidFill>
                      <a:srgbClr val="0000CC"/>
                    </a:solidFill>
                    <a:latin typeface="Times New Roman" pitchFamily="18" charset="0"/>
                    <a:cs typeface="Times New Roman" pitchFamily="18" charset="0"/>
                  </a:rPr>
                  <a:t>    </a:t>
                </a:r>
                <a14:m>
                  <m:oMath xmlns:m="http://schemas.openxmlformats.org/officeDocument/2006/math">
                    <m:r>
                      <a:rPr lang="es-PE" sz="2400" i="1" dirty="0">
                        <a:solidFill>
                          <a:srgbClr val="0000CC"/>
                        </a:solidFill>
                        <a:latin typeface="Cambria Math" panose="02040503050406030204" pitchFamily="18" charset="0"/>
                        <a:cs typeface="Times New Roman" pitchFamily="18" charset="0"/>
                      </a:rPr>
                      <m:t>𝐶𝑜𝑣</m:t>
                    </m:r>
                    <m:d>
                      <m:dPr>
                        <m:ctrlPr>
                          <a:rPr lang="es-PE" sz="2400" i="1" dirty="0">
                            <a:solidFill>
                              <a:srgbClr val="0000CC"/>
                            </a:solidFill>
                            <a:latin typeface="Cambria Math" panose="02040503050406030204" pitchFamily="18" charset="0"/>
                            <a:cs typeface="Times New Roman" pitchFamily="18" charset="0"/>
                          </a:rPr>
                        </m:ctrlPr>
                      </m:dPr>
                      <m:e>
                        <m:sSub>
                          <m:sSubPr>
                            <m:ctrlPr>
                              <a:rPr lang="es-PE" sz="2400" i="1" dirty="0">
                                <a:solidFill>
                                  <a:srgbClr val="0000CC"/>
                                </a:solidFill>
                                <a:latin typeface="Cambria Math" panose="02040503050406030204" pitchFamily="18" charset="0"/>
                                <a:cs typeface="Times New Roman" pitchFamily="18" charset="0"/>
                              </a:rPr>
                            </m:ctrlPr>
                          </m:sSubPr>
                          <m:e>
                            <m:r>
                              <a:rPr lang="es-PE" sz="2400" i="1" dirty="0">
                                <a:solidFill>
                                  <a:srgbClr val="0000CC"/>
                                </a:solidFill>
                                <a:latin typeface="Cambria Math" panose="02040503050406030204" pitchFamily="18" charset="0"/>
                                <a:cs typeface="Times New Roman" pitchFamily="18" charset="0"/>
                              </a:rPr>
                              <m:t>𝑡</m:t>
                            </m:r>
                          </m:e>
                          <m:sub>
                            <m:r>
                              <a:rPr lang="es-PE" sz="2400" i="1" dirty="0">
                                <a:solidFill>
                                  <a:srgbClr val="0000CC"/>
                                </a:solidFill>
                                <a:latin typeface="Cambria Math" panose="02040503050406030204" pitchFamily="18" charset="0"/>
                                <a:cs typeface="Times New Roman" pitchFamily="18" charset="0"/>
                              </a:rPr>
                              <m:t>𝑖</m:t>
                            </m:r>
                          </m:sub>
                        </m:sSub>
                        <m:r>
                          <a:rPr lang="es-PE" sz="2400" i="1" dirty="0">
                            <a:solidFill>
                              <a:srgbClr val="0000CC"/>
                            </a:solidFill>
                            <a:latin typeface="Cambria Math" panose="02040503050406030204" pitchFamily="18" charset="0"/>
                            <a:cs typeface="Times New Roman" pitchFamily="18" charset="0"/>
                          </a:rPr>
                          <m:t>,</m:t>
                        </m:r>
                        <m:sSub>
                          <m:sSubPr>
                            <m:ctrlPr>
                              <a:rPr lang="es-PE" sz="2400" i="1" dirty="0">
                                <a:solidFill>
                                  <a:srgbClr val="0000CC"/>
                                </a:solidFill>
                                <a:latin typeface="Cambria Math" panose="02040503050406030204" pitchFamily="18" charset="0"/>
                                <a:cs typeface="Times New Roman" pitchFamily="18" charset="0"/>
                              </a:rPr>
                            </m:ctrlPr>
                          </m:sSubPr>
                          <m:e>
                            <m:r>
                              <a:rPr lang="es-PE" sz="2400" i="1" dirty="0">
                                <a:solidFill>
                                  <a:srgbClr val="0000CC"/>
                                </a:solidFill>
                                <a:latin typeface="Cambria Math" panose="02040503050406030204" pitchFamily="18" charset="0"/>
                                <a:cs typeface="Times New Roman" pitchFamily="18" charset="0"/>
                              </a:rPr>
                              <m:t>𝑡</m:t>
                            </m:r>
                          </m:e>
                          <m:sub>
                            <m:r>
                              <a:rPr lang="es-PE" sz="2400" i="1" dirty="0">
                                <a:solidFill>
                                  <a:srgbClr val="0000CC"/>
                                </a:solidFill>
                                <a:latin typeface="Cambria Math" panose="02040503050406030204" pitchFamily="18" charset="0"/>
                                <a:cs typeface="Times New Roman" pitchFamily="18" charset="0"/>
                              </a:rPr>
                              <m:t>𝑗</m:t>
                            </m:r>
                          </m:sub>
                        </m:sSub>
                      </m:e>
                    </m:d>
                    <m:r>
                      <a:rPr lang="es-PE" sz="2400" i="1" dirty="0">
                        <a:solidFill>
                          <a:srgbClr val="0000CC"/>
                        </a:solidFill>
                        <a:latin typeface="Cambria Math" panose="02040503050406030204" pitchFamily="18" charset="0"/>
                        <a:cs typeface="Times New Roman" pitchFamily="18" charset="0"/>
                      </a:rPr>
                      <m:t>=−</m:t>
                    </m:r>
                    <m:f>
                      <m:fPr>
                        <m:ctrlPr>
                          <a:rPr lang="es-PE" sz="2400" i="1" dirty="0">
                            <a:solidFill>
                              <a:srgbClr val="0000CC"/>
                            </a:solidFill>
                            <a:latin typeface="Cambria Math" panose="02040503050406030204" pitchFamily="18" charset="0"/>
                            <a:cs typeface="Times New Roman" pitchFamily="18" charset="0"/>
                          </a:rPr>
                        </m:ctrlPr>
                      </m:fPr>
                      <m:num>
                        <m:r>
                          <a:rPr lang="es-PE" sz="2400" i="1" dirty="0">
                            <a:solidFill>
                              <a:srgbClr val="0000CC"/>
                            </a:solidFill>
                            <a:latin typeface="Cambria Math" panose="02040503050406030204" pitchFamily="18" charset="0"/>
                            <a:cs typeface="Times New Roman" pitchFamily="18" charset="0"/>
                          </a:rPr>
                          <m:t>𝑛</m:t>
                        </m:r>
                      </m:num>
                      <m:den>
                        <m:sSup>
                          <m:sSupPr>
                            <m:ctrlPr>
                              <a:rPr lang="es-PE" sz="2400" i="1" dirty="0">
                                <a:solidFill>
                                  <a:srgbClr val="0000CC"/>
                                </a:solidFill>
                                <a:latin typeface="Cambria Math" panose="02040503050406030204" pitchFamily="18" charset="0"/>
                                <a:cs typeface="Times New Roman" pitchFamily="18" charset="0"/>
                              </a:rPr>
                            </m:ctrlPr>
                          </m:sSupPr>
                          <m:e>
                            <m:r>
                              <a:rPr lang="es-PE" sz="2400" i="1" dirty="0">
                                <a:solidFill>
                                  <a:srgbClr val="0000CC"/>
                                </a:solidFill>
                                <a:latin typeface="Cambria Math" panose="02040503050406030204" pitchFamily="18" charset="0"/>
                                <a:cs typeface="Times New Roman" pitchFamily="18" charset="0"/>
                              </a:rPr>
                              <m:t>𝑁</m:t>
                            </m:r>
                          </m:e>
                          <m:sup>
                            <m:r>
                              <a:rPr lang="es-PE" sz="2400" i="1" dirty="0">
                                <a:solidFill>
                                  <a:srgbClr val="0000CC"/>
                                </a:solidFill>
                                <a:latin typeface="Cambria Math" panose="02040503050406030204" pitchFamily="18" charset="0"/>
                                <a:cs typeface="Times New Roman" pitchFamily="18" charset="0"/>
                              </a:rPr>
                              <m:t>2</m:t>
                            </m:r>
                          </m:sup>
                        </m:sSup>
                      </m:den>
                    </m:f>
                  </m:oMath>
                </a14:m>
                <a:endParaRPr lang="es-PE" sz="2400" dirty="0">
                  <a:solidFill>
                    <a:srgbClr val="0000CC"/>
                  </a:solidFill>
                  <a:latin typeface="Times New Roman" pitchFamily="18" charset="0"/>
                  <a:cs typeface="Times New Roman" pitchFamily="18" charset="0"/>
                </a:endParaRPr>
              </a:p>
            </p:txBody>
          </p:sp>
        </mc:Choice>
        <mc:Fallback xmlns="">
          <p:sp>
            <p:nvSpPr>
              <p:cNvPr id="12" name="2 Marcador de contenido"/>
              <p:cNvSpPr>
                <a:spLocks noGrp="1" noRot="1" noChangeAspect="1" noMove="1" noResize="1" noEditPoints="1" noAdjustHandles="1" noChangeArrowheads="1" noChangeShapeType="1" noTextEdit="1"/>
              </p:cNvSpPr>
              <p:nvPr>
                <p:ph idx="1"/>
              </p:nvPr>
            </p:nvSpPr>
            <p:spPr>
              <a:xfrm>
                <a:off x="1127448" y="1556792"/>
                <a:ext cx="10081120" cy="3312367"/>
              </a:xfrm>
              <a:blipFill>
                <a:blip r:embed="rId2"/>
                <a:stretch>
                  <a:fillRect l="-967" r="-907"/>
                </a:stretch>
              </a:blipFill>
            </p:spPr>
            <p:txBody>
              <a:bodyPr/>
              <a:lstStyle/>
              <a:p>
                <a:r>
                  <a:rPr lang="es-PE">
                    <a:noFill/>
                  </a:rPr>
                  <a:t> </a:t>
                </a:r>
              </a:p>
            </p:txBody>
          </p:sp>
        </mc:Fallback>
      </mc:AlternateContent>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MUESTREO ALEATORIO SIMPLE CON REMPLAZO</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492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2 Marcador de contenido"/>
              <p:cNvSpPr>
                <a:spLocks noGrp="1"/>
              </p:cNvSpPr>
              <p:nvPr>
                <p:ph idx="1"/>
              </p:nvPr>
            </p:nvSpPr>
            <p:spPr>
              <a:xfrm>
                <a:off x="767408" y="1268760"/>
                <a:ext cx="7466202" cy="4311203"/>
              </a:xfrm>
            </p:spPr>
            <p:txBody>
              <a:bodyPr>
                <a:normAutofit lnSpcReduction="10000"/>
              </a:bodyPr>
              <a:lstStyle/>
              <a:p>
                <a:pPr algn="just">
                  <a:lnSpc>
                    <a:spcPct val="150000"/>
                  </a:lnSpc>
                  <a:buFont typeface="Wingdings" pitchFamily="2" charset="2"/>
                  <a:buNone/>
                </a:pPr>
                <a:r>
                  <a:rPr lang="es-PE" sz="1846" dirty="0">
                    <a:solidFill>
                      <a:srgbClr val="0000CC"/>
                    </a:solidFill>
                    <a:latin typeface="Times New Roman" pitchFamily="18" charset="0"/>
                    <a:cs typeface="Times New Roman" pitchFamily="18" charset="0"/>
                  </a:rPr>
                  <a:t>La probabilidad de inclusión de primer orden es:</a:t>
                </a:r>
                <a:endParaRPr lang="es-PE" sz="1846" i="1" dirty="0">
                  <a:solidFill>
                    <a:srgbClr val="0000CC"/>
                  </a:solidFill>
                  <a:latin typeface="Cambria Math" panose="02040503050406030204" pitchFamily="18" charset="0"/>
                  <a:cs typeface="Times New Roman" pitchFamily="18" charset="0"/>
                </a:endParaRPr>
              </a:p>
              <a:p>
                <a:pPr algn="just">
                  <a:lnSpc>
                    <a:spcPct val="150000"/>
                  </a:lnSpc>
                  <a:buFont typeface="Wingdings" pitchFamily="2" charset="2"/>
                  <a:buNone/>
                </a:pPr>
                <a14:m>
                  <m:oMathPara xmlns:m="http://schemas.openxmlformats.org/officeDocument/2006/math">
                    <m:oMathParaPr>
                      <m:jc m:val="centerGroup"/>
                    </m:oMathParaPr>
                    <m:oMath xmlns:m="http://schemas.openxmlformats.org/officeDocument/2006/math">
                      <m:sSub>
                        <m:sSubPr>
                          <m:ctrlPr>
                            <a:rPr lang="es-PE" sz="1846" i="1">
                              <a:solidFill>
                                <a:srgbClr val="0000CC"/>
                              </a:solidFill>
                              <a:latin typeface="Cambria Math" panose="02040503050406030204" pitchFamily="18" charset="0"/>
                              <a:cs typeface="Times New Roman" pitchFamily="18" charset="0"/>
                            </a:rPr>
                          </m:ctrlPr>
                        </m:sSubPr>
                        <m:e>
                          <m:r>
                            <a:rPr lang="es-PE" sz="1846" i="1">
                              <a:solidFill>
                                <a:srgbClr val="0000CC"/>
                              </a:solidFill>
                              <a:latin typeface="Cambria Math" panose="02040503050406030204" pitchFamily="18" charset="0"/>
                              <a:ea typeface="Cambria Math" panose="02040503050406030204" pitchFamily="18" charset="0"/>
                              <a:cs typeface="Times New Roman" pitchFamily="18" charset="0"/>
                            </a:rPr>
                            <m:t>𝜋</m:t>
                          </m:r>
                        </m:e>
                        <m:sub>
                          <m:r>
                            <a:rPr lang="es-PE" sz="1846" i="1">
                              <a:solidFill>
                                <a:srgbClr val="0000CC"/>
                              </a:solidFill>
                              <a:latin typeface="Cambria Math" panose="02040503050406030204" pitchFamily="18" charset="0"/>
                              <a:cs typeface="Times New Roman" pitchFamily="18" charset="0"/>
                            </a:rPr>
                            <m:t>𝑖</m:t>
                          </m:r>
                        </m:sub>
                      </m:sSub>
                      <m:r>
                        <a:rPr lang="es-PE" sz="1846" i="1">
                          <a:solidFill>
                            <a:srgbClr val="0000CC"/>
                          </a:solidFill>
                          <a:latin typeface="Cambria Math" panose="02040503050406030204" pitchFamily="18" charset="0"/>
                          <a:cs typeface="Times New Roman" pitchFamily="18" charset="0"/>
                        </a:rPr>
                        <m:t>=</m:t>
                      </m:r>
                      <m:r>
                        <a:rPr lang="es-PE" sz="1846" i="1">
                          <a:solidFill>
                            <a:srgbClr val="0000CC"/>
                          </a:solidFill>
                          <a:latin typeface="Cambria Math" panose="02040503050406030204" pitchFamily="18" charset="0"/>
                          <a:cs typeface="Times New Roman" pitchFamily="18" charset="0"/>
                        </a:rPr>
                        <m:t>𝑃𝑟𝑜𝑏</m:t>
                      </m:r>
                      <m:d>
                        <m:dPr>
                          <m:ctrlPr>
                            <a:rPr lang="es-PE" sz="1846" i="1">
                              <a:solidFill>
                                <a:srgbClr val="0000CC"/>
                              </a:solidFill>
                              <a:latin typeface="Cambria Math" panose="02040503050406030204" pitchFamily="18" charset="0"/>
                              <a:cs typeface="Times New Roman" pitchFamily="18" charset="0"/>
                            </a:rPr>
                          </m:ctrlPr>
                        </m:dPr>
                        <m:e>
                          <m:sSub>
                            <m:sSubPr>
                              <m:ctrlPr>
                                <a:rPr lang="es-PE" sz="1846" i="1">
                                  <a:solidFill>
                                    <a:srgbClr val="0000CC"/>
                                  </a:solidFill>
                                  <a:latin typeface="Cambria Math" panose="02040503050406030204" pitchFamily="18" charset="0"/>
                                  <a:cs typeface="Times New Roman" pitchFamily="18" charset="0"/>
                                </a:rPr>
                              </m:ctrlPr>
                            </m:sSubPr>
                            <m:e>
                              <m:r>
                                <a:rPr lang="es-PE" sz="1846" i="1">
                                  <a:solidFill>
                                    <a:srgbClr val="0000CC"/>
                                  </a:solidFill>
                                  <a:latin typeface="Cambria Math" panose="02040503050406030204" pitchFamily="18" charset="0"/>
                                  <a:cs typeface="Times New Roman" pitchFamily="18" charset="0"/>
                                </a:rPr>
                                <m:t>𝑡</m:t>
                              </m:r>
                            </m:e>
                            <m:sub>
                              <m:r>
                                <a:rPr lang="es-PE" sz="1846" i="1">
                                  <a:solidFill>
                                    <a:srgbClr val="0000CC"/>
                                  </a:solidFill>
                                  <a:latin typeface="Cambria Math" panose="02040503050406030204" pitchFamily="18" charset="0"/>
                                  <a:cs typeface="Times New Roman" pitchFamily="18" charset="0"/>
                                </a:rPr>
                                <m:t>𝑖</m:t>
                              </m:r>
                            </m:sub>
                          </m:sSub>
                          <m:r>
                            <a:rPr lang="es-PE" sz="1846" i="1">
                              <a:solidFill>
                                <a:srgbClr val="0000CC"/>
                              </a:solidFill>
                              <a:latin typeface="Cambria Math" panose="02040503050406030204" pitchFamily="18" charset="0"/>
                              <a:ea typeface="Cambria Math" panose="02040503050406030204" pitchFamily="18" charset="0"/>
                              <a:cs typeface="Times New Roman" pitchFamily="18" charset="0"/>
                            </a:rPr>
                            <m:t>≠0</m:t>
                          </m:r>
                        </m:e>
                      </m:d>
                      <m:r>
                        <a:rPr lang="es-PE" sz="1846" i="1">
                          <a:solidFill>
                            <a:srgbClr val="0000CC"/>
                          </a:solidFill>
                          <a:latin typeface="Cambria Math" panose="02040503050406030204" pitchFamily="18" charset="0"/>
                          <a:cs typeface="Times New Roman" pitchFamily="18" charset="0"/>
                        </a:rPr>
                        <m:t>=1−</m:t>
                      </m:r>
                      <m:sSup>
                        <m:sSupPr>
                          <m:ctrlPr>
                            <a:rPr lang="es-PE" sz="1846" i="1">
                              <a:solidFill>
                                <a:srgbClr val="0000CC"/>
                              </a:solidFill>
                              <a:latin typeface="Cambria Math" panose="02040503050406030204" pitchFamily="18" charset="0"/>
                              <a:cs typeface="Times New Roman" pitchFamily="18" charset="0"/>
                            </a:rPr>
                          </m:ctrlPr>
                        </m:sSupPr>
                        <m:e>
                          <m:d>
                            <m:dPr>
                              <m:ctrlPr>
                                <a:rPr lang="es-PE" sz="1846" i="1">
                                  <a:solidFill>
                                    <a:srgbClr val="0000CC"/>
                                  </a:solidFill>
                                  <a:latin typeface="Cambria Math" panose="02040503050406030204" pitchFamily="18" charset="0"/>
                                  <a:cs typeface="Times New Roman" pitchFamily="18" charset="0"/>
                                </a:rPr>
                              </m:ctrlPr>
                            </m:dPr>
                            <m:e>
                              <m:r>
                                <a:rPr lang="es-PE" sz="1846" i="1">
                                  <a:solidFill>
                                    <a:srgbClr val="0000CC"/>
                                  </a:solidFill>
                                  <a:latin typeface="Cambria Math" panose="02040503050406030204" pitchFamily="18" charset="0"/>
                                  <a:cs typeface="Times New Roman" pitchFamily="18" charset="0"/>
                                </a:rPr>
                                <m:t>1−</m:t>
                              </m:r>
                              <m:f>
                                <m:fPr>
                                  <m:ctrlPr>
                                    <a:rPr lang="es-PE" sz="1846" i="1">
                                      <a:solidFill>
                                        <a:srgbClr val="0000CC"/>
                                      </a:solidFill>
                                      <a:latin typeface="Cambria Math" panose="02040503050406030204" pitchFamily="18" charset="0"/>
                                      <a:cs typeface="Times New Roman" pitchFamily="18" charset="0"/>
                                    </a:rPr>
                                  </m:ctrlPr>
                                </m:fPr>
                                <m:num>
                                  <m:r>
                                    <a:rPr lang="es-PE" sz="1846" i="1">
                                      <a:solidFill>
                                        <a:srgbClr val="0000CC"/>
                                      </a:solidFill>
                                      <a:latin typeface="Cambria Math" panose="02040503050406030204" pitchFamily="18" charset="0"/>
                                      <a:cs typeface="Times New Roman" pitchFamily="18" charset="0"/>
                                    </a:rPr>
                                    <m:t>1</m:t>
                                  </m:r>
                                </m:num>
                                <m:den>
                                  <m:r>
                                    <a:rPr lang="es-PE" sz="1846" i="1">
                                      <a:solidFill>
                                        <a:srgbClr val="0000CC"/>
                                      </a:solidFill>
                                      <a:latin typeface="Cambria Math" panose="02040503050406030204" pitchFamily="18" charset="0"/>
                                      <a:cs typeface="Times New Roman" pitchFamily="18" charset="0"/>
                                    </a:rPr>
                                    <m:t>𝑁</m:t>
                                  </m:r>
                                </m:den>
                              </m:f>
                            </m:e>
                          </m:d>
                        </m:e>
                        <m:sup>
                          <m:r>
                            <a:rPr lang="es-PE" sz="1846" i="1">
                              <a:solidFill>
                                <a:srgbClr val="0000CC"/>
                              </a:solidFill>
                              <a:latin typeface="Cambria Math" panose="02040503050406030204" pitchFamily="18" charset="0"/>
                              <a:cs typeface="Times New Roman" pitchFamily="18" charset="0"/>
                            </a:rPr>
                            <m:t>𝑛</m:t>
                          </m:r>
                        </m:sup>
                      </m:sSup>
                    </m:oMath>
                  </m:oMathPara>
                </a14:m>
                <a:endParaRPr lang="es-PE" sz="1846" dirty="0">
                  <a:solidFill>
                    <a:srgbClr val="0000CC"/>
                  </a:solidFill>
                  <a:latin typeface="Times New Roman" pitchFamily="18" charset="0"/>
                  <a:cs typeface="Times New Roman" pitchFamily="18" charset="0"/>
                </a:endParaRPr>
              </a:p>
              <a:p>
                <a:pPr algn="just">
                  <a:lnSpc>
                    <a:spcPct val="150000"/>
                  </a:lnSpc>
                  <a:buFont typeface="Wingdings" pitchFamily="2" charset="2"/>
                  <a:buNone/>
                </a:pPr>
                <a:r>
                  <a:rPr lang="es-PE" sz="1846" dirty="0">
                    <a:solidFill>
                      <a:srgbClr val="0000CC"/>
                    </a:solidFill>
                    <a:latin typeface="Times New Roman" pitchFamily="18" charset="0"/>
                    <a:cs typeface="Times New Roman" pitchFamily="18" charset="0"/>
                  </a:rPr>
                  <a:t> </a:t>
                </a:r>
              </a:p>
              <a:p>
                <a:pPr algn="just">
                  <a:lnSpc>
                    <a:spcPct val="150000"/>
                  </a:lnSpc>
                  <a:buFont typeface="Wingdings" pitchFamily="2" charset="2"/>
                  <a:buNone/>
                </a:pPr>
                <a:r>
                  <a:rPr lang="es-PE" sz="1846" dirty="0">
                    <a:solidFill>
                      <a:srgbClr val="0000CC"/>
                    </a:solidFill>
                    <a:latin typeface="Times New Roman" pitchFamily="18" charset="0"/>
                    <a:cs typeface="Times New Roman" pitchFamily="18" charset="0"/>
                  </a:rPr>
                  <a:t>La probabilidad de inclusión de segundo orden es:</a:t>
                </a:r>
              </a:p>
              <a:p>
                <a:pPr algn="just">
                  <a:lnSpc>
                    <a:spcPct val="150000"/>
                  </a:lnSpc>
                  <a:buFont typeface="Wingdings" pitchFamily="2" charset="2"/>
                  <a:buNone/>
                </a:pPr>
                <a14:m>
                  <m:oMathPara xmlns:m="http://schemas.openxmlformats.org/officeDocument/2006/math">
                    <m:oMathParaPr>
                      <m:jc m:val="centerGroup"/>
                    </m:oMathParaPr>
                    <m:oMath xmlns:m="http://schemas.openxmlformats.org/officeDocument/2006/math">
                      <m:sSub>
                        <m:sSubPr>
                          <m:ctrlPr>
                            <a:rPr lang="es-PE" sz="1846" i="1">
                              <a:solidFill>
                                <a:srgbClr val="0000CC"/>
                              </a:solidFill>
                              <a:latin typeface="Cambria Math" panose="02040503050406030204" pitchFamily="18" charset="0"/>
                              <a:cs typeface="Times New Roman" pitchFamily="18" charset="0"/>
                            </a:rPr>
                          </m:ctrlPr>
                        </m:sSubPr>
                        <m:e>
                          <m:r>
                            <a:rPr lang="es-PE" sz="1846" i="1">
                              <a:solidFill>
                                <a:srgbClr val="0000CC"/>
                              </a:solidFill>
                              <a:latin typeface="Cambria Math" panose="02040503050406030204" pitchFamily="18" charset="0"/>
                              <a:ea typeface="Cambria Math" panose="02040503050406030204" pitchFamily="18" charset="0"/>
                              <a:cs typeface="Times New Roman" pitchFamily="18" charset="0"/>
                            </a:rPr>
                            <m:t>𝜋</m:t>
                          </m:r>
                        </m:e>
                        <m:sub>
                          <m:r>
                            <a:rPr lang="es-PE" sz="1846" i="1">
                              <a:solidFill>
                                <a:srgbClr val="0000CC"/>
                              </a:solidFill>
                              <a:latin typeface="Cambria Math" panose="02040503050406030204" pitchFamily="18" charset="0"/>
                              <a:cs typeface="Times New Roman" pitchFamily="18" charset="0"/>
                            </a:rPr>
                            <m:t>𝑖𝑗</m:t>
                          </m:r>
                        </m:sub>
                      </m:sSub>
                      <m:r>
                        <a:rPr lang="es-PE" sz="1846" i="1">
                          <a:solidFill>
                            <a:srgbClr val="0000CC"/>
                          </a:solidFill>
                          <a:latin typeface="Cambria Math" panose="02040503050406030204" pitchFamily="18" charset="0"/>
                          <a:cs typeface="Times New Roman" pitchFamily="18" charset="0"/>
                        </a:rPr>
                        <m:t>=</m:t>
                      </m:r>
                      <m:r>
                        <a:rPr lang="es-PE" sz="1846" i="1">
                          <a:solidFill>
                            <a:srgbClr val="0000CC"/>
                          </a:solidFill>
                          <a:latin typeface="Cambria Math" panose="02040503050406030204" pitchFamily="18" charset="0"/>
                          <a:cs typeface="Times New Roman" pitchFamily="18" charset="0"/>
                        </a:rPr>
                        <m:t>𝑃𝑟𝑜𝑏</m:t>
                      </m:r>
                      <m:d>
                        <m:dPr>
                          <m:begChr m:val="["/>
                          <m:endChr m:val="]"/>
                          <m:ctrlPr>
                            <a:rPr lang="es-PE" sz="1846" i="1">
                              <a:solidFill>
                                <a:srgbClr val="0000CC"/>
                              </a:solidFill>
                              <a:latin typeface="Cambria Math" panose="02040503050406030204" pitchFamily="18" charset="0"/>
                              <a:cs typeface="Times New Roman" pitchFamily="18" charset="0"/>
                            </a:rPr>
                          </m:ctrlPr>
                        </m:dPr>
                        <m:e>
                          <m:d>
                            <m:dPr>
                              <m:ctrlPr>
                                <a:rPr lang="es-PE" sz="1846" i="1">
                                  <a:solidFill>
                                    <a:srgbClr val="0000CC"/>
                                  </a:solidFill>
                                  <a:latin typeface="Cambria Math" panose="02040503050406030204" pitchFamily="18" charset="0"/>
                                  <a:cs typeface="Times New Roman" pitchFamily="18" charset="0"/>
                                </a:rPr>
                              </m:ctrlPr>
                            </m:dPr>
                            <m:e>
                              <m:sSub>
                                <m:sSubPr>
                                  <m:ctrlPr>
                                    <a:rPr lang="es-PE" sz="1846" i="1">
                                      <a:solidFill>
                                        <a:srgbClr val="0000CC"/>
                                      </a:solidFill>
                                      <a:latin typeface="Cambria Math" panose="02040503050406030204" pitchFamily="18" charset="0"/>
                                      <a:cs typeface="Times New Roman" pitchFamily="18" charset="0"/>
                                    </a:rPr>
                                  </m:ctrlPr>
                                </m:sSubPr>
                                <m:e>
                                  <m:r>
                                    <a:rPr lang="es-PE" sz="1846" i="1">
                                      <a:solidFill>
                                        <a:srgbClr val="0000CC"/>
                                      </a:solidFill>
                                      <a:latin typeface="Cambria Math" panose="02040503050406030204" pitchFamily="18" charset="0"/>
                                      <a:cs typeface="Times New Roman" pitchFamily="18" charset="0"/>
                                    </a:rPr>
                                    <m:t>𝑡</m:t>
                                  </m:r>
                                </m:e>
                                <m:sub>
                                  <m:r>
                                    <a:rPr lang="es-PE" sz="1846" i="1">
                                      <a:solidFill>
                                        <a:srgbClr val="0000CC"/>
                                      </a:solidFill>
                                      <a:latin typeface="Cambria Math" panose="02040503050406030204" pitchFamily="18" charset="0"/>
                                      <a:cs typeface="Times New Roman" pitchFamily="18" charset="0"/>
                                    </a:rPr>
                                    <m:t>𝑖</m:t>
                                  </m:r>
                                </m:sub>
                              </m:sSub>
                              <m:r>
                                <a:rPr lang="es-PE" sz="1846" i="1">
                                  <a:solidFill>
                                    <a:srgbClr val="0000CC"/>
                                  </a:solidFill>
                                  <a:latin typeface="Cambria Math" panose="02040503050406030204" pitchFamily="18" charset="0"/>
                                  <a:ea typeface="Cambria Math" panose="02040503050406030204" pitchFamily="18" charset="0"/>
                                  <a:cs typeface="Times New Roman" pitchFamily="18" charset="0"/>
                                </a:rPr>
                                <m:t>≠0</m:t>
                              </m:r>
                            </m:e>
                          </m:d>
                          <m:r>
                            <a:rPr lang="es-PE" sz="1846" i="1">
                              <a:solidFill>
                                <a:srgbClr val="0000CC"/>
                              </a:solidFill>
                              <a:latin typeface="Cambria Math" panose="02040503050406030204" pitchFamily="18" charset="0"/>
                              <a:ea typeface="Cambria Math" panose="02040503050406030204" pitchFamily="18" charset="0"/>
                              <a:cs typeface="Times New Roman" pitchFamily="18" charset="0"/>
                            </a:rPr>
                            <m:t>∩</m:t>
                          </m:r>
                          <m:d>
                            <m:dPr>
                              <m:ctrlPr>
                                <a:rPr lang="es-PE" sz="1846" i="1">
                                  <a:solidFill>
                                    <a:srgbClr val="0000CC"/>
                                  </a:solidFill>
                                  <a:latin typeface="Cambria Math" panose="02040503050406030204" pitchFamily="18" charset="0"/>
                                  <a:ea typeface="Cambria Math" panose="02040503050406030204" pitchFamily="18" charset="0"/>
                                  <a:cs typeface="Times New Roman" pitchFamily="18" charset="0"/>
                                </a:rPr>
                              </m:ctrlPr>
                            </m:dPr>
                            <m:e>
                              <m:sSub>
                                <m:sSubPr>
                                  <m:ctrlPr>
                                    <a:rPr lang="es-PE" sz="1846" i="1">
                                      <a:solidFill>
                                        <a:srgbClr val="0000CC"/>
                                      </a:solidFill>
                                      <a:latin typeface="Cambria Math" panose="02040503050406030204" pitchFamily="18" charset="0"/>
                                      <a:ea typeface="Cambria Math" panose="02040503050406030204" pitchFamily="18" charset="0"/>
                                      <a:cs typeface="Times New Roman" pitchFamily="18" charset="0"/>
                                    </a:rPr>
                                  </m:ctrlPr>
                                </m:sSubPr>
                                <m:e>
                                  <m:r>
                                    <a:rPr lang="es-PE" sz="1846" i="1">
                                      <a:solidFill>
                                        <a:srgbClr val="0000CC"/>
                                      </a:solidFill>
                                      <a:latin typeface="Cambria Math" panose="02040503050406030204" pitchFamily="18" charset="0"/>
                                      <a:ea typeface="Cambria Math" panose="02040503050406030204" pitchFamily="18" charset="0"/>
                                      <a:cs typeface="Times New Roman" pitchFamily="18" charset="0"/>
                                    </a:rPr>
                                    <m:t>𝑡</m:t>
                                  </m:r>
                                </m:e>
                                <m:sub>
                                  <m:r>
                                    <a:rPr lang="es-PE" sz="1846" i="1">
                                      <a:solidFill>
                                        <a:srgbClr val="0000CC"/>
                                      </a:solidFill>
                                      <a:latin typeface="Cambria Math" panose="02040503050406030204" pitchFamily="18" charset="0"/>
                                      <a:ea typeface="Cambria Math" panose="02040503050406030204" pitchFamily="18" charset="0"/>
                                      <a:cs typeface="Times New Roman" pitchFamily="18" charset="0"/>
                                    </a:rPr>
                                    <m:t>𝑗</m:t>
                                  </m:r>
                                </m:sub>
                              </m:sSub>
                              <m:r>
                                <a:rPr lang="es-PE" sz="1846" i="1">
                                  <a:solidFill>
                                    <a:srgbClr val="0000CC"/>
                                  </a:solidFill>
                                  <a:latin typeface="Cambria Math" panose="02040503050406030204" pitchFamily="18" charset="0"/>
                                  <a:ea typeface="Cambria Math" panose="02040503050406030204" pitchFamily="18" charset="0"/>
                                  <a:cs typeface="Times New Roman" pitchFamily="18" charset="0"/>
                                </a:rPr>
                                <m:t>≠0</m:t>
                              </m:r>
                            </m:e>
                          </m:d>
                        </m:e>
                      </m:d>
                      <m:r>
                        <a:rPr lang="es-PE" sz="1846" i="1">
                          <a:solidFill>
                            <a:srgbClr val="0000CC"/>
                          </a:solidFill>
                          <a:latin typeface="Cambria Math" panose="02040503050406030204" pitchFamily="18" charset="0"/>
                          <a:cs typeface="Times New Roman" pitchFamily="18" charset="0"/>
                        </a:rPr>
                        <m:t>=1−2</m:t>
                      </m:r>
                      <m:sSup>
                        <m:sSupPr>
                          <m:ctrlPr>
                            <a:rPr lang="es-PE" sz="1846" i="1">
                              <a:solidFill>
                                <a:srgbClr val="0000CC"/>
                              </a:solidFill>
                              <a:latin typeface="Cambria Math" panose="02040503050406030204" pitchFamily="18" charset="0"/>
                              <a:cs typeface="Times New Roman" pitchFamily="18" charset="0"/>
                            </a:rPr>
                          </m:ctrlPr>
                        </m:sSupPr>
                        <m:e>
                          <m:d>
                            <m:dPr>
                              <m:ctrlPr>
                                <a:rPr lang="es-PE" sz="1846" i="1">
                                  <a:solidFill>
                                    <a:srgbClr val="0000CC"/>
                                  </a:solidFill>
                                  <a:latin typeface="Cambria Math" panose="02040503050406030204" pitchFamily="18" charset="0"/>
                                  <a:cs typeface="Times New Roman" pitchFamily="18" charset="0"/>
                                </a:rPr>
                              </m:ctrlPr>
                            </m:dPr>
                            <m:e>
                              <m:r>
                                <a:rPr lang="es-PE" sz="1846" i="1">
                                  <a:solidFill>
                                    <a:srgbClr val="0000CC"/>
                                  </a:solidFill>
                                  <a:latin typeface="Cambria Math" panose="02040503050406030204" pitchFamily="18" charset="0"/>
                                  <a:cs typeface="Times New Roman" pitchFamily="18" charset="0"/>
                                </a:rPr>
                                <m:t>1−</m:t>
                              </m:r>
                              <m:f>
                                <m:fPr>
                                  <m:ctrlPr>
                                    <a:rPr lang="es-PE" sz="1846" i="1">
                                      <a:solidFill>
                                        <a:srgbClr val="0000CC"/>
                                      </a:solidFill>
                                      <a:latin typeface="Cambria Math" panose="02040503050406030204" pitchFamily="18" charset="0"/>
                                      <a:cs typeface="Times New Roman" pitchFamily="18" charset="0"/>
                                    </a:rPr>
                                  </m:ctrlPr>
                                </m:fPr>
                                <m:num>
                                  <m:r>
                                    <a:rPr lang="es-PE" sz="1846" i="1">
                                      <a:solidFill>
                                        <a:srgbClr val="0000CC"/>
                                      </a:solidFill>
                                      <a:latin typeface="Cambria Math" panose="02040503050406030204" pitchFamily="18" charset="0"/>
                                      <a:cs typeface="Times New Roman" pitchFamily="18" charset="0"/>
                                    </a:rPr>
                                    <m:t>1</m:t>
                                  </m:r>
                                </m:num>
                                <m:den>
                                  <m:r>
                                    <a:rPr lang="es-PE" sz="1846" i="1">
                                      <a:solidFill>
                                        <a:srgbClr val="0000CC"/>
                                      </a:solidFill>
                                      <a:latin typeface="Cambria Math" panose="02040503050406030204" pitchFamily="18" charset="0"/>
                                      <a:cs typeface="Times New Roman" pitchFamily="18" charset="0"/>
                                    </a:rPr>
                                    <m:t>𝑁</m:t>
                                  </m:r>
                                </m:den>
                              </m:f>
                            </m:e>
                          </m:d>
                        </m:e>
                        <m:sup>
                          <m:r>
                            <a:rPr lang="es-PE" sz="1846" i="1">
                              <a:solidFill>
                                <a:srgbClr val="0000CC"/>
                              </a:solidFill>
                              <a:latin typeface="Cambria Math" panose="02040503050406030204" pitchFamily="18" charset="0"/>
                              <a:cs typeface="Times New Roman" pitchFamily="18" charset="0"/>
                            </a:rPr>
                            <m:t>𝑛</m:t>
                          </m:r>
                        </m:sup>
                      </m:sSup>
                      <m:r>
                        <a:rPr lang="es-PE" sz="1846" i="1">
                          <a:solidFill>
                            <a:srgbClr val="0000CC"/>
                          </a:solidFill>
                          <a:latin typeface="Cambria Math" panose="02040503050406030204" pitchFamily="18" charset="0"/>
                          <a:cs typeface="Times New Roman" pitchFamily="18" charset="0"/>
                        </a:rPr>
                        <m:t>+</m:t>
                      </m:r>
                      <m:sSup>
                        <m:sSupPr>
                          <m:ctrlPr>
                            <a:rPr lang="es-PE" sz="1846" i="1">
                              <a:solidFill>
                                <a:srgbClr val="0000CC"/>
                              </a:solidFill>
                              <a:latin typeface="Cambria Math" panose="02040503050406030204" pitchFamily="18" charset="0"/>
                              <a:cs typeface="Times New Roman" pitchFamily="18" charset="0"/>
                            </a:rPr>
                          </m:ctrlPr>
                        </m:sSupPr>
                        <m:e>
                          <m:d>
                            <m:dPr>
                              <m:ctrlPr>
                                <a:rPr lang="es-PE" sz="1846" i="1">
                                  <a:solidFill>
                                    <a:srgbClr val="0000CC"/>
                                  </a:solidFill>
                                  <a:latin typeface="Cambria Math" panose="02040503050406030204" pitchFamily="18" charset="0"/>
                                  <a:cs typeface="Times New Roman" pitchFamily="18" charset="0"/>
                                </a:rPr>
                              </m:ctrlPr>
                            </m:dPr>
                            <m:e>
                              <m:r>
                                <a:rPr lang="es-PE" sz="1846" i="1">
                                  <a:solidFill>
                                    <a:srgbClr val="0000CC"/>
                                  </a:solidFill>
                                  <a:latin typeface="Cambria Math" panose="02040503050406030204" pitchFamily="18" charset="0"/>
                                  <a:cs typeface="Times New Roman" pitchFamily="18" charset="0"/>
                                </a:rPr>
                                <m:t>1−</m:t>
                              </m:r>
                              <m:f>
                                <m:fPr>
                                  <m:ctrlPr>
                                    <a:rPr lang="es-PE" sz="1846" i="1">
                                      <a:solidFill>
                                        <a:srgbClr val="0000CC"/>
                                      </a:solidFill>
                                      <a:latin typeface="Cambria Math" panose="02040503050406030204" pitchFamily="18" charset="0"/>
                                      <a:cs typeface="Times New Roman" pitchFamily="18" charset="0"/>
                                    </a:rPr>
                                  </m:ctrlPr>
                                </m:fPr>
                                <m:num>
                                  <m:r>
                                    <a:rPr lang="es-PE" sz="1846" i="1">
                                      <a:solidFill>
                                        <a:srgbClr val="0000CC"/>
                                      </a:solidFill>
                                      <a:latin typeface="Cambria Math" panose="02040503050406030204" pitchFamily="18" charset="0"/>
                                      <a:cs typeface="Times New Roman" pitchFamily="18" charset="0"/>
                                    </a:rPr>
                                    <m:t>2</m:t>
                                  </m:r>
                                </m:num>
                                <m:den>
                                  <m:r>
                                    <a:rPr lang="es-PE" sz="1846" i="1">
                                      <a:solidFill>
                                        <a:srgbClr val="0000CC"/>
                                      </a:solidFill>
                                      <a:latin typeface="Cambria Math" panose="02040503050406030204" pitchFamily="18" charset="0"/>
                                      <a:cs typeface="Times New Roman" pitchFamily="18" charset="0"/>
                                    </a:rPr>
                                    <m:t>𝑁</m:t>
                                  </m:r>
                                </m:den>
                              </m:f>
                            </m:e>
                          </m:d>
                        </m:e>
                        <m:sup>
                          <m:r>
                            <a:rPr lang="es-PE" sz="1846" i="1">
                              <a:solidFill>
                                <a:srgbClr val="0000CC"/>
                              </a:solidFill>
                              <a:latin typeface="Cambria Math" panose="02040503050406030204" pitchFamily="18" charset="0"/>
                              <a:cs typeface="Times New Roman" pitchFamily="18" charset="0"/>
                            </a:rPr>
                            <m:t>𝑛</m:t>
                          </m:r>
                        </m:sup>
                      </m:sSup>
                    </m:oMath>
                  </m:oMathPara>
                </a14:m>
                <a:endParaRPr lang="es-PE" sz="1846" dirty="0">
                  <a:solidFill>
                    <a:srgbClr val="0000CC"/>
                  </a:solidFill>
                  <a:latin typeface="Times New Roman" pitchFamily="18" charset="0"/>
                  <a:cs typeface="Times New Roman" pitchFamily="18" charset="0"/>
                </a:endParaRPr>
              </a:p>
              <a:p>
                <a:pPr algn="just">
                  <a:lnSpc>
                    <a:spcPct val="150000"/>
                  </a:lnSpc>
                  <a:buFont typeface="Wingdings" pitchFamily="2" charset="2"/>
                  <a:buNone/>
                </a:pPr>
                <a:endParaRPr lang="es-PE" sz="1846" dirty="0">
                  <a:solidFill>
                    <a:srgbClr val="0000CC"/>
                  </a:solidFill>
                  <a:latin typeface="Times New Roman" pitchFamily="18" charset="0"/>
                  <a:cs typeface="Times New Roman" pitchFamily="18" charset="0"/>
                </a:endParaRPr>
              </a:p>
              <a:p>
                <a:pPr algn="just">
                  <a:lnSpc>
                    <a:spcPct val="150000"/>
                  </a:lnSpc>
                  <a:buFont typeface="Wingdings" pitchFamily="2" charset="2"/>
                  <a:buNone/>
                </a:pPr>
                <a:r>
                  <a:rPr lang="es-PE" sz="1846" dirty="0">
                    <a:solidFill>
                      <a:srgbClr val="0000CC"/>
                    </a:solidFill>
                    <a:latin typeface="Times New Roman" pitchFamily="18" charset="0"/>
                    <a:cs typeface="Times New Roman" pitchFamily="18" charset="0"/>
                  </a:rPr>
                  <a:t>El peso muestral o factor de expansión es:  </a:t>
                </a:r>
                <a14:m>
                  <m:oMath xmlns:m="http://schemas.openxmlformats.org/officeDocument/2006/math">
                    <m:sSub>
                      <m:sSubPr>
                        <m:ctrlPr>
                          <a:rPr lang="es-PE" sz="1846" i="1">
                            <a:solidFill>
                              <a:srgbClr val="0000CC"/>
                            </a:solidFill>
                            <a:latin typeface="Cambria Math" panose="02040503050406030204" pitchFamily="18" charset="0"/>
                            <a:cs typeface="Times New Roman" pitchFamily="18" charset="0"/>
                          </a:rPr>
                        </m:ctrlPr>
                      </m:sSubPr>
                      <m:e>
                        <m:r>
                          <a:rPr lang="es-PE" sz="1846" i="1">
                            <a:solidFill>
                              <a:srgbClr val="0000CC"/>
                            </a:solidFill>
                            <a:latin typeface="Cambria Math" panose="02040503050406030204" pitchFamily="18" charset="0"/>
                            <a:ea typeface="Cambria Math" panose="02040503050406030204" pitchFamily="18" charset="0"/>
                            <a:cs typeface="Times New Roman" pitchFamily="18" charset="0"/>
                          </a:rPr>
                          <m:t>𝜔</m:t>
                        </m:r>
                      </m:e>
                      <m:sub>
                        <m:r>
                          <a:rPr lang="es-PE" sz="1846" i="1">
                            <a:solidFill>
                              <a:srgbClr val="0000CC"/>
                            </a:solidFill>
                            <a:latin typeface="Cambria Math" panose="02040503050406030204" pitchFamily="18" charset="0"/>
                            <a:cs typeface="Times New Roman" pitchFamily="18" charset="0"/>
                          </a:rPr>
                          <m:t>𝑖</m:t>
                        </m:r>
                      </m:sub>
                    </m:sSub>
                    <m:r>
                      <a:rPr lang="es-PE" sz="1846" i="1">
                        <a:solidFill>
                          <a:srgbClr val="0000CC"/>
                        </a:solidFill>
                        <a:latin typeface="Cambria Math" panose="02040503050406030204" pitchFamily="18" charset="0"/>
                        <a:cs typeface="Times New Roman" pitchFamily="18" charset="0"/>
                      </a:rPr>
                      <m:t>=</m:t>
                    </m:r>
                    <m:f>
                      <m:fPr>
                        <m:type m:val="skw"/>
                        <m:ctrlPr>
                          <a:rPr lang="es-PE" sz="1846" i="1">
                            <a:solidFill>
                              <a:srgbClr val="0000CC"/>
                            </a:solidFill>
                            <a:latin typeface="Cambria Math" panose="02040503050406030204" pitchFamily="18" charset="0"/>
                            <a:cs typeface="Times New Roman" pitchFamily="18" charset="0"/>
                          </a:rPr>
                        </m:ctrlPr>
                      </m:fPr>
                      <m:num>
                        <m:r>
                          <a:rPr lang="es-PE" sz="1846" i="1">
                            <a:solidFill>
                              <a:srgbClr val="0000CC"/>
                            </a:solidFill>
                            <a:latin typeface="Cambria Math" panose="02040503050406030204" pitchFamily="18" charset="0"/>
                            <a:cs typeface="Times New Roman" pitchFamily="18" charset="0"/>
                          </a:rPr>
                          <m:t>𝑁</m:t>
                        </m:r>
                      </m:num>
                      <m:den>
                        <m:r>
                          <a:rPr lang="es-PE" sz="1846" i="1">
                            <a:solidFill>
                              <a:srgbClr val="0000CC"/>
                            </a:solidFill>
                            <a:latin typeface="Cambria Math" panose="02040503050406030204" pitchFamily="18" charset="0"/>
                            <a:cs typeface="Times New Roman" pitchFamily="18" charset="0"/>
                          </a:rPr>
                          <m:t>𝑛</m:t>
                        </m:r>
                      </m:den>
                    </m:f>
                  </m:oMath>
                </a14:m>
                <a:endParaRPr lang="es-PE" sz="1846" dirty="0">
                  <a:solidFill>
                    <a:srgbClr val="0000CC"/>
                  </a:solidFill>
                  <a:latin typeface="Times New Roman" pitchFamily="18" charset="0"/>
                  <a:cs typeface="Times New Roman" pitchFamily="18" charset="0"/>
                </a:endParaRPr>
              </a:p>
            </p:txBody>
          </p:sp>
        </mc:Choice>
        <mc:Fallback xmlns="">
          <p:sp>
            <p:nvSpPr>
              <p:cNvPr id="13" name="2 Marcador de contenido"/>
              <p:cNvSpPr>
                <a:spLocks noGrp="1" noRot="1" noChangeAspect="1" noMove="1" noResize="1" noEditPoints="1" noAdjustHandles="1" noChangeArrowheads="1" noChangeShapeType="1" noTextEdit="1"/>
              </p:cNvSpPr>
              <p:nvPr>
                <p:ph idx="1"/>
              </p:nvPr>
            </p:nvSpPr>
            <p:spPr>
              <a:xfrm>
                <a:off x="767408" y="1268760"/>
                <a:ext cx="7466202" cy="4311203"/>
              </a:xfrm>
              <a:blipFill>
                <a:blip r:embed="rId2"/>
                <a:stretch>
                  <a:fillRect l="-735" b="-13437"/>
                </a:stretch>
              </a:blipFill>
            </p:spPr>
            <p:txBody>
              <a:bodyPr/>
              <a:lstStyle/>
              <a:p>
                <a:r>
                  <a:rPr lang="es-PE">
                    <a:noFill/>
                  </a:rPr>
                  <a:t> </a:t>
                </a:r>
              </a:p>
            </p:txBody>
          </p:sp>
        </mc:Fallback>
      </mc:AlternateContent>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PROBABILIDADES DE INCLUSIÓN Y PESO MUESTRAL</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8929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Diagrama 6"/>
              <p:cNvGraphicFramePr/>
              <p:nvPr>
                <p:extLst>
                  <p:ext uri="{D42A27DB-BD31-4B8C-83A1-F6EECF244321}">
                    <p14:modId xmlns:p14="http://schemas.microsoft.com/office/powerpoint/2010/main" val="1045656173"/>
                  </p:ext>
                </p:extLst>
              </p:nvPr>
            </p:nvGraphicFramePr>
            <p:xfrm>
              <a:off x="767408" y="1412776"/>
              <a:ext cx="9865096" cy="43869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7" name="Diagrama 6"/>
              <p:cNvGraphicFramePr/>
              <p:nvPr>
                <p:extLst>
                  <p:ext uri="{D42A27DB-BD31-4B8C-83A1-F6EECF244321}">
                    <p14:modId xmlns:p14="http://schemas.microsoft.com/office/powerpoint/2010/main" val="1045656173"/>
                  </p:ext>
                </p:extLst>
              </p:nvPr>
            </p:nvGraphicFramePr>
            <p:xfrm>
              <a:off x="767408" y="1412776"/>
              <a:ext cx="9865096" cy="43869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MUESTREO ALEATORIO SIMPLE SIN REMPLAZO</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2987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2 Marcador de contenido"/>
              <p:cNvSpPr>
                <a:spLocks noGrp="1"/>
              </p:cNvSpPr>
              <p:nvPr>
                <p:ph idx="1"/>
              </p:nvPr>
            </p:nvSpPr>
            <p:spPr>
              <a:xfrm>
                <a:off x="706358" y="1164636"/>
                <a:ext cx="10214177" cy="4538712"/>
              </a:xfrm>
            </p:spPr>
            <p:txBody>
              <a:bodyPr>
                <a:normAutofit/>
              </a:bodyPr>
              <a:lstStyle/>
              <a:p>
                <a:pPr algn="just">
                  <a:lnSpc>
                    <a:spcPct val="150000"/>
                  </a:lnSpc>
                  <a:buFont typeface="Wingdings" pitchFamily="2" charset="2"/>
                  <a:buNone/>
                </a:pPr>
                <a:r>
                  <a:rPr lang="es-PE" sz="1662" dirty="0">
                    <a:solidFill>
                      <a:srgbClr val="0000CC"/>
                    </a:solidFill>
                    <a:latin typeface="Times New Roman" pitchFamily="18" charset="0"/>
                    <a:cs typeface="Times New Roman" pitchFamily="18" charset="0"/>
                  </a:rPr>
                  <a:t>   Si </a:t>
                </a:r>
                <a14:m>
                  <m:oMath xmlns:m="http://schemas.openxmlformats.org/officeDocument/2006/math">
                    <m:sSub>
                      <m:sSubPr>
                        <m:ctrlPr>
                          <a:rPr lang="es-PE" sz="1662" i="1">
                            <a:solidFill>
                              <a:srgbClr val="0000CC"/>
                            </a:solidFill>
                            <a:latin typeface="Cambria Math" panose="02040503050406030204" pitchFamily="18" charset="0"/>
                            <a:cs typeface="Times New Roman" pitchFamily="18" charset="0"/>
                          </a:rPr>
                        </m:ctrlPr>
                      </m:sSubPr>
                      <m:e>
                        <m:r>
                          <a:rPr lang="es-PE" sz="1662" i="1">
                            <a:solidFill>
                              <a:srgbClr val="0000CC"/>
                            </a:solidFill>
                            <a:latin typeface="Cambria Math" panose="02040503050406030204" pitchFamily="18" charset="0"/>
                            <a:cs typeface="Times New Roman" pitchFamily="18" charset="0"/>
                          </a:rPr>
                          <m:t>𝑡</m:t>
                        </m:r>
                      </m:e>
                      <m:sub>
                        <m:r>
                          <a:rPr lang="es-PE" sz="1662" i="1">
                            <a:solidFill>
                              <a:srgbClr val="0000CC"/>
                            </a:solidFill>
                            <a:latin typeface="Cambria Math" panose="02040503050406030204" pitchFamily="18" charset="0"/>
                            <a:cs typeface="Times New Roman" pitchFamily="18" charset="0"/>
                          </a:rPr>
                          <m:t>𝑖</m:t>
                        </m:r>
                      </m:sub>
                    </m:sSub>
                  </m:oMath>
                </a14:m>
                <a:r>
                  <a:rPr lang="es-PE" sz="1662" dirty="0">
                    <a:solidFill>
                      <a:srgbClr val="0000CC"/>
                    </a:solidFill>
                    <a:latin typeface="Times New Roman" pitchFamily="18" charset="0"/>
                    <a:cs typeface="Times New Roman" pitchFamily="18" charset="0"/>
                  </a:rPr>
                  <a:t> es la variable aleatoria definida como el número de veces que aparece  la unidad </a:t>
                </a:r>
                <a14:m>
                  <m:oMath xmlns:m="http://schemas.openxmlformats.org/officeDocument/2006/math">
                    <m:sSub>
                      <m:sSubPr>
                        <m:ctrlPr>
                          <a:rPr lang="es-PE" sz="1662" i="1">
                            <a:solidFill>
                              <a:srgbClr val="0000CC"/>
                            </a:solidFill>
                            <a:latin typeface="Cambria Math" panose="02040503050406030204" pitchFamily="18" charset="0"/>
                            <a:cs typeface="Times New Roman" pitchFamily="18" charset="0"/>
                          </a:rPr>
                        </m:ctrlPr>
                      </m:sSubPr>
                      <m:e>
                        <m:r>
                          <a:rPr lang="es-PE" sz="1662" i="1">
                            <a:solidFill>
                              <a:srgbClr val="0000CC"/>
                            </a:solidFill>
                            <a:latin typeface="Cambria Math" panose="02040503050406030204" pitchFamily="18" charset="0"/>
                            <a:cs typeface="Times New Roman" pitchFamily="18" charset="0"/>
                          </a:rPr>
                          <m:t>𝑈</m:t>
                        </m:r>
                      </m:e>
                      <m:sub>
                        <m:r>
                          <a:rPr lang="es-PE" sz="1662" i="1">
                            <a:solidFill>
                              <a:srgbClr val="0000CC"/>
                            </a:solidFill>
                            <a:latin typeface="Cambria Math" panose="02040503050406030204" pitchFamily="18" charset="0"/>
                            <a:cs typeface="Times New Roman" pitchFamily="18" charset="0"/>
                          </a:rPr>
                          <m:t>𝑖</m:t>
                        </m:r>
                      </m:sub>
                    </m:sSub>
                  </m:oMath>
                </a14:m>
                <a:r>
                  <a:rPr lang="es-PE" sz="1662" dirty="0">
                    <a:solidFill>
                      <a:srgbClr val="0000CC"/>
                    </a:solidFill>
                    <a:latin typeface="Times New Roman" pitchFamily="18" charset="0"/>
                    <a:cs typeface="Times New Roman" pitchFamily="18" charset="0"/>
                  </a:rPr>
                  <a:t> de la población, entonces </a:t>
                </a:r>
                <a14:m>
                  <m:oMath xmlns:m="http://schemas.openxmlformats.org/officeDocument/2006/math">
                    <m:sSub>
                      <m:sSubPr>
                        <m:ctrlPr>
                          <a:rPr lang="es-PE" sz="1662" i="1">
                            <a:solidFill>
                              <a:srgbClr val="0000CC"/>
                            </a:solidFill>
                            <a:latin typeface="Cambria Math" panose="02040503050406030204" pitchFamily="18" charset="0"/>
                            <a:cs typeface="Times New Roman" pitchFamily="18" charset="0"/>
                          </a:rPr>
                        </m:ctrlPr>
                      </m:sSubPr>
                      <m:e>
                        <m:r>
                          <a:rPr lang="es-PE" sz="1662" i="1">
                            <a:solidFill>
                              <a:srgbClr val="0000CC"/>
                            </a:solidFill>
                            <a:latin typeface="Cambria Math" panose="02040503050406030204" pitchFamily="18" charset="0"/>
                            <a:cs typeface="Times New Roman" pitchFamily="18" charset="0"/>
                          </a:rPr>
                          <m:t>𝑡</m:t>
                        </m:r>
                      </m:e>
                      <m:sub>
                        <m:r>
                          <a:rPr lang="es-PE" sz="1662" i="1">
                            <a:solidFill>
                              <a:srgbClr val="0000CC"/>
                            </a:solidFill>
                            <a:latin typeface="Cambria Math" panose="02040503050406030204" pitchFamily="18" charset="0"/>
                            <a:cs typeface="Times New Roman" pitchFamily="18" charset="0"/>
                          </a:rPr>
                          <m:t>𝑖</m:t>
                        </m:r>
                      </m:sub>
                    </m:sSub>
                  </m:oMath>
                </a14:m>
                <a:r>
                  <a:rPr lang="es-PE" sz="1662" dirty="0">
                    <a:solidFill>
                      <a:srgbClr val="0000CC"/>
                    </a:solidFill>
                    <a:latin typeface="Times New Roman" pitchFamily="18" charset="0"/>
                    <a:cs typeface="Times New Roman" pitchFamily="18" charset="0"/>
                  </a:rPr>
                  <a:t> es una variable aleatoria con distribución Bernoulli  de parámetros  </a:t>
                </a:r>
                <a14:m>
                  <m:oMath xmlns:m="http://schemas.openxmlformats.org/officeDocument/2006/math">
                    <m:r>
                      <a:rPr lang="es-PE" sz="1662" i="1" dirty="0">
                        <a:solidFill>
                          <a:srgbClr val="0000CC"/>
                        </a:solidFill>
                        <a:latin typeface="Cambria Math" panose="02040503050406030204" pitchFamily="18" charset="0"/>
                        <a:cs typeface="Times New Roman" pitchFamily="18" charset="0"/>
                      </a:rPr>
                      <m:t>𝑛</m:t>
                    </m:r>
                    <m:r>
                      <a:rPr lang="es-PE" sz="1662" i="1" dirty="0">
                        <a:solidFill>
                          <a:srgbClr val="0000CC"/>
                        </a:solidFill>
                        <a:latin typeface="Cambria Math" panose="02040503050406030204" pitchFamily="18" charset="0"/>
                        <a:cs typeface="Times New Roman" pitchFamily="18" charset="0"/>
                      </a:rPr>
                      <m:t>/</m:t>
                    </m:r>
                    <m:r>
                      <a:rPr lang="es-PE" sz="1662" i="1" dirty="0">
                        <a:solidFill>
                          <a:srgbClr val="0000CC"/>
                        </a:solidFill>
                        <a:latin typeface="Cambria Math" panose="02040503050406030204" pitchFamily="18" charset="0"/>
                        <a:cs typeface="Times New Roman" pitchFamily="18" charset="0"/>
                      </a:rPr>
                      <m:t>𝑁</m:t>
                    </m:r>
                  </m:oMath>
                </a14:m>
                <a:r>
                  <a:rPr lang="es-PE" sz="1662" i="1" dirty="0">
                    <a:solidFill>
                      <a:srgbClr val="0000CC"/>
                    </a:solidFill>
                    <a:latin typeface="Times New Roman" pitchFamily="18" charset="0"/>
                    <a:cs typeface="Times New Roman" pitchFamily="18" charset="0"/>
                  </a:rPr>
                  <a:t>  </a:t>
                </a:r>
                <a:r>
                  <a:rPr lang="es-PE" sz="1662" dirty="0">
                    <a:solidFill>
                      <a:srgbClr val="0000CC"/>
                    </a:solidFill>
                    <a:latin typeface="Times New Roman" pitchFamily="18" charset="0"/>
                    <a:cs typeface="Times New Roman" pitchFamily="18" charset="0"/>
                  </a:rPr>
                  <a:t>para todo 	</a:t>
                </a:r>
                <a14:m>
                  <m:oMath xmlns:m="http://schemas.openxmlformats.org/officeDocument/2006/math">
                    <m:r>
                      <a:rPr lang="es-PE" sz="1662" i="1" dirty="0">
                        <a:solidFill>
                          <a:srgbClr val="0000CC"/>
                        </a:solidFill>
                        <a:latin typeface="Cambria Math" panose="02040503050406030204" pitchFamily="18" charset="0"/>
                        <a:cs typeface="Times New Roman" pitchFamily="18" charset="0"/>
                      </a:rPr>
                      <m:t>𝑖</m:t>
                    </m:r>
                    <m:r>
                      <a:rPr lang="es-PE" sz="1662" i="1" dirty="0">
                        <a:solidFill>
                          <a:srgbClr val="0000CC"/>
                        </a:solidFill>
                        <a:latin typeface="Cambria Math" panose="02040503050406030204" pitchFamily="18" charset="0"/>
                        <a:cs typeface="Times New Roman" pitchFamily="18" charset="0"/>
                      </a:rPr>
                      <m:t>= 1,2,…,</m:t>
                    </m:r>
                    <m:r>
                      <a:rPr lang="es-PE" sz="1662" i="1" dirty="0">
                        <a:solidFill>
                          <a:srgbClr val="0000CC"/>
                        </a:solidFill>
                        <a:latin typeface="Cambria Math" panose="02040503050406030204" pitchFamily="18" charset="0"/>
                        <a:cs typeface="Times New Roman" pitchFamily="18" charset="0"/>
                      </a:rPr>
                      <m:t>𝑁</m:t>
                    </m:r>
                  </m:oMath>
                </a14:m>
                <a:endParaRPr lang="es-PE" sz="1662" dirty="0">
                  <a:solidFill>
                    <a:srgbClr val="0000CC"/>
                  </a:solidFill>
                  <a:latin typeface="Times New Roman" pitchFamily="18" charset="0"/>
                  <a:cs typeface="Times New Roman" pitchFamily="18" charset="0"/>
                </a:endParaRPr>
              </a:p>
              <a:p>
                <a:pPr algn="just">
                  <a:lnSpc>
                    <a:spcPct val="150000"/>
                  </a:lnSpc>
                  <a:buFont typeface="Wingdings" pitchFamily="2" charset="2"/>
                  <a:buNone/>
                </a:pPr>
                <a:endParaRPr lang="es-PE" sz="1662" dirty="0">
                  <a:solidFill>
                    <a:srgbClr val="0000CC"/>
                  </a:solidFill>
                  <a:latin typeface="Times New Roman" pitchFamily="18" charset="0"/>
                  <a:cs typeface="Times New Roman" pitchFamily="18" charset="0"/>
                </a:endParaRPr>
              </a:p>
            </p:txBody>
          </p:sp>
        </mc:Choice>
        <mc:Fallback xmlns="">
          <p:sp>
            <p:nvSpPr>
              <p:cNvPr id="12" name="2 Marcador de contenido"/>
              <p:cNvSpPr>
                <a:spLocks noGrp="1" noRot="1" noChangeAspect="1" noMove="1" noResize="1" noEditPoints="1" noAdjustHandles="1" noChangeArrowheads="1" noChangeShapeType="1" noTextEdit="1"/>
              </p:cNvSpPr>
              <p:nvPr>
                <p:ph idx="1"/>
              </p:nvPr>
            </p:nvSpPr>
            <p:spPr>
              <a:xfrm>
                <a:off x="706358" y="1164636"/>
                <a:ext cx="10214177" cy="4538712"/>
              </a:xfrm>
              <a:blipFill>
                <a:blip r:embed="rId3"/>
                <a:stretch>
                  <a:fillRect/>
                </a:stretch>
              </a:blipFill>
            </p:spPr>
            <p:txBody>
              <a:bodyPr/>
              <a:lstStyle/>
              <a:p>
                <a:r>
                  <a:rPr lang="es-PE">
                    <a:noFill/>
                  </a:rPr>
                  <a:t> </a:t>
                </a:r>
              </a:p>
            </p:txBody>
          </p:sp>
        </mc:Fallback>
      </mc:AlternateContent>
      <p:graphicFrame>
        <p:nvGraphicFramePr>
          <p:cNvPr id="14" name="Object 9"/>
          <p:cNvGraphicFramePr>
            <a:graphicFrameLocks noChangeAspect="1"/>
          </p:cNvGraphicFramePr>
          <p:nvPr>
            <p:extLst>
              <p:ext uri="{D42A27DB-BD31-4B8C-83A1-F6EECF244321}">
                <p14:modId xmlns:p14="http://schemas.microsoft.com/office/powerpoint/2010/main" val="1886031607"/>
              </p:ext>
            </p:extLst>
          </p:nvPr>
        </p:nvGraphicFramePr>
        <p:xfrm>
          <a:off x="2549601" y="3368689"/>
          <a:ext cx="1356858" cy="711426"/>
        </p:xfrm>
        <a:graphic>
          <a:graphicData uri="http://schemas.openxmlformats.org/presentationml/2006/ole">
            <mc:AlternateContent xmlns:mc="http://schemas.openxmlformats.org/markup-compatibility/2006">
              <mc:Choice xmlns:v="urn:schemas-microsoft-com:vml" Requires="v">
                <p:oleObj name="Equation" r:id="rId4" imgW="647419" imgH="393529" progId="Equation.DSMT4">
                  <p:embed/>
                </p:oleObj>
              </mc:Choice>
              <mc:Fallback>
                <p:oleObj name="Equation" r:id="rId4" imgW="647419" imgH="393529" progId="Equation.DSMT4">
                  <p:embed/>
                  <p:pic>
                    <p:nvPicPr>
                      <p:cNvPr id="14"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9601" y="3368689"/>
                        <a:ext cx="1356858" cy="711426"/>
                      </a:xfrm>
                      <a:prstGeom prst="rect">
                        <a:avLst/>
                      </a:prstGeom>
                      <a:noFill/>
                      <a:ln>
                        <a:noFill/>
                      </a:ln>
                      <a:effectLst/>
                    </p:spPr>
                  </p:pic>
                </p:oleObj>
              </mc:Fallback>
            </mc:AlternateContent>
          </a:graphicData>
        </a:graphic>
      </p:graphicFrame>
      <p:graphicFrame>
        <p:nvGraphicFramePr>
          <p:cNvPr id="15" name="Object 10"/>
          <p:cNvGraphicFramePr>
            <a:graphicFrameLocks noChangeAspect="1"/>
          </p:cNvGraphicFramePr>
          <p:nvPr>
            <p:extLst>
              <p:ext uri="{D42A27DB-BD31-4B8C-83A1-F6EECF244321}">
                <p14:modId xmlns:p14="http://schemas.microsoft.com/office/powerpoint/2010/main" val="1134184936"/>
              </p:ext>
            </p:extLst>
          </p:nvPr>
        </p:nvGraphicFramePr>
        <p:xfrm>
          <a:off x="4682110" y="3433994"/>
          <a:ext cx="1873757" cy="710735"/>
        </p:xfrm>
        <a:graphic>
          <a:graphicData uri="http://schemas.openxmlformats.org/presentationml/2006/ole">
            <mc:AlternateContent xmlns:mc="http://schemas.openxmlformats.org/markup-compatibility/2006">
              <mc:Choice xmlns:v="urn:schemas-microsoft-com:vml" Requires="v">
                <p:oleObj name="Equation" r:id="rId6" imgW="1040948" imgH="393529" progId="Equation.DSMT4">
                  <p:embed/>
                </p:oleObj>
              </mc:Choice>
              <mc:Fallback>
                <p:oleObj name="Equation" r:id="rId6" imgW="1040948" imgH="393529" progId="Equation.DSMT4">
                  <p:embed/>
                  <p:pic>
                    <p:nvPicPr>
                      <p:cNvPr id="15"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2110" y="3433994"/>
                        <a:ext cx="1873757" cy="710735"/>
                      </a:xfrm>
                      <a:prstGeom prst="rect">
                        <a:avLst/>
                      </a:prstGeom>
                      <a:noFill/>
                      <a:ln>
                        <a:noFill/>
                      </a:ln>
                      <a:effectLst/>
                    </p:spPr>
                  </p:pic>
                </p:oleObj>
              </mc:Fallback>
            </mc:AlternateContent>
          </a:graphicData>
        </a:graphic>
      </p:graphicFrame>
      <p:graphicFrame>
        <p:nvGraphicFramePr>
          <p:cNvPr id="16" name="Object 11"/>
          <p:cNvGraphicFramePr>
            <a:graphicFrameLocks noChangeAspect="1"/>
          </p:cNvGraphicFramePr>
          <p:nvPr>
            <p:extLst>
              <p:ext uri="{D42A27DB-BD31-4B8C-83A1-F6EECF244321}">
                <p14:modId xmlns:p14="http://schemas.microsoft.com/office/powerpoint/2010/main" val="3759924310"/>
              </p:ext>
            </p:extLst>
          </p:nvPr>
        </p:nvGraphicFramePr>
        <p:xfrm>
          <a:off x="7204002" y="3433992"/>
          <a:ext cx="3026963" cy="646122"/>
        </p:xfrm>
        <a:graphic>
          <a:graphicData uri="http://schemas.openxmlformats.org/presentationml/2006/ole">
            <mc:AlternateContent xmlns:mc="http://schemas.openxmlformats.org/markup-compatibility/2006">
              <mc:Choice xmlns:v="urn:schemas-microsoft-com:vml" Requires="v">
                <p:oleObj name="Equation" r:id="rId8" imgW="1714500" imgH="431800" progId="Equation.DSMT4">
                  <p:embed/>
                </p:oleObj>
              </mc:Choice>
              <mc:Fallback>
                <p:oleObj name="Equation" r:id="rId8" imgW="1714500" imgH="431800" progId="Equation.DSMT4">
                  <p:embed/>
                  <p:pic>
                    <p:nvPicPr>
                      <p:cNvPr id="16"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04002" y="3433992"/>
                        <a:ext cx="3026963" cy="646122"/>
                      </a:xfrm>
                      <a:prstGeom prst="rect">
                        <a:avLst/>
                      </a:prstGeom>
                      <a:noFill/>
                      <a:ln>
                        <a:noFill/>
                      </a:ln>
                      <a:effectLst/>
                    </p:spPr>
                  </p:pic>
                </p:oleObj>
              </mc:Fallback>
            </mc:AlternateContent>
          </a:graphicData>
        </a:graphic>
      </p:graphicFrame>
      <p:sp>
        <p:nvSpPr>
          <p:cNvPr id="8"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MUESTREO ALEATORIO SIMPLE SIN REMPLAZO</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9" name="Conector recto 8"/>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9037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775521" y="1412776"/>
            <a:ext cx="8514945" cy="3888432"/>
          </a:xfrm>
          <a:prstGeom prst="rect">
            <a:avLst/>
          </a:prstGeom>
        </p:spPr>
      </p:pic>
    </p:spTree>
    <p:extLst>
      <p:ext uri="{BB962C8B-B14F-4D97-AF65-F5344CB8AC3E}">
        <p14:creationId xmlns:p14="http://schemas.microsoft.com/office/powerpoint/2010/main" val="336139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2 Marcador de contenido"/>
              <p:cNvSpPr>
                <a:spLocks noGrp="1"/>
              </p:cNvSpPr>
              <p:nvPr>
                <p:ph idx="1"/>
              </p:nvPr>
            </p:nvSpPr>
            <p:spPr>
              <a:xfrm>
                <a:off x="839416" y="1340768"/>
                <a:ext cx="10009112" cy="4016620"/>
              </a:xfrm>
            </p:spPr>
            <p:txBody>
              <a:bodyPr/>
              <a:lstStyle/>
              <a:p>
                <a:pPr algn="just">
                  <a:lnSpc>
                    <a:spcPct val="150000"/>
                  </a:lnSpc>
                  <a:buFont typeface="Wingdings" pitchFamily="2" charset="2"/>
                  <a:buNone/>
                </a:pPr>
                <a:r>
                  <a:rPr lang="es-PE" sz="1846" dirty="0">
                    <a:solidFill>
                      <a:srgbClr val="0000CC"/>
                    </a:solidFill>
                    <a:latin typeface="Times New Roman" pitchFamily="18" charset="0"/>
                    <a:cs typeface="Times New Roman" pitchFamily="18" charset="0"/>
                  </a:rPr>
                  <a:t>La probabilidad de inclusión de primer orden es:</a:t>
                </a:r>
              </a:p>
              <a:p>
                <a:pPr algn="just">
                  <a:lnSpc>
                    <a:spcPct val="150000"/>
                  </a:lnSpc>
                  <a:buFont typeface="Wingdings" pitchFamily="2" charset="2"/>
                  <a:buNone/>
                </a:pPr>
                <a14:m>
                  <m:oMathPara xmlns:m="http://schemas.openxmlformats.org/officeDocument/2006/math">
                    <m:oMathParaPr>
                      <m:jc m:val="centerGroup"/>
                    </m:oMathParaPr>
                    <m:oMath xmlns:m="http://schemas.openxmlformats.org/officeDocument/2006/math">
                      <m:sSub>
                        <m:sSubPr>
                          <m:ctrlPr>
                            <a:rPr lang="es-PE" sz="1846" i="1">
                              <a:solidFill>
                                <a:srgbClr val="0000CC"/>
                              </a:solidFill>
                              <a:latin typeface="Cambria Math" panose="02040503050406030204" pitchFamily="18" charset="0"/>
                              <a:cs typeface="Times New Roman" pitchFamily="18" charset="0"/>
                            </a:rPr>
                          </m:ctrlPr>
                        </m:sSubPr>
                        <m:e>
                          <m:r>
                            <a:rPr lang="es-PE" sz="1846" i="1">
                              <a:solidFill>
                                <a:srgbClr val="0000CC"/>
                              </a:solidFill>
                              <a:latin typeface="Cambria Math" panose="02040503050406030204" pitchFamily="18" charset="0"/>
                              <a:ea typeface="Cambria Math" panose="02040503050406030204" pitchFamily="18" charset="0"/>
                              <a:cs typeface="Times New Roman" pitchFamily="18" charset="0"/>
                            </a:rPr>
                            <m:t>𝜋</m:t>
                          </m:r>
                        </m:e>
                        <m:sub>
                          <m:r>
                            <a:rPr lang="es-PE" sz="1846" i="1">
                              <a:solidFill>
                                <a:srgbClr val="0000CC"/>
                              </a:solidFill>
                              <a:latin typeface="Cambria Math" panose="02040503050406030204" pitchFamily="18" charset="0"/>
                              <a:cs typeface="Times New Roman" pitchFamily="18" charset="0"/>
                            </a:rPr>
                            <m:t>𝑖</m:t>
                          </m:r>
                        </m:sub>
                      </m:sSub>
                      <m:r>
                        <a:rPr lang="es-PE" sz="1846" i="1">
                          <a:solidFill>
                            <a:srgbClr val="0000CC"/>
                          </a:solidFill>
                          <a:latin typeface="Cambria Math" panose="02040503050406030204" pitchFamily="18" charset="0"/>
                          <a:cs typeface="Times New Roman" pitchFamily="18" charset="0"/>
                        </a:rPr>
                        <m:t>=</m:t>
                      </m:r>
                      <m:r>
                        <a:rPr lang="es-PE" sz="1846" i="1">
                          <a:solidFill>
                            <a:srgbClr val="0000CC"/>
                          </a:solidFill>
                          <a:latin typeface="Cambria Math" panose="02040503050406030204" pitchFamily="18" charset="0"/>
                          <a:cs typeface="Times New Roman" pitchFamily="18" charset="0"/>
                        </a:rPr>
                        <m:t>𝑃𝑟𝑜𝑏</m:t>
                      </m:r>
                      <m:d>
                        <m:dPr>
                          <m:ctrlPr>
                            <a:rPr lang="es-PE" sz="1846" i="1">
                              <a:solidFill>
                                <a:srgbClr val="0000CC"/>
                              </a:solidFill>
                              <a:latin typeface="Cambria Math" panose="02040503050406030204" pitchFamily="18" charset="0"/>
                              <a:cs typeface="Times New Roman" pitchFamily="18" charset="0"/>
                            </a:rPr>
                          </m:ctrlPr>
                        </m:dPr>
                        <m:e>
                          <m:sSub>
                            <m:sSubPr>
                              <m:ctrlPr>
                                <a:rPr lang="es-PE" sz="1846" i="1">
                                  <a:solidFill>
                                    <a:srgbClr val="0000CC"/>
                                  </a:solidFill>
                                  <a:latin typeface="Cambria Math" panose="02040503050406030204" pitchFamily="18" charset="0"/>
                                  <a:cs typeface="Times New Roman" pitchFamily="18" charset="0"/>
                                </a:rPr>
                              </m:ctrlPr>
                            </m:sSubPr>
                            <m:e>
                              <m:r>
                                <a:rPr lang="es-PE" sz="1846" i="1">
                                  <a:solidFill>
                                    <a:srgbClr val="0000CC"/>
                                  </a:solidFill>
                                  <a:latin typeface="Cambria Math" panose="02040503050406030204" pitchFamily="18" charset="0"/>
                                  <a:cs typeface="Times New Roman" pitchFamily="18" charset="0"/>
                                </a:rPr>
                                <m:t>𝑡</m:t>
                              </m:r>
                            </m:e>
                            <m:sub>
                              <m:r>
                                <a:rPr lang="es-PE" sz="1846" i="1">
                                  <a:solidFill>
                                    <a:srgbClr val="0000CC"/>
                                  </a:solidFill>
                                  <a:latin typeface="Cambria Math" panose="02040503050406030204" pitchFamily="18" charset="0"/>
                                  <a:cs typeface="Times New Roman" pitchFamily="18" charset="0"/>
                                </a:rPr>
                                <m:t>𝑖</m:t>
                              </m:r>
                            </m:sub>
                          </m:sSub>
                          <m:r>
                            <a:rPr lang="es-PE" sz="1846" i="1">
                              <a:solidFill>
                                <a:srgbClr val="0000CC"/>
                              </a:solidFill>
                              <a:latin typeface="Cambria Math" panose="02040503050406030204" pitchFamily="18" charset="0"/>
                              <a:cs typeface="Times New Roman" pitchFamily="18" charset="0"/>
                            </a:rPr>
                            <m:t>=1</m:t>
                          </m:r>
                        </m:e>
                      </m:d>
                      <m:r>
                        <a:rPr lang="es-PE" sz="1846" i="1">
                          <a:solidFill>
                            <a:srgbClr val="0000CC"/>
                          </a:solidFill>
                          <a:latin typeface="Cambria Math" panose="02040503050406030204" pitchFamily="18" charset="0"/>
                          <a:cs typeface="Times New Roman" pitchFamily="18" charset="0"/>
                        </a:rPr>
                        <m:t>=</m:t>
                      </m:r>
                      <m:f>
                        <m:fPr>
                          <m:ctrlPr>
                            <a:rPr lang="es-PE" sz="1846" i="1">
                              <a:solidFill>
                                <a:srgbClr val="0000CC"/>
                              </a:solidFill>
                              <a:latin typeface="Cambria Math" panose="02040503050406030204" pitchFamily="18" charset="0"/>
                              <a:cs typeface="Times New Roman" pitchFamily="18" charset="0"/>
                            </a:rPr>
                          </m:ctrlPr>
                        </m:fPr>
                        <m:num>
                          <m:r>
                            <a:rPr lang="es-PE" sz="1846" i="1">
                              <a:solidFill>
                                <a:srgbClr val="0000CC"/>
                              </a:solidFill>
                              <a:latin typeface="Cambria Math" panose="02040503050406030204" pitchFamily="18" charset="0"/>
                              <a:cs typeface="Times New Roman" pitchFamily="18" charset="0"/>
                            </a:rPr>
                            <m:t>𝑛</m:t>
                          </m:r>
                        </m:num>
                        <m:den>
                          <m:r>
                            <a:rPr lang="es-PE" sz="1846" i="1">
                              <a:solidFill>
                                <a:srgbClr val="0000CC"/>
                              </a:solidFill>
                              <a:latin typeface="Cambria Math" panose="02040503050406030204" pitchFamily="18" charset="0"/>
                              <a:cs typeface="Times New Roman" pitchFamily="18" charset="0"/>
                            </a:rPr>
                            <m:t>𝑁</m:t>
                          </m:r>
                        </m:den>
                      </m:f>
                    </m:oMath>
                  </m:oMathPara>
                </a14:m>
                <a:endParaRPr lang="es-PE" sz="1846" dirty="0">
                  <a:solidFill>
                    <a:srgbClr val="0000CC"/>
                  </a:solidFill>
                  <a:latin typeface="Times New Roman" pitchFamily="18" charset="0"/>
                  <a:cs typeface="Times New Roman" pitchFamily="18" charset="0"/>
                </a:endParaRPr>
              </a:p>
              <a:p>
                <a:pPr algn="just">
                  <a:lnSpc>
                    <a:spcPct val="150000"/>
                  </a:lnSpc>
                  <a:buFont typeface="Wingdings" pitchFamily="2" charset="2"/>
                  <a:buNone/>
                </a:pPr>
                <a:r>
                  <a:rPr lang="es-PE" sz="1846" dirty="0">
                    <a:solidFill>
                      <a:srgbClr val="0000CC"/>
                    </a:solidFill>
                    <a:latin typeface="Times New Roman" pitchFamily="18" charset="0"/>
                    <a:cs typeface="Times New Roman" pitchFamily="18" charset="0"/>
                  </a:rPr>
                  <a:t>La probabilidad de inclusión de segundo orden es:</a:t>
                </a:r>
              </a:p>
              <a:p>
                <a:pPr algn="just">
                  <a:lnSpc>
                    <a:spcPct val="150000"/>
                  </a:lnSpc>
                  <a:buFont typeface="Wingdings" pitchFamily="2" charset="2"/>
                  <a:buNone/>
                </a:pPr>
                <a14:m>
                  <m:oMathPara xmlns:m="http://schemas.openxmlformats.org/officeDocument/2006/math">
                    <m:oMathParaPr>
                      <m:jc m:val="centerGroup"/>
                    </m:oMathParaPr>
                    <m:oMath xmlns:m="http://schemas.openxmlformats.org/officeDocument/2006/math">
                      <m:sSub>
                        <m:sSubPr>
                          <m:ctrlPr>
                            <a:rPr lang="es-PE" sz="1846" i="1">
                              <a:solidFill>
                                <a:srgbClr val="0000CC"/>
                              </a:solidFill>
                              <a:latin typeface="Cambria Math" panose="02040503050406030204" pitchFamily="18" charset="0"/>
                              <a:cs typeface="Times New Roman" pitchFamily="18" charset="0"/>
                            </a:rPr>
                          </m:ctrlPr>
                        </m:sSubPr>
                        <m:e>
                          <m:r>
                            <a:rPr lang="es-PE" sz="1846" i="1">
                              <a:solidFill>
                                <a:srgbClr val="0000CC"/>
                              </a:solidFill>
                              <a:latin typeface="Cambria Math" panose="02040503050406030204" pitchFamily="18" charset="0"/>
                              <a:ea typeface="Cambria Math" panose="02040503050406030204" pitchFamily="18" charset="0"/>
                              <a:cs typeface="Times New Roman" pitchFamily="18" charset="0"/>
                            </a:rPr>
                            <m:t>𝜋</m:t>
                          </m:r>
                        </m:e>
                        <m:sub>
                          <m:r>
                            <a:rPr lang="es-PE" sz="1846" i="1">
                              <a:solidFill>
                                <a:srgbClr val="0000CC"/>
                              </a:solidFill>
                              <a:latin typeface="Cambria Math" panose="02040503050406030204" pitchFamily="18" charset="0"/>
                              <a:cs typeface="Times New Roman" pitchFamily="18" charset="0"/>
                            </a:rPr>
                            <m:t>𝑖𝑗</m:t>
                          </m:r>
                        </m:sub>
                      </m:sSub>
                      <m:r>
                        <a:rPr lang="es-PE" sz="1846" i="1">
                          <a:solidFill>
                            <a:srgbClr val="0000CC"/>
                          </a:solidFill>
                          <a:latin typeface="Cambria Math" panose="02040503050406030204" pitchFamily="18" charset="0"/>
                          <a:cs typeface="Times New Roman" pitchFamily="18" charset="0"/>
                        </a:rPr>
                        <m:t>=</m:t>
                      </m:r>
                      <m:r>
                        <a:rPr lang="es-PE" sz="1846" i="1">
                          <a:solidFill>
                            <a:srgbClr val="0000CC"/>
                          </a:solidFill>
                          <a:latin typeface="Cambria Math" panose="02040503050406030204" pitchFamily="18" charset="0"/>
                          <a:cs typeface="Times New Roman" pitchFamily="18" charset="0"/>
                        </a:rPr>
                        <m:t>𝑃𝑟𝑜𝑏</m:t>
                      </m:r>
                      <m:d>
                        <m:dPr>
                          <m:begChr m:val="["/>
                          <m:endChr m:val="]"/>
                          <m:ctrlPr>
                            <a:rPr lang="es-PE" sz="1846" i="1">
                              <a:solidFill>
                                <a:srgbClr val="0000CC"/>
                              </a:solidFill>
                              <a:latin typeface="Cambria Math" panose="02040503050406030204" pitchFamily="18" charset="0"/>
                              <a:cs typeface="Times New Roman" pitchFamily="18" charset="0"/>
                            </a:rPr>
                          </m:ctrlPr>
                        </m:dPr>
                        <m:e>
                          <m:d>
                            <m:dPr>
                              <m:ctrlPr>
                                <a:rPr lang="es-PE" sz="1846" i="1">
                                  <a:solidFill>
                                    <a:srgbClr val="0000CC"/>
                                  </a:solidFill>
                                  <a:latin typeface="Cambria Math" panose="02040503050406030204" pitchFamily="18" charset="0"/>
                                  <a:cs typeface="Times New Roman" pitchFamily="18" charset="0"/>
                                </a:rPr>
                              </m:ctrlPr>
                            </m:dPr>
                            <m:e>
                              <m:sSub>
                                <m:sSubPr>
                                  <m:ctrlPr>
                                    <a:rPr lang="es-PE" sz="1846" i="1">
                                      <a:solidFill>
                                        <a:srgbClr val="0000CC"/>
                                      </a:solidFill>
                                      <a:latin typeface="Cambria Math" panose="02040503050406030204" pitchFamily="18" charset="0"/>
                                      <a:cs typeface="Times New Roman" pitchFamily="18" charset="0"/>
                                    </a:rPr>
                                  </m:ctrlPr>
                                </m:sSubPr>
                                <m:e>
                                  <m:r>
                                    <a:rPr lang="es-PE" sz="1846" i="1">
                                      <a:solidFill>
                                        <a:srgbClr val="0000CC"/>
                                      </a:solidFill>
                                      <a:latin typeface="Cambria Math" panose="02040503050406030204" pitchFamily="18" charset="0"/>
                                      <a:cs typeface="Times New Roman" pitchFamily="18" charset="0"/>
                                    </a:rPr>
                                    <m:t>𝑡</m:t>
                                  </m:r>
                                </m:e>
                                <m:sub>
                                  <m:r>
                                    <a:rPr lang="es-PE" sz="1846" i="1">
                                      <a:solidFill>
                                        <a:srgbClr val="0000CC"/>
                                      </a:solidFill>
                                      <a:latin typeface="Cambria Math" panose="02040503050406030204" pitchFamily="18" charset="0"/>
                                      <a:cs typeface="Times New Roman" pitchFamily="18" charset="0"/>
                                    </a:rPr>
                                    <m:t>𝑖</m:t>
                                  </m:r>
                                </m:sub>
                              </m:sSub>
                              <m:r>
                                <a:rPr lang="es-PE" sz="1846" i="1">
                                  <a:solidFill>
                                    <a:srgbClr val="0000CC"/>
                                  </a:solidFill>
                                  <a:latin typeface="Cambria Math" panose="02040503050406030204" pitchFamily="18" charset="0"/>
                                  <a:ea typeface="Cambria Math" panose="02040503050406030204" pitchFamily="18" charset="0"/>
                                  <a:cs typeface="Times New Roman" pitchFamily="18" charset="0"/>
                                </a:rPr>
                                <m:t>=1</m:t>
                              </m:r>
                            </m:e>
                          </m:d>
                          <m:r>
                            <a:rPr lang="es-PE" sz="1846" i="1">
                              <a:solidFill>
                                <a:srgbClr val="0000CC"/>
                              </a:solidFill>
                              <a:latin typeface="Cambria Math" panose="02040503050406030204" pitchFamily="18" charset="0"/>
                              <a:ea typeface="Cambria Math" panose="02040503050406030204" pitchFamily="18" charset="0"/>
                              <a:cs typeface="Times New Roman" pitchFamily="18" charset="0"/>
                            </a:rPr>
                            <m:t>∩</m:t>
                          </m:r>
                          <m:d>
                            <m:dPr>
                              <m:ctrlPr>
                                <a:rPr lang="es-PE" sz="1846" i="1">
                                  <a:solidFill>
                                    <a:srgbClr val="0000CC"/>
                                  </a:solidFill>
                                  <a:latin typeface="Cambria Math" panose="02040503050406030204" pitchFamily="18" charset="0"/>
                                  <a:ea typeface="Cambria Math" panose="02040503050406030204" pitchFamily="18" charset="0"/>
                                  <a:cs typeface="Times New Roman" pitchFamily="18" charset="0"/>
                                </a:rPr>
                              </m:ctrlPr>
                            </m:dPr>
                            <m:e>
                              <m:sSub>
                                <m:sSubPr>
                                  <m:ctrlPr>
                                    <a:rPr lang="es-PE" sz="1846" i="1">
                                      <a:solidFill>
                                        <a:srgbClr val="0000CC"/>
                                      </a:solidFill>
                                      <a:latin typeface="Cambria Math" panose="02040503050406030204" pitchFamily="18" charset="0"/>
                                      <a:ea typeface="Cambria Math" panose="02040503050406030204" pitchFamily="18" charset="0"/>
                                      <a:cs typeface="Times New Roman" pitchFamily="18" charset="0"/>
                                    </a:rPr>
                                  </m:ctrlPr>
                                </m:sSubPr>
                                <m:e>
                                  <m:r>
                                    <a:rPr lang="es-PE" sz="1846" i="1">
                                      <a:solidFill>
                                        <a:srgbClr val="0000CC"/>
                                      </a:solidFill>
                                      <a:latin typeface="Cambria Math" panose="02040503050406030204" pitchFamily="18" charset="0"/>
                                      <a:ea typeface="Cambria Math" panose="02040503050406030204" pitchFamily="18" charset="0"/>
                                      <a:cs typeface="Times New Roman" pitchFamily="18" charset="0"/>
                                    </a:rPr>
                                    <m:t>𝑡</m:t>
                                  </m:r>
                                </m:e>
                                <m:sub>
                                  <m:r>
                                    <a:rPr lang="es-PE" sz="1846" i="1">
                                      <a:solidFill>
                                        <a:srgbClr val="0000CC"/>
                                      </a:solidFill>
                                      <a:latin typeface="Cambria Math" panose="02040503050406030204" pitchFamily="18" charset="0"/>
                                      <a:ea typeface="Cambria Math" panose="02040503050406030204" pitchFamily="18" charset="0"/>
                                      <a:cs typeface="Times New Roman" pitchFamily="18" charset="0"/>
                                    </a:rPr>
                                    <m:t>𝑗</m:t>
                                  </m:r>
                                </m:sub>
                              </m:sSub>
                              <m:r>
                                <a:rPr lang="es-PE" sz="1846" i="1">
                                  <a:solidFill>
                                    <a:srgbClr val="0000CC"/>
                                  </a:solidFill>
                                  <a:latin typeface="Cambria Math" panose="02040503050406030204" pitchFamily="18" charset="0"/>
                                  <a:ea typeface="Cambria Math" panose="02040503050406030204" pitchFamily="18" charset="0"/>
                                  <a:cs typeface="Times New Roman" pitchFamily="18" charset="0"/>
                                </a:rPr>
                                <m:t>=1</m:t>
                              </m:r>
                            </m:e>
                          </m:d>
                        </m:e>
                      </m:d>
                      <m:r>
                        <a:rPr lang="es-PE" sz="1846" i="1">
                          <a:solidFill>
                            <a:srgbClr val="0000CC"/>
                          </a:solidFill>
                          <a:latin typeface="Cambria Math" panose="02040503050406030204" pitchFamily="18" charset="0"/>
                          <a:cs typeface="Times New Roman" pitchFamily="18" charset="0"/>
                        </a:rPr>
                        <m:t>=</m:t>
                      </m:r>
                      <m:f>
                        <m:fPr>
                          <m:ctrlPr>
                            <a:rPr lang="es-PE" sz="1846" i="1">
                              <a:solidFill>
                                <a:srgbClr val="0000CC"/>
                              </a:solidFill>
                              <a:latin typeface="Cambria Math" panose="02040503050406030204" pitchFamily="18" charset="0"/>
                              <a:cs typeface="Times New Roman" pitchFamily="18" charset="0"/>
                            </a:rPr>
                          </m:ctrlPr>
                        </m:fPr>
                        <m:num>
                          <m:r>
                            <a:rPr lang="es-PE" sz="1846" i="1">
                              <a:solidFill>
                                <a:srgbClr val="0000CC"/>
                              </a:solidFill>
                              <a:latin typeface="Cambria Math" panose="02040503050406030204" pitchFamily="18" charset="0"/>
                              <a:cs typeface="Times New Roman" pitchFamily="18" charset="0"/>
                            </a:rPr>
                            <m:t>𝑛</m:t>
                          </m:r>
                        </m:num>
                        <m:den>
                          <m:r>
                            <a:rPr lang="es-PE" sz="1846" i="1">
                              <a:solidFill>
                                <a:srgbClr val="0000CC"/>
                              </a:solidFill>
                              <a:latin typeface="Cambria Math" panose="02040503050406030204" pitchFamily="18" charset="0"/>
                              <a:cs typeface="Times New Roman" pitchFamily="18" charset="0"/>
                            </a:rPr>
                            <m:t>𝑁</m:t>
                          </m:r>
                        </m:den>
                      </m:f>
                      <m:d>
                        <m:dPr>
                          <m:ctrlPr>
                            <a:rPr lang="es-PE" sz="1846" i="1">
                              <a:solidFill>
                                <a:srgbClr val="0000CC"/>
                              </a:solidFill>
                              <a:latin typeface="Cambria Math" panose="02040503050406030204" pitchFamily="18" charset="0"/>
                              <a:cs typeface="Times New Roman" pitchFamily="18" charset="0"/>
                            </a:rPr>
                          </m:ctrlPr>
                        </m:dPr>
                        <m:e>
                          <m:f>
                            <m:fPr>
                              <m:ctrlPr>
                                <a:rPr lang="es-PE" sz="1846" i="1">
                                  <a:solidFill>
                                    <a:srgbClr val="0000CC"/>
                                  </a:solidFill>
                                  <a:latin typeface="Cambria Math" panose="02040503050406030204" pitchFamily="18" charset="0"/>
                                  <a:cs typeface="Times New Roman" pitchFamily="18" charset="0"/>
                                </a:rPr>
                              </m:ctrlPr>
                            </m:fPr>
                            <m:num>
                              <m:r>
                                <a:rPr lang="es-PE" sz="1846" i="1">
                                  <a:solidFill>
                                    <a:srgbClr val="0000CC"/>
                                  </a:solidFill>
                                  <a:latin typeface="Cambria Math" panose="02040503050406030204" pitchFamily="18" charset="0"/>
                                  <a:cs typeface="Times New Roman" pitchFamily="18" charset="0"/>
                                </a:rPr>
                                <m:t>𝑛</m:t>
                              </m:r>
                              <m:r>
                                <a:rPr lang="es-PE" sz="1846" i="1">
                                  <a:solidFill>
                                    <a:srgbClr val="0000CC"/>
                                  </a:solidFill>
                                  <a:latin typeface="Cambria Math" panose="02040503050406030204" pitchFamily="18" charset="0"/>
                                  <a:cs typeface="Times New Roman" pitchFamily="18" charset="0"/>
                                </a:rPr>
                                <m:t>−1</m:t>
                              </m:r>
                            </m:num>
                            <m:den>
                              <m:r>
                                <a:rPr lang="es-PE" sz="1846" i="1">
                                  <a:solidFill>
                                    <a:srgbClr val="0000CC"/>
                                  </a:solidFill>
                                  <a:latin typeface="Cambria Math" panose="02040503050406030204" pitchFamily="18" charset="0"/>
                                  <a:cs typeface="Times New Roman" pitchFamily="18" charset="0"/>
                                </a:rPr>
                                <m:t>𝑁</m:t>
                              </m:r>
                              <m:r>
                                <a:rPr lang="es-PE" sz="1846" i="1">
                                  <a:solidFill>
                                    <a:srgbClr val="0000CC"/>
                                  </a:solidFill>
                                  <a:latin typeface="Cambria Math" panose="02040503050406030204" pitchFamily="18" charset="0"/>
                                  <a:cs typeface="Times New Roman" pitchFamily="18" charset="0"/>
                                </a:rPr>
                                <m:t>−1</m:t>
                              </m:r>
                            </m:den>
                          </m:f>
                        </m:e>
                      </m:d>
                    </m:oMath>
                  </m:oMathPara>
                </a14:m>
                <a:endParaRPr lang="es-PE" sz="1846" dirty="0">
                  <a:solidFill>
                    <a:srgbClr val="0000CC"/>
                  </a:solidFill>
                  <a:latin typeface="Times New Roman" pitchFamily="18" charset="0"/>
                  <a:cs typeface="Times New Roman" pitchFamily="18" charset="0"/>
                </a:endParaRPr>
              </a:p>
              <a:p>
                <a:pPr algn="just">
                  <a:lnSpc>
                    <a:spcPct val="150000"/>
                  </a:lnSpc>
                  <a:buFont typeface="Wingdings" pitchFamily="2" charset="2"/>
                  <a:buNone/>
                </a:pPr>
                <a:r>
                  <a:rPr lang="es-PE" sz="1846" dirty="0">
                    <a:solidFill>
                      <a:srgbClr val="0000CC"/>
                    </a:solidFill>
                    <a:latin typeface="Times New Roman" pitchFamily="18" charset="0"/>
                    <a:cs typeface="Times New Roman" pitchFamily="18" charset="0"/>
                  </a:rPr>
                  <a:t>El peso muestral o factor de expansión es: </a:t>
                </a:r>
                <a14:m>
                  <m:oMath xmlns:m="http://schemas.openxmlformats.org/officeDocument/2006/math">
                    <m:sSub>
                      <m:sSubPr>
                        <m:ctrlPr>
                          <a:rPr lang="es-PE" sz="1846" i="1">
                            <a:solidFill>
                              <a:srgbClr val="0000CC"/>
                            </a:solidFill>
                            <a:latin typeface="Cambria Math" panose="02040503050406030204" pitchFamily="18" charset="0"/>
                            <a:cs typeface="Times New Roman" pitchFamily="18" charset="0"/>
                          </a:rPr>
                        </m:ctrlPr>
                      </m:sSubPr>
                      <m:e>
                        <m:r>
                          <a:rPr lang="es-PE" sz="1846" i="1">
                            <a:solidFill>
                              <a:srgbClr val="0000CC"/>
                            </a:solidFill>
                            <a:latin typeface="Cambria Math" panose="02040503050406030204" pitchFamily="18" charset="0"/>
                            <a:ea typeface="Cambria Math" panose="02040503050406030204" pitchFamily="18" charset="0"/>
                            <a:cs typeface="Times New Roman" pitchFamily="18" charset="0"/>
                          </a:rPr>
                          <m:t>𝜔</m:t>
                        </m:r>
                      </m:e>
                      <m:sub>
                        <m:r>
                          <a:rPr lang="es-PE" sz="1846" i="1">
                            <a:solidFill>
                              <a:srgbClr val="0000CC"/>
                            </a:solidFill>
                            <a:latin typeface="Cambria Math" panose="02040503050406030204" pitchFamily="18" charset="0"/>
                            <a:cs typeface="Times New Roman" pitchFamily="18" charset="0"/>
                          </a:rPr>
                          <m:t>𝑖</m:t>
                        </m:r>
                      </m:sub>
                    </m:sSub>
                    <m:r>
                      <a:rPr lang="es-PE" sz="1846" i="1">
                        <a:solidFill>
                          <a:srgbClr val="0000CC"/>
                        </a:solidFill>
                        <a:latin typeface="Cambria Math" panose="02040503050406030204" pitchFamily="18" charset="0"/>
                        <a:cs typeface="Times New Roman" pitchFamily="18" charset="0"/>
                      </a:rPr>
                      <m:t>=</m:t>
                    </m:r>
                    <m:f>
                      <m:fPr>
                        <m:type m:val="skw"/>
                        <m:ctrlPr>
                          <a:rPr lang="es-PE" sz="1846" i="1">
                            <a:solidFill>
                              <a:srgbClr val="0000CC"/>
                            </a:solidFill>
                            <a:latin typeface="Cambria Math" panose="02040503050406030204" pitchFamily="18" charset="0"/>
                            <a:cs typeface="Times New Roman" pitchFamily="18" charset="0"/>
                          </a:rPr>
                        </m:ctrlPr>
                      </m:fPr>
                      <m:num>
                        <m:r>
                          <a:rPr lang="es-PE" sz="1846" i="1">
                            <a:solidFill>
                              <a:srgbClr val="0000CC"/>
                            </a:solidFill>
                            <a:latin typeface="Cambria Math" panose="02040503050406030204" pitchFamily="18" charset="0"/>
                            <a:cs typeface="Times New Roman" pitchFamily="18" charset="0"/>
                          </a:rPr>
                          <m:t>𝑁</m:t>
                        </m:r>
                      </m:num>
                      <m:den>
                        <m:r>
                          <a:rPr lang="es-PE" sz="1846" i="1">
                            <a:solidFill>
                              <a:srgbClr val="0000CC"/>
                            </a:solidFill>
                            <a:latin typeface="Cambria Math" panose="02040503050406030204" pitchFamily="18" charset="0"/>
                            <a:cs typeface="Times New Roman" pitchFamily="18" charset="0"/>
                          </a:rPr>
                          <m:t>𝑛</m:t>
                        </m:r>
                      </m:den>
                    </m:f>
                  </m:oMath>
                </a14:m>
                <a:endParaRPr lang="es-PE" sz="1846" dirty="0">
                  <a:solidFill>
                    <a:srgbClr val="0000CC"/>
                  </a:solidFill>
                  <a:latin typeface="Times New Roman" pitchFamily="18" charset="0"/>
                  <a:cs typeface="Times New Roman" pitchFamily="18" charset="0"/>
                </a:endParaRPr>
              </a:p>
            </p:txBody>
          </p:sp>
        </mc:Choice>
        <mc:Fallback xmlns="">
          <p:sp>
            <p:nvSpPr>
              <p:cNvPr id="12" name="2 Marcador de contenido"/>
              <p:cNvSpPr>
                <a:spLocks noGrp="1" noRot="1" noChangeAspect="1" noMove="1" noResize="1" noEditPoints="1" noAdjustHandles="1" noChangeArrowheads="1" noChangeShapeType="1" noTextEdit="1"/>
              </p:cNvSpPr>
              <p:nvPr>
                <p:ph idx="1"/>
              </p:nvPr>
            </p:nvSpPr>
            <p:spPr>
              <a:xfrm>
                <a:off x="839416" y="1340768"/>
                <a:ext cx="10009112" cy="4016620"/>
              </a:xfrm>
              <a:blipFill>
                <a:blip r:embed="rId2"/>
                <a:stretch>
                  <a:fillRect l="-548"/>
                </a:stretch>
              </a:blipFill>
            </p:spPr>
            <p:txBody>
              <a:bodyPr/>
              <a:lstStyle/>
              <a:p>
                <a:r>
                  <a:rPr lang="es-PE">
                    <a:noFill/>
                  </a:rPr>
                  <a:t> </a:t>
                </a:r>
              </a:p>
            </p:txBody>
          </p:sp>
        </mc:Fallback>
      </mc:AlternateContent>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PROBABILIDADES DE INCLUSIÓN Y PESO MUESTRAL</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9488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Marcador de contenido"/>
          <p:cNvSpPr>
            <a:spLocks noGrp="1"/>
          </p:cNvSpPr>
          <p:nvPr>
            <p:ph idx="1"/>
          </p:nvPr>
        </p:nvSpPr>
        <p:spPr>
          <a:xfrm>
            <a:off x="1830632" y="1412776"/>
            <a:ext cx="9161911" cy="4498848"/>
          </a:xfrm>
        </p:spPr>
        <p:txBody>
          <a:bodyPr>
            <a:normAutofit lnSpcReduction="10000"/>
          </a:bodyPr>
          <a:lstStyle/>
          <a:p>
            <a:pPr algn="just"/>
            <a:r>
              <a:rPr lang="es-PE" sz="1662" dirty="0">
                <a:solidFill>
                  <a:srgbClr val="0000CC"/>
                </a:solidFill>
                <a:latin typeface="Times New Roman" panose="02020603050405020304" pitchFamily="18" charset="0"/>
                <a:cs typeface="Times New Roman" panose="02020603050405020304" pitchFamily="18" charset="0"/>
              </a:rPr>
              <a:t>Un estimador general para la media poblacional está dado por:</a:t>
            </a:r>
          </a:p>
          <a:p>
            <a:pPr algn="just"/>
            <a:endParaRPr lang="es-PE" sz="1662" dirty="0">
              <a:solidFill>
                <a:srgbClr val="0000CC"/>
              </a:solidFill>
              <a:latin typeface="Times New Roman" panose="02020603050405020304" pitchFamily="18" charset="0"/>
              <a:cs typeface="Times New Roman" panose="02020603050405020304" pitchFamily="18" charset="0"/>
            </a:endParaRPr>
          </a:p>
          <a:p>
            <a:pPr algn="just"/>
            <a:endParaRPr lang="es-PE" sz="1662" dirty="0">
              <a:solidFill>
                <a:srgbClr val="0000CC"/>
              </a:solidFill>
              <a:latin typeface="Times New Roman" panose="02020603050405020304" pitchFamily="18" charset="0"/>
              <a:cs typeface="Times New Roman" panose="02020603050405020304" pitchFamily="18" charset="0"/>
            </a:endParaRPr>
          </a:p>
          <a:p>
            <a:pPr algn="just"/>
            <a:endParaRPr lang="es-PE" sz="1662" dirty="0">
              <a:solidFill>
                <a:srgbClr val="0000CC"/>
              </a:solidFill>
              <a:latin typeface="Times New Roman" panose="02020603050405020304" pitchFamily="18" charset="0"/>
              <a:cs typeface="Times New Roman" panose="02020603050405020304" pitchFamily="18" charset="0"/>
            </a:endParaRPr>
          </a:p>
          <a:p>
            <a:pPr algn="just"/>
            <a:endParaRPr lang="es-PE" sz="1662" dirty="0">
              <a:solidFill>
                <a:srgbClr val="0000CC"/>
              </a:solidFill>
              <a:latin typeface="Times New Roman" panose="02020603050405020304" pitchFamily="18" charset="0"/>
              <a:cs typeface="Times New Roman" panose="02020603050405020304" pitchFamily="18" charset="0"/>
            </a:endParaRPr>
          </a:p>
          <a:p>
            <a:pPr algn="just"/>
            <a:r>
              <a:rPr lang="es-PE" sz="1662" dirty="0">
                <a:solidFill>
                  <a:srgbClr val="0000CC"/>
                </a:solidFill>
                <a:latin typeface="Times New Roman" panose="02020603050405020304" pitchFamily="18" charset="0"/>
                <a:cs typeface="Times New Roman" panose="02020603050405020304" pitchFamily="18" charset="0"/>
              </a:rPr>
              <a:t>La varianza teórica del estimador anterior será:</a:t>
            </a:r>
          </a:p>
          <a:p>
            <a:pPr marL="0" indent="0" algn="just">
              <a:buNone/>
            </a:pPr>
            <a:r>
              <a:rPr lang="es-PE" sz="1662" dirty="0">
                <a:solidFill>
                  <a:srgbClr val="0000CC"/>
                </a:solidFill>
                <a:latin typeface="Times New Roman" panose="02020603050405020304" pitchFamily="18" charset="0"/>
                <a:cs typeface="Times New Roman" panose="02020603050405020304" pitchFamily="18" charset="0"/>
              </a:rPr>
              <a:t>		</a:t>
            </a:r>
            <a:r>
              <a:rPr lang="es-PE" sz="1108" dirty="0">
                <a:solidFill>
                  <a:srgbClr val="0000CC"/>
                </a:solidFill>
                <a:latin typeface="Times New Roman" panose="02020603050405020304" pitchFamily="18" charset="0"/>
                <a:cs typeface="Times New Roman" panose="02020603050405020304" pitchFamily="18" charset="0"/>
              </a:rPr>
              <a:t>			</a:t>
            </a:r>
          </a:p>
          <a:p>
            <a:pPr marL="0" indent="0" algn="just">
              <a:buNone/>
            </a:pPr>
            <a:r>
              <a:rPr lang="es-PE" sz="1108" dirty="0">
                <a:solidFill>
                  <a:srgbClr val="0000CC"/>
                </a:solidFill>
                <a:latin typeface="Times New Roman" panose="02020603050405020304" pitchFamily="18" charset="0"/>
                <a:cs typeface="Times New Roman" panose="02020603050405020304" pitchFamily="18" charset="0"/>
              </a:rPr>
              <a:t>	</a:t>
            </a:r>
            <a:endParaRPr lang="es-PE" sz="1662" dirty="0">
              <a:solidFill>
                <a:srgbClr val="0000CC"/>
              </a:solidFill>
              <a:latin typeface="Times New Roman" panose="02020603050405020304" pitchFamily="18" charset="0"/>
              <a:cs typeface="Times New Roman" panose="02020603050405020304" pitchFamily="18" charset="0"/>
            </a:endParaRPr>
          </a:p>
          <a:p>
            <a:pPr algn="just"/>
            <a:endParaRPr lang="es-PE" sz="1662" dirty="0">
              <a:solidFill>
                <a:srgbClr val="0000CC"/>
              </a:solidFill>
              <a:latin typeface="Times New Roman" panose="02020603050405020304" pitchFamily="18" charset="0"/>
              <a:cs typeface="Times New Roman" panose="02020603050405020304" pitchFamily="18" charset="0"/>
            </a:endParaRPr>
          </a:p>
          <a:p>
            <a:pPr algn="just"/>
            <a:endParaRPr lang="es-PE" sz="1662" dirty="0">
              <a:solidFill>
                <a:srgbClr val="0000CC"/>
              </a:solidFill>
              <a:latin typeface="Times New Roman" panose="02020603050405020304" pitchFamily="18" charset="0"/>
              <a:cs typeface="Times New Roman" panose="02020603050405020304" pitchFamily="18" charset="0"/>
            </a:endParaRPr>
          </a:p>
          <a:p>
            <a:pPr algn="just"/>
            <a:r>
              <a:rPr lang="es-PE" sz="1662" dirty="0">
                <a:solidFill>
                  <a:srgbClr val="0000CC"/>
                </a:solidFill>
                <a:latin typeface="Times New Roman" panose="02020603050405020304" pitchFamily="18" charset="0"/>
                <a:cs typeface="Times New Roman" panose="02020603050405020304" pitchFamily="18" charset="0"/>
              </a:rPr>
              <a:t>La varianza estimada del estimador anterior es:</a:t>
            </a:r>
          </a:p>
          <a:p>
            <a:pPr marL="0" indent="0" algn="just">
              <a:buNone/>
            </a:pPr>
            <a:r>
              <a:rPr lang="es-PE" sz="1662" dirty="0">
                <a:solidFill>
                  <a:srgbClr val="0000CC"/>
                </a:solidFill>
                <a:latin typeface="Times New Roman" panose="02020603050405020304" pitchFamily="18" charset="0"/>
                <a:cs typeface="Times New Roman" panose="02020603050405020304" pitchFamily="18" charset="0"/>
              </a:rPr>
              <a:t>		</a:t>
            </a:r>
            <a:r>
              <a:rPr lang="es-PE" sz="1108" dirty="0">
                <a:solidFill>
                  <a:srgbClr val="0000CC"/>
                </a:solidFill>
                <a:latin typeface="Times New Roman" panose="02020603050405020304" pitchFamily="18" charset="0"/>
                <a:cs typeface="Times New Roman" panose="02020603050405020304" pitchFamily="18" charset="0"/>
              </a:rPr>
              <a:t>				</a:t>
            </a:r>
            <a:endParaRPr lang="es-PE" sz="1292" dirty="0">
              <a:solidFill>
                <a:srgbClr val="0000CC"/>
              </a:solidFill>
              <a:latin typeface="Times New Roman" panose="02020603050405020304" pitchFamily="18" charset="0"/>
              <a:cs typeface="Times New Roman" panose="02020603050405020304" pitchFamily="18" charset="0"/>
            </a:endParaRPr>
          </a:p>
          <a:p>
            <a:pPr marL="0" indent="0" algn="just">
              <a:buNone/>
            </a:pPr>
            <a:endParaRPr lang="es-PE" sz="1292" dirty="0">
              <a:solidFill>
                <a:srgbClr val="0000CC"/>
              </a:solidFill>
              <a:latin typeface="Times New Roman" panose="02020603050405020304" pitchFamily="18" charset="0"/>
              <a:cs typeface="Times New Roman" panose="02020603050405020304" pitchFamily="18" charset="0"/>
            </a:endParaRPr>
          </a:p>
          <a:p>
            <a:pPr marL="0" indent="0" algn="just">
              <a:buNone/>
            </a:pPr>
            <a:endParaRPr lang="es-PE" sz="1292" dirty="0">
              <a:solidFill>
                <a:srgbClr val="0000CC"/>
              </a:solidFill>
              <a:latin typeface="Times New Roman" panose="02020603050405020304" pitchFamily="18" charset="0"/>
              <a:cs typeface="Times New Roman" panose="02020603050405020304" pitchFamily="18" charset="0"/>
            </a:endParaRPr>
          </a:p>
          <a:p>
            <a:pPr marL="0" indent="0" algn="just">
              <a:buNone/>
            </a:pPr>
            <a:endParaRPr lang="es-PE" sz="1292" dirty="0">
              <a:solidFill>
                <a:srgbClr val="0000CC"/>
              </a:solidFill>
              <a:latin typeface="Times New Roman" panose="02020603050405020304" pitchFamily="18" charset="0"/>
              <a:cs typeface="Times New Roman" panose="02020603050405020304" pitchFamily="18" charset="0"/>
            </a:endParaRPr>
          </a:p>
          <a:p>
            <a:pPr marL="0" indent="0" algn="ctr">
              <a:buNone/>
            </a:pPr>
            <a:r>
              <a:rPr lang="es-PE" sz="1292" dirty="0">
                <a:solidFill>
                  <a:srgbClr val="0000CC"/>
                </a:solidFill>
                <a:latin typeface="Times New Roman" panose="02020603050405020304" pitchFamily="18" charset="0"/>
                <a:cs typeface="Times New Roman" panose="02020603050405020304" pitchFamily="18" charset="0"/>
              </a:rPr>
              <a:t>	</a:t>
            </a:r>
            <a:endParaRPr lang="es-PE" sz="1662" b="1" i="1" dirty="0">
              <a:solidFill>
                <a:srgbClr val="0000CC"/>
              </a:solidFill>
              <a:latin typeface="Times New Roman" panose="02020603050405020304" pitchFamily="18" charset="0"/>
              <a:cs typeface="Times New Roman" panose="02020603050405020304" pitchFamily="18" charset="0"/>
            </a:endParaRPr>
          </a:p>
          <a:p>
            <a:pPr algn="just"/>
            <a:endParaRPr lang="es-PE" sz="1662" b="1" i="1" dirty="0">
              <a:solidFill>
                <a:srgbClr val="0000CC"/>
              </a:solidFill>
              <a:latin typeface="Times New Roman" panose="02020603050405020304" pitchFamily="18" charset="0"/>
              <a:cs typeface="Times New Roman" panose="02020603050405020304" pitchFamily="18" charset="0"/>
            </a:endParaRPr>
          </a:p>
          <a:p>
            <a:pPr algn="just"/>
            <a:endParaRPr lang="es-PE" sz="1662" dirty="0">
              <a:solidFill>
                <a:srgbClr val="0000CC"/>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6 CuadroTexto"/>
              <p:cNvSpPr txBox="1"/>
              <p:nvPr/>
            </p:nvSpPr>
            <p:spPr>
              <a:xfrm>
                <a:off x="5119953" y="1808261"/>
                <a:ext cx="2209516" cy="10228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s-PE" sz="2215" i="1" smtClean="0">
                              <a:solidFill>
                                <a:srgbClr val="0000CC"/>
                              </a:solidFill>
                              <a:latin typeface="Cambria Math" panose="02040503050406030204" pitchFamily="18" charset="0"/>
                            </a:rPr>
                          </m:ctrlPr>
                        </m:accPr>
                        <m:e>
                          <m:r>
                            <a:rPr lang="es-PE" sz="2215" i="1">
                              <a:solidFill>
                                <a:srgbClr val="0000CC"/>
                              </a:solidFill>
                              <a:latin typeface="Cambria Math"/>
                              <a:ea typeface="Cambria Math"/>
                            </a:rPr>
                            <m:t>𝜇</m:t>
                          </m:r>
                        </m:e>
                      </m:acc>
                      <m:r>
                        <a:rPr lang="es-PE" sz="2215" i="1">
                          <a:solidFill>
                            <a:srgbClr val="0000CC"/>
                          </a:solidFill>
                          <a:latin typeface="Cambria Math"/>
                        </a:rPr>
                        <m:t>=</m:t>
                      </m:r>
                      <m:acc>
                        <m:accPr>
                          <m:chr m:val="̅"/>
                          <m:ctrlPr>
                            <a:rPr lang="es-PE" sz="2215" i="1">
                              <a:solidFill>
                                <a:srgbClr val="0000CC"/>
                              </a:solidFill>
                              <a:latin typeface="Cambria Math" panose="02040503050406030204" pitchFamily="18" charset="0"/>
                            </a:rPr>
                          </m:ctrlPr>
                        </m:accPr>
                        <m:e>
                          <m:r>
                            <a:rPr lang="es-PE" sz="2215" i="1">
                              <a:solidFill>
                                <a:srgbClr val="0000CC"/>
                              </a:solidFill>
                              <a:latin typeface="Cambria Math"/>
                            </a:rPr>
                            <m:t>𝑦</m:t>
                          </m:r>
                        </m:e>
                      </m:acc>
                      <m:r>
                        <a:rPr lang="es-PE" sz="2215" i="1">
                          <a:solidFill>
                            <a:srgbClr val="0000CC"/>
                          </a:solidFill>
                          <a:latin typeface="Cambria Math"/>
                        </a:rPr>
                        <m:t>=</m:t>
                      </m:r>
                      <m:f>
                        <m:fPr>
                          <m:ctrlPr>
                            <a:rPr lang="es-PE" sz="2215" i="1">
                              <a:solidFill>
                                <a:srgbClr val="0000CC"/>
                              </a:solidFill>
                              <a:latin typeface="Cambria Math" panose="02040503050406030204" pitchFamily="18" charset="0"/>
                            </a:rPr>
                          </m:ctrlPr>
                        </m:fPr>
                        <m:num>
                          <m:r>
                            <a:rPr lang="es-PE" sz="2215" i="1">
                              <a:solidFill>
                                <a:srgbClr val="0000CC"/>
                              </a:solidFill>
                              <a:latin typeface="Cambria Math"/>
                            </a:rPr>
                            <m:t>1</m:t>
                          </m:r>
                        </m:num>
                        <m:den>
                          <m:r>
                            <a:rPr lang="es-PE" sz="2215" i="1">
                              <a:solidFill>
                                <a:srgbClr val="0000CC"/>
                              </a:solidFill>
                              <a:latin typeface="Cambria Math"/>
                            </a:rPr>
                            <m:t>𝑛</m:t>
                          </m:r>
                        </m:den>
                      </m:f>
                      <m:nary>
                        <m:naryPr>
                          <m:chr m:val="∑"/>
                          <m:ctrlPr>
                            <a:rPr lang="es-PE" sz="2215" i="1">
                              <a:solidFill>
                                <a:srgbClr val="0000CC"/>
                              </a:solidFill>
                              <a:latin typeface="Cambria Math" panose="02040503050406030204" pitchFamily="18" charset="0"/>
                            </a:rPr>
                          </m:ctrlPr>
                        </m:naryPr>
                        <m:sub>
                          <m:r>
                            <m:rPr>
                              <m:brk m:alnAt="23"/>
                            </m:rPr>
                            <a:rPr lang="es-PE" sz="2215" i="1">
                              <a:solidFill>
                                <a:srgbClr val="0000CC"/>
                              </a:solidFill>
                              <a:latin typeface="Cambria Math"/>
                            </a:rPr>
                            <m:t>𝑖</m:t>
                          </m:r>
                          <m:r>
                            <a:rPr lang="es-PE" sz="2215" i="1">
                              <a:solidFill>
                                <a:srgbClr val="0000CC"/>
                              </a:solidFill>
                              <a:latin typeface="Cambria Math"/>
                            </a:rPr>
                            <m:t>=1</m:t>
                          </m:r>
                        </m:sub>
                        <m:sup>
                          <m:r>
                            <a:rPr lang="es-PE" sz="2215" i="1">
                              <a:solidFill>
                                <a:srgbClr val="0000CC"/>
                              </a:solidFill>
                              <a:latin typeface="Cambria Math"/>
                            </a:rPr>
                            <m:t>𝑛</m:t>
                          </m:r>
                        </m:sup>
                        <m:e>
                          <m:sSub>
                            <m:sSubPr>
                              <m:ctrlPr>
                                <a:rPr lang="es-PE" sz="2215" i="1">
                                  <a:solidFill>
                                    <a:srgbClr val="0000CC"/>
                                  </a:solidFill>
                                  <a:latin typeface="Cambria Math" panose="02040503050406030204" pitchFamily="18" charset="0"/>
                                </a:rPr>
                              </m:ctrlPr>
                            </m:sSubPr>
                            <m:e>
                              <m:r>
                                <a:rPr lang="es-PE" sz="2215" i="1">
                                  <a:solidFill>
                                    <a:srgbClr val="0000CC"/>
                                  </a:solidFill>
                                  <a:latin typeface="Cambria Math"/>
                                </a:rPr>
                                <m:t>𝑦</m:t>
                              </m:r>
                            </m:e>
                            <m:sub>
                              <m:r>
                                <a:rPr lang="es-PE" sz="2215" i="1">
                                  <a:solidFill>
                                    <a:srgbClr val="0000CC"/>
                                  </a:solidFill>
                                  <a:latin typeface="Cambria Math"/>
                                </a:rPr>
                                <m:t>𝑖</m:t>
                              </m:r>
                            </m:sub>
                          </m:sSub>
                        </m:e>
                      </m:nary>
                    </m:oMath>
                  </m:oMathPara>
                </a14:m>
                <a:endParaRPr lang="es-PE" sz="2215" dirty="0">
                  <a:solidFill>
                    <a:srgbClr val="0000CC"/>
                  </a:solidFill>
                </a:endParaRPr>
              </a:p>
            </p:txBody>
          </p:sp>
        </mc:Choice>
        <mc:Fallback xmlns="">
          <p:sp>
            <p:nvSpPr>
              <p:cNvPr id="14" name="6 CuadroTexto"/>
              <p:cNvSpPr txBox="1">
                <a:spLocks noRot="1" noChangeAspect="1" noMove="1" noResize="1" noEditPoints="1" noAdjustHandles="1" noChangeArrowheads="1" noChangeShapeType="1" noTextEdit="1"/>
              </p:cNvSpPr>
              <p:nvPr/>
            </p:nvSpPr>
            <p:spPr>
              <a:xfrm>
                <a:off x="5119953" y="1808261"/>
                <a:ext cx="2209516" cy="1022844"/>
              </a:xfrm>
              <a:prstGeom prst="rect">
                <a:avLst/>
              </a:prstGeom>
              <a:blipFill>
                <a:blip r:embed="rId2"/>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6" name="8 CuadroTexto"/>
              <p:cNvSpPr txBox="1"/>
              <p:nvPr/>
            </p:nvSpPr>
            <p:spPr>
              <a:xfrm>
                <a:off x="4079776" y="3165547"/>
                <a:ext cx="3539302" cy="7835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PE" sz="2215" i="1" smtClean="0">
                          <a:solidFill>
                            <a:srgbClr val="0000CC"/>
                          </a:solidFill>
                          <a:latin typeface="Cambria Math"/>
                        </a:rPr>
                        <m:t>𝑉</m:t>
                      </m:r>
                      <m:d>
                        <m:dPr>
                          <m:ctrlPr>
                            <a:rPr lang="es-PE" sz="2215" i="1">
                              <a:solidFill>
                                <a:srgbClr val="0000CC"/>
                              </a:solidFill>
                              <a:latin typeface="Cambria Math" panose="02040503050406030204" pitchFamily="18" charset="0"/>
                            </a:rPr>
                          </m:ctrlPr>
                        </m:dPr>
                        <m:e>
                          <m:acc>
                            <m:accPr>
                              <m:chr m:val="̂"/>
                              <m:ctrlPr>
                                <a:rPr lang="es-PE" sz="2215" i="1">
                                  <a:solidFill>
                                    <a:srgbClr val="0000CC"/>
                                  </a:solidFill>
                                  <a:latin typeface="Cambria Math" panose="02040503050406030204" pitchFamily="18" charset="0"/>
                                </a:rPr>
                              </m:ctrlPr>
                            </m:accPr>
                            <m:e>
                              <m:r>
                                <a:rPr lang="es-PE" sz="2215" i="1">
                                  <a:solidFill>
                                    <a:srgbClr val="0000CC"/>
                                  </a:solidFill>
                                  <a:latin typeface="Cambria Math"/>
                                  <a:ea typeface="Cambria Math"/>
                                </a:rPr>
                                <m:t>𝜇</m:t>
                              </m:r>
                            </m:e>
                          </m:acc>
                        </m:e>
                      </m:d>
                      <m:r>
                        <a:rPr lang="es-PE" sz="2215">
                          <a:solidFill>
                            <a:srgbClr val="0000CC"/>
                          </a:solidFill>
                          <a:latin typeface="Cambria Math"/>
                        </a:rPr>
                        <m:t>=</m:t>
                      </m:r>
                      <m:r>
                        <a:rPr lang="es-PE" sz="2215" i="1">
                          <a:solidFill>
                            <a:srgbClr val="0000CC"/>
                          </a:solidFill>
                          <a:latin typeface="Cambria Math"/>
                        </a:rPr>
                        <m:t>𝑉</m:t>
                      </m:r>
                      <m:d>
                        <m:dPr>
                          <m:ctrlPr>
                            <a:rPr lang="es-PE" sz="2215" i="1">
                              <a:solidFill>
                                <a:srgbClr val="0000CC"/>
                              </a:solidFill>
                              <a:latin typeface="Cambria Math" panose="02040503050406030204" pitchFamily="18" charset="0"/>
                            </a:rPr>
                          </m:ctrlPr>
                        </m:dPr>
                        <m:e>
                          <m:acc>
                            <m:accPr>
                              <m:chr m:val="̅"/>
                              <m:ctrlPr>
                                <a:rPr lang="es-PE" sz="2215" i="1">
                                  <a:solidFill>
                                    <a:srgbClr val="0000CC"/>
                                  </a:solidFill>
                                  <a:latin typeface="Cambria Math" panose="02040503050406030204" pitchFamily="18" charset="0"/>
                                </a:rPr>
                              </m:ctrlPr>
                            </m:accPr>
                            <m:e>
                              <m:r>
                                <a:rPr lang="es-PE" sz="2215" i="1">
                                  <a:solidFill>
                                    <a:srgbClr val="0000CC"/>
                                  </a:solidFill>
                                  <a:latin typeface="Cambria Math"/>
                                </a:rPr>
                                <m:t>𝑦</m:t>
                              </m:r>
                            </m:e>
                          </m:acc>
                        </m:e>
                      </m:d>
                      <m:r>
                        <a:rPr lang="es-PE" sz="2215">
                          <a:solidFill>
                            <a:srgbClr val="0000CC"/>
                          </a:solidFill>
                          <a:latin typeface="Cambria Math"/>
                        </a:rPr>
                        <m:t>=</m:t>
                      </m:r>
                      <m:d>
                        <m:dPr>
                          <m:ctrlPr>
                            <a:rPr lang="es-PE" sz="2215" i="1">
                              <a:solidFill>
                                <a:srgbClr val="0000CC"/>
                              </a:solidFill>
                              <a:latin typeface="Cambria Math" panose="02040503050406030204" pitchFamily="18" charset="0"/>
                            </a:rPr>
                          </m:ctrlPr>
                        </m:dPr>
                        <m:e>
                          <m:f>
                            <m:fPr>
                              <m:ctrlPr>
                                <a:rPr lang="es-PE" sz="2215" i="1">
                                  <a:solidFill>
                                    <a:srgbClr val="0000CC"/>
                                  </a:solidFill>
                                  <a:latin typeface="Cambria Math" panose="02040503050406030204" pitchFamily="18" charset="0"/>
                                </a:rPr>
                              </m:ctrlPr>
                            </m:fPr>
                            <m:num>
                              <m:r>
                                <a:rPr lang="es-PE" sz="2215" i="1">
                                  <a:solidFill>
                                    <a:srgbClr val="0000CC"/>
                                  </a:solidFill>
                                  <a:latin typeface="Cambria Math"/>
                                </a:rPr>
                                <m:t>𝑁</m:t>
                              </m:r>
                              <m:r>
                                <a:rPr lang="es-PE" sz="2215" i="1">
                                  <a:solidFill>
                                    <a:srgbClr val="0000CC"/>
                                  </a:solidFill>
                                  <a:latin typeface="Cambria Math"/>
                                </a:rPr>
                                <m:t>−</m:t>
                              </m:r>
                              <m:r>
                                <a:rPr lang="es-PE" sz="2215" i="1">
                                  <a:solidFill>
                                    <a:srgbClr val="0000CC"/>
                                  </a:solidFill>
                                  <a:latin typeface="Cambria Math"/>
                                </a:rPr>
                                <m:t>𝑛</m:t>
                              </m:r>
                            </m:num>
                            <m:den>
                              <m:r>
                                <a:rPr lang="es-PE" sz="2215" i="1">
                                  <a:solidFill>
                                    <a:srgbClr val="0000CC"/>
                                  </a:solidFill>
                                  <a:latin typeface="Cambria Math"/>
                                </a:rPr>
                                <m:t>𝑁</m:t>
                              </m:r>
                              <m:r>
                                <a:rPr lang="es-PE" sz="2215" i="1">
                                  <a:solidFill>
                                    <a:srgbClr val="0000CC"/>
                                  </a:solidFill>
                                  <a:latin typeface="Cambria Math"/>
                                </a:rPr>
                                <m:t>−1</m:t>
                              </m:r>
                            </m:den>
                          </m:f>
                        </m:e>
                      </m:d>
                      <m:f>
                        <m:fPr>
                          <m:ctrlPr>
                            <a:rPr lang="es-PE" sz="2215" i="1">
                              <a:solidFill>
                                <a:srgbClr val="0000CC"/>
                              </a:solidFill>
                              <a:latin typeface="Cambria Math" panose="02040503050406030204" pitchFamily="18" charset="0"/>
                            </a:rPr>
                          </m:ctrlPr>
                        </m:fPr>
                        <m:num>
                          <m:sSup>
                            <m:sSupPr>
                              <m:ctrlPr>
                                <a:rPr lang="es-PE" sz="2215" i="1">
                                  <a:solidFill>
                                    <a:srgbClr val="0000CC"/>
                                  </a:solidFill>
                                  <a:latin typeface="Cambria Math" panose="02040503050406030204" pitchFamily="18" charset="0"/>
                                </a:rPr>
                              </m:ctrlPr>
                            </m:sSupPr>
                            <m:e>
                              <m:r>
                                <a:rPr lang="es-PE" sz="2215" i="1">
                                  <a:solidFill>
                                    <a:srgbClr val="0000CC"/>
                                  </a:solidFill>
                                  <a:latin typeface="Cambria Math"/>
                                  <a:ea typeface="Cambria Math"/>
                                </a:rPr>
                                <m:t>𝜎</m:t>
                              </m:r>
                            </m:e>
                            <m:sup>
                              <m:r>
                                <a:rPr lang="es-PE" sz="2215" i="1">
                                  <a:solidFill>
                                    <a:srgbClr val="0000CC"/>
                                  </a:solidFill>
                                  <a:latin typeface="Cambria Math"/>
                                </a:rPr>
                                <m:t>2</m:t>
                              </m:r>
                            </m:sup>
                          </m:sSup>
                        </m:num>
                        <m:den>
                          <m:r>
                            <a:rPr lang="es-PE" sz="2215" i="1">
                              <a:solidFill>
                                <a:srgbClr val="0000CC"/>
                              </a:solidFill>
                              <a:latin typeface="Cambria Math"/>
                            </a:rPr>
                            <m:t>𝑛</m:t>
                          </m:r>
                        </m:den>
                      </m:f>
                    </m:oMath>
                  </m:oMathPara>
                </a14:m>
                <a:endParaRPr lang="es-PE" sz="2215" dirty="0">
                  <a:solidFill>
                    <a:srgbClr val="0000CC"/>
                  </a:solidFill>
                </a:endParaRPr>
              </a:p>
            </p:txBody>
          </p:sp>
        </mc:Choice>
        <mc:Fallback xmlns="">
          <p:sp>
            <p:nvSpPr>
              <p:cNvPr id="16" name="8 CuadroTexto"/>
              <p:cNvSpPr txBox="1">
                <a:spLocks noRot="1" noChangeAspect="1" noMove="1" noResize="1" noEditPoints="1" noAdjustHandles="1" noChangeArrowheads="1" noChangeShapeType="1" noTextEdit="1"/>
              </p:cNvSpPr>
              <p:nvPr/>
            </p:nvSpPr>
            <p:spPr>
              <a:xfrm>
                <a:off x="4079776" y="3165547"/>
                <a:ext cx="3539302" cy="783548"/>
              </a:xfrm>
              <a:prstGeom prst="rect">
                <a:avLst/>
              </a:prstGeom>
              <a:blipFill>
                <a:blip r:embed="rId3"/>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8" name="10 Rectángulo"/>
              <p:cNvSpPr/>
              <p:nvPr/>
            </p:nvSpPr>
            <p:spPr>
              <a:xfrm>
                <a:off x="4289770" y="4821053"/>
                <a:ext cx="3394647" cy="7415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PE" sz="2215" i="1" smtClean="0">
                              <a:solidFill>
                                <a:srgbClr val="0000CC"/>
                              </a:solidFill>
                              <a:latin typeface="Cambria Math" panose="02040503050406030204" pitchFamily="18" charset="0"/>
                            </a:rPr>
                          </m:ctrlPr>
                        </m:accPr>
                        <m:e>
                          <m:r>
                            <a:rPr lang="es-PE" sz="2215" i="1">
                              <a:solidFill>
                                <a:srgbClr val="0000CC"/>
                              </a:solidFill>
                              <a:latin typeface="Cambria Math"/>
                            </a:rPr>
                            <m:t>𝑉</m:t>
                          </m:r>
                        </m:e>
                      </m:acc>
                      <m:d>
                        <m:dPr>
                          <m:ctrlPr>
                            <a:rPr lang="es-PE" sz="2215" i="1">
                              <a:solidFill>
                                <a:srgbClr val="0000CC"/>
                              </a:solidFill>
                              <a:latin typeface="Cambria Math" panose="02040503050406030204" pitchFamily="18" charset="0"/>
                            </a:rPr>
                          </m:ctrlPr>
                        </m:dPr>
                        <m:e>
                          <m:acc>
                            <m:accPr>
                              <m:chr m:val="̂"/>
                              <m:ctrlPr>
                                <a:rPr lang="es-PE" sz="2215" i="1">
                                  <a:solidFill>
                                    <a:srgbClr val="0000CC"/>
                                  </a:solidFill>
                                  <a:latin typeface="Cambria Math" panose="02040503050406030204" pitchFamily="18" charset="0"/>
                                </a:rPr>
                              </m:ctrlPr>
                            </m:accPr>
                            <m:e>
                              <m:r>
                                <a:rPr lang="es-PE" sz="2215" i="1">
                                  <a:solidFill>
                                    <a:srgbClr val="0000CC"/>
                                  </a:solidFill>
                                  <a:latin typeface="Cambria Math"/>
                                  <a:ea typeface="Cambria Math"/>
                                </a:rPr>
                                <m:t>𝜇</m:t>
                              </m:r>
                            </m:e>
                          </m:acc>
                        </m:e>
                      </m:d>
                      <m:r>
                        <a:rPr lang="es-PE" sz="2215">
                          <a:solidFill>
                            <a:srgbClr val="0000CC"/>
                          </a:solidFill>
                          <a:latin typeface="Cambria Math"/>
                        </a:rPr>
                        <m:t>=</m:t>
                      </m:r>
                      <m:acc>
                        <m:accPr>
                          <m:chr m:val="̂"/>
                          <m:ctrlPr>
                            <a:rPr lang="es-PE" sz="2215" i="1">
                              <a:solidFill>
                                <a:srgbClr val="0000CC"/>
                              </a:solidFill>
                              <a:latin typeface="Cambria Math" panose="02040503050406030204" pitchFamily="18" charset="0"/>
                            </a:rPr>
                          </m:ctrlPr>
                        </m:accPr>
                        <m:e>
                          <m:r>
                            <a:rPr lang="es-PE" sz="2215" i="1">
                              <a:solidFill>
                                <a:srgbClr val="0000CC"/>
                              </a:solidFill>
                              <a:latin typeface="Cambria Math"/>
                            </a:rPr>
                            <m:t>𝑉</m:t>
                          </m:r>
                        </m:e>
                      </m:acc>
                      <m:d>
                        <m:dPr>
                          <m:ctrlPr>
                            <a:rPr lang="es-PE" sz="2215" i="1">
                              <a:solidFill>
                                <a:srgbClr val="0000CC"/>
                              </a:solidFill>
                              <a:latin typeface="Cambria Math" panose="02040503050406030204" pitchFamily="18" charset="0"/>
                            </a:rPr>
                          </m:ctrlPr>
                        </m:dPr>
                        <m:e>
                          <m:acc>
                            <m:accPr>
                              <m:chr m:val="̅"/>
                              <m:ctrlPr>
                                <a:rPr lang="es-PE" sz="2215" i="1">
                                  <a:solidFill>
                                    <a:srgbClr val="0000CC"/>
                                  </a:solidFill>
                                  <a:latin typeface="Cambria Math" panose="02040503050406030204" pitchFamily="18" charset="0"/>
                                </a:rPr>
                              </m:ctrlPr>
                            </m:accPr>
                            <m:e>
                              <m:r>
                                <a:rPr lang="es-PE" sz="2215" i="1">
                                  <a:solidFill>
                                    <a:srgbClr val="0000CC"/>
                                  </a:solidFill>
                                  <a:latin typeface="Cambria Math"/>
                                </a:rPr>
                                <m:t>𝑦</m:t>
                              </m:r>
                            </m:e>
                          </m:acc>
                        </m:e>
                      </m:d>
                      <m:r>
                        <a:rPr lang="es-PE" sz="2215" i="1">
                          <a:solidFill>
                            <a:srgbClr val="0000CC"/>
                          </a:solidFill>
                          <a:latin typeface="Cambria Math"/>
                        </a:rPr>
                        <m:t>=</m:t>
                      </m:r>
                      <m:f>
                        <m:fPr>
                          <m:ctrlPr>
                            <a:rPr lang="es-PE" sz="2215" i="1">
                              <a:solidFill>
                                <a:srgbClr val="0000CC"/>
                              </a:solidFill>
                              <a:latin typeface="Cambria Math" panose="02040503050406030204" pitchFamily="18" charset="0"/>
                            </a:rPr>
                          </m:ctrlPr>
                        </m:fPr>
                        <m:num>
                          <m:r>
                            <a:rPr lang="es-PE" sz="2215" i="1">
                              <a:solidFill>
                                <a:srgbClr val="0000CC"/>
                              </a:solidFill>
                              <a:latin typeface="Cambria Math"/>
                            </a:rPr>
                            <m:t>(1−</m:t>
                          </m:r>
                          <m:r>
                            <a:rPr lang="es-PE" sz="2215" i="1">
                              <a:solidFill>
                                <a:srgbClr val="0000CC"/>
                              </a:solidFill>
                              <a:latin typeface="Cambria Math"/>
                            </a:rPr>
                            <m:t>𝑓</m:t>
                          </m:r>
                          <m:r>
                            <a:rPr lang="es-PE" sz="2215" i="1">
                              <a:solidFill>
                                <a:srgbClr val="0000CC"/>
                              </a:solidFill>
                              <a:latin typeface="Cambria Math"/>
                            </a:rPr>
                            <m:t>)</m:t>
                          </m:r>
                        </m:num>
                        <m:den>
                          <m:r>
                            <a:rPr lang="es-PE" sz="2215" i="1">
                              <a:solidFill>
                                <a:srgbClr val="0000CC"/>
                              </a:solidFill>
                              <a:latin typeface="Cambria Math"/>
                            </a:rPr>
                            <m:t>𝑛</m:t>
                          </m:r>
                        </m:den>
                      </m:f>
                      <m:sSup>
                        <m:sSupPr>
                          <m:ctrlPr>
                            <a:rPr lang="es-PE" sz="2215" i="1">
                              <a:solidFill>
                                <a:srgbClr val="0000CC"/>
                              </a:solidFill>
                              <a:latin typeface="Cambria Math" panose="02040503050406030204" pitchFamily="18" charset="0"/>
                            </a:rPr>
                          </m:ctrlPr>
                        </m:sSupPr>
                        <m:e>
                          <m:r>
                            <a:rPr lang="es-PE" sz="2215" i="1">
                              <a:solidFill>
                                <a:srgbClr val="0000CC"/>
                              </a:solidFill>
                              <a:latin typeface="Cambria Math"/>
                            </a:rPr>
                            <m:t>𝑠</m:t>
                          </m:r>
                        </m:e>
                        <m:sup>
                          <m:r>
                            <a:rPr lang="es-PE" sz="2215" i="1">
                              <a:solidFill>
                                <a:srgbClr val="0000CC"/>
                              </a:solidFill>
                              <a:latin typeface="Cambria Math"/>
                            </a:rPr>
                            <m:t>2</m:t>
                          </m:r>
                        </m:sup>
                      </m:sSup>
                    </m:oMath>
                  </m:oMathPara>
                </a14:m>
                <a:endParaRPr lang="es-PE" sz="2215" dirty="0">
                  <a:solidFill>
                    <a:srgbClr val="0000CC"/>
                  </a:solidFill>
                </a:endParaRPr>
              </a:p>
            </p:txBody>
          </p:sp>
        </mc:Choice>
        <mc:Fallback xmlns="">
          <p:sp>
            <p:nvSpPr>
              <p:cNvPr id="18" name="10 Rectángulo"/>
              <p:cNvSpPr>
                <a:spLocks noRot="1" noChangeAspect="1" noMove="1" noResize="1" noEditPoints="1" noAdjustHandles="1" noChangeArrowheads="1" noChangeShapeType="1" noTextEdit="1"/>
              </p:cNvSpPr>
              <p:nvPr/>
            </p:nvSpPr>
            <p:spPr>
              <a:xfrm>
                <a:off x="4289770" y="4821053"/>
                <a:ext cx="3394647" cy="741550"/>
              </a:xfrm>
              <a:prstGeom prst="rect">
                <a:avLst/>
              </a:prstGeom>
              <a:blipFill>
                <a:blip r:embed="rId4"/>
                <a:stretch>
                  <a:fillRect/>
                </a:stretch>
              </a:blipFill>
            </p:spPr>
            <p:txBody>
              <a:bodyPr/>
              <a:lstStyle/>
              <a:p>
                <a:r>
                  <a:rPr lang="es-PE">
                    <a:noFill/>
                  </a:rPr>
                  <a:t> </a:t>
                </a:r>
              </a:p>
            </p:txBody>
          </p:sp>
        </mc:Fallback>
      </mc:AlternateContent>
      <p:sp>
        <p:nvSpPr>
          <p:cNvPr id="11"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PROCEDIMIENTO DE ESTIMACIÓN DE MEDIAS CON MAS sr</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20" name="Conector recto 19"/>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8928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2 Marcador de contenido"/>
          <p:cNvSpPr>
            <a:spLocks noGrp="1"/>
          </p:cNvSpPr>
          <p:nvPr>
            <p:ph idx="1"/>
          </p:nvPr>
        </p:nvSpPr>
        <p:spPr>
          <a:xfrm>
            <a:off x="999068" y="1287425"/>
            <a:ext cx="7467600" cy="4912304"/>
          </a:xfrm>
        </p:spPr>
        <p:txBody>
          <a:bodyPr/>
          <a:lstStyle/>
          <a:p>
            <a:pPr algn="just">
              <a:lnSpc>
                <a:spcPct val="150000"/>
              </a:lnSpc>
            </a:pPr>
            <a:r>
              <a:rPr lang="es-PE" sz="1662" dirty="0">
                <a:solidFill>
                  <a:srgbClr val="0000CC"/>
                </a:solidFill>
                <a:latin typeface="Times New Roman" pitchFamily="18" charset="0"/>
                <a:cs typeface="Times New Roman" pitchFamily="18" charset="0"/>
              </a:rPr>
              <a:t>Un estimador general para el total  poblacional  esta dado por</a:t>
            </a:r>
          </a:p>
          <a:p>
            <a:pPr algn="just">
              <a:lnSpc>
                <a:spcPct val="150000"/>
              </a:lnSpc>
            </a:pPr>
            <a:endParaRPr lang="es-PE" sz="1662" dirty="0">
              <a:solidFill>
                <a:srgbClr val="0000CC"/>
              </a:solidFill>
              <a:latin typeface="Times New Roman" pitchFamily="18" charset="0"/>
              <a:cs typeface="Times New Roman" pitchFamily="18" charset="0"/>
            </a:endParaRPr>
          </a:p>
          <a:p>
            <a:pPr algn="just">
              <a:lnSpc>
                <a:spcPct val="150000"/>
              </a:lnSpc>
            </a:pPr>
            <a:endParaRPr lang="es-PE" sz="1662" dirty="0">
              <a:solidFill>
                <a:srgbClr val="0000CC"/>
              </a:solidFill>
              <a:latin typeface="Times New Roman" pitchFamily="18" charset="0"/>
              <a:cs typeface="Times New Roman" pitchFamily="18" charset="0"/>
            </a:endParaRPr>
          </a:p>
          <a:p>
            <a:pPr algn="just">
              <a:lnSpc>
                <a:spcPct val="150000"/>
              </a:lnSpc>
            </a:pPr>
            <a:r>
              <a:rPr lang="es-PE" sz="1662" dirty="0">
                <a:solidFill>
                  <a:srgbClr val="0000CC"/>
                </a:solidFill>
                <a:latin typeface="Times New Roman" pitchFamily="18" charset="0"/>
                <a:cs typeface="Times New Roman" pitchFamily="18" charset="0"/>
              </a:rPr>
              <a:t>La varianza teórica del estimador anterior es </a:t>
            </a:r>
          </a:p>
          <a:p>
            <a:pPr algn="just">
              <a:lnSpc>
                <a:spcPct val="150000"/>
              </a:lnSpc>
            </a:pPr>
            <a:endParaRPr lang="es-PE" sz="1662" dirty="0">
              <a:solidFill>
                <a:srgbClr val="0000CC"/>
              </a:solidFill>
              <a:latin typeface="Times New Roman" pitchFamily="18" charset="0"/>
              <a:cs typeface="Times New Roman" pitchFamily="18" charset="0"/>
            </a:endParaRPr>
          </a:p>
          <a:p>
            <a:pPr marL="0" indent="0" algn="just">
              <a:lnSpc>
                <a:spcPct val="150000"/>
              </a:lnSpc>
              <a:buNone/>
            </a:pPr>
            <a:endParaRPr lang="es-PE" sz="1662" dirty="0">
              <a:solidFill>
                <a:srgbClr val="0000CC"/>
              </a:solidFill>
              <a:latin typeface="Times New Roman" pitchFamily="18" charset="0"/>
              <a:cs typeface="Times New Roman" pitchFamily="18" charset="0"/>
            </a:endParaRPr>
          </a:p>
          <a:p>
            <a:pPr algn="just">
              <a:lnSpc>
                <a:spcPct val="150000"/>
              </a:lnSpc>
            </a:pPr>
            <a:endParaRPr lang="es-PE" sz="1662" dirty="0">
              <a:solidFill>
                <a:srgbClr val="0000CC"/>
              </a:solidFill>
              <a:latin typeface="Times New Roman" pitchFamily="18" charset="0"/>
              <a:cs typeface="Times New Roman" pitchFamily="18" charset="0"/>
            </a:endParaRPr>
          </a:p>
          <a:p>
            <a:pPr algn="just">
              <a:lnSpc>
                <a:spcPct val="150000"/>
              </a:lnSpc>
            </a:pPr>
            <a:r>
              <a:rPr lang="es-PE" sz="1662" dirty="0">
                <a:solidFill>
                  <a:srgbClr val="0000CC"/>
                </a:solidFill>
                <a:latin typeface="Times New Roman" pitchFamily="18" charset="0"/>
                <a:cs typeface="Times New Roman" pitchFamily="18" charset="0"/>
              </a:rPr>
              <a:t>La varianza estimada del estimador anterior es</a:t>
            </a:r>
          </a:p>
          <a:p>
            <a:pPr marL="0" indent="0" algn="just">
              <a:lnSpc>
                <a:spcPct val="150000"/>
              </a:lnSpc>
              <a:buNone/>
            </a:pPr>
            <a:r>
              <a:rPr lang="es-PE" sz="1662" dirty="0">
                <a:solidFill>
                  <a:srgbClr val="0000CC"/>
                </a:solidFill>
                <a:latin typeface="Times New Roman" pitchFamily="18" charset="0"/>
                <a:cs typeface="Times New Roman" pitchFamily="18" charset="0"/>
              </a:rPr>
              <a:t> 	</a:t>
            </a:r>
          </a:p>
          <a:p>
            <a:pPr algn="just">
              <a:lnSpc>
                <a:spcPct val="150000"/>
              </a:lnSpc>
              <a:buFont typeface="Wingdings" pitchFamily="2" charset="2"/>
              <a:buNone/>
            </a:pPr>
            <a:endParaRPr lang="es-PE" sz="1662" dirty="0">
              <a:solidFill>
                <a:srgbClr val="0000CC"/>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6" name="1 CuadroTexto"/>
              <p:cNvSpPr txBox="1"/>
              <p:nvPr/>
            </p:nvSpPr>
            <p:spPr>
              <a:xfrm>
                <a:off x="4958250" y="1950382"/>
                <a:ext cx="3190508" cy="10228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s-PE" sz="2215" i="1" smtClean="0">
                              <a:solidFill>
                                <a:srgbClr val="0000CC"/>
                              </a:solidFill>
                              <a:latin typeface="Cambria Math" panose="02040503050406030204" pitchFamily="18" charset="0"/>
                            </a:rPr>
                          </m:ctrlPr>
                        </m:accPr>
                        <m:e>
                          <m:r>
                            <a:rPr lang="es-PE" sz="2215" i="1">
                              <a:solidFill>
                                <a:srgbClr val="0000CC"/>
                              </a:solidFill>
                              <a:latin typeface="Cambria Math"/>
                            </a:rPr>
                            <m:t>𝑇</m:t>
                          </m:r>
                        </m:e>
                      </m:acc>
                      <m:r>
                        <a:rPr lang="es-PE" sz="2215" i="1">
                          <a:solidFill>
                            <a:srgbClr val="0000CC"/>
                          </a:solidFill>
                          <a:latin typeface="Cambria Math"/>
                        </a:rPr>
                        <m:t>=</m:t>
                      </m:r>
                      <m:r>
                        <a:rPr lang="es-PE" sz="2215" i="1">
                          <a:solidFill>
                            <a:srgbClr val="0000CC"/>
                          </a:solidFill>
                          <a:latin typeface="Cambria Math"/>
                        </a:rPr>
                        <m:t>𝑁</m:t>
                      </m:r>
                      <m:acc>
                        <m:accPr>
                          <m:chr m:val="̂"/>
                          <m:ctrlPr>
                            <a:rPr lang="es-PE" sz="2215" i="1">
                              <a:solidFill>
                                <a:srgbClr val="0000CC"/>
                              </a:solidFill>
                              <a:latin typeface="Cambria Math" panose="02040503050406030204" pitchFamily="18" charset="0"/>
                            </a:rPr>
                          </m:ctrlPr>
                        </m:accPr>
                        <m:e>
                          <m:r>
                            <a:rPr lang="es-PE" sz="2215" i="1">
                              <a:solidFill>
                                <a:srgbClr val="0000CC"/>
                              </a:solidFill>
                              <a:latin typeface="Cambria Math"/>
                              <a:ea typeface="Cambria Math"/>
                            </a:rPr>
                            <m:t>𝜇</m:t>
                          </m:r>
                        </m:e>
                      </m:acc>
                      <m:r>
                        <a:rPr lang="es-PE" sz="2215" i="1">
                          <a:solidFill>
                            <a:srgbClr val="0000CC"/>
                          </a:solidFill>
                          <a:latin typeface="Cambria Math"/>
                        </a:rPr>
                        <m:t>=</m:t>
                      </m:r>
                      <m:r>
                        <a:rPr lang="es-PE" sz="2215" i="1">
                          <a:solidFill>
                            <a:srgbClr val="0000CC"/>
                          </a:solidFill>
                          <a:latin typeface="Cambria Math"/>
                        </a:rPr>
                        <m:t>𝑁</m:t>
                      </m:r>
                      <m:acc>
                        <m:accPr>
                          <m:chr m:val="̅"/>
                          <m:ctrlPr>
                            <a:rPr lang="es-PE" sz="2215" i="1">
                              <a:solidFill>
                                <a:srgbClr val="0000CC"/>
                              </a:solidFill>
                              <a:latin typeface="Cambria Math" panose="02040503050406030204" pitchFamily="18" charset="0"/>
                            </a:rPr>
                          </m:ctrlPr>
                        </m:accPr>
                        <m:e>
                          <m:r>
                            <a:rPr lang="es-PE" sz="2215" i="1">
                              <a:solidFill>
                                <a:srgbClr val="0000CC"/>
                              </a:solidFill>
                              <a:latin typeface="Cambria Math"/>
                            </a:rPr>
                            <m:t>𝑦</m:t>
                          </m:r>
                        </m:e>
                      </m:acc>
                      <m:r>
                        <a:rPr lang="es-PE" sz="2215" i="1">
                          <a:solidFill>
                            <a:srgbClr val="0000CC"/>
                          </a:solidFill>
                          <a:latin typeface="Cambria Math"/>
                        </a:rPr>
                        <m:t>=</m:t>
                      </m:r>
                      <m:f>
                        <m:fPr>
                          <m:ctrlPr>
                            <a:rPr lang="es-PE" sz="2215" i="1">
                              <a:solidFill>
                                <a:srgbClr val="0000CC"/>
                              </a:solidFill>
                              <a:latin typeface="Cambria Math" panose="02040503050406030204" pitchFamily="18" charset="0"/>
                            </a:rPr>
                          </m:ctrlPr>
                        </m:fPr>
                        <m:num>
                          <m:r>
                            <a:rPr lang="es-PE" sz="2215" i="1">
                              <a:solidFill>
                                <a:srgbClr val="0000CC"/>
                              </a:solidFill>
                              <a:latin typeface="Cambria Math"/>
                            </a:rPr>
                            <m:t>𝑁</m:t>
                          </m:r>
                        </m:num>
                        <m:den>
                          <m:r>
                            <a:rPr lang="es-PE" sz="2215" i="1">
                              <a:solidFill>
                                <a:srgbClr val="0000CC"/>
                              </a:solidFill>
                              <a:latin typeface="Cambria Math"/>
                            </a:rPr>
                            <m:t>𝑛</m:t>
                          </m:r>
                        </m:den>
                      </m:f>
                      <m:nary>
                        <m:naryPr>
                          <m:chr m:val="∑"/>
                          <m:ctrlPr>
                            <a:rPr lang="es-PE" sz="2215" i="1">
                              <a:solidFill>
                                <a:srgbClr val="0000CC"/>
                              </a:solidFill>
                              <a:latin typeface="Cambria Math" panose="02040503050406030204" pitchFamily="18" charset="0"/>
                            </a:rPr>
                          </m:ctrlPr>
                        </m:naryPr>
                        <m:sub>
                          <m:r>
                            <m:rPr>
                              <m:brk m:alnAt="23"/>
                            </m:rPr>
                            <a:rPr lang="es-PE" sz="2215" i="1">
                              <a:solidFill>
                                <a:srgbClr val="0000CC"/>
                              </a:solidFill>
                              <a:latin typeface="Cambria Math"/>
                            </a:rPr>
                            <m:t>𝑖</m:t>
                          </m:r>
                          <m:r>
                            <a:rPr lang="es-PE" sz="2215" i="1">
                              <a:solidFill>
                                <a:srgbClr val="0000CC"/>
                              </a:solidFill>
                              <a:latin typeface="Cambria Math"/>
                            </a:rPr>
                            <m:t>=1</m:t>
                          </m:r>
                        </m:sub>
                        <m:sup>
                          <m:r>
                            <a:rPr lang="es-PE" sz="2215" i="1">
                              <a:solidFill>
                                <a:srgbClr val="0000CC"/>
                              </a:solidFill>
                              <a:latin typeface="Cambria Math"/>
                            </a:rPr>
                            <m:t>𝑛</m:t>
                          </m:r>
                        </m:sup>
                        <m:e>
                          <m:sSub>
                            <m:sSubPr>
                              <m:ctrlPr>
                                <a:rPr lang="es-PE" sz="2215" i="1">
                                  <a:solidFill>
                                    <a:srgbClr val="0000CC"/>
                                  </a:solidFill>
                                  <a:latin typeface="Cambria Math" panose="02040503050406030204" pitchFamily="18" charset="0"/>
                                </a:rPr>
                              </m:ctrlPr>
                            </m:sSubPr>
                            <m:e>
                              <m:r>
                                <a:rPr lang="es-PE" sz="2215" i="1">
                                  <a:solidFill>
                                    <a:srgbClr val="0000CC"/>
                                  </a:solidFill>
                                  <a:latin typeface="Cambria Math"/>
                                </a:rPr>
                                <m:t>𝑦</m:t>
                              </m:r>
                            </m:e>
                            <m:sub>
                              <m:r>
                                <a:rPr lang="es-PE" sz="2215" i="1">
                                  <a:solidFill>
                                    <a:srgbClr val="0000CC"/>
                                  </a:solidFill>
                                  <a:latin typeface="Cambria Math"/>
                                </a:rPr>
                                <m:t>𝑖</m:t>
                              </m:r>
                            </m:sub>
                          </m:sSub>
                        </m:e>
                      </m:nary>
                    </m:oMath>
                  </m:oMathPara>
                </a14:m>
                <a:endParaRPr lang="es-PE" sz="2215" dirty="0">
                  <a:solidFill>
                    <a:srgbClr val="0000CC"/>
                  </a:solidFill>
                </a:endParaRPr>
              </a:p>
            </p:txBody>
          </p:sp>
        </mc:Choice>
        <mc:Fallback xmlns="">
          <p:sp>
            <p:nvSpPr>
              <p:cNvPr id="26" name="1 CuadroTexto"/>
              <p:cNvSpPr txBox="1">
                <a:spLocks noRot="1" noChangeAspect="1" noMove="1" noResize="1" noEditPoints="1" noAdjustHandles="1" noChangeArrowheads="1" noChangeShapeType="1" noTextEdit="1"/>
              </p:cNvSpPr>
              <p:nvPr/>
            </p:nvSpPr>
            <p:spPr>
              <a:xfrm>
                <a:off x="4958250" y="1950382"/>
                <a:ext cx="3190508" cy="1022844"/>
              </a:xfrm>
              <a:prstGeom prst="rect">
                <a:avLst/>
              </a:prstGeom>
              <a:blipFill>
                <a:blip r:embed="rId2"/>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8" name="3 CuadroTexto"/>
              <p:cNvSpPr txBox="1"/>
              <p:nvPr/>
            </p:nvSpPr>
            <p:spPr>
              <a:xfrm>
                <a:off x="4872415" y="3427148"/>
                <a:ext cx="2970172" cy="7835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PE" sz="2215" i="1" smtClean="0">
                          <a:solidFill>
                            <a:srgbClr val="0000CC"/>
                          </a:solidFill>
                          <a:latin typeface="Cambria Math"/>
                        </a:rPr>
                        <m:t>𝑉</m:t>
                      </m:r>
                      <m:d>
                        <m:dPr>
                          <m:ctrlPr>
                            <a:rPr lang="es-PE" sz="2215" i="1">
                              <a:solidFill>
                                <a:srgbClr val="0000CC"/>
                              </a:solidFill>
                              <a:latin typeface="Cambria Math" panose="02040503050406030204" pitchFamily="18" charset="0"/>
                            </a:rPr>
                          </m:ctrlPr>
                        </m:dPr>
                        <m:e>
                          <m:acc>
                            <m:accPr>
                              <m:chr m:val="̂"/>
                              <m:ctrlPr>
                                <a:rPr lang="es-PE" sz="2215" i="1">
                                  <a:solidFill>
                                    <a:srgbClr val="0000CC"/>
                                  </a:solidFill>
                                  <a:latin typeface="Cambria Math" panose="02040503050406030204" pitchFamily="18" charset="0"/>
                                </a:rPr>
                              </m:ctrlPr>
                            </m:accPr>
                            <m:e>
                              <m:r>
                                <a:rPr lang="es-PE" sz="2215" i="1">
                                  <a:solidFill>
                                    <a:srgbClr val="0000CC"/>
                                  </a:solidFill>
                                  <a:latin typeface="Cambria Math"/>
                                  <a:ea typeface="Cambria Math"/>
                                </a:rPr>
                                <m:t>𝑇</m:t>
                              </m:r>
                            </m:e>
                          </m:acc>
                        </m:e>
                      </m:d>
                      <m:r>
                        <a:rPr lang="es-PE" sz="2215" i="1">
                          <a:solidFill>
                            <a:srgbClr val="0000CC"/>
                          </a:solidFill>
                          <a:latin typeface="Cambria Math"/>
                        </a:rPr>
                        <m:t>=</m:t>
                      </m:r>
                      <m:d>
                        <m:dPr>
                          <m:ctrlPr>
                            <a:rPr lang="es-PE" sz="2215" i="1">
                              <a:solidFill>
                                <a:srgbClr val="0000CC"/>
                              </a:solidFill>
                              <a:latin typeface="Cambria Math" panose="02040503050406030204" pitchFamily="18" charset="0"/>
                            </a:rPr>
                          </m:ctrlPr>
                        </m:dPr>
                        <m:e>
                          <m:f>
                            <m:fPr>
                              <m:ctrlPr>
                                <a:rPr lang="es-PE" sz="2215" i="1">
                                  <a:solidFill>
                                    <a:srgbClr val="0000CC"/>
                                  </a:solidFill>
                                  <a:latin typeface="Cambria Math" panose="02040503050406030204" pitchFamily="18" charset="0"/>
                                </a:rPr>
                              </m:ctrlPr>
                            </m:fPr>
                            <m:num>
                              <m:r>
                                <a:rPr lang="es-PE" sz="2215" i="1">
                                  <a:solidFill>
                                    <a:srgbClr val="0000CC"/>
                                  </a:solidFill>
                                  <a:latin typeface="Cambria Math"/>
                                </a:rPr>
                                <m:t>𝑁</m:t>
                              </m:r>
                              <m:r>
                                <a:rPr lang="es-PE" sz="2215" i="1">
                                  <a:solidFill>
                                    <a:srgbClr val="0000CC"/>
                                  </a:solidFill>
                                  <a:latin typeface="Cambria Math"/>
                                </a:rPr>
                                <m:t>−</m:t>
                              </m:r>
                              <m:r>
                                <a:rPr lang="es-PE" sz="2215" i="1">
                                  <a:solidFill>
                                    <a:srgbClr val="0000CC"/>
                                  </a:solidFill>
                                  <a:latin typeface="Cambria Math"/>
                                </a:rPr>
                                <m:t>𝑛</m:t>
                              </m:r>
                            </m:num>
                            <m:den>
                              <m:r>
                                <a:rPr lang="es-PE" sz="2215" i="1">
                                  <a:solidFill>
                                    <a:srgbClr val="0000CC"/>
                                  </a:solidFill>
                                  <a:latin typeface="Cambria Math"/>
                                </a:rPr>
                                <m:t>𝑁</m:t>
                              </m:r>
                              <m:r>
                                <a:rPr lang="es-PE" sz="2215" i="1">
                                  <a:solidFill>
                                    <a:srgbClr val="0000CC"/>
                                  </a:solidFill>
                                  <a:latin typeface="Cambria Math"/>
                                </a:rPr>
                                <m:t>−1</m:t>
                              </m:r>
                            </m:den>
                          </m:f>
                        </m:e>
                      </m:d>
                      <m:f>
                        <m:fPr>
                          <m:ctrlPr>
                            <a:rPr lang="es-PE" sz="2215" i="1">
                              <a:solidFill>
                                <a:srgbClr val="0000CC"/>
                              </a:solidFill>
                              <a:latin typeface="Cambria Math" panose="02040503050406030204" pitchFamily="18" charset="0"/>
                            </a:rPr>
                          </m:ctrlPr>
                        </m:fPr>
                        <m:num>
                          <m:sSup>
                            <m:sSupPr>
                              <m:ctrlPr>
                                <a:rPr lang="es-PE" sz="2215" i="1">
                                  <a:solidFill>
                                    <a:srgbClr val="0000CC"/>
                                  </a:solidFill>
                                  <a:latin typeface="Cambria Math" panose="02040503050406030204" pitchFamily="18" charset="0"/>
                                </a:rPr>
                              </m:ctrlPr>
                            </m:sSupPr>
                            <m:e>
                              <m:r>
                                <a:rPr lang="es-PE" sz="2215" i="1">
                                  <a:solidFill>
                                    <a:srgbClr val="0000CC"/>
                                  </a:solidFill>
                                  <a:latin typeface="Cambria Math"/>
                                </a:rPr>
                                <m:t>𝑁</m:t>
                              </m:r>
                            </m:e>
                            <m:sup>
                              <m:r>
                                <a:rPr lang="es-PE" sz="2215" i="1">
                                  <a:solidFill>
                                    <a:srgbClr val="0000CC"/>
                                  </a:solidFill>
                                  <a:latin typeface="Cambria Math"/>
                                </a:rPr>
                                <m:t>2</m:t>
                              </m:r>
                            </m:sup>
                          </m:sSup>
                          <m:sSup>
                            <m:sSupPr>
                              <m:ctrlPr>
                                <a:rPr lang="es-PE" sz="2215" i="1">
                                  <a:solidFill>
                                    <a:srgbClr val="0000CC"/>
                                  </a:solidFill>
                                  <a:latin typeface="Cambria Math" panose="02040503050406030204" pitchFamily="18" charset="0"/>
                                </a:rPr>
                              </m:ctrlPr>
                            </m:sSupPr>
                            <m:e>
                              <m:r>
                                <a:rPr lang="es-PE" sz="2215" i="1">
                                  <a:solidFill>
                                    <a:srgbClr val="0000CC"/>
                                  </a:solidFill>
                                  <a:latin typeface="Cambria Math"/>
                                  <a:ea typeface="Cambria Math"/>
                                </a:rPr>
                                <m:t>𝜎</m:t>
                              </m:r>
                            </m:e>
                            <m:sup>
                              <m:r>
                                <a:rPr lang="es-PE" sz="2215" i="1">
                                  <a:solidFill>
                                    <a:srgbClr val="0000CC"/>
                                  </a:solidFill>
                                  <a:latin typeface="Cambria Math"/>
                                </a:rPr>
                                <m:t>2</m:t>
                              </m:r>
                            </m:sup>
                          </m:sSup>
                        </m:num>
                        <m:den>
                          <m:r>
                            <a:rPr lang="es-PE" sz="2215" i="1">
                              <a:solidFill>
                                <a:srgbClr val="0000CC"/>
                              </a:solidFill>
                              <a:latin typeface="Cambria Math"/>
                            </a:rPr>
                            <m:t>𝑛</m:t>
                          </m:r>
                        </m:den>
                      </m:f>
                    </m:oMath>
                  </m:oMathPara>
                </a14:m>
                <a:endParaRPr lang="es-PE" sz="2215" dirty="0">
                  <a:solidFill>
                    <a:srgbClr val="0000CC"/>
                  </a:solidFill>
                </a:endParaRPr>
              </a:p>
            </p:txBody>
          </p:sp>
        </mc:Choice>
        <mc:Fallback xmlns="">
          <p:sp>
            <p:nvSpPr>
              <p:cNvPr id="28" name="3 CuadroTexto"/>
              <p:cNvSpPr txBox="1">
                <a:spLocks noRot="1" noChangeAspect="1" noMove="1" noResize="1" noEditPoints="1" noAdjustHandles="1" noChangeArrowheads="1" noChangeShapeType="1" noTextEdit="1"/>
              </p:cNvSpPr>
              <p:nvPr/>
            </p:nvSpPr>
            <p:spPr>
              <a:xfrm>
                <a:off x="4872415" y="3427148"/>
                <a:ext cx="2970172" cy="783548"/>
              </a:xfrm>
              <a:prstGeom prst="rect">
                <a:avLst/>
              </a:prstGeom>
              <a:blipFill>
                <a:blip r:embed="rId3"/>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30" name="5 Rectángulo"/>
              <p:cNvSpPr/>
              <p:nvPr/>
            </p:nvSpPr>
            <p:spPr>
              <a:xfrm>
                <a:off x="4869373" y="5262333"/>
                <a:ext cx="2824106" cy="7762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PE" sz="2215" i="1" smtClean="0">
                              <a:solidFill>
                                <a:srgbClr val="0000CC"/>
                              </a:solidFill>
                              <a:latin typeface="Cambria Math" panose="02040503050406030204" pitchFamily="18" charset="0"/>
                            </a:rPr>
                          </m:ctrlPr>
                        </m:accPr>
                        <m:e>
                          <m:r>
                            <a:rPr lang="es-PE" sz="2215" i="1">
                              <a:solidFill>
                                <a:srgbClr val="0000CC"/>
                              </a:solidFill>
                              <a:latin typeface="Cambria Math"/>
                            </a:rPr>
                            <m:t>𝑉</m:t>
                          </m:r>
                        </m:e>
                      </m:acc>
                      <m:d>
                        <m:dPr>
                          <m:ctrlPr>
                            <a:rPr lang="es-PE" sz="2215" i="1">
                              <a:solidFill>
                                <a:srgbClr val="0000CC"/>
                              </a:solidFill>
                              <a:latin typeface="Cambria Math" panose="02040503050406030204" pitchFamily="18" charset="0"/>
                            </a:rPr>
                          </m:ctrlPr>
                        </m:dPr>
                        <m:e>
                          <m:acc>
                            <m:accPr>
                              <m:chr m:val="̂"/>
                              <m:ctrlPr>
                                <a:rPr lang="es-PE" sz="2215" i="1">
                                  <a:solidFill>
                                    <a:srgbClr val="0000CC"/>
                                  </a:solidFill>
                                  <a:latin typeface="Cambria Math" panose="02040503050406030204" pitchFamily="18" charset="0"/>
                                </a:rPr>
                              </m:ctrlPr>
                            </m:accPr>
                            <m:e>
                              <m:r>
                                <a:rPr lang="es-PE" sz="2215" i="1">
                                  <a:solidFill>
                                    <a:srgbClr val="0000CC"/>
                                  </a:solidFill>
                                  <a:latin typeface="Cambria Math"/>
                                  <a:ea typeface="Cambria Math"/>
                                </a:rPr>
                                <m:t>𝑇</m:t>
                              </m:r>
                            </m:e>
                          </m:acc>
                        </m:e>
                      </m:d>
                      <m:r>
                        <a:rPr lang="es-PE" sz="2215" i="1">
                          <a:solidFill>
                            <a:srgbClr val="0000CC"/>
                          </a:solidFill>
                          <a:latin typeface="Cambria Math"/>
                        </a:rPr>
                        <m:t>=</m:t>
                      </m:r>
                      <m:f>
                        <m:fPr>
                          <m:ctrlPr>
                            <a:rPr lang="es-PE" sz="2215" i="1">
                              <a:solidFill>
                                <a:srgbClr val="0000CC"/>
                              </a:solidFill>
                              <a:latin typeface="Cambria Math" panose="02040503050406030204" pitchFamily="18" charset="0"/>
                            </a:rPr>
                          </m:ctrlPr>
                        </m:fPr>
                        <m:num>
                          <m:sSup>
                            <m:sSupPr>
                              <m:ctrlPr>
                                <a:rPr lang="es-PE" sz="2215" i="1">
                                  <a:solidFill>
                                    <a:srgbClr val="0000CC"/>
                                  </a:solidFill>
                                  <a:latin typeface="Cambria Math" panose="02040503050406030204" pitchFamily="18" charset="0"/>
                                </a:rPr>
                              </m:ctrlPr>
                            </m:sSupPr>
                            <m:e>
                              <m:r>
                                <a:rPr lang="es-PE" sz="2215" i="1">
                                  <a:solidFill>
                                    <a:srgbClr val="0000CC"/>
                                  </a:solidFill>
                                  <a:latin typeface="Cambria Math"/>
                                </a:rPr>
                                <m:t>𝑁</m:t>
                              </m:r>
                            </m:e>
                            <m:sup>
                              <m:r>
                                <a:rPr lang="es-PE" sz="2215" i="1">
                                  <a:solidFill>
                                    <a:srgbClr val="0000CC"/>
                                  </a:solidFill>
                                  <a:latin typeface="Cambria Math"/>
                                </a:rPr>
                                <m:t>2</m:t>
                              </m:r>
                            </m:sup>
                          </m:sSup>
                          <m:d>
                            <m:dPr>
                              <m:ctrlPr>
                                <a:rPr lang="es-PE" sz="2215" i="1">
                                  <a:solidFill>
                                    <a:srgbClr val="0000CC"/>
                                  </a:solidFill>
                                  <a:latin typeface="Cambria Math" panose="02040503050406030204" pitchFamily="18" charset="0"/>
                                </a:rPr>
                              </m:ctrlPr>
                            </m:dPr>
                            <m:e>
                              <m:r>
                                <a:rPr lang="es-PE" sz="2215" i="1">
                                  <a:solidFill>
                                    <a:srgbClr val="0000CC"/>
                                  </a:solidFill>
                                  <a:latin typeface="Cambria Math"/>
                                </a:rPr>
                                <m:t>1−</m:t>
                              </m:r>
                              <m:r>
                                <a:rPr lang="es-PE" sz="2215" i="1">
                                  <a:solidFill>
                                    <a:srgbClr val="0000CC"/>
                                  </a:solidFill>
                                  <a:latin typeface="Cambria Math"/>
                                </a:rPr>
                                <m:t>𝑓</m:t>
                              </m:r>
                            </m:e>
                          </m:d>
                        </m:num>
                        <m:den>
                          <m:r>
                            <a:rPr lang="es-PE" sz="2215" i="1">
                              <a:solidFill>
                                <a:srgbClr val="0000CC"/>
                              </a:solidFill>
                              <a:latin typeface="Cambria Math"/>
                            </a:rPr>
                            <m:t>𝑛</m:t>
                          </m:r>
                        </m:den>
                      </m:f>
                      <m:sSup>
                        <m:sSupPr>
                          <m:ctrlPr>
                            <a:rPr lang="es-PE" sz="2215" i="1">
                              <a:solidFill>
                                <a:srgbClr val="0000CC"/>
                              </a:solidFill>
                              <a:latin typeface="Cambria Math" panose="02040503050406030204" pitchFamily="18" charset="0"/>
                            </a:rPr>
                          </m:ctrlPr>
                        </m:sSupPr>
                        <m:e>
                          <m:r>
                            <a:rPr lang="es-PE" sz="2215" i="1">
                              <a:solidFill>
                                <a:srgbClr val="0000CC"/>
                              </a:solidFill>
                              <a:latin typeface="Cambria Math"/>
                            </a:rPr>
                            <m:t>𝑠</m:t>
                          </m:r>
                        </m:e>
                        <m:sup>
                          <m:r>
                            <a:rPr lang="es-PE" sz="2215" i="1">
                              <a:solidFill>
                                <a:srgbClr val="0000CC"/>
                              </a:solidFill>
                              <a:latin typeface="Cambria Math"/>
                            </a:rPr>
                            <m:t>2</m:t>
                          </m:r>
                        </m:sup>
                      </m:sSup>
                    </m:oMath>
                  </m:oMathPara>
                </a14:m>
                <a:endParaRPr lang="es-PE" sz="2215" dirty="0">
                  <a:solidFill>
                    <a:srgbClr val="0000CC"/>
                  </a:solidFill>
                </a:endParaRPr>
              </a:p>
            </p:txBody>
          </p:sp>
        </mc:Choice>
        <mc:Fallback xmlns="">
          <p:sp>
            <p:nvSpPr>
              <p:cNvPr id="30" name="5 Rectángulo"/>
              <p:cNvSpPr>
                <a:spLocks noRot="1" noChangeAspect="1" noMove="1" noResize="1" noEditPoints="1" noAdjustHandles="1" noChangeArrowheads="1" noChangeShapeType="1" noTextEdit="1"/>
              </p:cNvSpPr>
              <p:nvPr/>
            </p:nvSpPr>
            <p:spPr>
              <a:xfrm>
                <a:off x="4869373" y="5262333"/>
                <a:ext cx="2824106" cy="776238"/>
              </a:xfrm>
              <a:prstGeom prst="rect">
                <a:avLst/>
              </a:prstGeom>
              <a:blipFill>
                <a:blip r:embed="rId4"/>
                <a:stretch>
                  <a:fillRect/>
                </a:stretch>
              </a:blipFill>
            </p:spPr>
            <p:txBody>
              <a:bodyPr/>
              <a:lstStyle/>
              <a:p>
                <a:r>
                  <a:rPr lang="es-PE">
                    <a:noFill/>
                  </a:rPr>
                  <a:t> </a:t>
                </a:r>
              </a:p>
            </p:txBody>
          </p:sp>
        </mc:Fallback>
      </mc:AlternateContent>
      <p:sp>
        <p:nvSpPr>
          <p:cNvPr id="10"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PROCEDIMIENTO DE ESTIMACIÓN DE TOTALES CON MAS sr</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11" name="Conector recto 10"/>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0376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contenido"/>
          <p:cNvSpPr>
            <a:spLocks noGrp="1"/>
          </p:cNvSpPr>
          <p:nvPr>
            <p:ph idx="1"/>
          </p:nvPr>
        </p:nvSpPr>
        <p:spPr>
          <a:xfrm>
            <a:off x="407368" y="1340768"/>
            <a:ext cx="7467600" cy="4498848"/>
          </a:xfrm>
        </p:spPr>
        <p:txBody>
          <a:bodyPr/>
          <a:lstStyle/>
          <a:p>
            <a:pPr algn="just">
              <a:lnSpc>
                <a:spcPct val="150000"/>
              </a:lnSpc>
            </a:pPr>
            <a:r>
              <a:rPr lang="es-PE" sz="1800" dirty="0">
                <a:solidFill>
                  <a:srgbClr val="0000CC"/>
                </a:solidFill>
                <a:latin typeface="Times New Roman" pitchFamily="18" charset="0"/>
                <a:cs typeface="Times New Roman" pitchFamily="18" charset="0"/>
              </a:rPr>
              <a:t>Un estimador general para la proporción poblacional     </a:t>
            </a:r>
            <a:r>
              <a:rPr lang="es-PE" sz="1800" i="1" dirty="0">
                <a:solidFill>
                  <a:srgbClr val="0000CC"/>
                </a:solidFill>
                <a:latin typeface="Times New Roman" pitchFamily="18" charset="0"/>
                <a:cs typeface="Times New Roman" pitchFamily="18" charset="0"/>
              </a:rPr>
              <a:t>P  </a:t>
            </a:r>
            <a:r>
              <a:rPr lang="es-PE" sz="1800" dirty="0">
                <a:solidFill>
                  <a:srgbClr val="0000CC"/>
                </a:solidFill>
                <a:latin typeface="Times New Roman" pitchFamily="18" charset="0"/>
                <a:cs typeface="Times New Roman" pitchFamily="18" charset="0"/>
              </a:rPr>
              <a:t>esta dado por</a:t>
            </a:r>
          </a:p>
          <a:p>
            <a:pPr algn="just">
              <a:lnSpc>
                <a:spcPct val="150000"/>
              </a:lnSpc>
            </a:pPr>
            <a:endParaRPr lang="es-PE" sz="1800" dirty="0">
              <a:solidFill>
                <a:srgbClr val="0000CC"/>
              </a:solidFill>
              <a:latin typeface="Times New Roman" pitchFamily="18" charset="0"/>
              <a:cs typeface="Times New Roman" pitchFamily="18" charset="0"/>
            </a:endParaRPr>
          </a:p>
          <a:p>
            <a:pPr algn="just">
              <a:lnSpc>
                <a:spcPct val="150000"/>
              </a:lnSpc>
            </a:pPr>
            <a:endParaRPr lang="es-PE" sz="1800" dirty="0">
              <a:solidFill>
                <a:srgbClr val="0000CC"/>
              </a:solidFill>
              <a:latin typeface="Times New Roman" pitchFamily="18" charset="0"/>
              <a:cs typeface="Times New Roman" pitchFamily="18" charset="0"/>
            </a:endParaRPr>
          </a:p>
          <a:p>
            <a:pPr algn="just">
              <a:lnSpc>
                <a:spcPct val="150000"/>
              </a:lnSpc>
            </a:pPr>
            <a:endParaRPr lang="es-PE" sz="1800" dirty="0">
              <a:solidFill>
                <a:srgbClr val="0000CC"/>
              </a:solidFill>
              <a:latin typeface="Times New Roman" pitchFamily="18" charset="0"/>
              <a:cs typeface="Times New Roman" pitchFamily="18" charset="0"/>
            </a:endParaRPr>
          </a:p>
          <a:p>
            <a:pPr algn="just">
              <a:lnSpc>
                <a:spcPct val="150000"/>
              </a:lnSpc>
            </a:pPr>
            <a:r>
              <a:rPr lang="es-PE" sz="1800" dirty="0">
                <a:solidFill>
                  <a:srgbClr val="0000CC"/>
                </a:solidFill>
                <a:latin typeface="Times New Roman" pitchFamily="18" charset="0"/>
                <a:cs typeface="Times New Roman" pitchFamily="18" charset="0"/>
              </a:rPr>
              <a:t>La varianza teórica del estimador anterior es </a:t>
            </a:r>
          </a:p>
          <a:p>
            <a:pPr marL="0" indent="0" algn="just">
              <a:lnSpc>
                <a:spcPct val="150000"/>
              </a:lnSpc>
              <a:buNone/>
            </a:pPr>
            <a:endParaRPr lang="es-PE" sz="1800" dirty="0">
              <a:solidFill>
                <a:srgbClr val="0000CC"/>
              </a:solidFill>
              <a:latin typeface="Times New Roman" pitchFamily="18" charset="0"/>
              <a:cs typeface="Times New Roman" pitchFamily="18" charset="0"/>
            </a:endParaRPr>
          </a:p>
          <a:p>
            <a:pPr algn="just">
              <a:lnSpc>
                <a:spcPct val="150000"/>
              </a:lnSpc>
            </a:pPr>
            <a:endParaRPr lang="es-PE" sz="1800" dirty="0">
              <a:solidFill>
                <a:srgbClr val="0000CC"/>
              </a:solidFill>
              <a:latin typeface="Times New Roman" pitchFamily="18" charset="0"/>
              <a:cs typeface="Times New Roman" pitchFamily="18" charset="0"/>
            </a:endParaRPr>
          </a:p>
          <a:p>
            <a:pPr marL="0" indent="0" algn="just">
              <a:lnSpc>
                <a:spcPct val="150000"/>
              </a:lnSpc>
              <a:buNone/>
            </a:pPr>
            <a:endParaRPr lang="es-PE" sz="1800" dirty="0">
              <a:solidFill>
                <a:srgbClr val="0000CC"/>
              </a:solidFill>
              <a:latin typeface="Times New Roman" pitchFamily="18" charset="0"/>
              <a:cs typeface="Times New Roman" pitchFamily="18" charset="0"/>
            </a:endParaRPr>
          </a:p>
          <a:p>
            <a:pPr algn="just">
              <a:lnSpc>
                <a:spcPct val="150000"/>
              </a:lnSpc>
            </a:pPr>
            <a:r>
              <a:rPr lang="es-PE" sz="1800" dirty="0">
                <a:solidFill>
                  <a:srgbClr val="0000CC"/>
                </a:solidFill>
                <a:latin typeface="Times New Roman" pitchFamily="18" charset="0"/>
                <a:cs typeface="Times New Roman" pitchFamily="18" charset="0"/>
              </a:rPr>
              <a:t>La varianza estimada del estimador anterior es</a:t>
            </a:r>
          </a:p>
          <a:p>
            <a:pPr algn="just">
              <a:lnSpc>
                <a:spcPct val="150000"/>
              </a:lnSpc>
            </a:pPr>
            <a:endParaRPr lang="es-PE" sz="1800" dirty="0">
              <a:solidFill>
                <a:srgbClr val="0000CC"/>
              </a:solidFill>
              <a:latin typeface="Times New Roman" pitchFamily="18" charset="0"/>
              <a:cs typeface="Times New Roman" pitchFamily="18" charset="0"/>
            </a:endParaRPr>
          </a:p>
          <a:p>
            <a:pPr algn="just">
              <a:lnSpc>
                <a:spcPct val="150000"/>
              </a:lnSpc>
              <a:buFont typeface="Wingdings" pitchFamily="2" charset="2"/>
              <a:buNone/>
            </a:pPr>
            <a:endParaRPr lang="es-PE" sz="1800" dirty="0">
              <a:solidFill>
                <a:srgbClr val="0000CC"/>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7" name="1 CuadroTexto"/>
              <p:cNvSpPr txBox="1"/>
              <p:nvPr/>
            </p:nvSpPr>
            <p:spPr>
              <a:xfrm>
                <a:off x="5081307" y="1938097"/>
                <a:ext cx="2359877" cy="10228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s-PE" sz="2215" i="1" smtClean="0">
                              <a:solidFill>
                                <a:srgbClr val="0000CC"/>
                              </a:solidFill>
                              <a:latin typeface="Cambria Math" panose="02040503050406030204" pitchFamily="18" charset="0"/>
                            </a:rPr>
                          </m:ctrlPr>
                        </m:accPr>
                        <m:e>
                          <m:r>
                            <a:rPr lang="es-PE" sz="2215" i="1">
                              <a:solidFill>
                                <a:srgbClr val="0000CC"/>
                              </a:solidFill>
                              <a:latin typeface="Cambria Math"/>
                            </a:rPr>
                            <m:t>𝑃</m:t>
                          </m:r>
                        </m:e>
                      </m:acc>
                      <m:r>
                        <a:rPr lang="es-PE" sz="2215" i="1">
                          <a:solidFill>
                            <a:srgbClr val="0000CC"/>
                          </a:solidFill>
                          <a:latin typeface="Cambria Math"/>
                        </a:rPr>
                        <m:t>=</m:t>
                      </m:r>
                      <m:f>
                        <m:fPr>
                          <m:ctrlPr>
                            <a:rPr lang="es-PE" sz="2215" i="1">
                              <a:solidFill>
                                <a:srgbClr val="0000CC"/>
                              </a:solidFill>
                              <a:latin typeface="Cambria Math" panose="02040503050406030204" pitchFamily="18" charset="0"/>
                            </a:rPr>
                          </m:ctrlPr>
                        </m:fPr>
                        <m:num>
                          <m:r>
                            <a:rPr lang="es-PE" sz="2215" i="1">
                              <a:solidFill>
                                <a:srgbClr val="0000CC"/>
                              </a:solidFill>
                              <a:latin typeface="Cambria Math"/>
                            </a:rPr>
                            <m:t>1</m:t>
                          </m:r>
                        </m:num>
                        <m:den>
                          <m:r>
                            <a:rPr lang="es-PE" sz="2215" i="1">
                              <a:solidFill>
                                <a:srgbClr val="0000CC"/>
                              </a:solidFill>
                              <a:latin typeface="Cambria Math"/>
                            </a:rPr>
                            <m:t>𝑛</m:t>
                          </m:r>
                        </m:den>
                      </m:f>
                      <m:nary>
                        <m:naryPr>
                          <m:chr m:val="∑"/>
                          <m:ctrlPr>
                            <a:rPr lang="es-PE" sz="2215" i="1">
                              <a:solidFill>
                                <a:srgbClr val="0000CC"/>
                              </a:solidFill>
                              <a:latin typeface="Cambria Math" panose="02040503050406030204" pitchFamily="18" charset="0"/>
                            </a:rPr>
                          </m:ctrlPr>
                        </m:naryPr>
                        <m:sub>
                          <m:r>
                            <m:rPr>
                              <m:brk m:alnAt="23"/>
                            </m:rPr>
                            <a:rPr lang="es-PE" sz="2215" i="1">
                              <a:solidFill>
                                <a:srgbClr val="0000CC"/>
                              </a:solidFill>
                              <a:latin typeface="Cambria Math"/>
                            </a:rPr>
                            <m:t>𝑖</m:t>
                          </m:r>
                          <m:r>
                            <a:rPr lang="es-PE" sz="2215" i="1">
                              <a:solidFill>
                                <a:srgbClr val="0000CC"/>
                              </a:solidFill>
                              <a:latin typeface="Cambria Math"/>
                            </a:rPr>
                            <m:t>=1</m:t>
                          </m:r>
                        </m:sub>
                        <m:sup>
                          <m:r>
                            <a:rPr lang="es-PE" sz="2215" i="1">
                              <a:solidFill>
                                <a:srgbClr val="0000CC"/>
                              </a:solidFill>
                              <a:latin typeface="Cambria Math"/>
                            </a:rPr>
                            <m:t>𝑛</m:t>
                          </m:r>
                        </m:sup>
                        <m:e>
                          <m:sSub>
                            <m:sSubPr>
                              <m:ctrlPr>
                                <a:rPr lang="es-PE" sz="2215" i="1">
                                  <a:solidFill>
                                    <a:srgbClr val="0000CC"/>
                                  </a:solidFill>
                                  <a:latin typeface="Cambria Math" panose="02040503050406030204" pitchFamily="18" charset="0"/>
                                </a:rPr>
                              </m:ctrlPr>
                            </m:sSubPr>
                            <m:e>
                              <m:r>
                                <a:rPr lang="es-PE" sz="2215" i="1">
                                  <a:solidFill>
                                    <a:srgbClr val="0000CC"/>
                                  </a:solidFill>
                                  <a:latin typeface="Cambria Math"/>
                                </a:rPr>
                                <m:t>𝑦</m:t>
                              </m:r>
                            </m:e>
                            <m:sub>
                              <m:r>
                                <a:rPr lang="es-PE" sz="2215" i="1">
                                  <a:solidFill>
                                    <a:srgbClr val="0000CC"/>
                                  </a:solidFill>
                                  <a:latin typeface="Cambria Math"/>
                                </a:rPr>
                                <m:t>𝑖</m:t>
                              </m:r>
                            </m:sub>
                          </m:sSub>
                          <m:r>
                            <a:rPr lang="es-PE" sz="2215" i="1">
                              <a:solidFill>
                                <a:srgbClr val="0000CC"/>
                              </a:solidFill>
                              <a:latin typeface="Cambria Math"/>
                            </a:rPr>
                            <m:t>=</m:t>
                          </m:r>
                          <m:f>
                            <m:fPr>
                              <m:ctrlPr>
                                <a:rPr lang="es-PE" sz="2215" i="1">
                                  <a:solidFill>
                                    <a:srgbClr val="0000CC"/>
                                  </a:solidFill>
                                  <a:latin typeface="Cambria Math" panose="02040503050406030204" pitchFamily="18" charset="0"/>
                                </a:rPr>
                              </m:ctrlPr>
                            </m:fPr>
                            <m:num>
                              <m:sSub>
                                <m:sSubPr>
                                  <m:ctrlPr>
                                    <a:rPr lang="es-PE" sz="2215" i="1">
                                      <a:solidFill>
                                        <a:srgbClr val="0000CC"/>
                                      </a:solidFill>
                                      <a:latin typeface="Cambria Math" panose="02040503050406030204" pitchFamily="18" charset="0"/>
                                    </a:rPr>
                                  </m:ctrlPr>
                                </m:sSubPr>
                                <m:e>
                                  <m:r>
                                    <a:rPr lang="es-PE" sz="2215" i="1">
                                      <a:solidFill>
                                        <a:srgbClr val="0000CC"/>
                                      </a:solidFill>
                                      <a:latin typeface="Cambria Math"/>
                                    </a:rPr>
                                    <m:t>𝑛</m:t>
                                  </m:r>
                                </m:e>
                                <m:sub>
                                  <m:r>
                                    <a:rPr lang="es-PE" sz="2215" i="1">
                                      <a:solidFill>
                                        <a:srgbClr val="0000CC"/>
                                      </a:solidFill>
                                      <a:latin typeface="Cambria Math"/>
                                    </a:rPr>
                                    <m:t>𝑒</m:t>
                                  </m:r>
                                </m:sub>
                              </m:sSub>
                            </m:num>
                            <m:den>
                              <m:r>
                                <a:rPr lang="es-PE" sz="2215" i="1">
                                  <a:solidFill>
                                    <a:srgbClr val="0000CC"/>
                                  </a:solidFill>
                                  <a:latin typeface="Cambria Math"/>
                                </a:rPr>
                                <m:t>𝑛</m:t>
                              </m:r>
                            </m:den>
                          </m:f>
                        </m:e>
                      </m:nary>
                    </m:oMath>
                  </m:oMathPara>
                </a14:m>
                <a:endParaRPr lang="es-PE" sz="2215" dirty="0">
                  <a:solidFill>
                    <a:srgbClr val="0000CC"/>
                  </a:solidFill>
                </a:endParaRPr>
              </a:p>
            </p:txBody>
          </p:sp>
        </mc:Choice>
        <mc:Fallback xmlns="">
          <p:sp>
            <p:nvSpPr>
              <p:cNvPr id="7" name="1 CuadroTexto"/>
              <p:cNvSpPr txBox="1">
                <a:spLocks noRot="1" noChangeAspect="1" noMove="1" noResize="1" noEditPoints="1" noAdjustHandles="1" noChangeArrowheads="1" noChangeShapeType="1" noTextEdit="1"/>
              </p:cNvSpPr>
              <p:nvPr/>
            </p:nvSpPr>
            <p:spPr>
              <a:xfrm>
                <a:off x="5081307" y="1938097"/>
                <a:ext cx="2359877" cy="1022844"/>
              </a:xfrm>
              <a:prstGeom prst="rect">
                <a:avLst/>
              </a:prstGeom>
              <a:blipFill>
                <a:blip r:embed="rId2"/>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3" name="3 Rectángulo"/>
              <p:cNvSpPr/>
              <p:nvPr/>
            </p:nvSpPr>
            <p:spPr>
              <a:xfrm>
                <a:off x="4558118" y="3787658"/>
                <a:ext cx="3406253" cy="748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PE" sz="2215" i="1" smtClean="0">
                          <a:solidFill>
                            <a:srgbClr val="0000CC"/>
                          </a:solidFill>
                          <a:latin typeface="Cambria Math"/>
                        </a:rPr>
                        <m:t>𝑉</m:t>
                      </m:r>
                      <m:d>
                        <m:dPr>
                          <m:ctrlPr>
                            <a:rPr lang="es-PE" sz="2215" i="1">
                              <a:solidFill>
                                <a:srgbClr val="0000CC"/>
                              </a:solidFill>
                              <a:latin typeface="Cambria Math" panose="02040503050406030204" pitchFamily="18" charset="0"/>
                            </a:rPr>
                          </m:ctrlPr>
                        </m:dPr>
                        <m:e>
                          <m:acc>
                            <m:accPr>
                              <m:chr m:val="̂"/>
                              <m:ctrlPr>
                                <a:rPr lang="es-PE" sz="2215" i="1">
                                  <a:solidFill>
                                    <a:srgbClr val="0000CC"/>
                                  </a:solidFill>
                                  <a:latin typeface="Cambria Math" panose="02040503050406030204" pitchFamily="18" charset="0"/>
                                </a:rPr>
                              </m:ctrlPr>
                            </m:accPr>
                            <m:e>
                              <m:r>
                                <a:rPr lang="es-PE" sz="2215" i="1">
                                  <a:solidFill>
                                    <a:srgbClr val="0000CC"/>
                                  </a:solidFill>
                                  <a:latin typeface="Cambria Math"/>
                                </a:rPr>
                                <m:t>𝑃</m:t>
                              </m:r>
                            </m:e>
                          </m:acc>
                        </m:e>
                      </m:d>
                      <m:r>
                        <a:rPr lang="es-PE" sz="2215" i="1">
                          <a:solidFill>
                            <a:srgbClr val="0000CC"/>
                          </a:solidFill>
                          <a:latin typeface="Cambria Math"/>
                        </a:rPr>
                        <m:t>=</m:t>
                      </m:r>
                      <m:d>
                        <m:dPr>
                          <m:ctrlPr>
                            <a:rPr lang="es-PE" sz="2215" i="1">
                              <a:solidFill>
                                <a:srgbClr val="0000CC"/>
                              </a:solidFill>
                              <a:latin typeface="Cambria Math" panose="02040503050406030204" pitchFamily="18" charset="0"/>
                            </a:rPr>
                          </m:ctrlPr>
                        </m:dPr>
                        <m:e>
                          <m:f>
                            <m:fPr>
                              <m:ctrlPr>
                                <a:rPr lang="es-PE" sz="2215" i="1">
                                  <a:solidFill>
                                    <a:srgbClr val="0000CC"/>
                                  </a:solidFill>
                                  <a:latin typeface="Cambria Math" panose="02040503050406030204" pitchFamily="18" charset="0"/>
                                </a:rPr>
                              </m:ctrlPr>
                            </m:fPr>
                            <m:num>
                              <m:r>
                                <a:rPr lang="es-PE" sz="2215" i="1">
                                  <a:solidFill>
                                    <a:srgbClr val="0000CC"/>
                                  </a:solidFill>
                                  <a:latin typeface="Cambria Math"/>
                                </a:rPr>
                                <m:t>𝑁</m:t>
                              </m:r>
                              <m:r>
                                <a:rPr lang="es-PE" sz="2215" i="1">
                                  <a:solidFill>
                                    <a:srgbClr val="0000CC"/>
                                  </a:solidFill>
                                  <a:latin typeface="Cambria Math"/>
                                </a:rPr>
                                <m:t>−</m:t>
                              </m:r>
                              <m:r>
                                <a:rPr lang="es-PE" sz="2215" i="1">
                                  <a:solidFill>
                                    <a:srgbClr val="0000CC"/>
                                  </a:solidFill>
                                  <a:latin typeface="Cambria Math"/>
                                </a:rPr>
                                <m:t>𝑛</m:t>
                              </m:r>
                            </m:num>
                            <m:den>
                              <m:r>
                                <a:rPr lang="es-PE" sz="2215" i="1">
                                  <a:solidFill>
                                    <a:srgbClr val="0000CC"/>
                                  </a:solidFill>
                                  <a:latin typeface="Cambria Math"/>
                                </a:rPr>
                                <m:t>𝑁</m:t>
                              </m:r>
                              <m:r>
                                <a:rPr lang="es-PE" sz="2215" i="1">
                                  <a:solidFill>
                                    <a:srgbClr val="0000CC"/>
                                  </a:solidFill>
                                  <a:latin typeface="Cambria Math"/>
                                </a:rPr>
                                <m:t>−1</m:t>
                              </m:r>
                            </m:den>
                          </m:f>
                        </m:e>
                      </m:d>
                      <m:f>
                        <m:fPr>
                          <m:ctrlPr>
                            <a:rPr lang="es-PE" sz="2215" i="1">
                              <a:solidFill>
                                <a:srgbClr val="0000CC"/>
                              </a:solidFill>
                              <a:latin typeface="Cambria Math" panose="02040503050406030204" pitchFamily="18" charset="0"/>
                            </a:rPr>
                          </m:ctrlPr>
                        </m:fPr>
                        <m:num>
                          <m:r>
                            <a:rPr lang="es-PE" sz="2215" i="1">
                              <a:solidFill>
                                <a:srgbClr val="0000CC"/>
                              </a:solidFill>
                              <a:latin typeface="Cambria Math"/>
                            </a:rPr>
                            <m:t>𝑃</m:t>
                          </m:r>
                          <m:r>
                            <a:rPr lang="es-PE" sz="2215" i="1">
                              <a:solidFill>
                                <a:srgbClr val="0000CC"/>
                              </a:solidFill>
                              <a:latin typeface="Cambria Math"/>
                            </a:rPr>
                            <m:t>(1−</m:t>
                          </m:r>
                          <m:r>
                            <a:rPr lang="es-PE" sz="2215" i="1">
                              <a:solidFill>
                                <a:srgbClr val="0000CC"/>
                              </a:solidFill>
                              <a:latin typeface="Cambria Math"/>
                            </a:rPr>
                            <m:t>𝑃</m:t>
                          </m:r>
                          <m:r>
                            <a:rPr lang="es-PE" sz="2215" i="1">
                              <a:solidFill>
                                <a:srgbClr val="0000CC"/>
                              </a:solidFill>
                              <a:latin typeface="Cambria Math"/>
                            </a:rPr>
                            <m:t>)</m:t>
                          </m:r>
                        </m:num>
                        <m:den>
                          <m:r>
                            <a:rPr lang="es-PE" sz="2215" i="1">
                              <a:solidFill>
                                <a:srgbClr val="0000CC"/>
                              </a:solidFill>
                              <a:latin typeface="Cambria Math"/>
                            </a:rPr>
                            <m:t>𝑛</m:t>
                          </m:r>
                        </m:den>
                      </m:f>
                    </m:oMath>
                  </m:oMathPara>
                </a14:m>
                <a:endParaRPr lang="es-PE" sz="2215" dirty="0">
                  <a:solidFill>
                    <a:srgbClr val="0000CC"/>
                  </a:solidFill>
                </a:endParaRPr>
              </a:p>
            </p:txBody>
          </p:sp>
        </mc:Choice>
        <mc:Fallback xmlns="">
          <p:sp>
            <p:nvSpPr>
              <p:cNvPr id="13" name="3 Rectángulo"/>
              <p:cNvSpPr>
                <a:spLocks noRot="1" noChangeAspect="1" noMove="1" noResize="1" noEditPoints="1" noAdjustHandles="1" noChangeArrowheads="1" noChangeShapeType="1" noTextEdit="1"/>
              </p:cNvSpPr>
              <p:nvPr/>
            </p:nvSpPr>
            <p:spPr>
              <a:xfrm>
                <a:off x="4558118" y="3787658"/>
                <a:ext cx="3406253" cy="748859"/>
              </a:xfrm>
              <a:prstGeom prst="rect">
                <a:avLst/>
              </a:prstGeom>
              <a:blipFill>
                <a:blip r:embed="rId3"/>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5" name="5 Rectángulo"/>
              <p:cNvSpPr/>
              <p:nvPr/>
            </p:nvSpPr>
            <p:spPr>
              <a:xfrm>
                <a:off x="4766700" y="5650501"/>
                <a:ext cx="2989088" cy="602473"/>
              </a:xfrm>
              <a:prstGeom prst="rect">
                <a:avLst/>
              </a:prstGeom>
            </p:spPr>
            <p:txBody>
              <a:bodyPr wrap="none">
                <a:spAutoFit/>
              </a:bodyPr>
              <a:lstStyle/>
              <a:p>
                <a14:m>
                  <m:oMath xmlns:m="http://schemas.openxmlformats.org/officeDocument/2006/math">
                    <m:acc>
                      <m:accPr>
                        <m:chr m:val="̂"/>
                        <m:ctrlPr>
                          <a:rPr lang="es-PE" sz="2215" i="1" smtClean="0">
                            <a:solidFill>
                              <a:srgbClr val="0000CC"/>
                            </a:solidFill>
                            <a:latin typeface="Cambria Math" panose="02040503050406030204" pitchFamily="18" charset="0"/>
                          </a:rPr>
                        </m:ctrlPr>
                      </m:accPr>
                      <m:e>
                        <m:r>
                          <a:rPr lang="es-PE" sz="2215" i="1">
                            <a:solidFill>
                              <a:srgbClr val="0000CC"/>
                            </a:solidFill>
                            <a:latin typeface="Cambria Math"/>
                          </a:rPr>
                          <m:t>𝑉</m:t>
                        </m:r>
                      </m:e>
                    </m:acc>
                    <m:d>
                      <m:dPr>
                        <m:ctrlPr>
                          <a:rPr lang="es-PE" sz="2215" i="1">
                            <a:solidFill>
                              <a:srgbClr val="0000CC"/>
                            </a:solidFill>
                            <a:latin typeface="Cambria Math" panose="02040503050406030204" pitchFamily="18" charset="0"/>
                          </a:rPr>
                        </m:ctrlPr>
                      </m:dPr>
                      <m:e>
                        <m:acc>
                          <m:accPr>
                            <m:chr m:val="̂"/>
                            <m:ctrlPr>
                              <a:rPr lang="es-PE" sz="2215" i="1">
                                <a:solidFill>
                                  <a:srgbClr val="0000CC"/>
                                </a:solidFill>
                                <a:latin typeface="Cambria Math" panose="02040503050406030204" pitchFamily="18" charset="0"/>
                              </a:rPr>
                            </m:ctrlPr>
                          </m:accPr>
                          <m:e>
                            <m:r>
                              <a:rPr lang="es-PE" sz="2215" i="1">
                                <a:solidFill>
                                  <a:srgbClr val="0000CC"/>
                                </a:solidFill>
                                <a:latin typeface="Cambria Math"/>
                              </a:rPr>
                              <m:t>𝑃</m:t>
                            </m:r>
                          </m:e>
                        </m:acc>
                      </m:e>
                    </m:d>
                    <m:r>
                      <a:rPr lang="es-PE" sz="2215" i="1">
                        <a:solidFill>
                          <a:srgbClr val="0000CC"/>
                        </a:solidFill>
                        <a:latin typeface="Cambria Math"/>
                      </a:rPr>
                      <m:t>=</m:t>
                    </m:r>
                    <m:d>
                      <m:dPr>
                        <m:ctrlPr>
                          <a:rPr lang="es-PE" sz="2215" i="1">
                            <a:solidFill>
                              <a:srgbClr val="0000CC"/>
                            </a:solidFill>
                            <a:latin typeface="Cambria Math" panose="02040503050406030204" pitchFamily="18" charset="0"/>
                          </a:rPr>
                        </m:ctrlPr>
                      </m:dPr>
                      <m:e>
                        <m:f>
                          <m:fPr>
                            <m:ctrlPr>
                              <a:rPr lang="es-PE" sz="2215" i="1">
                                <a:solidFill>
                                  <a:srgbClr val="0000CC"/>
                                </a:solidFill>
                                <a:latin typeface="Cambria Math" panose="02040503050406030204" pitchFamily="18" charset="0"/>
                              </a:rPr>
                            </m:ctrlPr>
                          </m:fPr>
                          <m:num>
                            <m:r>
                              <a:rPr lang="es-PE" sz="2215" i="1">
                                <a:solidFill>
                                  <a:srgbClr val="0000CC"/>
                                </a:solidFill>
                                <a:latin typeface="Cambria Math"/>
                              </a:rPr>
                              <m:t>1−</m:t>
                            </m:r>
                            <m:r>
                              <a:rPr lang="es-PE" sz="2215" i="1">
                                <a:solidFill>
                                  <a:srgbClr val="0000CC"/>
                                </a:solidFill>
                                <a:latin typeface="Cambria Math"/>
                              </a:rPr>
                              <m:t>𝑓</m:t>
                            </m:r>
                          </m:num>
                          <m:den>
                            <m:r>
                              <a:rPr lang="es-PE" sz="2215" i="1">
                                <a:solidFill>
                                  <a:srgbClr val="0000CC"/>
                                </a:solidFill>
                                <a:latin typeface="Cambria Math"/>
                              </a:rPr>
                              <m:t>𝑛</m:t>
                            </m:r>
                            <m:r>
                              <a:rPr lang="es-PE" sz="2215" i="1">
                                <a:solidFill>
                                  <a:srgbClr val="0000CC"/>
                                </a:solidFill>
                                <a:latin typeface="Cambria Math"/>
                              </a:rPr>
                              <m:t>−1</m:t>
                            </m:r>
                          </m:den>
                        </m:f>
                      </m:e>
                    </m:d>
                    <m:acc>
                      <m:accPr>
                        <m:chr m:val="̂"/>
                        <m:ctrlPr>
                          <a:rPr lang="es-PE" sz="2215" i="1">
                            <a:solidFill>
                              <a:srgbClr val="0000CC"/>
                            </a:solidFill>
                            <a:latin typeface="Cambria Math" panose="02040503050406030204" pitchFamily="18" charset="0"/>
                          </a:rPr>
                        </m:ctrlPr>
                      </m:accPr>
                      <m:e>
                        <m:r>
                          <a:rPr lang="es-PE" sz="2215" i="1">
                            <a:solidFill>
                              <a:srgbClr val="0000CC"/>
                            </a:solidFill>
                            <a:latin typeface="Cambria Math"/>
                          </a:rPr>
                          <m:t>𝑃</m:t>
                        </m:r>
                      </m:e>
                    </m:acc>
                    <m:r>
                      <a:rPr lang="es-PE" sz="2215" i="1">
                        <a:solidFill>
                          <a:srgbClr val="0000CC"/>
                        </a:solidFill>
                        <a:latin typeface="Cambria Math"/>
                      </a:rPr>
                      <m:t>(1−</m:t>
                    </m:r>
                    <m:acc>
                      <m:accPr>
                        <m:chr m:val="̂"/>
                        <m:ctrlPr>
                          <a:rPr lang="es-PE" sz="2215" i="1">
                            <a:solidFill>
                              <a:srgbClr val="0000CC"/>
                            </a:solidFill>
                            <a:latin typeface="Cambria Math" panose="02040503050406030204" pitchFamily="18" charset="0"/>
                          </a:rPr>
                        </m:ctrlPr>
                      </m:accPr>
                      <m:e>
                        <m:r>
                          <a:rPr lang="es-PE" sz="2215" i="1">
                            <a:solidFill>
                              <a:srgbClr val="0000CC"/>
                            </a:solidFill>
                            <a:latin typeface="Cambria Math"/>
                          </a:rPr>
                          <m:t>𝑃</m:t>
                        </m:r>
                      </m:e>
                    </m:acc>
                  </m:oMath>
                </a14:m>
                <a:r>
                  <a:rPr lang="es-PE" sz="2215" dirty="0">
                    <a:solidFill>
                      <a:srgbClr val="0000CC"/>
                    </a:solidFill>
                  </a:rPr>
                  <a:t>)</a:t>
                </a:r>
              </a:p>
            </p:txBody>
          </p:sp>
        </mc:Choice>
        <mc:Fallback xmlns="">
          <p:sp>
            <p:nvSpPr>
              <p:cNvPr id="15" name="5 Rectángulo"/>
              <p:cNvSpPr>
                <a:spLocks noRot="1" noChangeAspect="1" noMove="1" noResize="1" noEditPoints="1" noAdjustHandles="1" noChangeArrowheads="1" noChangeShapeType="1" noTextEdit="1"/>
              </p:cNvSpPr>
              <p:nvPr/>
            </p:nvSpPr>
            <p:spPr>
              <a:xfrm>
                <a:off x="4766700" y="5650501"/>
                <a:ext cx="2989088" cy="602473"/>
              </a:xfrm>
              <a:prstGeom prst="rect">
                <a:avLst/>
              </a:prstGeom>
              <a:blipFill>
                <a:blip r:embed="rId4"/>
                <a:stretch>
                  <a:fillRect r="-1633" b="-5051"/>
                </a:stretch>
              </a:blipFill>
            </p:spPr>
            <p:txBody>
              <a:bodyPr/>
              <a:lstStyle/>
              <a:p>
                <a:r>
                  <a:rPr lang="es-PE">
                    <a:noFill/>
                  </a:rPr>
                  <a:t> </a:t>
                </a:r>
              </a:p>
            </p:txBody>
          </p:sp>
        </mc:Fallback>
      </mc:AlternateContent>
      <p:sp>
        <p:nvSpPr>
          <p:cNvPr id="11"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1800" b="1" dirty="0">
                <a:solidFill>
                  <a:srgbClr val="0000CC"/>
                </a:solidFill>
                <a:latin typeface="Times New Roman" panose="02020603050405020304" pitchFamily="18" charset="0"/>
                <a:cs typeface="Times New Roman" panose="02020603050405020304" pitchFamily="18" charset="0"/>
              </a:rPr>
              <a:t>PROCEDIMIENTO DE ESTIMACIÓN DE PROPORCIONES CON MAS sr</a:t>
            </a:r>
            <a:endParaRPr lang="es-PE" sz="1800" b="1" kern="0" dirty="0">
              <a:solidFill>
                <a:srgbClr val="0000CC"/>
              </a:solidFill>
              <a:latin typeface="Times New Roman" panose="02020603050405020304" pitchFamily="18" charset="0"/>
              <a:cs typeface="Times New Roman" panose="02020603050405020304" pitchFamily="18" charset="0"/>
            </a:endParaRPr>
          </a:p>
        </p:txBody>
      </p:sp>
      <p:cxnSp>
        <p:nvCxnSpPr>
          <p:cNvPr id="18" name="Conector recto 17"/>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6713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1800" b="1" dirty="0">
                <a:solidFill>
                  <a:srgbClr val="0000CC"/>
                </a:solidFill>
                <a:latin typeface="Times New Roman" panose="02020603050405020304" pitchFamily="18" charset="0"/>
                <a:cs typeface="Times New Roman" panose="02020603050405020304" pitchFamily="18" charset="0"/>
              </a:rPr>
              <a:t>APLICACIÓN</a:t>
            </a:r>
            <a:endParaRPr lang="es-PE" sz="1800" b="1" kern="0" dirty="0">
              <a:solidFill>
                <a:srgbClr val="0000CC"/>
              </a:solidFill>
              <a:latin typeface="Times New Roman" panose="02020603050405020304" pitchFamily="18" charset="0"/>
              <a:cs typeface="Times New Roman" panose="02020603050405020304" pitchFamily="18" charset="0"/>
            </a:endParaRPr>
          </a:p>
        </p:txBody>
      </p:sp>
      <p:cxnSp>
        <p:nvCxnSpPr>
          <p:cNvPr id="18" name="Conector recto 17"/>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9" name="2 Marcador de contenido"/>
          <p:cNvSpPr>
            <a:spLocks noGrp="1"/>
          </p:cNvSpPr>
          <p:nvPr>
            <p:ph idx="1"/>
          </p:nvPr>
        </p:nvSpPr>
        <p:spPr>
          <a:xfrm>
            <a:off x="551384" y="1484784"/>
            <a:ext cx="4608512" cy="4479816"/>
          </a:xfrm>
        </p:spPr>
        <p:txBody>
          <a:bodyPr>
            <a:noAutofit/>
          </a:bodyPr>
          <a:lstStyle/>
          <a:p>
            <a:pPr marL="0" indent="0" algn="just">
              <a:lnSpc>
                <a:spcPct val="150000"/>
              </a:lnSpc>
              <a:spcBef>
                <a:spcPts val="0"/>
              </a:spcBef>
              <a:buNone/>
            </a:pPr>
            <a:r>
              <a:rPr lang="es-PE" sz="1600" dirty="0">
                <a:solidFill>
                  <a:srgbClr val="0000CC"/>
                </a:solidFill>
                <a:latin typeface="Times New Roman" panose="02020603050405020304" pitchFamily="18" charset="0"/>
                <a:cs typeface="Times New Roman" panose="02020603050405020304" pitchFamily="18" charset="0"/>
              </a:rPr>
              <a:t> Se desea realizar una investigación gubernamental que quiere responder al objetivo de </a:t>
            </a:r>
            <a:r>
              <a:rPr lang="es-PE" sz="1600" i="1" dirty="0">
                <a:solidFill>
                  <a:srgbClr val="0000CC"/>
                </a:solidFill>
                <a:latin typeface="Times New Roman" panose="02020603050405020304" pitchFamily="18" charset="0"/>
                <a:cs typeface="Times New Roman" panose="02020603050405020304" pitchFamily="18" charset="0"/>
              </a:rPr>
              <a:t>medir el crecimiento económico en el sector industrial.</a:t>
            </a:r>
          </a:p>
          <a:p>
            <a:pPr marL="0" indent="0" algn="just">
              <a:lnSpc>
                <a:spcPct val="150000"/>
              </a:lnSpc>
              <a:spcBef>
                <a:spcPts val="0"/>
              </a:spcBef>
              <a:buNone/>
            </a:pPr>
            <a:r>
              <a:rPr lang="es-PE" sz="1600" dirty="0">
                <a:solidFill>
                  <a:srgbClr val="0000CC"/>
                </a:solidFill>
                <a:latin typeface="Times New Roman" panose="02020603050405020304" pitchFamily="18" charset="0"/>
                <a:cs typeface="Times New Roman" panose="02020603050405020304" pitchFamily="18" charset="0"/>
              </a:rPr>
              <a:t>Suponga que para alcanzar el objetivo se ha propuesto desarrollar una encuesta a las empresas que forman parte del sector industrial, para conocer el comportamiento del sector en términos de variables</a:t>
            </a:r>
            <a:r>
              <a:rPr lang="es-PE" sz="1600" b="1" dirty="0">
                <a:solidFill>
                  <a:srgbClr val="0000CC"/>
                </a:solidFill>
                <a:latin typeface="Times New Roman" panose="02020603050405020304" pitchFamily="18" charset="0"/>
                <a:cs typeface="Times New Roman" panose="02020603050405020304" pitchFamily="18" charset="0"/>
              </a:rPr>
              <a:t> </a:t>
            </a:r>
            <a:r>
              <a:rPr lang="es-PE" sz="1600" dirty="0">
                <a:solidFill>
                  <a:srgbClr val="0000CC"/>
                </a:solidFill>
                <a:latin typeface="Times New Roman" panose="02020603050405020304" pitchFamily="18" charset="0"/>
                <a:cs typeface="Times New Roman" panose="02020603050405020304" pitchFamily="18" charset="0"/>
              </a:rPr>
              <a:t>financieras, sociales y fiscales. Una vez terminado el proceso de medición, se podrán obtener estimaciones y construir indicadores que permitan inferir acerca del crecimiento del sector en el periodo de interés.			</a:t>
            </a:r>
          </a:p>
          <a:p>
            <a:pPr marL="422041" indent="-422041" algn="just">
              <a:lnSpc>
                <a:spcPct val="150000"/>
              </a:lnSpc>
              <a:buFont typeface="+mj-lt"/>
              <a:buAutoNum type="alphaLcPeriod"/>
              <a:defRPr/>
            </a:pPr>
            <a:endParaRPr lang="es-PE" sz="1600" dirty="0">
              <a:solidFill>
                <a:srgbClr val="0000CC"/>
              </a:solidFill>
              <a:latin typeface="Times New Roman" panose="02020603050405020304" pitchFamily="18" charset="0"/>
              <a:cs typeface="Times New Roman" panose="02020603050405020304" pitchFamily="18" charset="0"/>
            </a:endParaRPr>
          </a:p>
          <a:p>
            <a:pPr algn="just">
              <a:lnSpc>
                <a:spcPct val="150000"/>
              </a:lnSpc>
              <a:defRPr/>
            </a:pPr>
            <a:endParaRPr lang="es-PE" sz="1600" dirty="0">
              <a:solidFill>
                <a:srgbClr val="0000CC"/>
              </a:solidFill>
              <a:latin typeface="Times New Roman" panose="02020603050405020304" pitchFamily="18" charset="0"/>
              <a:cs typeface="Times New Roman" panose="02020603050405020304" pitchFamily="18" charset="0"/>
            </a:endParaRPr>
          </a:p>
        </p:txBody>
      </p:sp>
      <p:sp>
        <p:nvSpPr>
          <p:cNvPr id="3" name="Rectángulo 2"/>
          <p:cNvSpPr/>
          <p:nvPr/>
        </p:nvSpPr>
        <p:spPr>
          <a:xfrm>
            <a:off x="6672062" y="1484784"/>
            <a:ext cx="4968554" cy="4479816"/>
          </a:xfrm>
          <a:prstGeom prst="rect">
            <a:avLst/>
          </a:prstGeom>
        </p:spPr>
        <p:txBody>
          <a:bodyPr wrap="square">
            <a:spAutoFit/>
          </a:bodyPr>
          <a:lstStyle/>
          <a:p>
            <a:pPr algn="just">
              <a:lnSpc>
                <a:spcPct val="150000"/>
              </a:lnSpc>
            </a:pPr>
            <a:r>
              <a:rPr lang="es-PE" sz="1600" dirty="0">
                <a:solidFill>
                  <a:srgbClr val="0000CC"/>
                </a:solidFill>
                <a:latin typeface="Times New Roman" panose="02020603050405020304" pitchFamily="18" charset="0"/>
                <a:cs typeface="Times New Roman" panose="02020603050405020304" pitchFamily="18" charset="0"/>
              </a:rPr>
              <a:t>La población objetivo la conforman todas las empresas cuya actividad principal esté ligada al sector industrial. El proceso de medición se hará con base en las características de interés; a saber: ingresos en el ultimo año fiscal impuestos declarados en el ultimo año fiscal y número de empleados. Adicionalmente, se requiere conocer si la empresa envía periódicamente algún tipo de material publicitario por correo electrónico porque se sospecha que las empresas obtienen más ingresos cuando utilizan esta estrategia publicitaria, lo cual es favorable para el gobierno porque aumenta la contribución impositiva y aumenta la creación de empleos.</a:t>
            </a:r>
            <a:endParaRPr lang="es-PE" sz="1600" dirty="0">
              <a:solidFill>
                <a:srgbClr val="0000CC"/>
              </a:solidFill>
            </a:endParaRPr>
          </a:p>
        </p:txBody>
      </p:sp>
      <p:sp>
        <p:nvSpPr>
          <p:cNvPr id="4" name="Rectángulo 3"/>
          <p:cNvSpPr/>
          <p:nvPr/>
        </p:nvSpPr>
        <p:spPr>
          <a:xfrm>
            <a:off x="587388" y="1013712"/>
            <a:ext cx="11053228" cy="336118"/>
          </a:xfrm>
          <a:prstGeom prst="rect">
            <a:avLst/>
          </a:prstGeom>
        </p:spPr>
        <p:txBody>
          <a:bodyPr wrap="square">
            <a:spAutoFit/>
          </a:bodyPr>
          <a:lstStyle/>
          <a:p>
            <a:pPr marL="0" indent="0" algn="just">
              <a:lnSpc>
                <a:spcPct val="150000"/>
              </a:lnSpc>
              <a:buNone/>
            </a:pPr>
            <a:r>
              <a:rPr lang="es-PE" sz="1200" b="1" i="1" dirty="0">
                <a:solidFill>
                  <a:srgbClr val="0000CC"/>
                </a:solidFill>
                <a:latin typeface="Times New Roman" panose="02020603050405020304" pitchFamily="18" charset="0"/>
                <a:cs typeface="Times New Roman" panose="02020603050405020304" pitchFamily="18" charset="0"/>
              </a:rPr>
              <a:t>Tomado y adaptado de: Estrategias de muestreo diseño de encuestas y estimación de parámetros. Hugo Andrés Gutiérrez. Universidad Santo Tomás. Facultad de Estadística</a:t>
            </a:r>
          </a:p>
        </p:txBody>
      </p:sp>
    </p:spTree>
    <p:extLst>
      <p:ext uri="{BB962C8B-B14F-4D97-AF65-F5344CB8AC3E}">
        <p14:creationId xmlns:p14="http://schemas.microsoft.com/office/powerpoint/2010/main" val="178000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1800" b="1" dirty="0">
                <a:solidFill>
                  <a:srgbClr val="0000CC"/>
                </a:solidFill>
                <a:latin typeface="Times New Roman" panose="02020603050405020304" pitchFamily="18" charset="0"/>
                <a:cs typeface="Times New Roman" panose="02020603050405020304" pitchFamily="18" charset="0"/>
              </a:rPr>
              <a:t>APLICACIÓN</a:t>
            </a:r>
            <a:endParaRPr lang="es-PE" sz="1800" b="1" kern="0" dirty="0">
              <a:solidFill>
                <a:srgbClr val="0000CC"/>
              </a:solidFill>
              <a:latin typeface="Times New Roman" panose="02020603050405020304" pitchFamily="18" charset="0"/>
              <a:cs typeface="Times New Roman" panose="02020603050405020304" pitchFamily="18" charset="0"/>
            </a:endParaRPr>
          </a:p>
        </p:txBody>
      </p:sp>
      <p:cxnSp>
        <p:nvCxnSpPr>
          <p:cNvPr id="18" name="Conector recto 17"/>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
        <p:nvSpPr>
          <p:cNvPr id="7" name="2 Marcador de contenido"/>
          <p:cNvSpPr>
            <a:spLocks noGrp="1"/>
          </p:cNvSpPr>
          <p:nvPr>
            <p:ph idx="1"/>
          </p:nvPr>
        </p:nvSpPr>
        <p:spPr>
          <a:xfrm>
            <a:off x="623392" y="1052736"/>
            <a:ext cx="5040560" cy="5184576"/>
          </a:xfrm>
        </p:spPr>
        <p:txBody>
          <a:bodyPr>
            <a:noAutofit/>
          </a:bodyPr>
          <a:lstStyle/>
          <a:p>
            <a:pPr marL="0" indent="0" algn="just">
              <a:lnSpc>
                <a:spcPct val="160000"/>
              </a:lnSpc>
              <a:spcBef>
                <a:spcPts val="0"/>
              </a:spcBef>
              <a:buNone/>
            </a:pPr>
            <a:r>
              <a:rPr lang="es-PE" sz="1400" dirty="0">
                <a:solidFill>
                  <a:srgbClr val="0000CC"/>
                </a:solidFill>
                <a:latin typeface="Times New Roman" panose="02020603050405020304" pitchFamily="18" charset="0"/>
                <a:cs typeface="Times New Roman" panose="02020603050405020304" pitchFamily="18" charset="0"/>
              </a:rPr>
              <a:t>Para obtener las respuestas, un entrevistador visitará las instalaciones físicas de la empresa y realizará las siguientes preguntas:</a:t>
            </a:r>
          </a:p>
          <a:p>
            <a:pPr marL="0" indent="0" algn="just">
              <a:lnSpc>
                <a:spcPct val="160000"/>
              </a:lnSpc>
              <a:spcBef>
                <a:spcPts val="0"/>
              </a:spcBef>
              <a:buNone/>
            </a:pPr>
            <a:r>
              <a:rPr lang="es-PE" sz="1400" dirty="0">
                <a:solidFill>
                  <a:srgbClr val="0000CC"/>
                </a:solidFill>
                <a:latin typeface="Times New Roman" panose="02020603050405020304" pitchFamily="18" charset="0"/>
                <a:cs typeface="Times New Roman" panose="02020603050405020304" pitchFamily="18" charset="0"/>
              </a:rPr>
              <a:t>1. En el último año fiscal, a cuánto ascendieron los ingresos en esta empresa?</a:t>
            </a:r>
          </a:p>
          <a:p>
            <a:pPr marL="0" indent="0" algn="just">
              <a:lnSpc>
                <a:spcPct val="160000"/>
              </a:lnSpc>
              <a:spcBef>
                <a:spcPts val="0"/>
              </a:spcBef>
              <a:buNone/>
            </a:pPr>
            <a:r>
              <a:rPr lang="es-PE" sz="1400" dirty="0">
                <a:solidFill>
                  <a:srgbClr val="0000CC"/>
                </a:solidFill>
                <a:latin typeface="Times New Roman" panose="02020603050405020304" pitchFamily="18" charset="0"/>
                <a:cs typeface="Times New Roman" panose="02020603050405020304" pitchFamily="18" charset="0"/>
              </a:rPr>
              <a:t>2. En el último año fiscal, a cuánto ascendieron los impuestos declarados por esta empresa?</a:t>
            </a:r>
          </a:p>
          <a:p>
            <a:pPr marL="0" indent="0" algn="just">
              <a:lnSpc>
                <a:spcPct val="160000"/>
              </a:lnSpc>
              <a:spcBef>
                <a:spcPts val="0"/>
              </a:spcBef>
              <a:buNone/>
            </a:pPr>
            <a:r>
              <a:rPr lang="es-PE" sz="1400" dirty="0">
                <a:solidFill>
                  <a:srgbClr val="0000CC"/>
                </a:solidFill>
                <a:latin typeface="Times New Roman" panose="02020603050405020304" pitchFamily="18" charset="0"/>
                <a:cs typeface="Times New Roman" panose="02020603050405020304" pitchFamily="18" charset="0"/>
              </a:rPr>
              <a:t>3. Actualmente, .cuántos empleados laboran para esta empresa?</a:t>
            </a:r>
          </a:p>
          <a:p>
            <a:pPr marL="0" indent="0" algn="just">
              <a:lnSpc>
                <a:spcPct val="160000"/>
              </a:lnSpc>
              <a:spcBef>
                <a:spcPts val="0"/>
              </a:spcBef>
              <a:buNone/>
            </a:pPr>
            <a:r>
              <a:rPr lang="es-PE" sz="1400" dirty="0">
                <a:solidFill>
                  <a:srgbClr val="0000CC"/>
                </a:solidFill>
                <a:latin typeface="Times New Roman" panose="02020603050405020304" pitchFamily="18" charset="0"/>
                <a:cs typeface="Times New Roman" panose="02020603050405020304" pitchFamily="18" charset="0"/>
              </a:rPr>
              <a:t>4. .Esta empresa acostumbra a enviar periódicamente material publicitario por correo electrónico a sus clientes o potenciales clientes?</a:t>
            </a:r>
          </a:p>
          <a:p>
            <a:pPr marL="0" indent="0" algn="just">
              <a:lnSpc>
                <a:spcPct val="160000"/>
              </a:lnSpc>
              <a:spcBef>
                <a:spcPts val="0"/>
              </a:spcBef>
              <a:buNone/>
            </a:pPr>
            <a:r>
              <a:rPr lang="es-PE" sz="1400" dirty="0">
                <a:solidFill>
                  <a:srgbClr val="0000CC"/>
                </a:solidFill>
                <a:latin typeface="Times New Roman" panose="02020603050405020304" pitchFamily="18" charset="0"/>
                <a:cs typeface="Times New Roman" panose="02020603050405020304" pitchFamily="18" charset="0"/>
              </a:rPr>
              <a:t>Se sabe que el tamaño de la población es de 2396 empresas. Dependiendo de la estrategia de muestreo que se vaya a utilizar y de la calidad del marco de muestreo, las unidades de muestreo pueden ser las mismas empresas.			</a:t>
            </a:r>
          </a:p>
          <a:p>
            <a:pPr marL="422041" indent="-422041" algn="just">
              <a:lnSpc>
                <a:spcPct val="160000"/>
              </a:lnSpc>
              <a:spcBef>
                <a:spcPts val="0"/>
              </a:spcBef>
              <a:buFont typeface="+mj-lt"/>
              <a:buAutoNum type="alphaLcPeriod"/>
              <a:defRPr/>
            </a:pPr>
            <a:endParaRPr lang="es-PE" sz="1400" dirty="0">
              <a:solidFill>
                <a:srgbClr val="0000CC"/>
              </a:solidFill>
              <a:latin typeface="Times New Roman" panose="02020603050405020304" pitchFamily="18" charset="0"/>
              <a:cs typeface="Times New Roman" panose="02020603050405020304" pitchFamily="18" charset="0"/>
            </a:endParaRPr>
          </a:p>
          <a:p>
            <a:pPr algn="just">
              <a:lnSpc>
                <a:spcPct val="160000"/>
              </a:lnSpc>
              <a:spcBef>
                <a:spcPts val="0"/>
              </a:spcBef>
              <a:defRPr/>
            </a:pPr>
            <a:endParaRPr lang="es-PE" sz="1400" dirty="0">
              <a:solidFill>
                <a:srgbClr val="0000CC"/>
              </a:solidFill>
              <a:latin typeface="Times New Roman" panose="02020603050405020304" pitchFamily="18" charset="0"/>
              <a:cs typeface="Times New Roman" panose="02020603050405020304" pitchFamily="18" charset="0"/>
            </a:endParaRPr>
          </a:p>
        </p:txBody>
      </p:sp>
      <p:sp>
        <p:nvSpPr>
          <p:cNvPr id="8" name="2 Marcador de contenido"/>
          <p:cNvSpPr txBox="1">
            <a:spLocks/>
          </p:cNvSpPr>
          <p:nvPr/>
        </p:nvSpPr>
        <p:spPr bwMode="auto">
          <a:xfrm>
            <a:off x="6329401" y="1052736"/>
            <a:ext cx="5328592" cy="44988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just">
              <a:lnSpc>
                <a:spcPct val="160000"/>
              </a:lnSpc>
              <a:buFontTx/>
              <a:buNone/>
            </a:pPr>
            <a:r>
              <a:rPr lang="es-PE" sz="1400" kern="0" dirty="0">
                <a:solidFill>
                  <a:srgbClr val="0000CC"/>
                </a:solidFill>
                <a:latin typeface="Times New Roman" panose="02020603050405020304" pitchFamily="18" charset="0"/>
                <a:cs typeface="Times New Roman" panose="02020603050405020304" pitchFamily="18" charset="0"/>
              </a:rPr>
              <a:t>Para abordar la selección de una muestra que permita la inferencia acerca del crecimiento económico del sector, se dispone de un marco de muestreo con las siguientes características para cada empresa que conforma la población.</a:t>
            </a:r>
          </a:p>
          <a:p>
            <a:pPr marL="0" indent="0" algn="just">
              <a:lnSpc>
                <a:spcPct val="160000"/>
              </a:lnSpc>
              <a:buFontTx/>
              <a:buNone/>
            </a:pPr>
            <a:r>
              <a:rPr lang="es-PE" sz="1400" kern="0" dirty="0">
                <a:solidFill>
                  <a:srgbClr val="0000CC"/>
                </a:solidFill>
                <a:latin typeface="Times New Roman" panose="02020603050405020304" pitchFamily="18" charset="0"/>
                <a:cs typeface="Times New Roman" panose="02020603050405020304" pitchFamily="18" charset="0"/>
              </a:rPr>
              <a:t>1. </a:t>
            </a:r>
            <a:r>
              <a:rPr lang="es-PE" sz="1400" b="1" kern="0" dirty="0">
                <a:solidFill>
                  <a:srgbClr val="0000CC"/>
                </a:solidFill>
                <a:latin typeface="Times New Roman" panose="02020603050405020304" pitchFamily="18" charset="0"/>
                <a:cs typeface="Times New Roman" panose="02020603050405020304" pitchFamily="18" charset="0"/>
              </a:rPr>
              <a:t>Identificador: </a:t>
            </a:r>
            <a:r>
              <a:rPr lang="es-PE" sz="1400" kern="0" dirty="0">
                <a:solidFill>
                  <a:srgbClr val="0000CC"/>
                </a:solidFill>
                <a:latin typeface="Times New Roman" panose="02020603050405020304" pitchFamily="18" charset="0"/>
                <a:cs typeface="Times New Roman" panose="02020603050405020304" pitchFamily="18" charset="0"/>
              </a:rPr>
              <a:t>es una secuencia alfanumérica de dos letras y tres dígitos. Este número de identificación se le otorga a cada empresa en el momento de la constitución legal ante la entidad de registro pertinente.</a:t>
            </a:r>
          </a:p>
          <a:p>
            <a:pPr marL="0" indent="0" algn="just">
              <a:lnSpc>
                <a:spcPct val="160000"/>
              </a:lnSpc>
              <a:buFontTx/>
              <a:buNone/>
            </a:pPr>
            <a:r>
              <a:rPr lang="es-PE" sz="1400" kern="0" dirty="0">
                <a:solidFill>
                  <a:srgbClr val="0000CC"/>
                </a:solidFill>
                <a:latin typeface="Times New Roman" panose="02020603050405020304" pitchFamily="18" charset="0"/>
                <a:cs typeface="Times New Roman" panose="02020603050405020304" pitchFamily="18" charset="0"/>
              </a:rPr>
              <a:t>2. </a:t>
            </a:r>
            <a:r>
              <a:rPr lang="es-PE" sz="1400" b="1" kern="0" dirty="0">
                <a:solidFill>
                  <a:srgbClr val="0000CC"/>
                </a:solidFill>
                <a:latin typeface="Times New Roman" panose="02020603050405020304" pitchFamily="18" charset="0"/>
                <a:cs typeface="Times New Roman" panose="02020603050405020304" pitchFamily="18" charset="0"/>
              </a:rPr>
              <a:t>Ubicación: </a:t>
            </a:r>
            <a:r>
              <a:rPr lang="es-PE" sz="1400" kern="0" dirty="0">
                <a:solidFill>
                  <a:srgbClr val="0000CC"/>
                </a:solidFill>
                <a:latin typeface="Times New Roman" panose="02020603050405020304" pitchFamily="18" charset="0"/>
                <a:cs typeface="Times New Roman" panose="02020603050405020304" pitchFamily="18" charset="0"/>
              </a:rPr>
              <a:t>es la dirección que se encuentra registrada en la declaración de impuestos.</a:t>
            </a:r>
          </a:p>
          <a:p>
            <a:pPr marL="0" indent="0" algn="just">
              <a:lnSpc>
                <a:spcPct val="160000"/>
              </a:lnSpc>
              <a:buFontTx/>
              <a:buNone/>
            </a:pPr>
            <a:r>
              <a:rPr lang="es-PE" sz="1400" kern="0" dirty="0">
                <a:solidFill>
                  <a:srgbClr val="0000CC"/>
                </a:solidFill>
                <a:latin typeface="Times New Roman" panose="02020603050405020304" pitchFamily="18" charset="0"/>
                <a:cs typeface="Times New Roman" panose="02020603050405020304" pitchFamily="18" charset="0"/>
              </a:rPr>
              <a:t>3. </a:t>
            </a:r>
            <a:r>
              <a:rPr lang="es-PE" sz="1400" b="1" kern="0" dirty="0">
                <a:solidFill>
                  <a:srgbClr val="0000CC"/>
                </a:solidFill>
                <a:latin typeface="Times New Roman" panose="02020603050405020304" pitchFamily="18" charset="0"/>
                <a:cs typeface="Times New Roman" panose="02020603050405020304" pitchFamily="18" charset="0"/>
              </a:rPr>
              <a:t>Zona: </a:t>
            </a:r>
            <a:r>
              <a:rPr lang="es-PE" sz="1400" kern="0" dirty="0">
                <a:solidFill>
                  <a:srgbClr val="0000CC"/>
                </a:solidFill>
                <a:latin typeface="Times New Roman" panose="02020603050405020304" pitchFamily="18" charset="0"/>
                <a:cs typeface="Times New Roman" panose="02020603050405020304" pitchFamily="18" charset="0"/>
              </a:rPr>
              <a:t>la ciudad está conformada por barrios o zonas geográficas. Dependiendo de la dirección, la empresa pertenece a una y sólo una zona geográfica de la ciudad.</a:t>
            </a:r>
          </a:p>
          <a:p>
            <a:pPr marL="0" indent="0" algn="just">
              <a:lnSpc>
                <a:spcPct val="160000"/>
              </a:lnSpc>
              <a:buFontTx/>
              <a:buNone/>
            </a:pPr>
            <a:r>
              <a:rPr lang="es-PE" sz="1400" kern="0" dirty="0">
                <a:solidFill>
                  <a:srgbClr val="0000CC"/>
                </a:solidFill>
                <a:latin typeface="Times New Roman" panose="02020603050405020304" pitchFamily="18" charset="0"/>
                <a:cs typeface="Times New Roman" panose="02020603050405020304" pitchFamily="18" charset="0"/>
              </a:rPr>
              <a:t>4. </a:t>
            </a:r>
            <a:r>
              <a:rPr lang="es-PE" sz="1400" b="1" kern="0" dirty="0">
                <a:solidFill>
                  <a:srgbClr val="0000CC"/>
                </a:solidFill>
                <a:latin typeface="Times New Roman" panose="02020603050405020304" pitchFamily="18" charset="0"/>
                <a:cs typeface="Times New Roman" panose="02020603050405020304" pitchFamily="18" charset="0"/>
              </a:rPr>
              <a:t>Nivel: </a:t>
            </a:r>
            <a:r>
              <a:rPr lang="es-PE" sz="1400" kern="0" dirty="0">
                <a:solidFill>
                  <a:srgbClr val="0000CC"/>
                </a:solidFill>
                <a:latin typeface="Times New Roman" panose="02020603050405020304" pitchFamily="18" charset="0"/>
                <a:cs typeface="Times New Roman" panose="02020603050405020304" pitchFamily="18" charset="0"/>
              </a:rPr>
              <a:t>según los registros tributarios, las empresas se catalogan en tres grupos:	grandes, medianas y pequeñas empresas.	</a:t>
            </a:r>
          </a:p>
          <a:p>
            <a:pPr marL="422041" indent="-422041" algn="just">
              <a:lnSpc>
                <a:spcPct val="160000"/>
              </a:lnSpc>
              <a:spcBef>
                <a:spcPts val="0"/>
              </a:spcBef>
              <a:buFont typeface="+mj-lt"/>
              <a:buAutoNum type="alphaLcPeriod"/>
              <a:defRPr/>
            </a:pPr>
            <a:endParaRPr lang="es-PE" sz="1400" kern="0" dirty="0">
              <a:solidFill>
                <a:srgbClr val="0000CC"/>
              </a:solidFill>
              <a:latin typeface="Times New Roman" panose="02020603050405020304" pitchFamily="18" charset="0"/>
              <a:cs typeface="Times New Roman" panose="02020603050405020304" pitchFamily="18" charset="0"/>
            </a:endParaRPr>
          </a:p>
          <a:p>
            <a:pPr algn="just">
              <a:lnSpc>
                <a:spcPct val="160000"/>
              </a:lnSpc>
              <a:spcBef>
                <a:spcPts val="0"/>
              </a:spcBef>
              <a:defRPr/>
            </a:pPr>
            <a:endParaRPr lang="es-PE" sz="1400" kern="0"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073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ANALOGÍA ESTIMADOR TIRO AL BLANCO</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pic>
        <p:nvPicPr>
          <p:cNvPr id="7" name="Picture 2" descr="Exactitud y precisi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903" y="1484784"/>
            <a:ext cx="10373681" cy="4032448"/>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207"/>
          </a:xfrm>
          <a:prstGeom prst="rect">
            <a:avLst/>
          </a:prstGeom>
        </p:spPr>
      </p:pic>
    </p:spTree>
    <p:extLst>
      <p:ext uri="{BB962C8B-B14F-4D97-AF65-F5344CB8AC3E}">
        <p14:creationId xmlns:p14="http://schemas.microsoft.com/office/powerpoint/2010/main" val="25012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7368" y="2276872"/>
            <a:ext cx="3528392" cy="2160240"/>
          </a:xfrm>
        </p:spPr>
        <p:txBody>
          <a:bodyPr/>
          <a:lstStyle/>
          <a:p>
            <a:pPr>
              <a:lnSpc>
                <a:spcPct val="150000"/>
              </a:lnSpc>
            </a:pPr>
            <a:r>
              <a:rPr lang="es-PE" sz="2800" dirty="0">
                <a:solidFill>
                  <a:srgbClr val="0000CC"/>
                </a:solidFill>
                <a:latin typeface="Times New Roman" panose="02020603050405020304" pitchFamily="18" charset="0"/>
                <a:cs typeface="Times New Roman" panose="02020603050405020304" pitchFamily="18" charset="0"/>
              </a:rPr>
              <a:t>MUESTREO ALEATORIO SIMPLE</a:t>
            </a:r>
            <a:br>
              <a:rPr lang="es-PE" sz="2800" dirty="0">
                <a:solidFill>
                  <a:srgbClr val="0000CC"/>
                </a:solidFill>
                <a:latin typeface="Times New Roman" panose="02020603050405020304" pitchFamily="18" charset="0"/>
                <a:cs typeface="Times New Roman" panose="02020603050405020304" pitchFamily="18" charset="0"/>
              </a:rPr>
            </a:br>
            <a:endParaRPr lang="es-PE" sz="2800" dirty="0">
              <a:solidFill>
                <a:srgbClr val="0000CC"/>
              </a:solidFill>
              <a:latin typeface="Times New Roman" panose="02020603050405020304" pitchFamily="18" charset="0"/>
              <a:cs typeface="Times New Roman" panose="02020603050405020304" pitchFamily="18" charset="0"/>
            </a:endParaRPr>
          </a:p>
        </p:txBody>
      </p:sp>
      <p:graphicFrame>
        <p:nvGraphicFramePr>
          <p:cNvPr id="3" name="Objeto 2"/>
          <p:cNvGraphicFramePr>
            <a:graphicFrameLocks noChangeAspect="1"/>
          </p:cNvGraphicFramePr>
          <p:nvPr>
            <p:extLst>
              <p:ext uri="{D42A27DB-BD31-4B8C-83A1-F6EECF244321}">
                <p14:modId xmlns:p14="http://schemas.microsoft.com/office/powerpoint/2010/main" val="2084582966"/>
              </p:ext>
            </p:extLst>
          </p:nvPr>
        </p:nvGraphicFramePr>
        <p:xfrm>
          <a:off x="4295800" y="1518667"/>
          <a:ext cx="7553325" cy="3676650"/>
        </p:xfrm>
        <a:graphic>
          <a:graphicData uri="http://schemas.openxmlformats.org/presentationml/2006/ole">
            <mc:AlternateContent xmlns:mc="http://schemas.openxmlformats.org/markup-compatibility/2006">
              <mc:Choice xmlns:v="urn:schemas-microsoft-com:vml" Requires="v">
                <p:oleObj name="Imagen de mapa de bits" r:id="rId2" imgW="7553160" imgH="3676680" progId="Paint.Picture">
                  <p:embed/>
                </p:oleObj>
              </mc:Choice>
              <mc:Fallback>
                <p:oleObj name="Imagen de mapa de bits" r:id="rId2" imgW="7553160" imgH="3676680" progId="Paint.Picture">
                  <p:embed/>
                  <p:pic>
                    <p:nvPicPr>
                      <p:cNvPr id="0" name=""/>
                      <p:cNvPicPr/>
                      <p:nvPr/>
                    </p:nvPicPr>
                    <p:blipFill>
                      <a:blip r:embed="rId3"/>
                      <a:stretch>
                        <a:fillRect/>
                      </a:stretch>
                    </p:blipFill>
                    <p:spPr>
                      <a:xfrm>
                        <a:off x="4295800" y="1518667"/>
                        <a:ext cx="7553325" cy="3676650"/>
                      </a:xfrm>
                      <a:prstGeom prst="rect">
                        <a:avLst/>
                      </a:prstGeom>
                    </p:spPr>
                  </p:pic>
                </p:oleObj>
              </mc:Fallback>
            </mc:AlternateContent>
          </a:graphicData>
        </a:graphic>
      </p:graphicFrame>
    </p:spTree>
    <p:extLst>
      <p:ext uri="{BB962C8B-B14F-4D97-AF65-F5344CB8AC3E}">
        <p14:creationId xmlns:p14="http://schemas.microsoft.com/office/powerpoint/2010/main" val="722164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51384" y="1340768"/>
            <a:ext cx="10801200" cy="4498848"/>
          </a:xfrm>
        </p:spPr>
        <p:txBody>
          <a:bodyPr>
            <a:normAutofit/>
          </a:bodyPr>
          <a:lstStyle/>
          <a:p>
            <a:pPr algn="just">
              <a:lnSpc>
                <a:spcPct val="150000"/>
              </a:lnSpc>
            </a:pPr>
            <a:r>
              <a:rPr lang="es-PE" sz="1846" dirty="0">
                <a:solidFill>
                  <a:srgbClr val="0000CC"/>
                </a:solidFill>
                <a:latin typeface="Times New Roman" pitchFamily="18" charset="0"/>
                <a:cs typeface="Times New Roman" pitchFamily="18" charset="0"/>
              </a:rPr>
              <a:t>Las encuestas por muestreo tienen que ver con muestras seleccionadas de poblaciones que contienen un número finito </a:t>
            </a:r>
            <a:r>
              <a:rPr lang="es-PE" sz="1846" i="1" dirty="0">
                <a:solidFill>
                  <a:srgbClr val="0000CC"/>
                </a:solidFill>
                <a:latin typeface="Times New Roman" pitchFamily="18" charset="0"/>
                <a:cs typeface="Times New Roman" pitchFamily="18" charset="0"/>
              </a:rPr>
              <a:t>N </a:t>
            </a:r>
            <a:r>
              <a:rPr lang="es-PE" sz="1846" dirty="0">
                <a:solidFill>
                  <a:srgbClr val="0000CC"/>
                </a:solidFill>
                <a:latin typeface="Times New Roman" pitchFamily="18" charset="0"/>
                <a:cs typeface="Times New Roman" pitchFamily="18" charset="0"/>
              </a:rPr>
              <a:t>de unidades. </a:t>
            </a:r>
          </a:p>
          <a:p>
            <a:pPr algn="just">
              <a:lnSpc>
                <a:spcPct val="150000"/>
              </a:lnSpc>
            </a:pPr>
            <a:r>
              <a:rPr lang="es-PE" sz="1846" dirty="0">
                <a:solidFill>
                  <a:srgbClr val="0000CC"/>
                </a:solidFill>
                <a:latin typeface="Times New Roman" pitchFamily="18" charset="0"/>
                <a:cs typeface="Times New Roman" pitchFamily="18" charset="0"/>
              </a:rPr>
              <a:t>Si todas estas unidades pueden ser distinguidas una de otra, el </a:t>
            </a:r>
            <a:r>
              <a:rPr lang="es-PE" sz="1846" b="1" i="1" u="sng" dirty="0">
                <a:solidFill>
                  <a:srgbClr val="0000CC"/>
                </a:solidFill>
                <a:latin typeface="Times New Roman" pitchFamily="18" charset="0"/>
                <a:cs typeface="Times New Roman" pitchFamily="18" charset="0"/>
              </a:rPr>
              <a:t>número de muestras distintas de tamaño n </a:t>
            </a:r>
            <a:r>
              <a:rPr lang="es-PE" sz="1846" b="1" dirty="0">
                <a:solidFill>
                  <a:srgbClr val="0000CC"/>
                </a:solidFill>
                <a:latin typeface="Times New Roman" pitchFamily="18" charset="0"/>
                <a:cs typeface="Times New Roman" pitchFamily="18" charset="0"/>
              </a:rPr>
              <a:t> </a:t>
            </a:r>
            <a:r>
              <a:rPr lang="es-PE" sz="1846" dirty="0">
                <a:solidFill>
                  <a:srgbClr val="0000CC"/>
                </a:solidFill>
                <a:latin typeface="Times New Roman" pitchFamily="18" charset="0"/>
                <a:cs typeface="Times New Roman" pitchFamily="18" charset="0"/>
              </a:rPr>
              <a:t>que pueden ser seleccionadas de </a:t>
            </a:r>
            <a:r>
              <a:rPr lang="es-PE" sz="1846" i="1" dirty="0">
                <a:solidFill>
                  <a:srgbClr val="0000CC"/>
                </a:solidFill>
                <a:latin typeface="Times New Roman" pitchFamily="18" charset="0"/>
                <a:cs typeface="Times New Roman" pitchFamily="18" charset="0"/>
              </a:rPr>
              <a:t>N</a:t>
            </a:r>
            <a:r>
              <a:rPr lang="es-PE" sz="1846" dirty="0">
                <a:solidFill>
                  <a:srgbClr val="0000CC"/>
                </a:solidFill>
                <a:latin typeface="Times New Roman" pitchFamily="18" charset="0"/>
                <a:cs typeface="Times New Roman" pitchFamily="18" charset="0"/>
              </a:rPr>
              <a:t> unidades está dado por:</a:t>
            </a:r>
          </a:p>
          <a:p>
            <a:pPr algn="just">
              <a:lnSpc>
                <a:spcPct val="150000"/>
              </a:lnSpc>
            </a:pPr>
            <a:endParaRPr lang="es-PE" sz="1846" dirty="0">
              <a:solidFill>
                <a:srgbClr val="0000CC"/>
              </a:solidFill>
              <a:latin typeface="Times New Roman" pitchFamily="18" charset="0"/>
              <a:cs typeface="Times New Roman" pitchFamily="18" charset="0"/>
            </a:endParaRPr>
          </a:p>
          <a:p>
            <a:pPr algn="just">
              <a:lnSpc>
                <a:spcPct val="150000"/>
              </a:lnSpc>
            </a:pPr>
            <a:endParaRPr lang="es-PE" sz="1846" dirty="0">
              <a:solidFill>
                <a:srgbClr val="0000CC"/>
              </a:solidFill>
              <a:latin typeface="Times New Roman" pitchFamily="18" charset="0"/>
              <a:cs typeface="Times New Roman" pitchFamily="18" charset="0"/>
            </a:endParaRPr>
          </a:p>
          <a:p>
            <a:pPr algn="just">
              <a:lnSpc>
                <a:spcPct val="150000"/>
              </a:lnSpc>
            </a:pPr>
            <a:r>
              <a:rPr lang="es-PE" sz="1846" dirty="0">
                <a:solidFill>
                  <a:srgbClr val="0000CC"/>
                </a:solidFill>
                <a:latin typeface="Times New Roman" pitchFamily="18" charset="0"/>
                <a:cs typeface="Times New Roman" pitchFamily="18" charset="0"/>
              </a:rPr>
              <a:t>Por ejemplo, si la población contiene cinco unidades identificadas por </a:t>
            </a:r>
            <a:r>
              <a:rPr lang="es-PE" sz="1846" i="1" dirty="0">
                <a:solidFill>
                  <a:srgbClr val="0000CC"/>
                </a:solidFill>
                <a:latin typeface="Times New Roman" pitchFamily="18" charset="0"/>
                <a:cs typeface="Times New Roman" pitchFamily="18" charset="0"/>
              </a:rPr>
              <a:t>A,B,C,D y E, </a:t>
            </a:r>
            <a:r>
              <a:rPr lang="es-PE" sz="1846" dirty="0">
                <a:solidFill>
                  <a:srgbClr val="0000CC"/>
                </a:solidFill>
                <a:latin typeface="Times New Roman" pitchFamily="18" charset="0"/>
                <a:cs typeface="Times New Roman" pitchFamily="18" charset="0"/>
              </a:rPr>
              <a:t>existen 10 diferentes muestras de tamaño  3 que son: </a:t>
            </a:r>
            <a:r>
              <a:rPr lang="es-PE" sz="1846" b="1" i="1" dirty="0">
                <a:solidFill>
                  <a:srgbClr val="0000CC"/>
                </a:solidFill>
                <a:latin typeface="Times New Roman" pitchFamily="18" charset="0"/>
                <a:cs typeface="Times New Roman" pitchFamily="18" charset="0"/>
              </a:rPr>
              <a:t>ABC, ABD, ABE, ACD, ACE, ADE, BCD, BCE, BDE, CDE.</a:t>
            </a:r>
            <a:endParaRPr lang="es-PE" sz="1846" dirty="0">
              <a:solidFill>
                <a:srgbClr val="0000CC"/>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7" name="6 CuadroTexto"/>
              <p:cNvSpPr txBox="1"/>
              <p:nvPr/>
            </p:nvSpPr>
            <p:spPr>
              <a:xfrm>
                <a:off x="5067346" y="3356993"/>
                <a:ext cx="2463047" cy="7787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s-PE" sz="2215" i="1" smtClean="0">
                              <a:solidFill>
                                <a:srgbClr val="0000CC"/>
                              </a:solidFill>
                              <a:latin typeface="Cambria Math" panose="02040503050406030204" pitchFamily="18" charset="0"/>
                            </a:rPr>
                          </m:ctrlPr>
                        </m:dPr>
                        <m:e>
                          <m:m>
                            <m:mPr>
                              <m:mcs>
                                <m:mc>
                                  <m:mcPr>
                                    <m:count m:val="1"/>
                                    <m:mcJc m:val="center"/>
                                  </m:mcPr>
                                </m:mc>
                              </m:mcs>
                              <m:ctrlPr>
                                <a:rPr lang="es-PE" sz="2215" i="1">
                                  <a:solidFill>
                                    <a:srgbClr val="0000CC"/>
                                  </a:solidFill>
                                  <a:latin typeface="Cambria Math" panose="02040503050406030204" pitchFamily="18" charset="0"/>
                                </a:rPr>
                              </m:ctrlPr>
                            </m:mPr>
                            <m:mr>
                              <m:e>
                                <m:r>
                                  <m:rPr>
                                    <m:brk m:alnAt="7"/>
                                  </m:rPr>
                                  <a:rPr lang="es-PE" sz="2215" i="1">
                                    <a:solidFill>
                                      <a:srgbClr val="0000CC"/>
                                    </a:solidFill>
                                    <a:latin typeface="Cambria Math"/>
                                  </a:rPr>
                                  <m:t>𝑁</m:t>
                                </m:r>
                              </m:e>
                            </m:mr>
                            <m:mr>
                              <m:e>
                                <m:r>
                                  <a:rPr lang="es-PE" sz="2215" i="1">
                                    <a:solidFill>
                                      <a:srgbClr val="0000CC"/>
                                    </a:solidFill>
                                    <a:latin typeface="Cambria Math"/>
                                  </a:rPr>
                                  <m:t>𝑛</m:t>
                                </m:r>
                              </m:e>
                            </m:mr>
                          </m:m>
                        </m:e>
                      </m:d>
                      <m:r>
                        <a:rPr lang="es-PE" sz="2215" i="1">
                          <a:solidFill>
                            <a:srgbClr val="0000CC"/>
                          </a:solidFill>
                          <a:latin typeface="Cambria Math"/>
                        </a:rPr>
                        <m:t>=</m:t>
                      </m:r>
                      <m:f>
                        <m:fPr>
                          <m:ctrlPr>
                            <a:rPr lang="es-PE" sz="2215" i="1">
                              <a:solidFill>
                                <a:srgbClr val="0000CC"/>
                              </a:solidFill>
                              <a:latin typeface="Cambria Math" panose="02040503050406030204" pitchFamily="18" charset="0"/>
                            </a:rPr>
                          </m:ctrlPr>
                        </m:fPr>
                        <m:num>
                          <m:r>
                            <a:rPr lang="es-PE" sz="2215" i="1">
                              <a:solidFill>
                                <a:srgbClr val="0000CC"/>
                              </a:solidFill>
                              <a:latin typeface="Cambria Math"/>
                            </a:rPr>
                            <m:t>𝑁</m:t>
                          </m:r>
                          <m:r>
                            <a:rPr lang="es-PE" sz="2215" i="1">
                              <a:solidFill>
                                <a:srgbClr val="0000CC"/>
                              </a:solidFill>
                              <a:latin typeface="Cambria Math"/>
                            </a:rPr>
                            <m:t>!</m:t>
                          </m:r>
                        </m:num>
                        <m:den>
                          <m:r>
                            <a:rPr lang="es-PE" sz="2215" i="1">
                              <a:solidFill>
                                <a:srgbClr val="0000CC"/>
                              </a:solidFill>
                              <a:latin typeface="Cambria Math"/>
                            </a:rPr>
                            <m:t>𝑛</m:t>
                          </m:r>
                          <m:r>
                            <a:rPr lang="es-PE" sz="2215" i="1">
                              <a:solidFill>
                                <a:srgbClr val="0000CC"/>
                              </a:solidFill>
                              <a:latin typeface="Cambria Math"/>
                            </a:rPr>
                            <m:t>!</m:t>
                          </m:r>
                          <m:d>
                            <m:dPr>
                              <m:ctrlPr>
                                <a:rPr lang="es-PE" sz="2215" i="1">
                                  <a:solidFill>
                                    <a:srgbClr val="0000CC"/>
                                  </a:solidFill>
                                  <a:latin typeface="Cambria Math" panose="02040503050406030204" pitchFamily="18" charset="0"/>
                                </a:rPr>
                              </m:ctrlPr>
                            </m:dPr>
                            <m:e>
                              <m:r>
                                <a:rPr lang="es-PE" sz="2215" i="1">
                                  <a:solidFill>
                                    <a:srgbClr val="0000CC"/>
                                  </a:solidFill>
                                  <a:latin typeface="Cambria Math"/>
                                </a:rPr>
                                <m:t>𝑁</m:t>
                              </m:r>
                              <m:r>
                                <a:rPr lang="es-PE" sz="2215" i="1">
                                  <a:solidFill>
                                    <a:srgbClr val="0000CC"/>
                                  </a:solidFill>
                                  <a:latin typeface="Cambria Math"/>
                                </a:rPr>
                                <m:t>−</m:t>
                              </m:r>
                              <m:r>
                                <a:rPr lang="es-PE" sz="2215" i="1">
                                  <a:solidFill>
                                    <a:srgbClr val="0000CC"/>
                                  </a:solidFill>
                                  <a:latin typeface="Cambria Math"/>
                                </a:rPr>
                                <m:t>𝑛</m:t>
                              </m:r>
                            </m:e>
                          </m:d>
                          <m:r>
                            <a:rPr lang="es-PE" sz="2215" i="1">
                              <a:solidFill>
                                <a:srgbClr val="0000CC"/>
                              </a:solidFill>
                              <a:latin typeface="Cambria Math"/>
                            </a:rPr>
                            <m:t>!</m:t>
                          </m:r>
                        </m:den>
                      </m:f>
                    </m:oMath>
                  </m:oMathPara>
                </a14:m>
                <a:endParaRPr lang="es-PE" sz="2215" dirty="0">
                  <a:solidFill>
                    <a:srgbClr val="0000CC"/>
                  </a:solidFill>
                </a:endParaRPr>
              </a:p>
            </p:txBody>
          </p:sp>
        </mc:Choice>
        <mc:Fallback xmlns="">
          <p:sp>
            <p:nvSpPr>
              <p:cNvPr id="7" name="6 CuadroTexto"/>
              <p:cNvSpPr txBox="1">
                <a:spLocks noRot="1" noChangeAspect="1" noMove="1" noResize="1" noEditPoints="1" noAdjustHandles="1" noChangeArrowheads="1" noChangeShapeType="1" noTextEdit="1"/>
              </p:cNvSpPr>
              <p:nvPr/>
            </p:nvSpPr>
            <p:spPr>
              <a:xfrm>
                <a:off x="5067346" y="3356993"/>
                <a:ext cx="2463047" cy="778739"/>
              </a:xfrm>
              <a:prstGeom prst="rect">
                <a:avLst/>
              </a:prstGeom>
              <a:blipFill>
                <a:blip r:embed="rId2"/>
                <a:stretch>
                  <a:fillRect/>
                </a:stretch>
              </a:blipFill>
            </p:spPr>
            <p:txBody>
              <a:bodyPr/>
              <a:lstStyle/>
              <a:p>
                <a:r>
                  <a:rPr lang="es-PE">
                    <a:noFill/>
                  </a:rPr>
                  <a:t> </a:t>
                </a:r>
              </a:p>
            </p:txBody>
          </p:sp>
        </mc:Fallback>
      </mc:AlternateContent>
      <p:sp>
        <p:nvSpPr>
          <p:cNvPr id="6"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MUESTREO ALEATORIO SIMPLE</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8" name="Conector recto 7"/>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2252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2 Marcador de contenido"/>
          <p:cNvSpPr>
            <a:spLocks noGrp="1"/>
          </p:cNvSpPr>
          <p:nvPr>
            <p:ph idx="1"/>
          </p:nvPr>
        </p:nvSpPr>
        <p:spPr>
          <a:xfrm>
            <a:off x="623392" y="1772816"/>
            <a:ext cx="10873208" cy="3168352"/>
          </a:xfrm>
        </p:spPr>
        <p:txBody>
          <a:bodyPr/>
          <a:lstStyle/>
          <a:p>
            <a:pPr algn="just">
              <a:lnSpc>
                <a:spcPct val="150000"/>
              </a:lnSpc>
            </a:pPr>
            <a:r>
              <a:rPr lang="es-PE" sz="1846" dirty="0">
                <a:solidFill>
                  <a:srgbClr val="0000CC"/>
                </a:solidFill>
                <a:latin typeface="Times New Roman" pitchFamily="18" charset="0"/>
                <a:cs typeface="Times New Roman" pitchFamily="18" charset="0"/>
              </a:rPr>
              <a:t>Debe notarse que la misma letra no aparece dos veces en la misma muestra.</a:t>
            </a:r>
          </a:p>
          <a:p>
            <a:pPr algn="just">
              <a:lnSpc>
                <a:spcPct val="150000"/>
              </a:lnSpc>
            </a:pPr>
            <a:r>
              <a:rPr lang="es-PE" sz="1846" dirty="0">
                <a:solidFill>
                  <a:srgbClr val="0000CC"/>
                </a:solidFill>
                <a:latin typeface="Times New Roman" pitchFamily="18" charset="0"/>
                <a:cs typeface="Times New Roman" pitchFamily="18" charset="0"/>
              </a:rPr>
              <a:t>El orden de los elementos en la muestra no tiene  importancia, las seis muestras </a:t>
            </a:r>
            <a:r>
              <a:rPr lang="es-PE" sz="1846" b="1" i="1" dirty="0">
                <a:solidFill>
                  <a:srgbClr val="0000CC"/>
                </a:solidFill>
                <a:latin typeface="Times New Roman" pitchFamily="18" charset="0"/>
                <a:cs typeface="Times New Roman" pitchFamily="18" charset="0"/>
              </a:rPr>
              <a:t>ABC, ACB, BAC, BCA, CAB y CBA </a:t>
            </a:r>
            <a:r>
              <a:rPr lang="es-PE" sz="1846" dirty="0">
                <a:solidFill>
                  <a:srgbClr val="0000CC"/>
                </a:solidFill>
                <a:latin typeface="Times New Roman" pitchFamily="18" charset="0"/>
                <a:cs typeface="Times New Roman" pitchFamily="18" charset="0"/>
              </a:rPr>
              <a:t>son consideradas idénticas</a:t>
            </a:r>
            <a:r>
              <a:rPr lang="es-PE" sz="1846" i="1" dirty="0">
                <a:solidFill>
                  <a:srgbClr val="0000CC"/>
                </a:solidFill>
                <a:latin typeface="Times New Roman" pitchFamily="18" charset="0"/>
                <a:cs typeface="Times New Roman" pitchFamily="18" charset="0"/>
              </a:rPr>
              <a:t>.</a:t>
            </a:r>
          </a:p>
          <a:p>
            <a:pPr algn="just">
              <a:lnSpc>
                <a:spcPct val="150000"/>
              </a:lnSpc>
            </a:pPr>
            <a:r>
              <a:rPr lang="es-PE" sz="1846" dirty="0">
                <a:solidFill>
                  <a:srgbClr val="0000CC"/>
                </a:solidFill>
                <a:latin typeface="Times New Roman" pitchFamily="18" charset="0"/>
                <a:cs typeface="Times New Roman" pitchFamily="18" charset="0"/>
              </a:rPr>
              <a:t>En una encuesta por muestreo, se eligen ciertas propiedades que son de interés para el investigador, las cuales intentamos medir  y registrar para cada unidad que se encuentre dentro de la muestra.</a:t>
            </a:r>
          </a:p>
          <a:p>
            <a:pPr algn="just">
              <a:lnSpc>
                <a:spcPct val="150000"/>
              </a:lnSpc>
            </a:pPr>
            <a:r>
              <a:rPr lang="es-PE" sz="1846" dirty="0">
                <a:solidFill>
                  <a:srgbClr val="0000CC"/>
                </a:solidFill>
                <a:latin typeface="Times New Roman" pitchFamily="18" charset="0"/>
                <a:cs typeface="Times New Roman" pitchFamily="18" charset="0"/>
              </a:rPr>
              <a:t>Estas propiedades de las unidades son identificadas como </a:t>
            </a:r>
            <a:r>
              <a:rPr lang="es-PE" sz="1846" i="1" dirty="0">
                <a:solidFill>
                  <a:srgbClr val="0000CC"/>
                </a:solidFill>
                <a:latin typeface="Times New Roman" pitchFamily="18" charset="0"/>
                <a:cs typeface="Times New Roman" pitchFamily="18" charset="0"/>
              </a:rPr>
              <a:t>características </a:t>
            </a:r>
            <a:r>
              <a:rPr lang="es-PE" sz="1846" dirty="0">
                <a:solidFill>
                  <a:srgbClr val="0000CC"/>
                </a:solidFill>
                <a:latin typeface="Times New Roman" pitchFamily="18" charset="0"/>
                <a:cs typeface="Times New Roman" pitchFamily="18" charset="0"/>
              </a:rPr>
              <a:t>o más simplemente, </a:t>
            </a:r>
            <a:r>
              <a:rPr lang="es-PE" sz="1846" i="1" dirty="0">
                <a:solidFill>
                  <a:srgbClr val="0000CC"/>
                </a:solidFill>
                <a:latin typeface="Times New Roman" pitchFamily="18" charset="0"/>
                <a:cs typeface="Times New Roman" pitchFamily="18" charset="0"/>
              </a:rPr>
              <a:t>atributos.</a:t>
            </a:r>
            <a:endParaRPr lang="es-PE" sz="1846" dirty="0">
              <a:solidFill>
                <a:srgbClr val="0000CC"/>
              </a:solidFill>
              <a:latin typeface="Times New Roman" pitchFamily="18" charset="0"/>
              <a:cs typeface="Times New Roman" pitchFamily="18" charset="0"/>
            </a:endParaRPr>
          </a:p>
          <a:p>
            <a:pPr algn="just">
              <a:lnSpc>
                <a:spcPct val="150000"/>
              </a:lnSpc>
            </a:pPr>
            <a:endParaRPr lang="es-PE" sz="1846" dirty="0">
              <a:solidFill>
                <a:srgbClr val="0000CC"/>
              </a:solidFill>
              <a:latin typeface="Times New Roman" pitchFamily="18" charset="0"/>
              <a:cs typeface="Times New Roman" pitchFamily="18" charset="0"/>
            </a:endParaRPr>
          </a:p>
        </p:txBody>
      </p:sp>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MUESTREO ALEATORIO SIMPLE</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853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2 Marcador de contenido"/>
              <p:cNvSpPr txBox="1">
                <a:spLocks/>
              </p:cNvSpPr>
              <p:nvPr/>
            </p:nvSpPr>
            <p:spPr>
              <a:xfrm>
                <a:off x="767408" y="1340768"/>
                <a:ext cx="10297144" cy="4498848"/>
              </a:xfrm>
              <a:prstGeom prst="rect">
                <a:avLst/>
              </a:prstGeom>
            </p:spPr>
            <p:txBody>
              <a:bodyPr vert="horz" lIns="84406" tIns="42203" rIns="84406" bIns="42203" rtlCol="0">
                <a:normAutofit/>
              </a:bodyPr>
              <a:lst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a:lstStyle>
              <a:p>
                <a:pPr algn="just">
                  <a:lnSpc>
                    <a:spcPct val="150000"/>
                  </a:lnSpc>
                </a:pPr>
                <a:r>
                  <a:rPr lang="es-PE" sz="1846" dirty="0">
                    <a:solidFill>
                      <a:srgbClr val="0000CC"/>
                    </a:solidFill>
                    <a:latin typeface="Times New Roman" pitchFamily="18" charset="0"/>
                    <a:cs typeface="Times New Roman" pitchFamily="18" charset="0"/>
                  </a:rPr>
                  <a:t>Los símbolos básicos que a continuación definimos, son adecuados para casi todos los diseños.</a:t>
                </a:r>
              </a:p>
              <a:p>
                <a:pPr algn="just">
                  <a:lnSpc>
                    <a:spcPct val="150000"/>
                  </a:lnSpc>
                </a:pPr>
                <a:r>
                  <a:rPr lang="es-PE" sz="1846" dirty="0">
                    <a:solidFill>
                      <a:srgbClr val="0000CC"/>
                    </a:solidFill>
                    <a:latin typeface="Times New Roman" pitchFamily="18" charset="0"/>
                    <a:cs typeface="Times New Roman" pitchFamily="18" charset="0"/>
                  </a:rPr>
                  <a:t>Las letras mayúsculas representan valores de la población y las minúsculas denotan los valores correspondientes de la muestra.</a:t>
                </a:r>
              </a:p>
              <a:p>
                <a:pPr algn="just">
                  <a:lnSpc>
                    <a:spcPct val="150000"/>
                  </a:lnSpc>
                </a:pPr>
                <a:r>
                  <a:rPr lang="es-PE" sz="1846" dirty="0">
                    <a:solidFill>
                      <a:srgbClr val="0000CC"/>
                    </a:solidFill>
                    <a:latin typeface="Times New Roman" pitchFamily="18" charset="0"/>
                    <a:cs typeface="Times New Roman" pitchFamily="18" charset="0"/>
                  </a:rPr>
                  <a:t>Un “sombrero” sobre una letra indica que es un estimador </a:t>
                </a:r>
                <a14:m>
                  <m:oMath xmlns:m="http://schemas.openxmlformats.org/officeDocument/2006/math">
                    <m:d>
                      <m:dPr>
                        <m:ctrlPr>
                          <a:rPr lang="es-PE" sz="1846" i="1">
                            <a:solidFill>
                              <a:srgbClr val="0000CC"/>
                            </a:solidFill>
                            <a:latin typeface="Cambria Math" panose="02040503050406030204" pitchFamily="18" charset="0"/>
                            <a:cs typeface="Times New Roman" pitchFamily="18" charset="0"/>
                          </a:rPr>
                        </m:ctrlPr>
                      </m:dPr>
                      <m:e>
                        <m:acc>
                          <m:accPr>
                            <m:chr m:val="̂"/>
                            <m:ctrlPr>
                              <a:rPr lang="es-PE" sz="1846" i="1">
                                <a:solidFill>
                                  <a:srgbClr val="0000CC"/>
                                </a:solidFill>
                                <a:latin typeface="Cambria Math" panose="02040503050406030204" pitchFamily="18" charset="0"/>
                                <a:cs typeface="Times New Roman" pitchFamily="18" charset="0"/>
                              </a:rPr>
                            </m:ctrlPr>
                          </m:accPr>
                          <m:e/>
                        </m:acc>
                      </m:e>
                    </m:d>
                  </m:oMath>
                </a14:m>
                <a:endParaRPr lang="es-PE" sz="1846" dirty="0">
                  <a:solidFill>
                    <a:srgbClr val="0000CC"/>
                  </a:solidFill>
                  <a:latin typeface="Times New Roman" pitchFamily="18" charset="0"/>
                  <a:cs typeface="Times New Roman" pitchFamily="18" charset="0"/>
                </a:endParaRPr>
              </a:p>
              <a:p>
                <a:pPr algn="just">
                  <a:lnSpc>
                    <a:spcPct val="150000"/>
                  </a:lnSpc>
                </a:pPr>
                <a:r>
                  <a:rPr lang="es-PE" sz="1846" dirty="0">
                    <a:solidFill>
                      <a:srgbClr val="0000CC"/>
                    </a:solidFill>
                    <a:latin typeface="Times New Roman" pitchFamily="18" charset="0"/>
                    <a:cs typeface="Times New Roman" pitchFamily="18" charset="0"/>
                  </a:rPr>
                  <a:t>Una barra sobre un símbolo </a:t>
                </a:r>
                <a14:m>
                  <m:oMath xmlns:m="http://schemas.openxmlformats.org/officeDocument/2006/math">
                    <m:d>
                      <m:dPr>
                        <m:ctrlPr>
                          <a:rPr lang="es-PE" sz="1846" i="1">
                            <a:solidFill>
                              <a:srgbClr val="0000CC"/>
                            </a:solidFill>
                            <a:latin typeface="Cambria Math" panose="02040503050406030204" pitchFamily="18" charset="0"/>
                            <a:cs typeface="Times New Roman" pitchFamily="18" charset="0"/>
                          </a:rPr>
                        </m:ctrlPr>
                      </m:dPr>
                      <m:e>
                        <m:acc>
                          <m:accPr>
                            <m:chr m:val="̅"/>
                            <m:ctrlPr>
                              <a:rPr lang="es-PE" sz="1846" i="1">
                                <a:solidFill>
                                  <a:srgbClr val="0000CC"/>
                                </a:solidFill>
                                <a:latin typeface="Cambria Math" panose="02040503050406030204" pitchFamily="18" charset="0"/>
                                <a:cs typeface="Times New Roman" pitchFamily="18" charset="0"/>
                              </a:rPr>
                            </m:ctrlPr>
                          </m:accPr>
                          <m:e/>
                        </m:acc>
                      </m:e>
                    </m:d>
                  </m:oMath>
                </a14:m>
                <a:r>
                  <a:rPr lang="es-PE" sz="1846" dirty="0">
                    <a:solidFill>
                      <a:srgbClr val="0000CC"/>
                    </a:solidFill>
                    <a:latin typeface="Times New Roman" pitchFamily="18" charset="0"/>
                    <a:cs typeface="Times New Roman" pitchFamily="18" charset="0"/>
                  </a:rPr>
                  <a:t> denota un promedio.</a:t>
                </a:r>
              </a:p>
              <a:p>
                <a:pPr algn="just">
                  <a:lnSpc>
                    <a:spcPct val="150000"/>
                  </a:lnSpc>
                </a:pPr>
                <a:r>
                  <a:rPr lang="es-PE" sz="1846" dirty="0">
                    <a:solidFill>
                      <a:srgbClr val="0000CC"/>
                    </a:solidFill>
                    <a:latin typeface="Times New Roman" pitchFamily="18" charset="0"/>
                    <a:cs typeface="Times New Roman" pitchFamily="18" charset="0"/>
                  </a:rPr>
                  <a:t>El número de elementos de la población se denota por </a:t>
                </a:r>
                <a14:m>
                  <m:oMath xmlns:m="http://schemas.openxmlformats.org/officeDocument/2006/math">
                    <m:r>
                      <a:rPr lang="es-PE" sz="1846" i="1">
                        <a:solidFill>
                          <a:srgbClr val="0000CC"/>
                        </a:solidFill>
                        <a:latin typeface="Cambria Math"/>
                        <a:cs typeface="Times New Roman" pitchFamily="18" charset="0"/>
                      </a:rPr>
                      <m:t>𝑁</m:t>
                    </m:r>
                  </m:oMath>
                </a14:m>
                <a:r>
                  <a:rPr lang="es-PE" sz="1846" dirty="0">
                    <a:solidFill>
                      <a:srgbClr val="0000CC"/>
                    </a:solidFill>
                    <a:latin typeface="Times New Roman" pitchFamily="18" charset="0"/>
                    <a:cs typeface="Times New Roman" pitchFamily="18" charset="0"/>
                  </a:rPr>
                  <a:t>, mientras que el número de elementos de la muestra por </a:t>
                </a:r>
                <a14:m>
                  <m:oMath xmlns:m="http://schemas.openxmlformats.org/officeDocument/2006/math">
                    <m:r>
                      <a:rPr lang="es-PE" sz="1846" i="1">
                        <a:solidFill>
                          <a:srgbClr val="0000CC"/>
                        </a:solidFill>
                        <a:latin typeface="Cambria Math"/>
                        <a:cs typeface="Times New Roman" pitchFamily="18" charset="0"/>
                      </a:rPr>
                      <m:t>𝑛</m:t>
                    </m:r>
                  </m:oMath>
                </a14:m>
                <a:r>
                  <a:rPr lang="es-PE" sz="1846" dirty="0">
                    <a:solidFill>
                      <a:srgbClr val="0000CC"/>
                    </a:solidFill>
                    <a:latin typeface="Times New Roman" pitchFamily="18" charset="0"/>
                    <a:cs typeface="Times New Roman" pitchFamily="18" charset="0"/>
                  </a:rPr>
                  <a:t>.</a:t>
                </a:r>
              </a:p>
              <a:p>
                <a:pPr algn="just">
                  <a:lnSpc>
                    <a:spcPct val="150000"/>
                  </a:lnSpc>
                </a:pPr>
                <a:r>
                  <a:rPr lang="es-PE" sz="1846" dirty="0">
                    <a:solidFill>
                      <a:srgbClr val="0000CC"/>
                    </a:solidFill>
                    <a:latin typeface="Times New Roman" pitchFamily="18" charset="0"/>
                    <a:cs typeface="Times New Roman" pitchFamily="18" charset="0"/>
                  </a:rPr>
                  <a:t>Para métodos de selección de igual probabilidad, </a:t>
                </a:r>
                <a14:m>
                  <m:oMath xmlns:m="http://schemas.openxmlformats.org/officeDocument/2006/math">
                    <m:r>
                      <a:rPr lang="es-PE" sz="1846" i="1">
                        <a:solidFill>
                          <a:srgbClr val="0000CC"/>
                        </a:solidFill>
                        <a:latin typeface="Cambria Math"/>
                        <a:cs typeface="Times New Roman" pitchFamily="18" charset="0"/>
                      </a:rPr>
                      <m:t>𝑓</m:t>
                    </m:r>
                  </m:oMath>
                </a14:m>
                <a:r>
                  <a:rPr lang="es-PE" sz="1846" dirty="0">
                    <a:solidFill>
                      <a:srgbClr val="0000CC"/>
                    </a:solidFill>
                    <a:latin typeface="Times New Roman" pitchFamily="18" charset="0"/>
                    <a:cs typeface="Times New Roman" pitchFamily="18" charset="0"/>
                  </a:rPr>
                  <a:t> es la fracción de muestreo. </a:t>
                </a:r>
              </a:p>
            </p:txBody>
          </p:sp>
        </mc:Choice>
        <mc:Fallback xmlns="">
          <p:sp>
            <p:nvSpPr>
              <p:cNvPr id="13" name="2 Marcador de contenido"/>
              <p:cNvSpPr txBox="1">
                <a:spLocks noRot="1" noChangeAspect="1" noMove="1" noResize="1" noEditPoints="1" noAdjustHandles="1" noChangeArrowheads="1" noChangeShapeType="1" noTextEdit="1"/>
              </p:cNvSpPr>
              <p:nvPr/>
            </p:nvSpPr>
            <p:spPr>
              <a:xfrm>
                <a:off x="767408" y="1340768"/>
                <a:ext cx="10297144" cy="4498848"/>
              </a:xfrm>
              <a:prstGeom prst="rect">
                <a:avLst/>
              </a:prstGeom>
              <a:blipFill>
                <a:blip r:embed="rId2"/>
                <a:stretch>
                  <a:fillRect l="-474" r="-533"/>
                </a:stretch>
              </a:blipFill>
            </p:spPr>
            <p:txBody>
              <a:bodyPr/>
              <a:lstStyle/>
              <a:p>
                <a:r>
                  <a:rPr lang="es-PE">
                    <a:noFill/>
                  </a:rPr>
                  <a:t> </a:t>
                </a:r>
              </a:p>
            </p:txBody>
          </p:sp>
        </mc:Fallback>
      </mc:AlternateContent>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MUESTREO ALEATORIO SIMPLE</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7942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2 Marcador de contenido"/>
              <p:cNvSpPr>
                <a:spLocks noGrp="1"/>
              </p:cNvSpPr>
              <p:nvPr>
                <p:ph idx="1"/>
              </p:nvPr>
            </p:nvSpPr>
            <p:spPr>
              <a:xfrm>
                <a:off x="551384" y="1412776"/>
                <a:ext cx="10945216" cy="4498848"/>
              </a:xfrm>
            </p:spPr>
            <p:txBody>
              <a:bodyPr>
                <a:normAutofit/>
              </a:bodyPr>
              <a:lstStyle/>
              <a:p>
                <a:pPr algn="just">
                  <a:lnSpc>
                    <a:spcPct val="150000"/>
                  </a:lnSpc>
                </a:pPr>
                <a14:m>
                  <m:oMath xmlns:m="http://schemas.openxmlformats.org/officeDocument/2006/math">
                    <m:r>
                      <a:rPr lang="es-PE" sz="1846" i="1" smtClean="0">
                        <a:solidFill>
                          <a:srgbClr val="0000CC"/>
                        </a:solidFill>
                        <a:latin typeface="Cambria Math"/>
                        <a:cs typeface="Times New Roman" pitchFamily="18" charset="0"/>
                      </a:rPr>
                      <m:t>𝑁</m:t>
                    </m:r>
                    <m:r>
                      <a:rPr lang="es-PE" sz="1846" i="1" smtClean="0">
                        <a:solidFill>
                          <a:srgbClr val="0000CC"/>
                        </a:solidFill>
                        <a:latin typeface="Cambria Math"/>
                        <a:cs typeface="Times New Roman" pitchFamily="18" charset="0"/>
                      </a:rPr>
                      <m:t>=</m:t>
                    </m:r>
                    <m:r>
                      <a:rPr lang="es-PE" sz="1846" i="1" smtClean="0">
                        <a:solidFill>
                          <a:srgbClr val="0000CC"/>
                        </a:solidFill>
                        <a:latin typeface="Cambria Math"/>
                        <a:cs typeface="Times New Roman" pitchFamily="18" charset="0"/>
                      </a:rPr>
                      <m:t>𝑛</m:t>
                    </m:r>
                    <m:r>
                      <a:rPr lang="es-PE" sz="1846" i="1" smtClean="0">
                        <a:solidFill>
                          <a:srgbClr val="0000CC"/>
                        </a:solidFill>
                        <a:latin typeface="Cambria Math"/>
                        <a:cs typeface="Times New Roman" pitchFamily="18" charset="0"/>
                      </a:rPr>
                      <m:t>ú</m:t>
                    </m:r>
                    <m:r>
                      <a:rPr lang="es-PE" sz="1846" i="1" smtClean="0">
                        <a:solidFill>
                          <a:srgbClr val="0000CC"/>
                        </a:solidFill>
                        <a:latin typeface="Cambria Math"/>
                        <a:cs typeface="Times New Roman" pitchFamily="18" charset="0"/>
                      </a:rPr>
                      <m:t>𝑚𝑒𝑟𝑜</m:t>
                    </m:r>
                    <m:r>
                      <a:rPr lang="es-PE" sz="1846" i="1" smtClean="0">
                        <a:solidFill>
                          <a:srgbClr val="0000CC"/>
                        </a:solidFill>
                        <a:latin typeface="Cambria Math"/>
                        <a:cs typeface="Times New Roman" pitchFamily="18" charset="0"/>
                      </a:rPr>
                      <m:t> </m:t>
                    </m:r>
                    <m:r>
                      <a:rPr lang="es-PE" sz="1846" i="1" smtClean="0">
                        <a:solidFill>
                          <a:srgbClr val="0000CC"/>
                        </a:solidFill>
                        <a:latin typeface="Cambria Math"/>
                        <a:cs typeface="Times New Roman" pitchFamily="18" charset="0"/>
                      </a:rPr>
                      <m:t>𝑑𝑒</m:t>
                    </m:r>
                    <m:r>
                      <a:rPr lang="es-PE" sz="1846" i="1" smtClean="0">
                        <a:solidFill>
                          <a:srgbClr val="0000CC"/>
                        </a:solidFill>
                        <a:latin typeface="Cambria Math"/>
                        <a:cs typeface="Times New Roman" pitchFamily="18" charset="0"/>
                      </a:rPr>
                      <m:t> </m:t>
                    </m:r>
                    <m:r>
                      <a:rPr lang="es-PE" sz="1846" i="1" smtClean="0">
                        <a:solidFill>
                          <a:srgbClr val="0000CC"/>
                        </a:solidFill>
                        <a:latin typeface="Cambria Math"/>
                        <a:cs typeface="Times New Roman" pitchFamily="18" charset="0"/>
                      </a:rPr>
                      <m:t>𝑒𝑙𝑒𝑚𝑒𝑛𝑡𝑜𝑠</m:t>
                    </m:r>
                    <m:r>
                      <a:rPr lang="es-PE" sz="1846" i="1" smtClean="0">
                        <a:solidFill>
                          <a:srgbClr val="0000CC"/>
                        </a:solidFill>
                        <a:latin typeface="Cambria Math"/>
                        <a:cs typeface="Times New Roman" pitchFamily="18" charset="0"/>
                      </a:rPr>
                      <m:t> </m:t>
                    </m:r>
                    <m:r>
                      <a:rPr lang="es-PE" sz="1846" i="1" smtClean="0">
                        <a:solidFill>
                          <a:srgbClr val="0000CC"/>
                        </a:solidFill>
                        <a:latin typeface="Cambria Math"/>
                        <a:cs typeface="Times New Roman" pitchFamily="18" charset="0"/>
                      </a:rPr>
                      <m:t>𝑒𝑛</m:t>
                    </m:r>
                    <m:r>
                      <a:rPr lang="es-PE" sz="1846" i="1" smtClean="0">
                        <a:solidFill>
                          <a:srgbClr val="0000CC"/>
                        </a:solidFill>
                        <a:latin typeface="Cambria Math"/>
                        <a:cs typeface="Times New Roman" pitchFamily="18" charset="0"/>
                      </a:rPr>
                      <m:t> </m:t>
                    </m:r>
                    <m:r>
                      <a:rPr lang="es-PE" sz="1846" i="1" smtClean="0">
                        <a:solidFill>
                          <a:srgbClr val="0000CC"/>
                        </a:solidFill>
                        <a:latin typeface="Cambria Math"/>
                        <a:cs typeface="Times New Roman" pitchFamily="18" charset="0"/>
                      </a:rPr>
                      <m:t>𝑙𝑎</m:t>
                    </m:r>
                    <m:r>
                      <a:rPr lang="es-PE" sz="1846" i="1" smtClean="0">
                        <a:solidFill>
                          <a:srgbClr val="0000CC"/>
                        </a:solidFill>
                        <a:latin typeface="Cambria Math"/>
                        <a:cs typeface="Times New Roman" pitchFamily="18" charset="0"/>
                      </a:rPr>
                      <m:t> </m:t>
                    </m:r>
                    <m:r>
                      <a:rPr lang="es-PE" sz="1846" i="1" smtClean="0">
                        <a:solidFill>
                          <a:srgbClr val="0000CC"/>
                        </a:solidFill>
                        <a:latin typeface="Cambria Math"/>
                        <a:cs typeface="Times New Roman" pitchFamily="18" charset="0"/>
                      </a:rPr>
                      <m:t>𝑝𝑜𝑏𝑙𝑎𝑐𝑖</m:t>
                    </m:r>
                    <m:r>
                      <a:rPr lang="es-PE" sz="1846" i="1" smtClean="0">
                        <a:solidFill>
                          <a:srgbClr val="0000CC"/>
                        </a:solidFill>
                        <a:latin typeface="Cambria Math"/>
                        <a:cs typeface="Times New Roman" pitchFamily="18" charset="0"/>
                      </a:rPr>
                      <m:t>ó</m:t>
                    </m:r>
                    <m:r>
                      <a:rPr lang="es-PE" sz="1846" i="1" smtClean="0">
                        <a:solidFill>
                          <a:srgbClr val="0000CC"/>
                        </a:solidFill>
                        <a:latin typeface="Cambria Math"/>
                        <a:cs typeface="Times New Roman" pitchFamily="18" charset="0"/>
                      </a:rPr>
                      <m:t>𝑛</m:t>
                    </m:r>
                  </m:oMath>
                </a14:m>
                <a:endParaRPr lang="es-PE" sz="1846" dirty="0">
                  <a:solidFill>
                    <a:srgbClr val="0000CC"/>
                  </a:solidFill>
                  <a:latin typeface="Times New Roman" pitchFamily="18" charset="0"/>
                  <a:cs typeface="Times New Roman" pitchFamily="18" charset="0"/>
                </a:endParaRPr>
              </a:p>
              <a:p>
                <a:pPr algn="just">
                  <a:lnSpc>
                    <a:spcPct val="150000"/>
                  </a:lnSpc>
                </a:pPr>
                <a14:m>
                  <m:oMath xmlns:m="http://schemas.openxmlformats.org/officeDocument/2006/math">
                    <m:sSub>
                      <m:sSubPr>
                        <m:ctrlPr>
                          <a:rPr lang="es-PE" sz="1846" i="1">
                            <a:solidFill>
                              <a:srgbClr val="0000CC"/>
                            </a:solidFill>
                            <a:latin typeface="Cambria Math" panose="02040503050406030204" pitchFamily="18" charset="0"/>
                            <a:cs typeface="Times New Roman" pitchFamily="18" charset="0"/>
                          </a:rPr>
                        </m:ctrlPr>
                      </m:sSubPr>
                      <m:e>
                        <m:r>
                          <a:rPr lang="es-PE" sz="1846" i="1">
                            <a:solidFill>
                              <a:srgbClr val="0000CC"/>
                            </a:solidFill>
                            <a:latin typeface="Cambria Math"/>
                            <a:cs typeface="Times New Roman" pitchFamily="18" charset="0"/>
                          </a:rPr>
                          <m:t>𝑌</m:t>
                        </m:r>
                      </m:e>
                      <m:sub>
                        <m:r>
                          <a:rPr lang="es-PE" sz="1846" i="1">
                            <a:solidFill>
                              <a:srgbClr val="0000CC"/>
                            </a:solidFill>
                            <a:latin typeface="Cambria Math"/>
                            <a:cs typeface="Times New Roman" pitchFamily="18" charset="0"/>
                          </a:rPr>
                          <m:t>𝑖</m:t>
                        </m:r>
                      </m:sub>
                    </m:sSub>
                    <m:r>
                      <a:rPr lang="es-PE" sz="1846" i="1">
                        <a:solidFill>
                          <a:srgbClr val="0000CC"/>
                        </a:solidFill>
                        <a:latin typeface="Cambria Math"/>
                        <a:cs typeface="Times New Roman" pitchFamily="18" charset="0"/>
                      </a:rPr>
                      <m:t>=</m:t>
                    </m:r>
                  </m:oMath>
                </a14:m>
                <a:r>
                  <a:rPr lang="es-PE" sz="1846" dirty="0">
                    <a:solidFill>
                      <a:srgbClr val="0000CC"/>
                    </a:solidFill>
                    <a:latin typeface="Times New Roman" pitchFamily="18" charset="0"/>
                    <a:cs typeface="Times New Roman" pitchFamily="18" charset="0"/>
                  </a:rPr>
                  <a:t> valor de la variable </a:t>
                </a:r>
                <a14:m>
                  <m:oMath xmlns:m="http://schemas.openxmlformats.org/officeDocument/2006/math">
                    <m:r>
                      <a:rPr lang="es-PE" sz="1846" i="1">
                        <a:solidFill>
                          <a:srgbClr val="0000CC"/>
                        </a:solidFill>
                        <a:latin typeface="Cambria Math"/>
                        <a:cs typeface="Times New Roman" pitchFamily="18" charset="0"/>
                      </a:rPr>
                      <m:t>𝑌</m:t>
                    </m:r>
                  </m:oMath>
                </a14:m>
                <a:r>
                  <a:rPr lang="es-PE" sz="1846" dirty="0">
                    <a:solidFill>
                      <a:srgbClr val="0000CC"/>
                    </a:solidFill>
                    <a:latin typeface="Times New Roman" pitchFamily="18" charset="0"/>
                    <a:cs typeface="Times New Roman" pitchFamily="18" charset="0"/>
                  </a:rPr>
                  <a:t> para el elemento i-</a:t>
                </a:r>
                <a:r>
                  <a:rPr lang="es-PE" sz="1846" dirty="0" err="1">
                    <a:solidFill>
                      <a:srgbClr val="0000CC"/>
                    </a:solidFill>
                    <a:latin typeface="Times New Roman" pitchFamily="18" charset="0"/>
                    <a:cs typeface="Times New Roman" pitchFamily="18" charset="0"/>
                  </a:rPr>
                  <a:t>ésimo</a:t>
                </a:r>
                <a:r>
                  <a:rPr lang="es-PE" sz="1846" dirty="0">
                    <a:solidFill>
                      <a:srgbClr val="0000CC"/>
                    </a:solidFill>
                    <a:latin typeface="Times New Roman" pitchFamily="18" charset="0"/>
                    <a:cs typeface="Times New Roman" pitchFamily="18" charset="0"/>
                  </a:rPr>
                  <a:t> de la población. También es utilizado para denotar la variable </a:t>
                </a:r>
                <a14:m>
                  <m:oMath xmlns:m="http://schemas.openxmlformats.org/officeDocument/2006/math">
                    <m:r>
                      <a:rPr lang="es-PE" sz="1846" i="1">
                        <a:solidFill>
                          <a:srgbClr val="0000CC"/>
                        </a:solidFill>
                        <a:latin typeface="Cambria Math"/>
                        <a:cs typeface="Times New Roman" pitchFamily="18" charset="0"/>
                      </a:rPr>
                      <m:t>𝑌</m:t>
                    </m:r>
                  </m:oMath>
                </a14:m>
                <a:r>
                  <a:rPr lang="es-PE" sz="1846" dirty="0">
                    <a:solidFill>
                      <a:srgbClr val="0000CC"/>
                    </a:solidFill>
                    <a:latin typeface="Times New Roman" pitchFamily="18" charset="0"/>
                    <a:cs typeface="Times New Roman" pitchFamily="18" charset="0"/>
                  </a:rPr>
                  <a:t> como elemento general.</a:t>
                </a:r>
              </a:p>
              <a:p>
                <a:pPr algn="just">
                  <a:lnSpc>
                    <a:spcPct val="150000"/>
                  </a:lnSpc>
                </a:pPr>
                <a14:m>
                  <m:oMath xmlns:m="http://schemas.openxmlformats.org/officeDocument/2006/math">
                    <m:r>
                      <a:rPr lang="es-PE" sz="2215" i="1">
                        <a:solidFill>
                          <a:srgbClr val="0000CC"/>
                        </a:solidFill>
                        <a:latin typeface="Cambria Math"/>
                        <a:cs typeface="Times New Roman" pitchFamily="18" charset="0"/>
                      </a:rPr>
                      <m:t>𝑇</m:t>
                    </m:r>
                    <m:r>
                      <a:rPr lang="es-PE" sz="2215" i="1">
                        <a:solidFill>
                          <a:srgbClr val="0000CC"/>
                        </a:solidFill>
                        <a:latin typeface="Cambria Math"/>
                        <a:cs typeface="Times New Roman" pitchFamily="18" charset="0"/>
                      </a:rPr>
                      <m:t>=</m:t>
                    </m:r>
                    <m:nary>
                      <m:naryPr>
                        <m:chr m:val="∑"/>
                        <m:ctrlPr>
                          <a:rPr lang="es-PE" sz="2215" i="1">
                            <a:solidFill>
                              <a:srgbClr val="0000CC"/>
                            </a:solidFill>
                            <a:latin typeface="Cambria Math" panose="02040503050406030204" pitchFamily="18" charset="0"/>
                            <a:cs typeface="Times New Roman" pitchFamily="18" charset="0"/>
                          </a:rPr>
                        </m:ctrlPr>
                      </m:naryPr>
                      <m:sub>
                        <m:r>
                          <m:rPr>
                            <m:brk m:alnAt="23"/>
                          </m:rPr>
                          <a:rPr lang="es-PE" sz="2215" i="1">
                            <a:solidFill>
                              <a:srgbClr val="0000CC"/>
                            </a:solidFill>
                            <a:latin typeface="Cambria Math"/>
                            <a:cs typeface="Times New Roman" pitchFamily="18" charset="0"/>
                          </a:rPr>
                          <m:t>𝐼</m:t>
                        </m:r>
                        <m:r>
                          <a:rPr lang="es-PE" sz="2215" i="1">
                            <a:solidFill>
                              <a:srgbClr val="0000CC"/>
                            </a:solidFill>
                            <a:latin typeface="Cambria Math"/>
                            <a:cs typeface="Times New Roman" pitchFamily="18" charset="0"/>
                          </a:rPr>
                          <m:t>=1</m:t>
                        </m:r>
                      </m:sub>
                      <m:sup>
                        <m:r>
                          <a:rPr lang="es-PE" sz="2215" i="1">
                            <a:solidFill>
                              <a:srgbClr val="0000CC"/>
                            </a:solidFill>
                            <a:latin typeface="Cambria Math"/>
                            <a:cs typeface="Times New Roman" pitchFamily="18" charset="0"/>
                          </a:rPr>
                          <m:t>𝑁</m:t>
                        </m:r>
                      </m:sup>
                      <m:e>
                        <m:sSub>
                          <m:sSubPr>
                            <m:ctrlPr>
                              <a:rPr lang="es-PE" sz="2215" i="1">
                                <a:solidFill>
                                  <a:srgbClr val="0000CC"/>
                                </a:solidFill>
                                <a:latin typeface="Cambria Math" panose="02040503050406030204" pitchFamily="18" charset="0"/>
                                <a:cs typeface="Times New Roman" pitchFamily="18" charset="0"/>
                              </a:rPr>
                            </m:ctrlPr>
                          </m:sSubPr>
                          <m:e>
                            <m:r>
                              <a:rPr lang="es-PE" sz="2215" i="1">
                                <a:solidFill>
                                  <a:srgbClr val="0000CC"/>
                                </a:solidFill>
                                <a:latin typeface="Cambria Math"/>
                                <a:cs typeface="Times New Roman" pitchFamily="18" charset="0"/>
                              </a:rPr>
                              <m:t>𝑌</m:t>
                            </m:r>
                          </m:e>
                          <m:sub>
                            <m:r>
                              <a:rPr lang="es-PE" sz="2215" i="1">
                                <a:solidFill>
                                  <a:srgbClr val="0000CC"/>
                                </a:solidFill>
                                <a:latin typeface="Cambria Math"/>
                                <a:cs typeface="Times New Roman" pitchFamily="18" charset="0"/>
                              </a:rPr>
                              <m:t>𝑖</m:t>
                            </m:r>
                          </m:sub>
                        </m:sSub>
                      </m:e>
                    </m:nary>
                  </m:oMath>
                </a14:m>
                <a:r>
                  <a:rPr lang="es-PE" sz="1846" dirty="0">
                    <a:solidFill>
                      <a:srgbClr val="0000CC"/>
                    </a:solidFill>
                    <a:latin typeface="Times New Roman" pitchFamily="18" charset="0"/>
                    <a:cs typeface="Times New Roman" pitchFamily="18" charset="0"/>
                  </a:rPr>
                  <a:t> = total de la población, para la variable </a:t>
                </a:r>
                <a14:m>
                  <m:oMath xmlns:m="http://schemas.openxmlformats.org/officeDocument/2006/math">
                    <m:r>
                      <a:rPr lang="es-PE" sz="1846" i="1">
                        <a:solidFill>
                          <a:srgbClr val="0000CC"/>
                        </a:solidFill>
                        <a:latin typeface="Cambria Math"/>
                        <a:cs typeface="Times New Roman" pitchFamily="18" charset="0"/>
                      </a:rPr>
                      <m:t>𝑌</m:t>
                    </m:r>
                  </m:oMath>
                </a14:m>
                <a:r>
                  <a:rPr lang="es-PE" sz="1846" dirty="0">
                    <a:solidFill>
                      <a:srgbClr val="0000CC"/>
                    </a:solidFill>
                    <a:latin typeface="Times New Roman" pitchFamily="18" charset="0"/>
                    <a:cs typeface="Times New Roman" pitchFamily="18" charset="0"/>
                  </a:rPr>
                  <a:t> El subíndice i indica el número de listado del elemento de la población. El signo </a:t>
                </a:r>
                <a14:m>
                  <m:oMath xmlns:m="http://schemas.openxmlformats.org/officeDocument/2006/math">
                    <m:nary>
                      <m:naryPr>
                        <m:chr m:val="∑"/>
                        <m:ctrlPr>
                          <a:rPr lang="es-PE" sz="1846" i="1">
                            <a:solidFill>
                              <a:srgbClr val="0000CC"/>
                            </a:solidFill>
                            <a:latin typeface="Cambria Math" panose="02040503050406030204" pitchFamily="18" charset="0"/>
                            <a:cs typeface="Times New Roman" pitchFamily="18" charset="0"/>
                          </a:rPr>
                        </m:ctrlPr>
                      </m:naryPr>
                      <m:sub>
                        <m:r>
                          <m:rPr>
                            <m:brk m:alnAt="23"/>
                          </m:rPr>
                          <a:rPr lang="es-PE" sz="1846" i="1">
                            <a:solidFill>
                              <a:srgbClr val="0000CC"/>
                            </a:solidFill>
                            <a:latin typeface="Cambria Math"/>
                            <a:cs typeface="Times New Roman" pitchFamily="18" charset="0"/>
                          </a:rPr>
                          <m:t>𝑖</m:t>
                        </m:r>
                        <m:r>
                          <a:rPr lang="es-PE" sz="1846" i="1">
                            <a:solidFill>
                              <a:srgbClr val="0000CC"/>
                            </a:solidFill>
                            <a:latin typeface="Cambria Math"/>
                            <a:cs typeface="Times New Roman" pitchFamily="18" charset="0"/>
                          </a:rPr>
                          <m:t>=1</m:t>
                        </m:r>
                      </m:sub>
                      <m:sup>
                        <m:r>
                          <a:rPr lang="es-PE" sz="1846" i="1">
                            <a:solidFill>
                              <a:srgbClr val="0000CC"/>
                            </a:solidFill>
                            <a:latin typeface="Cambria Math"/>
                            <a:cs typeface="Times New Roman" pitchFamily="18" charset="0"/>
                          </a:rPr>
                          <m:t>𝑁</m:t>
                        </m:r>
                      </m:sup>
                      <m:e/>
                    </m:nary>
                  </m:oMath>
                </a14:m>
                <a:r>
                  <a:rPr lang="es-PE" sz="1846" dirty="0">
                    <a:solidFill>
                      <a:srgbClr val="0000CC"/>
                    </a:solidFill>
                    <a:latin typeface="Times New Roman" pitchFamily="18" charset="0"/>
                    <a:cs typeface="Times New Roman" pitchFamily="18" charset="0"/>
                  </a:rPr>
                  <a:t> indica la suma sobre todos los elementos de la población </a:t>
                </a:r>
                <a14:m>
                  <m:oMath xmlns:m="http://schemas.openxmlformats.org/officeDocument/2006/math">
                    <m:d>
                      <m:dPr>
                        <m:ctrlPr>
                          <a:rPr lang="es-PE" sz="1846" i="1">
                            <a:solidFill>
                              <a:srgbClr val="0000CC"/>
                            </a:solidFill>
                            <a:latin typeface="Cambria Math" panose="02040503050406030204" pitchFamily="18" charset="0"/>
                            <a:cs typeface="Times New Roman" pitchFamily="18" charset="0"/>
                          </a:rPr>
                        </m:ctrlPr>
                      </m:dPr>
                      <m:e>
                        <m:r>
                          <a:rPr lang="es-PE" sz="1846" i="1">
                            <a:solidFill>
                              <a:srgbClr val="0000CC"/>
                            </a:solidFill>
                            <a:latin typeface="Cambria Math"/>
                            <a:cs typeface="Times New Roman" pitchFamily="18" charset="0"/>
                          </a:rPr>
                          <m:t>𝑖</m:t>
                        </m:r>
                        <m:r>
                          <a:rPr lang="es-PE" sz="1846" i="1">
                            <a:solidFill>
                              <a:srgbClr val="0000CC"/>
                            </a:solidFill>
                            <a:latin typeface="Cambria Math"/>
                            <a:cs typeface="Times New Roman" pitchFamily="18" charset="0"/>
                          </a:rPr>
                          <m:t>=1,2,…,</m:t>
                        </m:r>
                        <m:r>
                          <a:rPr lang="es-PE" sz="1846" i="1">
                            <a:solidFill>
                              <a:srgbClr val="0000CC"/>
                            </a:solidFill>
                            <a:latin typeface="Cambria Math"/>
                            <a:cs typeface="Times New Roman" pitchFamily="18" charset="0"/>
                          </a:rPr>
                          <m:t>𝑁</m:t>
                        </m:r>
                      </m:e>
                    </m:d>
                  </m:oMath>
                </a14:m>
                <a:endParaRPr lang="es-PE" sz="1846" dirty="0">
                  <a:solidFill>
                    <a:srgbClr val="0000CC"/>
                  </a:solidFill>
                  <a:latin typeface="Times New Roman" pitchFamily="18" charset="0"/>
                  <a:cs typeface="Times New Roman" pitchFamily="18" charset="0"/>
                </a:endParaRPr>
              </a:p>
              <a:p>
                <a:pPr algn="just">
                  <a:lnSpc>
                    <a:spcPct val="150000"/>
                  </a:lnSpc>
                </a:pPr>
                <a14:m>
                  <m:oMath xmlns:m="http://schemas.openxmlformats.org/officeDocument/2006/math">
                    <m:acc>
                      <m:accPr>
                        <m:chr m:val="̅"/>
                        <m:ctrlPr>
                          <a:rPr lang="es-PE" sz="2215" i="1">
                            <a:solidFill>
                              <a:srgbClr val="0000CC"/>
                            </a:solidFill>
                            <a:latin typeface="Cambria Math" panose="02040503050406030204" pitchFamily="18" charset="0"/>
                            <a:cs typeface="Times New Roman" pitchFamily="18" charset="0"/>
                          </a:rPr>
                        </m:ctrlPr>
                      </m:accPr>
                      <m:e>
                        <m:r>
                          <a:rPr lang="es-PE" sz="2215" i="1">
                            <a:solidFill>
                              <a:srgbClr val="0000CC"/>
                            </a:solidFill>
                            <a:latin typeface="Cambria Math"/>
                            <a:cs typeface="Times New Roman" pitchFamily="18" charset="0"/>
                          </a:rPr>
                          <m:t>𝑌</m:t>
                        </m:r>
                      </m:e>
                    </m:acc>
                    <m:r>
                      <a:rPr lang="es-PE" sz="2215" i="1">
                        <a:solidFill>
                          <a:srgbClr val="0000CC"/>
                        </a:solidFill>
                        <a:latin typeface="Cambria Math"/>
                        <a:cs typeface="Times New Roman" pitchFamily="18" charset="0"/>
                      </a:rPr>
                      <m:t>=</m:t>
                    </m:r>
                    <m:f>
                      <m:fPr>
                        <m:ctrlPr>
                          <a:rPr lang="es-PE" sz="2215" i="1">
                            <a:solidFill>
                              <a:srgbClr val="0000CC"/>
                            </a:solidFill>
                            <a:latin typeface="Cambria Math" panose="02040503050406030204" pitchFamily="18" charset="0"/>
                            <a:cs typeface="Times New Roman" pitchFamily="18" charset="0"/>
                          </a:rPr>
                        </m:ctrlPr>
                      </m:fPr>
                      <m:num>
                        <m:r>
                          <a:rPr lang="es-PE" sz="2215" i="1">
                            <a:solidFill>
                              <a:srgbClr val="0000CC"/>
                            </a:solidFill>
                            <a:latin typeface="Cambria Math"/>
                            <a:cs typeface="Times New Roman" pitchFamily="18" charset="0"/>
                          </a:rPr>
                          <m:t>𝑇</m:t>
                        </m:r>
                      </m:num>
                      <m:den>
                        <m:r>
                          <a:rPr lang="es-PE" sz="2215" i="1">
                            <a:solidFill>
                              <a:srgbClr val="0000CC"/>
                            </a:solidFill>
                            <a:latin typeface="Cambria Math"/>
                            <a:cs typeface="Times New Roman" pitchFamily="18" charset="0"/>
                          </a:rPr>
                          <m:t>𝑁</m:t>
                        </m:r>
                      </m:den>
                    </m:f>
                    <m:r>
                      <a:rPr lang="es-PE" sz="2215" i="1">
                        <a:solidFill>
                          <a:srgbClr val="0000CC"/>
                        </a:solidFill>
                        <a:latin typeface="Cambria Math"/>
                        <a:cs typeface="Times New Roman" pitchFamily="18" charset="0"/>
                      </a:rPr>
                      <m:t>=</m:t>
                    </m:r>
                    <m:f>
                      <m:fPr>
                        <m:ctrlPr>
                          <a:rPr lang="es-PE" sz="2215" i="1">
                            <a:solidFill>
                              <a:srgbClr val="0000CC"/>
                            </a:solidFill>
                            <a:latin typeface="Cambria Math" panose="02040503050406030204" pitchFamily="18" charset="0"/>
                            <a:cs typeface="Times New Roman" pitchFamily="18" charset="0"/>
                          </a:rPr>
                        </m:ctrlPr>
                      </m:fPr>
                      <m:num>
                        <m:r>
                          <a:rPr lang="es-PE" sz="2215" i="1">
                            <a:solidFill>
                              <a:srgbClr val="0000CC"/>
                            </a:solidFill>
                            <a:latin typeface="Cambria Math"/>
                            <a:cs typeface="Times New Roman" pitchFamily="18" charset="0"/>
                          </a:rPr>
                          <m:t>1</m:t>
                        </m:r>
                      </m:num>
                      <m:den>
                        <m:r>
                          <a:rPr lang="es-PE" sz="2215" i="1">
                            <a:solidFill>
                              <a:srgbClr val="0000CC"/>
                            </a:solidFill>
                            <a:latin typeface="Cambria Math"/>
                            <a:cs typeface="Times New Roman" pitchFamily="18" charset="0"/>
                          </a:rPr>
                          <m:t>𝑁</m:t>
                        </m:r>
                      </m:den>
                    </m:f>
                    <m:r>
                      <a:rPr lang="es-PE" sz="2215" i="1">
                        <a:solidFill>
                          <a:srgbClr val="0000CC"/>
                        </a:solidFill>
                        <a:latin typeface="Cambria Math"/>
                        <a:cs typeface="Times New Roman" pitchFamily="18" charset="0"/>
                      </a:rPr>
                      <m:t>∗</m:t>
                    </m:r>
                    <m:nary>
                      <m:naryPr>
                        <m:chr m:val="∑"/>
                        <m:ctrlPr>
                          <a:rPr lang="es-PE" sz="2215" i="1">
                            <a:solidFill>
                              <a:srgbClr val="0000CC"/>
                            </a:solidFill>
                            <a:latin typeface="Cambria Math" panose="02040503050406030204" pitchFamily="18" charset="0"/>
                            <a:cs typeface="Times New Roman" pitchFamily="18" charset="0"/>
                          </a:rPr>
                        </m:ctrlPr>
                      </m:naryPr>
                      <m:sub>
                        <m:r>
                          <m:rPr>
                            <m:brk m:alnAt="23"/>
                          </m:rPr>
                          <a:rPr lang="es-PE" sz="2215" i="1">
                            <a:solidFill>
                              <a:srgbClr val="0000CC"/>
                            </a:solidFill>
                            <a:latin typeface="Cambria Math"/>
                            <a:cs typeface="Times New Roman" pitchFamily="18" charset="0"/>
                          </a:rPr>
                          <m:t>𝑖</m:t>
                        </m:r>
                        <m:r>
                          <a:rPr lang="es-PE" sz="2215" i="1">
                            <a:solidFill>
                              <a:srgbClr val="0000CC"/>
                            </a:solidFill>
                            <a:latin typeface="Cambria Math"/>
                            <a:cs typeface="Times New Roman" pitchFamily="18" charset="0"/>
                          </a:rPr>
                          <m:t>=1</m:t>
                        </m:r>
                      </m:sub>
                      <m:sup>
                        <m:r>
                          <a:rPr lang="es-PE" sz="2215" i="1">
                            <a:solidFill>
                              <a:srgbClr val="0000CC"/>
                            </a:solidFill>
                            <a:latin typeface="Cambria Math"/>
                            <a:cs typeface="Times New Roman" pitchFamily="18" charset="0"/>
                          </a:rPr>
                          <m:t>𝑁</m:t>
                        </m:r>
                      </m:sup>
                      <m:e>
                        <m:sSub>
                          <m:sSubPr>
                            <m:ctrlPr>
                              <a:rPr lang="es-PE" sz="2215" i="1">
                                <a:solidFill>
                                  <a:srgbClr val="0000CC"/>
                                </a:solidFill>
                                <a:latin typeface="Cambria Math" panose="02040503050406030204" pitchFamily="18" charset="0"/>
                                <a:cs typeface="Times New Roman" pitchFamily="18" charset="0"/>
                              </a:rPr>
                            </m:ctrlPr>
                          </m:sSubPr>
                          <m:e>
                            <m:r>
                              <a:rPr lang="es-PE" sz="2215" i="1">
                                <a:solidFill>
                                  <a:srgbClr val="0000CC"/>
                                </a:solidFill>
                                <a:latin typeface="Cambria Math"/>
                                <a:cs typeface="Times New Roman" pitchFamily="18" charset="0"/>
                              </a:rPr>
                              <m:t>𝑌</m:t>
                            </m:r>
                          </m:e>
                          <m:sub>
                            <m:r>
                              <a:rPr lang="es-PE" sz="2215" i="1">
                                <a:solidFill>
                                  <a:srgbClr val="0000CC"/>
                                </a:solidFill>
                                <a:latin typeface="Cambria Math"/>
                                <a:cs typeface="Times New Roman" pitchFamily="18" charset="0"/>
                              </a:rPr>
                              <m:t>𝑖</m:t>
                            </m:r>
                          </m:sub>
                        </m:sSub>
                      </m:e>
                    </m:nary>
                  </m:oMath>
                </a14:m>
                <a:r>
                  <a:rPr lang="es-PE" sz="1846" dirty="0">
                    <a:solidFill>
                      <a:srgbClr val="0000CC"/>
                    </a:solidFill>
                    <a:latin typeface="Times New Roman" pitchFamily="18" charset="0"/>
                    <a:cs typeface="Times New Roman" pitchFamily="18" charset="0"/>
                  </a:rPr>
                  <a:t> Es la media de la población por elemento de la variable </a:t>
                </a:r>
                <a14:m>
                  <m:oMath xmlns:m="http://schemas.openxmlformats.org/officeDocument/2006/math">
                    <m:sSub>
                      <m:sSubPr>
                        <m:ctrlPr>
                          <a:rPr lang="es-PE" sz="1846" i="1">
                            <a:solidFill>
                              <a:srgbClr val="0000CC"/>
                            </a:solidFill>
                            <a:latin typeface="Cambria Math" panose="02040503050406030204" pitchFamily="18" charset="0"/>
                            <a:cs typeface="Times New Roman" pitchFamily="18" charset="0"/>
                          </a:rPr>
                        </m:ctrlPr>
                      </m:sSubPr>
                      <m:e>
                        <m:r>
                          <a:rPr lang="es-PE" sz="1846" i="1">
                            <a:solidFill>
                              <a:srgbClr val="0000CC"/>
                            </a:solidFill>
                            <a:latin typeface="Cambria Math"/>
                            <a:cs typeface="Times New Roman" pitchFamily="18" charset="0"/>
                          </a:rPr>
                          <m:t>𝑌</m:t>
                        </m:r>
                      </m:e>
                      <m:sub>
                        <m:r>
                          <a:rPr lang="es-PE" sz="1846" i="1">
                            <a:solidFill>
                              <a:srgbClr val="0000CC"/>
                            </a:solidFill>
                            <a:latin typeface="Cambria Math"/>
                            <a:cs typeface="Times New Roman" pitchFamily="18" charset="0"/>
                          </a:rPr>
                          <m:t>𝑖</m:t>
                        </m:r>
                      </m:sub>
                    </m:sSub>
                  </m:oMath>
                </a14:m>
                <a:endParaRPr lang="es-PE" sz="1846" dirty="0">
                  <a:solidFill>
                    <a:srgbClr val="0000CC"/>
                  </a:solidFill>
                  <a:latin typeface="Times New Roman" pitchFamily="18" charset="0"/>
                  <a:cs typeface="Times New Roman" pitchFamily="18" charset="0"/>
                </a:endParaRPr>
              </a:p>
              <a:p>
                <a:pPr algn="just">
                  <a:lnSpc>
                    <a:spcPct val="150000"/>
                  </a:lnSpc>
                </a:pPr>
                <a14:m>
                  <m:oMath xmlns:m="http://schemas.openxmlformats.org/officeDocument/2006/math">
                    <m:sSubSup>
                      <m:sSubSupPr>
                        <m:ctrlPr>
                          <a:rPr lang="es-PE" sz="1846" i="1">
                            <a:solidFill>
                              <a:srgbClr val="0000CC"/>
                            </a:solidFill>
                            <a:latin typeface="Cambria Math" panose="02040503050406030204" pitchFamily="18" charset="0"/>
                            <a:cs typeface="Times New Roman" pitchFamily="18" charset="0"/>
                          </a:rPr>
                        </m:ctrlPr>
                      </m:sSubSupPr>
                      <m:e>
                        <m:sSup>
                          <m:sSupPr>
                            <m:ctrlPr>
                              <a:rPr lang="es-PE" sz="1846" i="1">
                                <a:solidFill>
                                  <a:srgbClr val="0000CC"/>
                                </a:solidFill>
                                <a:latin typeface="Cambria Math" panose="02040503050406030204" pitchFamily="18" charset="0"/>
                                <a:cs typeface="Times New Roman" pitchFamily="18" charset="0"/>
                              </a:rPr>
                            </m:ctrlPr>
                          </m:sSupPr>
                          <m:e>
                            <m:r>
                              <a:rPr lang="es-PE" sz="1846" i="1">
                                <a:solidFill>
                                  <a:srgbClr val="0000CC"/>
                                </a:solidFill>
                                <a:latin typeface="Cambria Math"/>
                                <a:ea typeface="Cambria Math"/>
                                <a:cs typeface="Times New Roman" pitchFamily="18" charset="0"/>
                              </a:rPr>
                              <m:t>𝜎</m:t>
                            </m:r>
                          </m:e>
                          <m:sup>
                            <m:r>
                              <a:rPr lang="es-PE" sz="1846" i="1">
                                <a:solidFill>
                                  <a:srgbClr val="0000CC"/>
                                </a:solidFill>
                                <a:latin typeface="Cambria Math"/>
                                <a:cs typeface="Times New Roman" pitchFamily="18" charset="0"/>
                              </a:rPr>
                              <m:t>2</m:t>
                            </m:r>
                          </m:sup>
                        </m:sSup>
                      </m:e>
                      <m:sub>
                        <m:r>
                          <a:rPr lang="es-PE" sz="1846" i="1">
                            <a:solidFill>
                              <a:srgbClr val="0000CC"/>
                            </a:solidFill>
                            <a:latin typeface="Cambria Math"/>
                            <a:cs typeface="Times New Roman" pitchFamily="18" charset="0"/>
                          </a:rPr>
                          <m:t>𝑦</m:t>
                        </m:r>
                      </m:sub>
                      <m:sup/>
                    </m:sSubSup>
                    <m:r>
                      <a:rPr lang="es-PE" sz="1846" i="1">
                        <a:solidFill>
                          <a:srgbClr val="0000CC"/>
                        </a:solidFill>
                        <a:latin typeface="Cambria Math"/>
                        <a:cs typeface="Times New Roman" pitchFamily="18" charset="0"/>
                      </a:rPr>
                      <m:t>=</m:t>
                    </m:r>
                    <m:f>
                      <m:fPr>
                        <m:ctrlPr>
                          <a:rPr lang="es-PE" sz="1846" i="1">
                            <a:solidFill>
                              <a:srgbClr val="0000CC"/>
                            </a:solidFill>
                            <a:latin typeface="Cambria Math" panose="02040503050406030204" pitchFamily="18" charset="0"/>
                            <a:cs typeface="Times New Roman" pitchFamily="18" charset="0"/>
                          </a:rPr>
                        </m:ctrlPr>
                      </m:fPr>
                      <m:num>
                        <m:r>
                          <a:rPr lang="es-PE" sz="1846" i="1">
                            <a:solidFill>
                              <a:srgbClr val="0000CC"/>
                            </a:solidFill>
                            <a:latin typeface="Cambria Math"/>
                            <a:cs typeface="Times New Roman" pitchFamily="18" charset="0"/>
                          </a:rPr>
                          <m:t>1</m:t>
                        </m:r>
                      </m:num>
                      <m:den>
                        <m:r>
                          <a:rPr lang="es-PE" sz="1846" i="1">
                            <a:solidFill>
                              <a:srgbClr val="0000CC"/>
                            </a:solidFill>
                            <a:latin typeface="Cambria Math"/>
                            <a:cs typeface="Times New Roman" pitchFamily="18" charset="0"/>
                          </a:rPr>
                          <m:t>𝑁</m:t>
                        </m:r>
                      </m:den>
                    </m:f>
                    <m:nary>
                      <m:naryPr>
                        <m:chr m:val="∑"/>
                        <m:ctrlPr>
                          <a:rPr lang="es-PE" sz="1846" i="1">
                            <a:solidFill>
                              <a:srgbClr val="0000CC"/>
                            </a:solidFill>
                            <a:latin typeface="Cambria Math" panose="02040503050406030204" pitchFamily="18" charset="0"/>
                            <a:cs typeface="Times New Roman" pitchFamily="18" charset="0"/>
                          </a:rPr>
                        </m:ctrlPr>
                      </m:naryPr>
                      <m:sub>
                        <m:r>
                          <m:rPr>
                            <m:brk m:alnAt="23"/>
                          </m:rPr>
                          <a:rPr lang="es-PE" sz="1846" i="1">
                            <a:solidFill>
                              <a:srgbClr val="0000CC"/>
                            </a:solidFill>
                            <a:latin typeface="Cambria Math"/>
                            <a:cs typeface="Times New Roman" pitchFamily="18" charset="0"/>
                          </a:rPr>
                          <m:t>𝑖</m:t>
                        </m:r>
                        <m:r>
                          <a:rPr lang="es-PE" sz="1846" i="1">
                            <a:solidFill>
                              <a:srgbClr val="0000CC"/>
                            </a:solidFill>
                            <a:latin typeface="Cambria Math"/>
                            <a:cs typeface="Times New Roman" pitchFamily="18" charset="0"/>
                          </a:rPr>
                          <m:t>=1</m:t>
                        </m:r>
                      </m:sub>
                      <m:sup>
                        <m:r>
                          <a:rPr lang="es-PE" sz="1846" i="1">
                            <a:solidFill>
                              <a:srgbClr val="0000CC"/>
                            </a:solidFill>
                            <a:latin typeface="Cambria Math"/>
                            <a:cs typeface="Times New Roman" pitchFamily="18" charset="0"/>
                          </a:rPr>
                          <m:t>𝑁</m:t>
                        </m:r>
                      </m:sup>
                      <m:e>
                        <m:sSup>
                          <m:sSupPr>
                            <m:ctrlPr>
                              <a:rPr lang="es-PE" sz="1846" i="1">
                                <a:solidFill>
                                  <a:srgbClr val="0000CC"/>
                                </a:solidFill>
                                <a:latin typeface="Cambria Math" panose="02040503050406030204" pitchFamily="18" charset="0"/>
                                <a:cs typeface="Times New Roman" pitchFamily="18" charset="0"/>
                              </a:rPr>
                            </m:ctrlPr>
                          </m:sSupPr>
                          <m:e>
                            <m:d>
                              <m:dPr>
                                <m:ctrlPr>
                                  <a:rPr lang="es-PE" sz="1846" i="1">
                                    <a:solidFill>
                                      <a:srgbClr val="0000CC"/>
                                    </a:solidFill>
                                    <a:latin typeface="Cambria Math" panose="02040503050406030204" pitchFamily="18" charset="0"/>
                                    <a:cs typeface="Times New Roman" pitchFamily="18" charset="0"/>
                                  </a:rPr>
                                </m:ctrlPr>
                              </m:dPr>
                              <m:e>
                                <m:sSub>
                                  <m:sSubPr>
                                    <m:ctrlPr>
                                      <a:rPr lang="es-PE" sz="1846" i="1">
                                        <a:solidFill>
                                          <a:srgbClr val="0000CC"/>
                                        </a:solidFill>
                                        <a:latin typeface="Cambria Math" panose="02040503050406030204" pitchFamily="18" charset="0"/>
                                        <a:cs typeface="Times New Roman" pitchFamily="18" charset="0"/>
                                      </a:rPr>
                                    </m:ctrlPr>
                                  </m:sSubPr>
                                  <m:e>
                                    <m:r>
                                      <a:rPr lang="es-PE" sz="1846" i="1">
                                        <a:solidFill>
                                          <a:srgbClr val="0000CC"/>
                                        </a:solidFill>
                                        <a:latin typeface="Cambria Math"/>
                                        <a:cs typeface="Times New Roman" pitchFamily="18" charset="0"/>
                                      </a:rPr>
                                      <m:t>𝑌</m:t>
                                    </m:r>
                                  </m:e>
                                  <m:sub>
                                    <m:r>
                                      <a:rPr lang="es-PE" sz="1846" i="1">
                                        <a:solidFill>
                                          <a:srgbClr val="0000CC"/>
                                        </a:solidFill>
                                        <a:latin typeface="Cambria Math"/>
                                        <a:cs typeface="Times New Roman" pitchFamily="18" charset="0"/>
                                      </a:rPr>
                                      <m:t>𝑖</m:t>
                                    </m:r>
                                  </m:sub>
                                </m:sSub>
                                <m:r>
                                  <a:rPr lang="es-PE" sz="1846" i="1">
                                    <a:solidFill>
                                      <a:srgbClr val="0000CC"/>
                                    </a:solidFill>
                                    <a:latin typeface="Cambria Math"/>
                                    <a:cs typeface="Times New Roman" pitchFamily="18" charset="0"/>
                                  </a:rPr>
                                  <m:t>−</m:t>
                                </m:r>
                                <m:acc>
                                  <m:accPr>
                                    <m:chr m:val="̅"/>
                                    <m:ctrlPr>
                                      <a:rPr lang="es-PE" sz="1846" i="1">
                                        <a:solidFill>
                                          <a:srgbClr val="0000CC"/>
                                        </a:solidFill>
                                        <a:latin typeface="Cambria Math" panose="02040503050406030204" pitchFamily="18" charset="0"/>
                                        <a:cs typeface="Times New Roman" pitchFamily="18" charset="0"/>
                                      </a:rPr>
                                    </m:ctrlPr>
                                  </m:accPr>
                                  <m:e>
                                    <m:r>
                                      <a:rPr lang="es-PE" sz="1846" i="1">
                                        <a:solidFill>
                                          <a:srgbClr val="0000CC"/>
                                        </a:solidFill>
                                        <a:latin typeface="Cambria Math"/>
                                        <a:cs typeface="Times New Roman" pitchFamily="18" charset="0"/>
                                      </a:rPr>
                                      <m:t>𝑌</m:t>
                                    </m:r>
                                  </m:e>
                                </m:acc>
                              </m:e>
                            </m:d>
                          </m:e>
                          <m:sup>
                            <m:r>
                              <a:rPr lang="es-PE" sz="1846" i="1">
                                <a:solidFill>
                                  <a:srgbClr val="0000CC"/>
                                </a:solidFill>
                                <a:latin typeface="Cambria Math"/>
                                <a:cs typeface="Times New Roman" pitchFamily="18" charset="0"/>
                              </a:rPr>
                              <m:t>2</m:t>
                            </m:r>
                          </m:sup>
                        </m:sSup>
                      </m:e>
                    </m:nary>
                  </m:oMath>
                </a14:m>
                <a:r>
                  <a:rPr lang="es-PE" sz="1846" dirty="0">
                    <a:solidFill>
                      <a:srgbClr val="0000CC"/>
                    </a:solidFill>
                    <a:latin typeface="Times New Roman" pitchFamily="18" charset="0"/>
                    <a:cs typeface="Times New Roman" pitchFamily="18" charset="0"/>
                  </a:rPr>
                  <a:t> = La varianza de los elementos de la población.</a:t>
                </a:r>
              </a:p>
              <a:p>
                <a:pPr algn="just">
                  <a:lnSpc>
                    <a:spcPct val="150000"/>
                  </a:lnSpc>
                </a:pPr>
                <a:endParaRPr lang="es-PE" sz="1846" dirty="0">
                  <a:solidFill>
                    <a:srgbClr val="0000CC"/>
                  </a:solidFill>
                  <a:latin typeface="Times New Roman" pitchFamily="18" charset="0"/>
                  <a:cs typeface="Times New Roman" pitchFamily="18" charset="0"/>
                </a:endParaRPr>
              </a:p>
              <a:p>
                <a:pPr algn="just">
                  <a:lnSpc>
                    <a:spcPct val="150000"/>
                  </a:lnSpc>
                </a:pPr>
                <a:endParaRPr lang="es-PE" sz="1846" dirty="0">
                  <a:solidFill>
                    <a:srgbClr val="0000CC"/>
                  </a:solidFill>
                  <a:latin typeface="Times New Roman" pitchFamily="18" charset="0"/>
                  <a:cs typeface="Times New Roman" pitchFamily="18" charset="0"/>
                </a:endParaRPr>
              </a:p>
            </p:txBody>
          </p:sp>
        </mc:Choice>
        <mc:Fallback xmlns="">
          <p:sp>
            <p:nvSpPr>
              <p:cNvPr id="7" name="2 Marcador de contenido"/>
              <p:cNvSpPr>
                <a:spLocks noGrp="1" noRot="1" noChangeAspect="1" noMove="1" noResize="1" noEditPoints="1" noAdjustHandles="1" noChangeArrowheads="1" noChangeShapeType="1" noTextEdit="1"/>
              </p:cNvSpPr>
              <p:nvPr>
                <p:ph idx="1"/>
              </p:nvPr>
            </p:nvSpPr>
            <p:spPr>
              <a:xfrm>
                <a:off x="551384" y="1412776"/>
                <a:ext cx="10945216" cy="4498848"/>
              </a:xfrm>
              <a:blipFill>
                <a:blip r:embed="rId2"/>
                <a:stretch>
                  <a:fillRect l="-668" r="-445"/>
                </a:stretch>
              </a:blipFill>
            </p:spPr>
            <p:txBody>
              <a:bodyPr/>
              <a:lstStyle/>
              <a:p>
                <a:r>
                  <a:rPr lang="es-PE">
                    <a:noFill/>
                  </a:rPr>
                  <a:t> </a:t>
                </a:r>
              </a:p>
            </p:txBody>
          </p:sp>
        </mc:Fallback>
      </mc:AlternateContent>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MUESTREO ALEATORIO SIMPLE</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4689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2 Marcador de contenido"/>
              <p:cNvSpPr>
                <a:spLocks noGrp="1"/>
              </p:cNvSpPr>
              <p:nvPr>
                <p:ph idx="1"/>
              </p:nvPr>
            </p:nvSpPr>
            <p:spPr>
              <a:xfrm>
                <a:off x="479376" y="1268760"/>
                <a:ext cx="10873208" cy="4498848"/>
              </a:xfrm>
            </p:spPr>
            <p:txBody>
              <a:bodyPr>
                <a:normAutofit/>
              </a:bodyPr>
              <a:lstStyle/>
              <a:p>
                <a:pPr algn="just">
                  <a:lnSpc>
                    <a:spcPct val="150000"/>
                  </a:lnSpc>
                </a:pPr>
                <a14:m>
                  <m:oMath xmlns:m="http://schemas.openxmlformats.org/officeDocument/2006/math">
                    <m:sSub>
                      <m:sSubPr>
                        <m:ctrlPr>
                          <a:rPr lang="es-PE" sz="1846" i="1" smtClean="0">
                            <a:solidFill>
                              <a:srgbClr val="0000CC"/>
                            </a:solidFill>
                            <a:latin typeface="Cambria Math" panose="02040503050406030204" pitchFamily="18" charset="0"/>
                            <a:cs typeface="Times New Roman" pitchFamily="18" charset="0"/>
                          </a:rPr>
                        </m:ctrlPr>
                      </m:sSubPr>
                      <m:e>
                        <m:r>
                          <a:rPr lang="es-PE" sz="1846" i="1">
                            <a:solidFill>
                              <a:srgbClr val="0000CC"/>
                            </a:solidFill>
                            <a:latin typeface="Cambria Math"/>
                            <a:cs typeface="Times New Roman" pitchFamily="18" charset="0"/>
                          </a:rPr>
                          <m:t>𝑦</m:t>
                        </m:r>
                      </m:e>
                      <m:sub>
                        <m:r>
                          <a:rPr lang="es-PE" sz="1846" i="1">
                            <a:solidFill>
                              <a:srgbClr val="0000CC"/>
                            </a:solidFill>
                            <a:latin typeface="Cambria Math"/>
                            <a:cs typeface="Times New Roman" pitchFamily="18" charset="0"/>
                          </a:rPr>
                          <m:t>𝑖</m:t>
                        </m:r>
                      </m:sub>
                    </m:sSub>
                    <m:r>
                      <a:rPr lang="es-PE" sz="1846" i="1">
                        <a:solidFill>
                          <a:srgbClr val="0000CC"/>
                        </a:solidFill>
                        <a:latin typeface="Cambria Math"/>
                        <a:cs typeface="Times New Roman" pitchFamily="18" charset="0"/>
                      </a:rPr>
                      <m:t>=</m:t>
                    </m:r>
                  </m:oMath>
                </a14:m>
                <a:r>
                  <a:rPr lang="es-PE" sz="1846" dirty="0">
                    <a:solidFill>
                      <a:srgbClr val="0000CC"/>
                    </a:solidFill>
                    <a:latin typeface="Times New Roman" pitchFamily="18" charset="0"/>
                    <a:cs typeface="Times New Roman" pitchFamily="18" charset="0"/>
                  </a:rPr>
                  <a:t> valor de la variable </a:t>
                </a:r>
                <a14:m>
                  <m:oMath xmlns:m="http://schemas.openxmlformats.org/officeDocument/2006/math">
                    <m:r>
                      <a:rPr lang="es-PE" sz="1846" i="1">
                        <a:solidFill>
                          <a:srgbClr val="0000CC"/>
                        </a:solidFill>
                        <a:latin typeface="Cambria Math"/>
                        <a:cs typeface="Times New Roman" pitchFamily="18" charset="0"/>
                      </a:rPr>
                      <m:t>𝑌</m:t>
                    </m:r>
                  </m:oMath>
                </a14:m>
                <a:r>
                  <a:rPr lang="es-PE" sz="1846" dirty="0">
                    <a:solidFill>
                      <a:srgbClr val="0000CC"/>
                    </a:solidFill>
                    <a:latin typeface="Times New Roman" pitchFamily="18" charset="0"/>
                    <a:cs typeface="Times New Roman" pitchFamily="18" charset="0"/>
                  </a:rPr>
                  <a:t> para el elemento i-</a:t>
                </a:r>
                <a:r>
                  <a:rPr lang="es-PE" sz="1846" dirty="0" err="1">
                    <a:solidFill>
                      <a:srgbClr val="0000CC"/>
                    </a:solidFill>
                    <a:latin typeface="Times New Roman" pitchFamily="18" charset="0"/>
                    <a:cs typeface="Times New Roman" pitchFamily="18" charset="0"/>
                  </a:rPr>
                  <a:t>ésimo</a:t>
                </a:r>
                <a:r>
                  <a:rPr lang="es-PE" sz="1846" dirty="0">
                    <a:solidFill>
                      <a:srgbClr val="0000CC"/>
                    </a:solidFill>
                    <a:latin typeface="Times New Roman" pitchFamily="18" charset="0"/>
                    <a:cs typeface="Times New Roman" pitchFamily="18" charset="0"/>
                  </a:rPr>
                  <a:t> de la muestra.</a:t>
                </a:r>
              </a:p>
              <a:p>
                <a:pPr algn="just">
                  <a:lnSpc>
                    <a:spcPct val="150000"/>
                  </a:lnSpc>
                </a:pPr>
                <a14:m>
                  <m:oMath xmlns:m="http://schemas.openxmlformats.org/officeDocument/2006/math">
                    <m:acc>
                      <m:accPr>
                        <m:chr m:val="̂"/>
                        <m:ctrlPr>
                          <a:rPr lang="es-PE" sz="2215" i="1">
                            <a:solidFill>
                              <a:srgbClr val="0000CC"/>
                            </a:solidFill>
                            <a:latin typeface="Cambria Math" panose="02040503050406030204" pitchFamily="18" charset="0"/>
                            <a:cs typeface="Times New Roman" pitchFamily="18" charset="0"/>
                          </a:rPr>
                        </m:ctrlPr>
                      </m:accPr>
                      <m:e>
                        <m:r>
                          <a:rPr lang="es-PE" sz="2215" i="1">
                            <a:solidFill>
                              <a:srgbClr val="0000CC"/>
                            </a:solidFill>
                            <a:latin typeface="Cambria Math"/>
                            <a:cs typeface="Times New Roman" pitchFamily="18" charset="0"/>
                          </a:rPr>
                          <m:t>𝑇</m:t>
                        </m:r>
                      </m:e>
                    </m:acc>
                    <m:r>
                      <a:rPr lang="es-PE" sz="2215" i="1">
                        <a:solidFill>
                          <a:srgbClr val="0000CC"/>
                        </a:solidFill>
                        <a:latin typeface="Cambria Math"/>
                        <a:cs typeface="Times New Roman" pitchFamily="18" charset="0"/>
                      </a:rPr>
                      <m:t>=</m:t>
                    </m:r>
                    <m:nary>
                      <m:naryPr>
                        <m:chr m:val="∑"/>
                        <m:ctrlPr>
                          <a:rPr lang="es-PE" sz="2215" i="1">
                            <a:solidFill>
                              <a:srgbClr val="0000CC"/>
                            </a:solidFill>
                            <a:latin typeface="Cambria Math" panose="02040503050406030204" pitchFamily="18" charset="0"/>
                            <a:cs typeface="Times New Roman" pitchFamily="18" charset="0"/>
                          </a:rPr>
                        </m:ctrlPr>
                      </m:naryPr>
                      <m:sub>
                        <m:r>
                          <m:rPr>
                            <m:brk m:alnAt="23"/>
                          </m:rPr>
                          <a:rPr lang="es-PE" sz="2215" i="1">
                            <a:solidFill>
                              <a:srgbClr val="0000CC"/>
                            </a:solidFill>
                            <a:latin typeface="Cambria Math"/>
                            <a:cs typeface="Times New Roman" pitchFamily="18" charset="0"/>
                          </a:rPr>
                          <m:t>𝐼</m:t>
                        </m:r>
                        <m:r>
                          <a:rPr lang="es-PE" sz="2215" i="1">
                            <a:solidFill>
                              <a:srgbClr val="0000CC"/>
                            </a:solidFill>
                            <a:latin typeface="Cambria Math"/>
                            <a:cs typeface="Times New Roman" pitchFamily="18" charset="0"/>
                          </a:rPr>
                          <m:t>=1</m:t>
                        </m:r>
                      </m:sub>
                      <m:sup>
                        <m:r>
                          <a:rPr lang="es-PE" sz="2215" i="1">
                            <a:solidFill>
                              <a:srgbClr val="0000CC"/>
                            </a:solidFill>
                            <a:latin typeface="Cambria Math"/>
                            <a:cs typeface="Times New Roman" pitchFamily="18" charset="0"/>
                          </a:rPr>
                          <m:t>𝑛</m:t>
                        </m:r>
                      </m:sup>
                      <m:e>
                        <m:sSub>
                          <m:sSubPr>
                            <m:ctrlPr>
                              <a:rPr lang="es-PE" sz="2215" i="1">
                                <a:solidFill>
                                  <a:srgbClr val="0000CC"/>
                                </a:solidFill>
                                <a:latin typeface="Cambria Math" panose="02040503050406030204" pitchFamily="18" charset="0"/>
                                <a:cs typeface="Times New Roman" pitchFamily="18" charset="0"/>
                              </a:rPr>
                            </m:ctrlPr>
                          </m:sSubPr>
                          <m:e>
                            <m:r>
                              <a:rPr lang="es-PE" sz="2215" i="1">
                                <a:solidFill>
                                  <a:srgbClr val="0000CC"/>
                                </a:solidFill>
                                <a:latin typeface="Cambria Math"/>
                                <a:cs typeface="Times New Roman" pitchFamily="18" charset="0"/>
                              </a:rPr>
                              <m:t>𝑦</m:t>
                            </m:r>
                          </m:e>
                          <m:sub>
                            <m:r>
                              <a:rPr lang="es-PE" sz="2215" i="1">
                                <a:solidFill>
                                  <a:srgbClr val="0000CC"/>
                                </a:solidFill>
                                <a:latin typeface="Cambria Math"/>
                                <a:cs typeface="Times New Roman" pitchFamily="18" charset="0"/>
                              </a:rPr>
                              <m:t>𝑖</m:t>
                            </m:r>
                          </m:sub>
                        </m:sSub>
                      </m:e>
                    </m:nary>
                  </m:oMath>
                </a14:m>
                <a:r>
                  <a:rPr lang="es-PE" sz="1846" dirty="0">
                    <a:solidFill>
                      <a:srgbClr val="0000CC"/>
                    </a:solidFill>
                    <a:latin typeface="Times New Roman" pitchFamily="18" charset="0"/>
                    <a:cs typeface="Times New Roman" pitchFamily="18" charset="0"/>
                  </a:rPr>
                  <a:t> = total simple de la muestra para la variable </a:t>
                </a:r>
                <a14:m>
                  <m:oMath xmlns:m="http://schemas.openxmlformats.org/officeDocument/2006/math">
                    <m:r>
                      <a:rPr lang="es-PE" sz="1846" i="1">
                        <a:solidFill>
                          <a:srgbClr val="0000CC"/>
                        </a:solidFill>
                        <a:latin typeface="Cambria Math"/>
                        <a:cs typeface="Times New Roman" pitchFamily="18" charset="0"/>
                      </a:rPr>
                      <m:t>𝑌</m:t>
                    </m:r>
                  </m:oMath>
                </a14:m>
                <a:endParaRPr lang="es-PE" sz="1846" dirty="0">
                  <a:solidFill>
                    <a:srgbClr val="0000CC"/>
                  </a:solidFill>
                  <a:latin typeface="Times New Roman" pitchFamily="18" charset="0"/>
                  <a:cs typeface="Times New Roman" pitchFamily="18" charset="0"/>
                </a:endParaRPr>
              </a:p>
              <a:p>
                <a:pPr algn="just">
                  <a:lnSpc>
                    <a:spcPct val="150000"/>
                  </a:lnSpc>
                </a:pPr>
                <a14:m>
                  <m:oMath xmlns:m="http://schemas.openxmlformats.org/officeDocument/2006/math">
                    <m:acc>
                      <m:accPr>
                        <m:chr m:val="̂"/>
                        <m:ctrlPr>
                          <a:rPr lang="es-PE" sz="2215" i="1">
                            <a:solidFill>
                              <a:srgbClr val="0000CC"/>
                            </a:solidFill>
                            <a:latin typeface="Cambria Math" panose="02040503050406030204" pitchFamily="18" charset="0"/>
                            <a:cs typeface="Times New Roman" pitchFamily="18" charset="0"/>
                          </a:rPr>
                        </m:ctrlPr>
                      </m:accPr>
                      <m:e>
                        <m:r>
                          <a:rPr lang="es-PE" sz="2215" i="1">
                            <a:solidFill>
                              <a:srgbClr val="0000CC"/>
                            </a:solidFill>
                            <a:latin typeface="Cambria Math"/>
                            <a:ea typeface="Cambria Math"/>
                            <a:cs typeface="Times New Roman" pitchFamily="18" charset="0"/>
                          </a:rPr>
                          <m:t>𝜇</m:t>
                        </m:r>
                      </m:e>
                    </m:acc>
                    <m:r>
                      <a:rPr lang="es-PE" sz="2215" i="1">
                        <a:solidFill>
                          <a:srgbClr val="0000CC"/>
                        </a:solidFill>
                        <a:latin typeface="Cambria Math"/>
                        <a:cs typeface="Times New Roman" pitchFamily="18" charset="0"/>
                      </a:rPr>
                      <m:t>=</m:t>
                    </m:r>
                    <m:acc>
                      <m:accPr>
                        <m:chr m:val="̅"/>
                        <m:ctrlPr>
                          <a:rPr lang="es-PE" sz="2215" i="1">
                            <a:solidFill>
                              <a:srgbClr val="0000CC"/>
                            </a:solidFill>
                            <a:latin typeface="Cambria Math" panose="02040503050406030204" pitchFamily="18" charset="0"/>
                            <a:cs typeface="Times New Roman" pitchFamily="18" charset="0"/>
                          </a:rPr>
                        </m:ctrlPr>
                      </m:accPr>
                      <m:e>
                        <m:r>
                          <a:rPr lang="es-PE" sz="2215" i="1">
                            <a:solidFill>
                              <a:srgbClr val="0000CC"/>
                            </a:solidFill>
                            <a:latin typeface="Cambria Math"/>
                            <a:cs typeface="Times New Roman" pitchFamily="18" charset="0"/>
                          </a:rPr>
                          <m:t>𝑦</m:t>
                        </m:r>
                      </m:e>
                    </m:acc>
                    <m:r>
                      <a:rPr lang="es-PE" sz="2215" i="1">
                        <a:solidFill>
                          <a:srgbClr val="0000CC"/>
                        </a:solidFill>
                        <a:latin typeface="Cambria Math"/>
                        <a:cs typeface="Times New Roman" pitchFamily="18" charset="0"/>
                      </a:rPr>
                      <m:t>=</m:t>
                    </m:r>
                    <m:f>
                      <m:fPr>
                        <m:ctrlPr>
                          <a:rPr lang="es-PE" sz="2215" i="1">
                            <a:solidFill>
                              <a:srgbClr val="0000CC"/>
                            </a:solidFill>
                            <a:latin typeface="Cambria Math" panose="02040503050406030204" pitchFamily="18" charset="0"/>
                            <a:cs typeface="Times New Roman" pitchFamily="18" charset="0"/>
                          </a:rPr>
                        </m:ctrlPr>
                      </m:fPr>
                      <m:num>
                        <m:acc>
                          <m:accPr>
                            <m:chr m:val="̂"/>
                            <m:ctrlPr>
                              <a:rPr lang="es-PE" i="1">
                                <a:solidFill>
                                  <a:srgbClr val="0000CC"/>
                                </a:solidFill>
                                <a:latin typeface="Cambria Math" panose="02040503050406030204" pitchFamily="18" charset="0"/>
                                <a:cs typeface="Times New Roman" pitchFamily="18" charset="0"/>
                              </a:rPr>
                            </m:ctrlPr>
                          </m:accPr>
                          <m:e>
                            <m:r>
                              <a:rPr lang="es-PE" i="1">
                                <a:solidFill>
                                  <a:srgbClr val="0000CC"/>
                                </a:solidFill>
                                <a:latin typeface="Cambria Math"/>
                                <a:cs typeface="Times New Roman" pitchFamily="18" charset="0"/>
                              </a:rPr>
                              <m:t>𝑇</m:t>
                            </m:r>
                          </m:e>
                        </m:acc>
                      </m:num>
                      <m:den>
                        <m:r>
                          <a:rPr lang="es-PE" sz="2215" i="1">
                            <a:solidFill>
                              <a:srgbClr val="0000CC"/>
                            </a:solidFill>
                            <a:latin typeface="Cambria Math"/>
                            <a:cs typeface="Times New Roman" pitchFamily="18" charset="0"/>
                          </a:rPr>
                          <m:t>𝑛</m:t>
                        </m:r>
                      </m:den>
                    </m:f>
                    <m:r>
                      <a:rPr lang="es-PE" sz="2215" i="1">
                        <a:solidFill>
                          <a:srgbClr val="0000CC"/>
                        </a:solidFill>
                        <a:latin typeface="Cambria Math"/>
                        <a:cs typeface="Times New Roman" pitchFamily="18" charset="0"/>
                      </a:rPr>
                      <m:t>=</m:t>
                    </m:r>
                    <m:f>
                      <m:fPr>
                        <m:ctrlPr>
                          <a:rPr lang="es-PE" sz="2215" i="1">
                            <a:solidFill>
                              <a:srgbClr val="0000CC"/>
                            </a:solidFill>
                            <a:latin typeface="Cambria Math" panose="02040503050406030204" pitchFamily="18" charset="0"/>
                            <a:cs typeface="Times New Roman" pitchFamily="18" charset="0"/>
                          </a:rPr>
                        </m:ctrlPr>
                      </m:fPr>
                      <m:num>
                        <m:r>
                          <a:rPr lang="es-PE" sz="2215" i="1">
                            <a:solidFill>
                              <a:srgbClr val="0000CC"/>
                            </a:solidFill>
                            <a:latin typeface="Cambria Math"/>
                            <a:cs typeface="Times New Roman" pitchFamily="18" charset="0"/>
                          </a:rPr>
                          <m:t>1</m:t>
                        </m:r>
                      </m:num>
                      <m:den>
                        <m:r>
                          <a:rPr lang="es-PE" sz="2215" i="1">
                            <a:solidFill>
                              <a:srgbClr val="0000CC"/>
                            </a:solidFill>
                            <a:latin typeface="Cambria Math"/>
                            <a:cs typeface="Times New Roman" pitchFamily="18" charset="0"/>
                          </a:rPr>
                          <m:t>𝑛</m:t>
                        </m:r>
                      </m:den>
                    </m:f>
                    <m:r>
                      <a:rPr lang="es-PE" sz="2215" i="1">
                        <a:solidFill>
                          <a:srgbClr val="0000CC"/>
                        </a:solidFill>
                        <a:latin typeface="Cambria Math"/>
                        <a:cs typeface="Times New Roman" pitchFamily="18" charset="0"/>
                      </a:rPr>
                      <m:t>∗</m:t>
                    </m:r>
                    <m:nary>
                      <m:naryPr>
                        <m:chr m:val="∑"/>
                        <m:ctrlPr>
                          <a:rPr lang="es-PE" sz="2215" i="1">
                            <a:solidFill>
                              <a:srgbClr val="0000CC"/>
                            </a:solidFill>
                            <a:latin typeface="Cambria Math" panose="02040503050406030204" pitchFamily="18" charset="0"/>
                            <a:cs typeface="Times New Roman" pitchFamily="18" charset="0"/>
                          </a:rPr>
                        </m:ctrlPr>
                      </m:naryPr>
                      <m:sub>
                        <m:r>
                          <m:rPr>
                            <m:brk m:alnAt="23"/>
                          </m:rPr>
                          <a:rPr lang="es-PE" sz="2215" i="1">
                            <a:solidFill>
                              <a:srgbClr val="0000CC"/>
                            </a:solidFill>
                            <a:latin typeface="Cambria Math"/>
                            <a:cs typeface="Times New Roman" pitchFamily="18" charset="0"/>
                          </a:rPr>
                          <m:t>𝑖</m:t>
                        </m:r>
                        <m:r>
                          <a:rPr lang="es-PE" sz="2215" i="1">
                            <a:solidFill>
                              <a:srgbClr val="0000CC"/>
                            </a:solidFill>
                            <a:latin typeface="Cambria Math"/>
                            <a:cs typeface="Times New Roman" pitchFamily="18" charset="0"/>
                          </a:rPr>
                          <m:t>=1</m:t>
                        </m:r>
                      </m:sub>
                      <m:sup>
                        <m:r>
                          <a:rPr lang="es-PE" sz="2215" i="1">
                            <a:solidFill>
                              <a:srgbClr val="0000CC"/>
                            </a:solidFill>
                            <a:latin typeface="Cambria Math"/>
                            <a:cs typeface="Times New Roman" pitchFamily="18" charset="0"/>
                          </a:rPr>
                          <m:t>𝑛</m:t>
                        </m:r>
                      </m:sup>
                      <m:e>
                        <m:sSub>
                          <m:sSubPr>
                            <m:ctrlPr>
                              <a:rPr lang="es-PE" sz="2215" i="1">
                                <a:solidFill>
                                  <a:srgbClr val="0000CC"/>
                                </a:solidFill>
                                <a:latin typeface="Cambria Math" panose="02040503050406030204" pitchFamily="18" charset="0"/>
                                <a:cs typeface="Times New Roman" pitchFamily="18" charset="0"/>
                              </a:rPr>
                            </m:ctrlPr>
                          </m:sSubPr>
                          <m:e>
                            <m:r>
                              <a:rPr lang="es-PE" sz="2215" i="1">
                                <a:solidFill>
                                  <a:srgbClr val="0000CC"/>
                                </a:solidFill>
                                <a:latin typeface="Cambria Math"/>
                                <a:cs typeface="Times New Roman" pitchFamily="18" charset="0"/>
                              </a:rPr>
                              <m:t>𝑦</m:t>
                            </m:r>
                          </m:e>
                          <m:sub>
                            <m:r>
                              <a:rPr lang="es-PE" sz="2215" i="1">
                                <a:solidFill>
                                  <a:srgbClr val="0000CC"/>
                                </a:solidFill>
                                <a:latin typeface="Cambria Math"/>
                                <a:cs typeface="Times New Roman" pitchFamily="18" charset="0"/>
                              </a:rPr>
                              <m:t>𝑖</m:t>
                            </m:r>
                          </m:sub>
                        </m:sSub>
                      </m:e>
                    </m:nary>
                  </m:oMath>
                </a14:m>
                <a:r>
                  <a:rPr lang="es-PE" sz="1846" dirty="0">
                    <a:solidFill>
                      <a:srgbClr val="0000CC"/>
                    </a:solidFill>
                    <a:latin typeface="Times New Roman" pitchFamily="18" charset="0"/>
                    <a:cs typeface="Times New Roman" pitchFamily="18" charset="0"/>
                  </a:rPr>
                  <a:t> Es la media simple de la muestra por elemento de la variable  </a:t>
                </a:r>
                <a14:m>
                  <m:oMath xmlns:m="http://schemas.openxmlformats.org/officeDocument/2006/math">
                    <m:sSub>
                      <m:sSubPr>
                        <m:ctrlPr>
                          <a:rPr lang="es-PE" sz="1846" i="1">
                            <a:solidFill>
                              <a:srgbClr val="0000CC"/>
                            </a:solidFill>
                            <a:latin typeface="Cambria Math" panose="02040503050406030204" pitchFamily="18" charset="0"/>
                            <a:cs typeface="Times New Roman" pitchFamily="18" charset="0"/>
                          </a:rPr>
                        </m:ctrlPr>
                      </m:sSubPr>
                      <m:e>
                        <m:r>
                          <a:rPr lang="es-PE" sz="1846" i="1">
                            <a:solidFill>
                              <a:srgbClr val="0000CC"/>
                            </a:solidFill>
                            <a:latin typeface="Cambria Math"/>
                            <a:cs typeface="Times New Roman" pitchFamily="18" charset="0"/>
                          </a:rPr>
                          <m:t>𝑌</m:t>
                        </m:r>
                      </m:e>
                      <m:sub>
                        <m:r>
                          <a:rPr lang="es-PE" sz="1846" i="1">
                            <a:solidFill>
                              <a:srgbClr val="0000CC"/>
                            </a:solidFill>
                            <a:latin typeface="Cambria Math"/>
                            <a:cs typeface="Times New Roman" pitchFamily="18" charset="0"/>
                          </a:rPr>
                          <m:t>𝑖</m:t>
                        </m:r>
                      </m:sub>
                    </m:sSub>
                  </m:oMath>
                </a14:m>
                <a:r>
                  <a:rPr lang="es-PE" sz="1846" dirty="0">
                    <a:solidFill>
                      <a:srgbClr val="0000CC"/>
                    </a:solidFill>
                    <a:latin typeface="Times New Roman" pitchFamily="18" charset="0"/>
                    <a:cs typeface="Times New Roman" pitchFamily="18" charset="0"/>
                  </a:rPr>
                  <a:t> El signo </a:t>
                </a:r>
                <a14:m>
                  <m:oMath xmlns:m="http://schemas.openxmlformats.org/officeDocument/2006/math">
                    <m:nary>
                      <m:naryPr>
                        <m:chr m:val="∑"/>
                        <m:ctrlPr>
                          <a:rPr lang="es-PE" sz="1846" i="1">
                            <a:solidFill>
                              <a:srgbClr val="0000CC"/>
                            </a:solidFill>
                            <a:latin typeface="Cambria Math" panose="02040503050406030204" pitchFamily="18" charset="0"/>
                            <a:cs typeface="Times New Roman" pitchFamily="18" charset="0"/>
                          </a:rPr>
                        </m:ctrlPr>
                      </m:naryPr>
                      <m:sub>
                        <m:r>
                          <m:rPr>
                            <m:brk m:alnAt="23"/>
                          </m:rPr>
                          <a:rPr lang="es-PE" sz="1846" i="1">
                            <a:solidFill>
                              <a:srgbClr val="0000CC"/>
                            </a:solidFill>
                            <a:latin typeface="Cambria Math"/>
                            <a:cs typeface="Times New Roman" pitchFamily="18" charset="0"/>
                          </a:rPr>
                          <m:t>𝑖</m:t>
                        </m:r>
                        <m:r>
                          <a:rPr lang="es-PE" sz="1846" i="1">
                            <a:solidFill>
                              <a:srgbClr val="0000CC"/>
                            </a:solidFill>
                            <a:latin typeface="Cambria Math"/>
                            <a:cs typeface="Times New Roman" pitchFamily="18" charset="0"/>
                          </a:rPr>
                          <m:t>=1</m:t>
                        </m:r>
                      </m:sub>
                      <m:sup>
                        <m:r>
                          <a:rPr lang="es-PE" sz="1846" i="1">
                            <a:solidFill>
                              <a:srgbClr val="0000CC"/>
                            </a:solidFill>
                            <a:latin typeface="Cambria Math"/>
                            <a:cs typeface="Times New Roman" pitchFamily="18" charset="0"/>
                          </a:rPr>
                          <m:t>𝑛</m:t>
                        </m:r>
                      </m:sup>
                      <m:e/>
                    </m:nary>
                  </m:oMath>
                </a14:m>
                <a:r>
                  <a:rPr lang="es-PE" sz="1846" dirty="0">
                    <a:solidFill>
                      <a:srgbClr val="0000CC"/>
                    </a:solidFill>
                    <a:latin typeface="Times New Roman" pitchFamily="18" charset="0"/>
                    <a:cs typeface="Times New Roman" pitchFamily="18" charset="0"/>
                  </a:rPr>
                  <a:t> indica la suma sobre todos los elementos de la muestra  </a:t>
                </a:r>
                <a14:m>
                  <m:oMath xmlns:m="http://schemas.openxmlformats.org/officeDocument/2006/math">
                    <m:d>
                      <m:dPr>
                        <m:ctrlPr>
                          <a:rPr lang="es-PE" sz="1846" i="1">
                            <a:solidFill>
                              <a:srgbClr val="0000CC"/>
                            </a:solidFill>
                            <a:latin typeface="Cambria Math" panose="02040503050406030204" pitchFamily="18" charset="0"/>
                            <a:cs typeface="Times New Roman" pitchFamily="18" charset="0"/>
                          </a:rPr>
                        </m:ctrlPr>
                      </m:dPr>
                      <m:e>
                        <m:r>
                          <a:rPr lang="es-PE" sz="1846" i="1">
                            <a:solidFill>
                              <a:srgbClr val="0000CC"/>
                            </a:solidFill>
                            <a:latin typeface="Cambria Math"/>
                            <a:cs typeface="Times New Roman" pitchFamily="18" charset="0"/>
                          </a:rPr>
                          <m:t>𝑖</m:t>
                        </m:r>
                        <m:r>
                          <a:rPr lang="es-PE" sz="1846" i="1">
                            <a:solidFill>
                              <a:srgbClr val="0000CC"/>
                            </a:solidFill>
                            <a:latin typeface="Cambria Math"/>
                            <a:cs typeface="Times New Roman" pitchFamily="18" charset="0"/>
                          </a:rPr>
                          <m:t>=1,2,…,</m:t>
                        </m:r>
                        <m:r>
                          <a:rPr lang="es-PE" sz="1846" i="1">
                            <a:solidFill>
                              <a:srgbClr val="0000CC"/>
                            </a:solidFill>
                            <a:latin typeface="Cambria Math"/>
                            <a:cs typeface="Times New Roman" pitchFamily="18" charset="0"/>
                          </a:rPr>
                          <m:t>𝑛</m:t>
                        </m:r>
                      </m:e>
                    </m:d>
                  </m:oMath>
                </a14:m>
                <a:endParaRPr lang="es-PE" sz="1846" dirty="0">
                  <a:solidFill>
                    <a:srgbClr val="0000CC"/>
                  </a:solidFill>
                  <a:latin typeface="Times New Roman" pitchFamily="18" charset="0"/>
                  <a:cs typeface="Times New Roman" pitchFamily="18" charset="0"/>
                </a:endParaRPr>
              </a:p>
              <a:p>
                <a:pPr algn="just">
                  <a:lnSpc>
                    <a:spcPct val="150000"/>
                  </a:lnSpc>
                </a:pPr>
                <a14:m>
                  <m:oMath xmlns:m="http://schemas.openxmlformats.org/officeDocument/2006/math">
                    <m:sSup>
                      <m:sSupPr>
                        <m:ctrlPr>
                          <a:rPr lang="es-PE" sz="1846" i="1">
                            <a:solidFill>
                              <a:srgbClr val="0000CC"/>
                            </a:solidFill>
                            <a:latin typeface="Cambria Math" panose="02040503050406030204" pitchFamily="18" charset="0"/>
                            <a:cs typeface="Times New Roman" pitchFamily="18" charset="0"/>
                          </a:rPr>
                        </m:ctrlPr>
                      </m:sSupPr>
                      <m:e>
                        <m:r>
                          <a:rPr lang="es-PE" sz="1846" i="1">
                            <a:solidFill>
                              <a:srgbClr val="0000CC"/>
                            </a:solidFill>
                            <a:latin typeface="Cambria Math"/>
                            <a:cs typeface="Times New Roman" pitchFamily="18" charset="0"/>
                          </a:rPr>
                          <m:t>𝑠</m:t>
                        </m:r>
                      </m:e>
                      <m:sup>
                        <m:r>
                          <a:rPr lang="es-PE" sz="1846" i="1">
                            <a:solidFill>
                              <a:srgbClr val="0000CC"/>
                            </a:solidFill>
                            <a:latin typeface="Cambria Math"/>
                            <a:cs typeface="Times New Roman" pitchFamily="18" charset="0"/>
                          </a:rPr>
                          <m:t>2</m:t>
                        </m:r>
                      </m:sup>
                    </m:sSup>
                    <m:r>
                      <a:rPr lang="es-PE" sz="1846" i="1">
                        <a:solidFill>
                          <a:srgbClr val="0000CC"/>
                        </a:solidFill>
                        <a:latin typeface="Cambria Math"/>
                        <a:cs typeface="Times New Roman" pitchFamily="18" charset="0"/>
                      </a:rPr>
                      <m:t>=</m:t>
                    </m:r>
                    <m:f>
                      <m:fPr>
                        <m:ctrlPr>
                          <a:rPr lang="es-PE" sz="1846" i="1">
                            <a:solidFill>
                              <a:srgbClr val="0000CC"/>
                            </a:solidFill>
                            <a:latin typeface="Cambria Math" panose="02040503050406030204" pitchFamily="18" charset="0"/>
                            <a:cs typeface="Times New Roman" pitchFamily="18" charset="0"/>
                          </a:rPr>
                        </m:ctrlPr>
                      </m:fPr>
                      <m:num>
                        <m:r>
                          <a:rPr lang="es-PE" sz="1846" i="1">
                            <a:solidFill>
                              <a:srgbClr val="0000CC"/>
                            </a:solidFill>
                            <a:latin typeface="Cambria Math"/>
                            <a:cs typeface="Times New Roman" pitchFamily="18" charset="0"/>
                          </a:rPr>
                          <m:t>1</m:t>
                        </m:r>
                      </m:num>
                      <m:den>
                        <m:r>
                          <a:rPr lang="es-PE" sz="1846" i="1">
                            <a:solidFill>
                              <a:srgbClr val="0000CC"/>
                            </a:solidFill>
                            <a:latin typeface="Cambria Math"/>
                            <a:cs typeface="Times New Roman" pitchFamily="18" charset="0"/>
                          </a:rPr>
                          <m:t>𝑛</m:t>
                        </m:r>
                        <m:r>
                          <a:rPr lang="es-PE" sz="1846" i="1">
                            <a:solidFill>
                              <a:srgbClr val="0000CC"/>
                            </a:solidFill>
                            <a:latin typeface="Cambria Math"/>
                            <a:cs typeface="Times New Roman" pitchFamily="18" charset="0"/>
                          </a:rPr>
                          <m:t>−1</m:t>
                        </m:r>
                      </m:den>
                    </m:f>
                    <m:nary>
                      <m:naryPr>
                        <m:chr m:val="∑"/>
                        <m:ctrlPr>
                          <a:rPr lang="es-PE" sz="1846" i="1">
                            <a:solidFill>
                              <a:srgbClr val="0000CC"/>
                            </a:solidFill>
                            <a:latin typeface="Cambria Math" panose="02040503050406030204" pitchFamily="18" charset="0"/>
                            <a:cs typeface="Times New Roman" pitchFamily="18" charset="0"/>
                          </a:rPr>
                        </m:ctrlPr>
                      </m:naryPr>
                      <m:sub>
                        <m:r>
                          <m:rPr>
                            <m:brk m:alnAt="23"/>
                          </m:rPr>
                          <a:rPr lang="es-PE" sz="1846" i="1">
                            <a:solidFill>
                              <a:srgbClr val="0000CC"/>
                            </a:solidFill>
                            <a:latin typeface="Cambria Math"/>
                            <a:cs typeface="Times New Roman" pitchFamily="18" charset="0"/>
                          </a:rPr>
                          <m:t>𝑖</m:t>
                        </m:r>
                        <m:r>
                          <a:rPr lang="es-PE" sz="1846" i="1">
                            <a:solidFill>
                              <a:srgbClr val="0000CC"/>
                            </a:solidFill>
                            <a:latin typeface="Cambria Math"/>
                            <a:cs typeface="Times New Roman" pitchFamily="18" charset="0"/>
                          </a:rPr>
                          <m:t>=1</m:t>
                        </m:r>
                      </m:sub>
                      <m:sup>
                        <m:r>
                          <a:rPr lang="es-PE" sz="1846" i="1">
                            <a:solidFill>
                              <a:srgbClr val="0000CC"/>
                            </a:solidFill>
                            <a:latin typeface="Cambria Math"/>
                            <a:cs typeface="Times New Roman" pitchFamily="18" charset="0"/>
                          </a:rPr>
                          <m:t>𝑛</m:t>
                        </m:r>
                      </m:sup>
                      <m:e>
                        <m:sSup>
                          <m:sSupPr>
                            <m:ctrlPr>
                              <a:rPr lang="es-PE" sz="1846" i="1">
                                <a:solidFill>
                                  <a:srgbClr val="0000CC"/>
                                </a:solidFill>
                                <a:latin typeface="Cambria Math" panose="02040503050406030204" pitchFamily="18" charset="0"/>
                                <a:cs typeface="Times New Roman" pitchFamily="18" charset="0"/>
                              </a:rPr>
                            </m:ctrlPr>
                          </m:sSupPr>
                          <m:e>
                            <m:d>
                              <m:dPr>
                                <m:ctrlPr>
                                  <a:rPr lang="es-PE" sz="1846" i="1">
                                    <a:solidFill>
                                      <a:srgbClr val="0000CC"/>
                                    </a:solidFill>
                                    <a:latin typeface="Cambria Math" panose="02040503050406030204" pitchFamily="18" charset="0"/>
                                    <a:cs typeface="Times New Roman" pitchFamily="18" charset="0"/>
                                  </a:rPr>
                                </m:ctrlPr>
                              </m:dPr>
                              <m:e>
                                <m:sSub>
                                  <m:sSubPr>
                                    <m:ctrlPr>
                                      <a:rPr lang="es-PE" sz="1846" i="1">
                                        <a:solidFill>
                                          <a:srgbClr val="0000CC"/>
                                        </a:solidFill>
                                        <a:latin typeface="Cambria Math" panose="02040503050406030204" pitchFamily="18" charset="0"/>
                                        <a:cs typeface="Times New Roman" pitchFamily="18" charset="0"/>
                                      </a:rPr>
                                    </m:ctrlPr>
                                  </m:sSubPr>
                                  <m:e>
                                    <m:r>
                                      <a:rPr lang="es-PE" sz="1846" i="1">
                                        <a:solidFill>
                                          <a:srgbClr val="0000CC"/>
                                        </a:solidFill>
                                        <a:latin typeface="Cambria Math"/>
                                        <a:cs typeface="Times New Roman" pitchFamily="18" charset="0"/>
                                      </a:rPr>
                                      <m:t>𝑦</m:t>
                                    </m:r>
                                  </m:e>
                                  <m:sub>
                                    <m:r>
                                      <a:rPr lang="es-PE" sz="1846" i="1">
                                        <a:solidFill>
                                          <a:srgbClr val="0000CC"/>
                                        </a:solidFill>
                                        <a:latin typeface="Cambria Math"/>
                                        <a:cs typeface="Times New Roman" pitchFamily="18" charset="0"/>
                                      </a:rPr>
                                      <m:t>𝑖</m:t>
                                    </m:r>
                                  </m:sub>
                                </m:sSub>
                                <m:r>
                                  <a:rPr lang="es-PE" sz="1846" i="1">
                                    <a:solidFill>
                                      <a:srgbClr val="0000CC"/>
                                    </a:solidFill>
                                    <a:latin typeface="Cambria Math"/>
                                    <a:cs typeface="Times New Roman" pitchFamily="18" charset="0"/>
                                  </a:rPr>
                                  <m:t>−</m:t>
                                </m:r>
                                <m:acc>
                                  <m:accPr>
                                    <m:chr m:val="̅"/>
                                    <m:ctrlPr>
                                      <a:rPr lang="es-PE" sz="1846" i="1">
                                        <a:solidFill>
                                          <a:srgbClr val="0000CC"/>
                                        </a:solidFill>
                                        <a:latin typeface="Cambria Math" panose="02040503050406030204" pitchFamily="18" charset="0"/>
                                        <a:cs typeface="Times New Roman" pitchFamily="18" charset="0"/>
                                      </a:rPr>
                                    </m:ctrlPr>
                                  </m:accPr>
                                  <m:e>
                                    <m:r>
                                      <a:rPr lang="es-PE" sz="1846" i="1">
                                        <a:solidFill>
                                          <a:srgbClr val="0000CC"/>
                                        </a:solidFill>
                                        <a:latin typeface="Cambria Math"/>
                                        <a:cs typeface="Times New Roman" pitchFamily="18" charset="0"/>
                                      </a:rPr>
                                      <m:t>𝑦</m:t>
                                    </m:r>
                                  </m:e>
                                </m:acc>
                              </m:e>
                            </m:d>
                          </m:e>
                          <m:sup>
                            <m:r>
                              <a:rPr lang="es-PE" sz="1846" i="1">
                                <a:solidFill>
                                  <a:srgbClr val="0000CC"/>
                                </a:solidFill>
                                <a:latin typeface="Cambria Math"/>
                                <a:cs typeface="Times New Roman" pitchFamily="18" charset="0"/>
                              </a:rPr>
                              <m:t>2</m:t>
                            </m:r>
                          </m:sup>
                        </m:sSup>
                      </m:e>
                    </m:nary>
                  </m:oMath>
                </a14:m>
                <a:r>
                  <a:rPr lang="es-PE" sz="1846" dirty="0">
                    <a:solidFill>
                      <a:srgbClr val="0000CC"/>
                    </a:solidFill>
                    <a:latin typeface="Times New Roman" pitchFamily="18" charset="0"/>
                    <a:cs typeface="Times New Roman" pitchFamily="18" charset="0"/>
                  </a:rPr>
                  <a:t> = La varianza de los elementos de la muestra.</a:t>
                </a:r>
              </a:p>
              <a:p>
                <a:pPr algn="just">
                  <a:lnSpc>
                    <a:spcPct val="150000"/>
                  </a:lnSpc>
                </a:pPr>
                <a:r>
                  <a:rPr lang="es-PE" sz="1846" dirty="0">
                    <a:solidFill>
                      <a:srgbClr val="0000CC"/>
                    </a:solidFill>
                    <a:latin typeface="Times New Roman" pitchFamily="18" charset="0"/>
                    <a:cs typeface="Times New Roman" pitchFamily="18" charset="0"/>
                  </a:rPr>
                  <a:t>En muchos diseños se utiliza </a:t>
                </a:r>
                <a14:m>
                  <m:oMath xmlns:m="http://schemas.openxmlformats.org/officeDocument/2006/math">
                    <m:acc>
                      <m:accPr>
                        <m:chr m:val="̅"/>
                        <m:ctrlPr>
                          <a:rPr lang="es-PE" sz="1846" i="1">
                            <a:solidFill>
                              <a:srgbClr val="0000CC"/>
                            </a:solidFill>
                            <a:latin typeface="Cambria Math" panose="02040503050406030204" pitchFamily="18" charset="0"/>
                            <a:cs typeface="Times New Roman" pitchFamily="18" charset="0"/>
                          </a:rPr>
                        </m:ctrlPr>
                      </m:accPr>
                      <m:e>
                        <m:r>
                          <a:rPr lang="es-PE" sz="1846" i="1">
                            <a:solidFill>
                              <a:srgbClr val="0000CC"/>
                            </a:solidFill>
                            <a:latin typeface="Cambria Math"/>
                            <a:cs typeface="Times New Roman" pitchFamily="18" charset="0"/>
                          </a:rPr>
                          <m:t>𝑦</m:t>
                        </m:r>
                      </m:e>
                    </m:acc>
                  </m:oMath>
                </a14:m>
                <a:r>
                  <a:rPr lang="es-PE" sz="1846" dirty="0">
                    <a:solidFill>
                      <a:srgbClr val="0000CC"/>
                    </a:solidFill>
                    <a:latin typeface="Times New Roman" pitchFamily="18" charset="0"/>
                    <a:cs typeface="Times New Roman" pitchFamily="18" charset="0"/>
                  </a:rPr>
                  <a:t> para estimar </a:t>
                </a:r>
                <a14:m>
                  <m:oMath xmlns:m="http://schemas.openxmlformats.org/officeDocument/2006/math">
                    <m:acc>
                      <m:accPr>
                        <m:chr m:val="̅"/>
                        <m:ctrlPr>
                          <a:rPr lang="es-PE" sz="1846" i="1">
                            <a:solidFill>
                              <a:srgbClr val="0000CC"/>
                            </a:solidFill>
                            <a:latin typeface="Cambria Math" panose="02040503050406030204" pitchFamily="18" charset="0"/>
                            <a:cs typeface="Times New Roman" pitchFamily="18" charset="0"/>
                          </a:rPr>
                        </m:ctrlPr>
                      </m:accPr>
                      <m:e>
                        <m:r>
                          <a:rPr lang="es-PE" sz="1846" i="1">
                            <a:solidFill>
                              <a:srgbClr val="0000CC"/>
                            </a:solidFill>
                            <a:latin typeface="Cambria Math"/>
                            <a:cs typeface="Times New Roman" pitchFamily="18" charset="0"/>
                          </a:rPr>
                          <m:t>𝑌</m:t>
                        </m:r>
                      </m:e>
                    </m:acc>
                  </m:oMath>
                </a14:m>
                <a:r>
                  <a:rPr lang="es-PE" sz="1846" dirty="0">
                    <a:solidFill>
                      <a:srgbClr val="0000CC"/>
                    </a:solidFill>
                    <a:latin typeface="Times New Roman" pitchFamily="18" charset="0"/>
                    <a:cs typeface="Times New Roman" pitchFamily="18" charset="0"/>
                  </a:rPr>
                  <a:t> </a:t>
                </a:r>
              </a:p>
              <a:p>
                <a:pPr algn="just">
                  <a:lnSpc>
                    <a:spcPct val="150000"/>
                  </a:lnSpc>
                </a:pPr>
                <a:r>
                  <a:rPr lang="es-PE" sz="1846" dirty="0">
                    <a:solidFill>
                      <a:srgbClr val="0000CC"/>
                    </a:solidFill>
                    <a:latin typeface="Times New Roman" pitchFamily="18" charset="0"/>
                    <a:cs typeface="Times New Roman" pitchFamily="18" charset="0"/>
                  </a:rPr>
                  <a:t>En forma semejante, </a:t>
                </a:r>
                <a14:m>
                  <m:oMath xmlns:m="http://schemas.openxmlformats.org/officeDocument/2006/math">
                    <m:r>
                      <a:rPr lang="es-PE" sz="1846" i="1">
                        <a:solidFill>
                          <a:srgbClr val="0000CC"/>
                        </a:solidFill>
                        <a:latin typeface="Cambria Math"/>
                        <a:cs typeface="Times New Roman" pitchFamily="18" charset="0"/>
                      </a:rPr>
                      <m:t>𝑁</m:t>
                    </m:r>
                    <m:acc>
                      <m:accPr>
                        <m:chr m:val="̅"/>
                        <m:ctrlPr>
                          <a:rPr lang="es-PE" sz="1846" i="1">
                            <a:solidFill>
                              <a:srgbClr val="0000CC"/>
                            </a:solidFill>
                            <a:latin typeface="Cambria Math" panose="02040503050406030204" pitchFamily="18" charset="0"/>
                            <a:cs typeface="Times New Roman" pitchFamily="18" charset="0"/>
                          </a:rPr>
                        </m:ctrlPr>
                      </m:accPr>
                      <m:e>
                        <m:r>
                          <a:rPr lang="es-PE" sz="1846" i="1">
                            <a:solidFill>
                              <a:srgbClr val="0000CC"/>
                            </a:solidFill>
                            <a:latin typeface="Cambria Math"/>
                            <a:cs typeface="Times New Roman" pitchFamily="18" charset="0"/>
                          </a:rPr>
                          <m:t>𝑦</m:t>
                        </m:r>
                      </m:e>
                    </m:acc>
                    <m:r>
                      <a:rPr lang="es-PE" sz="1846" i="1">
                        <a:solidFill>
                          <a:srgbClr val="0000CC"/>
                        </a:solidFill>
                        <a:latin typeface="Cambria Math"/>
                        <a:cs typeface="Times New Roman" pitchFamily="18" charset="0"/>
                      </a:rPr>
                      <m:t> </m:t>
                    </m:r>
                  </m:oMath>
                </a14:m>
                <a:r>
                  <a:rPr lang="es-PE" sz="1846" dirty="0">
                    <a:solidFill>
                      <a:srgbClr val="0000CC"/>
                    </a:solidFill>
                    <a:latin typeface="Times New Roman" pitchFamily="18" charset="0"/>
                    <a:cs typeface="Times New Roman" pitchFamily="18" charset="0"/>
                  </a:rPr>
                  <a:t> puede utilizarse como estimador de  </a:t>
                </a:r>
                <a14:m>
                  <m:oMath xmlns:m="http://schemas.openxmlformats.org/officeDocument/2006/math">
                    <m:r>
                      <a:rPr lang="es-PE" sz="1846" i="1">
                        <a:solidFill>
                          <a:srgbClr val="0000CC"/>
                        </a:solidFill>
                        <a:latin typeface="Cambria Math"/>
                        <a:cs typeface="Times New Roman" pitchFamily="18" charset="0"/>
                      </a:rPr>
                      <m:t>𝑇</m:t>
                    </m:r>
                  </m:oMath>
                </a14:m>
                <a:endParaRPr lang="es-PE" sz="1846" dirty="0">
                  <a:solidFill>
                    <a:srgbClr val="0000CC"/>
                  </a:solidFill>
                  <a:latin typeface="Times New Roman" pitchFamily="18" charset="0"/>
                  <a:cs typeface="Times New Roman" pitchFamily="18" charset="0"/>
                </a:endParaRPr>
              </a:p>
              <a:p>
                <a:pPr algn="just">
                  <a:lnSpc>
                    <a:spcPct val="150000"/>
                  </a:lnSpc>
                </a:pPr>
                <a:endParaRPr lang="es-PE" sz="1846" dirty="0">
                  <a:solidFill>
                    <a:srgbClr val="0000CC"/>
                  </a:solidFill>
                  <a:latin typeface="Times New Roman" pitchFamily="18" charset="0"/>
                  <a:cs typeface="Times New Roman" pitchFamily="18" charset="0"/>
                </a:endParaRPr>
              </a:p>
            </p:txBody>
          </p:sp>
        </mc:Choice>
        <mc:Fallback xmlns="">
          <p:sp>
            <p:nvSpPr>
              <p:cNvPr id="12" name="2 Marcador de contenido"/>
              <p:cNvSpPr>
                <a:spLocks noGrp="1" noRot="1" noChangeAspect="1" noMove="1" noResize="1" noEditPoints="1" noAdjustHandles="1" noChangeArrowheads="1" noChangeShapeType="1" noTextEdit="1"/>
              </p:cNvSpPr>
              <p:nvPr>
                <p:ph idx="1"/>
              </p:nvPr>
            </p:nvSpPr>
            <p:spPr>
              <a:xfrm>
                <a:off x="479376" y="1268760"/>
                <a:ext cx="10873208" cy="4498848"/>
              </a:xfrm>
              <a:blipFill>
                <a:blip r:embed="rId2"/>
                <a:stretch>
                  <a:fillRect l="-729" r="-505"/>
                </a:stretch>
              </a:blipFill>
            </p:spPr>
            <p:txBody>
              <a:bodyPr/>
              <a:lstStyle/>
              <a:p>
                <a:r>
                  <a:rPr lang="es-PE">
                    <a:noFill/>
                  </a:rPr>
                  <a:t> </a:t>
                </a:r>
              </a:p>
            </p:txBody>
          </p:sp>
        </mc:Fallback>
      </mc:AlternateContent>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MUESTREO ALEATORIO SIMPLE</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5471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p:cNvGraphicFramePr/>
          <p:nvPr>
            <p:extLst>
              <p:ext uri="{D42A27DB-BD31-4B8C-83A1-F6EECF244321}">
                <p14:modId xmlns:p14="http://schemas.microsoft.com/office/powerpoint/2010/main" val="337203492"/>
              </p:ext>
            </p:extLst>
          </p:nvPr>
        </p:nvGraphicFramePr>
        <p:xfrm>
          <a:off x="767408" y="1340768"/>
          <a:ext cx="10225136" cy="4392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ítulo 1">
            <a:extLst>
              <a:ext uri="{FF2B5EF4-FFF2-40B4-BE49-F238E27FC236}">
                <a16:creationId xmlns:a16="http://schemas.microsoft.com/office/drawing/2014/main" id="{A4A63FE7-05BE-4985-9A41-D9512A26B1CC}"/>
              </a:ext>
            </a:extLst>
          </p:cNvPr>
          <p:cNvSpPr txBox="1">
            <a:spLocks/>
          </p:cNvSpPr>
          <p:nvPr/>
        </p:nvSpPr>
        <p:spPr bwMode="auto">
          <a:xfrm>
            <a:off x="3143672" y="369261"/>
            <a:ext cx="8208912" cy="3702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sz="2000" b="1" dirty="0">
                <a:solidFill>
                  <a:srgbClr val="0000CC"/>
                </a:solidFill>
                <a:latin typeface="Times New Roman" panose="02020603050405020304" pitchFamily="18" charset="0"/>
                <a:cs typeface="Times New Roman" panose="02020603050405020304" pitchFamily="18" charset="0"/>
              </a:rPr>
              <a:t>CARACTERÍSTICAS DEL MUESTREO ALEATORIO SIMPLE</a:t>
            </a:r>
            <a:endParaRPr lang="es-PE" sz="2000" b="1" kern="0" dirty="0">
              <a:solidFill>
                <a:srgbClr val="0000CC"/>
              </a:solidFill>
              <a:latin typeface="Times New Roman" panose="02020603050405020304" pitchFamily="18" charset="0"/>
              <a:cs typeface="Times New Roman" panose="02020603050405020304" pitchFamily="18" charset="0"/>
            </a:endParaRPr>
          </a:p>
        </p:txBody>
      </p:sp>
      <p:cxnSp>
        <p:nvCxnSpPr>
          <p:cNvPr id="6" name="Conector recto 5"/>
          <p:cNvCxnSpPr/>
          <p:nvPr/>
        </p:nvCxnSpPr>
        <p:spPr>
          <a:xfrm>
            <a:off x="2855640" y="836712"/>
            <a:ext cx="8784976" cy="0"/>
          </a:xfrm>
          <a:prstGeom prst="line">
            <a:avLst/>
          </a:prstGeom>
          <a:ln w="152400">
            <a:gradFill>
              <a:gsLst>
                <a:gs pos="0">
                  <a:srgbClr val="0000F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4106958"/>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2140</TotalTime>
  <Words>1806</Words>
  <Application>Microsoft Office PowerPoint</Application>
  <PresentationFormat>Panorámica</PresentationFormat>
  <Paragraphs>160</Paragraphs>
  <Slides>26</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2</vt:i4>
      </vt:variant>
      <vt:variant>
        <vt:lpstr>Títulos de diapositiva</vt:lpstr>
      </vt:variant>
      <vt:variant>
        <vt:i4>26</vt:i4>
      </vt:variant>
    </vt:vector>
  </HeadingPairs>
  <TitlesOfParts>
    <vt:vector size="34" baseType="lpstr">
      <vt:lpstr>Arial</vt:lpstr>
      <vt:lpstr>Calibri</vt:lpstr>
      <vt:lpstr>Cambria Math</vt:lpstr>
      <vt:lpstr>Times New Roman</vt:lpstr>
      <vt:lpstr>Wingdings</vt:lpstr>
      <vt:lpstr>Diseño predeterminado</vt:lpstr>
      <vt:lpstr>Imagen de mapa de bits</vt:lpstr>
      <vt:lpstr>Equation</vt:lpstr>
      <vt:lpstr>TÉCNICAS DE MUESTREO CON STATA Y SPSS</vt:lpstr>
      <vt:lpstr>Presentación de PowerPoint</vt:lpstr>
      <vt:lpstr>MUESTREO ALEATORIO SIMPLE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dc:title>
  <dc:creator>ganchante</dc:creator>
  <cp:lastModifiedBy>GAMER</cp:lastModifiedBy>
  <cp:revision>219</cp:revision>
  <dcterms:created xsi:type="dcterms:W3CDTF">2009-08-27T22:46:47Z</dcterms:created>
  <dcterms:modified xsi:type="dcterms:W3CDTF">2022-07-21T22:50:07Z</dcterms:modified>
</cp:coreProperties>
</file>