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573" r:id="rId2"/>
    <p:sldId id="299" r:id="rId3"/>
    <p:sldId id="294" r:id="rId4"/>
    <p:sldId id="543" r:id="rId5"/>
    <p:sldId id="544" r:id="rId6"/>
    <p:sldId id="545" r:id="rId7"/>
    <p:sldId id="546" r:id="rId8"/>
    <p:sldId id="547" r:id="rId9"/>
    <p:sldId id="548" r:id="rId10"/>
    <p:sldId id="549" r:id="rId11"/>
    <p:sldId id="550" r:id="rId12"/>
    <p:sldId id="551" r:id="rId13"/>
    <p:sldId id="563" r:id="rId14"/>
    <p:sldId id="564" r:id="rId15"/>
    <p:sldId id="565" r:id="rId16"/>
    <p:sldId id="566" r:id="rId17"/>
    <p:sldId id="567" r:id="rId18"/>
    <p:sldId id="568" r:id="rId19"/>
    <p:sldId id="569" r:id="rId20"/>
    <p:sldId id="570" r:id="rId21"/>
    <p:sldId id="552" r:id="rId22"/>
    <p:sldId id="553" r:id="rId23"/>
    <p:sldId id="554" r:id="rId24"/>
    <p:sldId id="562" r:id="rId25"/>
    <p:sldId id="572" r:id="rId26"/>
    <p:sldId id="555" r:id="rId27"/>
    <p:sldId id="556" r:id="rId28"/>
    <p:sldId id="557" r:id="rId29"/>
    <p:sldId id="558" r:id="rId30"/>
    <p:sldId id="559" r:id="rId31"/>
    <p:sldId id="560" r:id="rId32"/>
    <p:sldId id="574" r:id="rId33"/>
  </p:sldIdLst>
  <p:sldSz cx="12192000" cy="6858000"/>
  <p:notesSz cx="6811963" cy="99425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9900"/>
    <a:srgbClr val="EA2E64"/>
    <a:srgbClr val="D8164D"/>
    <a:srgbClr val="FF0000"/>
    <a:srgbClr val="FF5050"/>
    <a:srgbClr val="0000FF"/>
    <a:srgbClr val="339933"/>
    <a:srgbClr val="3CCC9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72" d="100"/>
          <a:sy n="72" d="100"/>
        </p:scale>
        <p:origin x="654" y="7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46AA4-2542-47CB-B044-DC02C6FAD9C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4CEA0768-7F85-4545-93AD-BE20952DC4AF}">
      <dgm:prSet phldrT="[Texto]" custT="1"/>
      <dgm:spPr>
        <a:solidFill>
          <a:srgbClr val="FFC000"/>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Un conglomerado es un conjunto de elementos de la población. </a:t>
          </a:r>
        </a:p>
      </dgm:t>
    </dgm:pt>
    <dgm:pt modelId="{224C9C47-7485-4D5B-8563-A7EAD4A4FC01}" type="parTrans" cxnId="{8A961F7D-CA72-400E-95CA-82D898AF7CD7}">
      <dgm:prSet/>
      <dgm:spPr/>
      <dgm:t>
        <a:bodyPr/>
        <a:lstStyle/>
        <a:p>
          <a:endParaRPr lang="es-ES" sz="1600">
            <a:solidFill>
              <a:schemeClr val="tx1"/>
            </a:solidFill>
          </a:endParaRPr>
        </a:p>
      </dgm:t>
    </dgm:pt>
    <dgm:pt modelId="{7F64C704-BAF1-478A-A59C-3B4ABC99331D}" type="sibTrans" cxnId="{8A961F7D-CA72-400E-95CA-82D898AF7CD7}">
      <dgm:prSet/>
      <dgm:spPr/>
      <dgm:t>
        <a:bodyPr/>
        <a:lstStyle/>
        <a:p>
          <a:endParaRPr lang="es-ES" sz="1600">
            <a:solidFill>
              <a:schemeClr val="tx1"/>
            </a:solidFill>
          </a:endParaRPr>
        </a:p>
      </dgm:t>
    </dgm:pt>
    <dgm:pt modelId="{7C6851C4-ABB6-4B7D-9753-9182BF318015}">
      <dgm:prSet phldrT="[Texto]" custT="1"/>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Una muestra de conglomerados es una muestra aleatoria en la cual cada unidad </a:t>
          </a:r>
          <a:r>
            <a:rPr lang="es-ES" sz="1600" dirty="0" err="1">
              <a:solidFill>
                <a:schemeClr val="tx1"/>
              </a:solidFill>
              <a:latin typeface="Times New Roman" panose="02020603050405020304" pitchFamily="18" charset="0"/>
              <a:cs typeface="Times New Roman" panose="02020603050405020304" pitchFamily="18" charset="0"/>
            </a:rPr>
            <a:t>muestral</a:t>
          </a:r>
          <a:r>
            <a:rPr lang="es-ES" sz="1600" dirty="0">
              <a:solidFill>
                <a:schemeClr val="tx1"/>
              </a:solidFill>
              <a:latin typeface="Times New Roman" panose="02020603050405020304" pitchFamily="18" charset="0"/>
              <a:cs typeface="Times New Roman" panose="02020603050405020304" pitchFamily="18" charset="0"/>
            </a:rPr>
            <a:t> es un conglomerado que contiene varias unidades elementales.</a:t>
          </a:r>
        </a:p>
      </dgm:t>
    </dgm:pt>
    <dgm:pt modelId="{24B6B695-7F2E-4F59-96F9-3B92818AE74D}" type="parTrans" cxnId="{71D842CE-C297-4D91-8366-0514C2BCF728}">
      <dgm:prSet/>
      <dgm:spPr/>
      <dgm:t>
        <a:bodyPr/>
        <a:lstStyle/>
        <a:p>
          <a:endParaRPr lang="es-ES" sz="1600">
            <a:solidFill>
              <a:schemeClr val="tx1"/>
            </a:solidFill>
          </a:endParaRPr>
        </a:p>
      </dgm:t>
    </dgm:pt>
    <dgm:pt modelId="{32F89419-2EEE-41E8-BB86-B16EA6D45E2C}" type="sibTrans" cxnId="{71D842CE-C297-4D91-8366-0514C2BCF728}">
      <dgm:prSet/>
      <dgm:spPr/>
      <dgm:t>
        <a:bodyPr/>
        <a:lstStyle/>
        <a:p>
          <a:endParaRPr lang="es-ES" sz="1600">
            <a:solidFill>
              <a:schemeClr val="tx1"/>
            </a:solidFill>
          </a:endParaRPr>
        </a:p>
      </dgm:t>
    </dgm:pt>
    <dgm:pt modelId="{FB5A4CF5-1CBF-48CF-9891-B398DA3AEE84}">
      <dgm:prSet phldrT="[Texto]" custT="1"/>
      <dgm:spPr>
        <a:solidFill>
          <a:srgbClr val="669900"/>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No requiere de un marco </a:t>
          </a:r>
          <a:r>
            <a:rPr lang="es-ES" sz="1600" dirty="0" err="1">
              <a:solidFill>
                <a:schemeClr val="tx1"/>
              </a:solidFill>
              <a:latin typeface="Times New Roman" panose="02020603050405020304" pitchFamily="18" charset="0"/>
              <a:cs typeface="Times New Roman" panose="02020603050405020304" pitchFamily="18" charset="0"/>
            </a:rPr>
            <a:t>muestral</a:t>
          </a:r>
          <a:r>
            <a:rPr lang="es-ES" sz="1600" dirty="0">
              <a:solidFill>
                <a:schemeClr val="tx1"/>
              </a:solidFill>
              <a:latin typeface="Times New Roman" panose="02020603050405020304" pitchFamily="18" charset="0"/>
              <a:cs typeface="Times New Roman" panose="02020603050405020304" pitchFamily="18" charset="0"/>
            </a:rPr>
            <a:t> de unidades elementales, pero si de conglomerados.</a:t>
          </a:r>
        </a:p>
      </dgm:t>
    </dgm:pt>
    <dgm:pt modelId="{AEB4D9E7-C3E7-4D34-9A77-9B1149A408F6}" type="parTrans" cxnId="{625B995F-6179-484C-9046-B70F06CC6C14}">
      <dgm:prSet/>
      <dgm:spPr/>
      <dgm:t>
        <a:bodyPr/>
        <a:lstStyle/>
        <a:p>
          <a:endParaRPr lang="es-ES" sz="1600">
            <a:solidFill>
              <a:schemeClr val="tx1"/>
            </a:solidFill>
          </a:endParaRPr>
        </a:p>
      </dgm:t>
    </dgm:pt>
    <dgm:pt modelId="{39833421-D532-46AD-9015-01C1ED756C6B}" type="sibTrans" cxnId="{625B995F-6179-484C-9046-B70F06CC6C14}">
      <dgm:prSet/>
      <dgm:spPr/>
      <dgm:t>
        <a:bodyPr/>
        <a:lstStyle/>
        <a:p>
          <a:endParaRPr lang="es-ES" sz="1600">
            <a:solidFill>
              <a:schemeClr val="tx1"/>
            </a:solidFill>
          </a:endParaRPr>
        </a:p>
      </dgm:t>
    </dgm:pt>
    <dgm:pt modelId="{019B4D41-CD58-4EB1-81BE-CEEAD5FA3735}" type="pres">
      <dgm:prSet presAssocID="{85A46AA4-2542-47CB-B044-DC02C6FAD9CB}" presName="linear" presStyleCnt="0">
        <dgm:presLayoutVars>
          <dgm:dir/>
          <dgm:animLvl val="lvl"/>
          <dgm:resizeHandles val="exact"/>
        </dgm:presLayoutVars>
      </dgm:prSet>
      <dgm:spPr/>
      <dgm:t>
        <a:bodyPr/>
        <a:lstStyle/>
        <a:p>
          <a:endParaRPr lang="es-ES"/>
        </a:p>
      </dgm:t>
    </dgm:pt>
    <dgm:pt modelId="{D569583F-BC26-4632-A666-C6DC3412362B}" type="pres">
      <dgm:prSet presAssocID="{4CEA0768-7F85-4545-93AD-BE20952DC4AF}" presName="parentLin" presStyleCnt="0"/>
      <dgm:spPr/>
    </dgm:pt>
    <dgm:pt modelId="{28071C28-5EEE-4EF5-93A4-413730ED7A87}" type="pres">
      <dgm:prSet presAssocID="{4CEA0768-7F85-4545-93AD-BE20952DC4AF}" presName="parentLeftMargin" presStyleLbl="node1" presStyleIdx="0" presStyleCnt="3"/>
      <dgm:spPr/>
      <dgm:t>
        <a:bodyPr/>
        <a:lstStyle/>
        <a:p>
          <a:endParaRPr lang="es-ES"/>
        </a:p>
      </dgm:t>
    </dgm:pt>
    <dgm:pt modelId="{2A6FEC9F-54EE-4481-B15B-BA93E5D86B80}" type="pres">
      <dgm:prSet presAssocID="{4CEA0768-7F85-4545-93AD-BE20952DC4AF}" presName="parentText" presStyleLbl="node1" presStyleIdx="0" presStyleCnt="3" custScaleX="113525">
        <dgm:presLayoutVars>
          <dgm:chMax val="0"/>
          <dgm:bulletEnabled val="1"/>
        </dgm:presLayoutVars>
      </dgm:prSet>
      <dgm:spPr/>
      <dgm:t>
        <a:bodyPr/>
        <a:lstStyle/>
        <a:p>
          <a:endParaRPr lang="es-ES"/>
        </a:p>
      </dgm:t>
    </dgm:pt>
    <dgm:pt modelId="{30F9FB8D-A627-44A6-BFCA-BDE981E8D7CE}" type="pres">
      <dgm:prSet presAssocID="{4CEA0768-7F85-4545-93AD-BE20952DC4AF}" presName="negativeSpace" presStyleCnt="0"/>
      <dgm:spPr/>
    </dgm:pt>
    <dgm:pt modelId="{DEDECB2F-3CD0-4CC2-8907-B5407CB2CC37}" type="pres">
      <dgm:prSet presAssocID="{4CEA0768-7F85-4545-93AD-BE20952DC4AF}" presName="childText" presStyleLbl="conFgAcc1" presStyleIdx="0" presStyleCnt="3">
        <dgm:presLayoutVars>
          <dgm:bulletEnabled val="1"/>
        </dgm:presLayoutVars>
      </dgm:prSet>
      <dgm:spPr/>
    </dgm:pt>
    <dgm:pt modelId="{B95F06E9-DBC0-4273-BC04-F8E73DEB5DAB}" type="pres">
      <dgm:prSet presAssocID="{7F64C704-BAF1-478A-A59C-3B4ABC99331D}" presName="spaceBetweenRectangles" presStyleCnt="0"/>
      <dgm:spPr/>
    </dgm:pt>
    <dgm:pt modelId="{C860139F-643E-4AEE-B53A-4A03CBB9A0E8}" type="pres">
      <dgm:prSet presAssocID="{7C6851C4-ABB6-4B7D-9753-9182BF318015}" presName="parentLin" presStyleCnt="0"/>
      <dgm:spPr/>
    </dgm:pt>
    <dgm:pt modelId="{D2ACC47A-BEEA-4AA5-AC7D-EA50BFD060F6}" type="pres">
      <dgm:prSet presAssocID="{7C6851C4-ABB6-4B7D-9753-9182BF318015}" presName="parentLeftMargin" presStyleLbl="node1" presStyleIdx="0" presStyleCnt="3"/>
      <dgm:spPr/>
      <dgm:t>
        <a:bodyPr/>
        <a:lstStyle/>
        <a:p>
          <a:endParaRPr lang="es-ES"/>
        </a:p>
      </dgm:t>
    </dgm:pt>
    <dgm:pt modelId="{4E32B577-4E06-4222-A5AA-D96B3C5051E7}" type="pres">
      <dgm:prSet presAssocID="{7C6851C4-ABB6-4B7D-9753-9182BF318015}" presName="parentText" presStyleLbl="node1" presStyleIdx="1" presStyleCnt="3" custScaleX="113525">
        <dgm:presLayoutVars>
          <dgm:chMax val="0"/>
          <dgm:bulletEnabled val="1"/>
        </dgm:presLayoutVars>
      </dgm:prSet>
      <dgm:spPr/>
      <dgm:t>
        <a:bodyPr/>
        <a:lstStyle/>
        <a:p>
          <a:endParaRPr lang="es-ES"/>
        </a:p>
      </dgm:t>
    </dgm:pt>
    <dgm:pt modelId="{E8208468-1A6D-4045-9F8C-393583FC1916}" type="pres">
      <dgm:prSet presAssocID="{7C6851C4-ABB6-4B7D-9753-9182BF318015}" presName="negativeSpace" presStyleCnt="0"/>
      <dgm:spPr/>
    </dgm:pt>
    <dgm:pt modelId="{0936C976-FDA6-42DB-A730-2FE438095758}" type="pres">
      <dgm:prSet presAssocID="{7C6851C4-ABB6-4B7D-9753-9182BF318015}" presName="childText" presStyleLbl="conFgAcc1" presStyleIdx="1" presStyleCnt="3">
        <dgm:presLayoutVars>
          <dgm:bulletEnabled val="1"/>
        </dgm:presLayoutVars>
      </dgm:prSet>
      <dgm:spPr/>
    </dgm:pt>
    <dgm:pt modelId="{3E25BC3D-494C-44BF-9957-B00B575AEAE8}" type="pres">
      <dgm:prSet presAssocID="{32F89419-2EEE-41E8-BB86-B16EA6D45E2C}" presName="spaceBetweenRectangles" presStyleCnt="0"/>
      <dgm:spPr/>
    </dgm:pt>
    <dgm:pt modelId="{95647C95-58C7-4F7C-AC5C-895D4D798C31}" type="pres">
      <dgm:prSet presAssocID="{FB5A4CF5-1CBF-48CF-9891-B398DA3AEE84}" presName="parentLin" presStyleCnt="0"/>
      <dgm:spPr/>
    </dgm:pt>
    <dgm:pt modelId="{83D62AB2-0ED2-4D8C-B67B-6CA55740C7FE}" type="pres">
      <dgm:prSet presAssocID="{FB5A4CF5-1CBF-48CF-9891-B398DA3AEE84}" presName="parentLeftMargin" presStyleLbl="node1" presStyleIdx="1" presStyleCnt="3"/>
      <dgm:spPr/>
      <dgm:t>
        <a:bodyPr/>
        <a:lstStyle/>
        <a:p>
          <a:endParaRPr lang="es-ES"/>
        </a:p>
      </dgm:t>
    </dgm:pt>
    <dgm:pt modelId="{0527D7FF-B7F6-4474-8C5C-1518B0AC642B}" type="pres">
      <dgm:prSet presAssocID="{FB5A4CF5-1CBF-48CF-9891-B398DA3AEE84}" presName="parentText" presStyleLbl="node1" presStyleIdx="2" presStyleCnt="3" custScaleX="113525">
        <dgm:presLayoutVars>
          <dgm:chMax val="0"/>
          <dgm:bulletEnabled val="1"/>
        </dgm:presLayoutVars>
      </dgm:prSet>
      <dgm:spPr/>
      <dgm:t>
        <a:bodyPr/>
        <a:lstStyle/>
        <a:p>
          <a:endParaRPr lang="es-ES"/>
        </a:p>
      </dgm:t>
    </dgm:pt>
    <dgm:pt modelId="{3E9C61AE-AC41-4C27-AC4B-9E9D9C266B51}" type="pres">
      <dgm:prSet presAssocID="{FB5A4CF5-1CBF-48CF-9891-B398DA3AEE84}" presName="negativeSpace" presStyleCnt="0"/>
      <dgm:spPr/>
    </dgm:pt>
    <dgm:pt modelId="{55497C35-0FC6-48DB-AE0E-9E3A79793224}" type="pres">
      <dgm:prSet presAssocID="{FB5A4CF5-1CBF-48CF-9891-B398DA3AEE84}" presName="childText" presStyleLbl="conFgAcc1" presStyleIdx="2" presStyleCnt="3">
        <dgm:presLayoutVars>
          <dgm:bulletEnabled val="1"/>
        </dgm:presLayoutVars>
      </dgm:prSet>
      <dgm:spPr/>
    </dgm:pt>
  </dgm:ptLst>
  <dgm:cxnLst>
    <dgm:cxn modelId="{2B909D27-7D5D-4BA8-B50C-AB958200B89A}" type="presOf" srcId="{7C6851C4-ABB6-4B7D-9753-9182BF318015}" destId="{4E32B577-4E06-4222-A5AA-D96B3C5051E7}" srcOrd="1" destOrd="0" presId="urn:microsoft.com/office/officeart/2005/8/layout/list1"/>
    <dgm:cxn modelId="{FE2A74A9-A669-42B5-9442-86EE1482C0A6}" type="presOf" srcId="{4CEA0768-7F85-4545-93AD-BE20952DC4AF}" destId="{2A6FEC9F-54EE-4481-B15B-BA93E5D86B80}" srcOrd="1" destOrd="0" presId="urn:microsoft.com/office/officeart/2005/8/layout/list1"/>
    <dgm:cxn modelId="{625B995F-6179-484C-9046-B70F06CC6C14}" srcId="{85A46AA4-2542-47CB-B044-DC02C6FAD9CB}" destId="{FB5A4CF5-1CBF-48CF-9891-B398DA3AEE84}" srcOrd="2" destOrd="0" parTransId="{AEB4D9E7-C3E7-4D34-9A77-9B1149A408F6}" sibTransId="{39833421-D532-46AD-9015-01C1ED756C6B}"/>
    <dgm:cxn modelId="{8E7202E9-C000-4238-BB57-21947998744C}" type="presOf" srcId="{85A46AA4-2542-47CB-B044-DC02C6FAD9CB}" destId="{019B4D41-CD58-4EB1-81BE-CEEAD5FA3735}" srcOrd="0" destOrd="0" presId="urn:microsoft.com/office/officeart/2005/8/layout/list1"/>
    <dgm:cxn modelId="{B527C5A8-0960-4DC0-A7C6-3E75DD175BD6}" type="presOf" srcId="{FB5A4CF5-1CBF-48CF-9891-B398DA3AEE84}" destId="{83D62AB2-0ED2-4D8C-B67B-6CA55740C7FE}" srcOrd="0" destOrd="0" presId="urn:microsoft.com/office/officeart/2005/8/layout/list1"/>
    <dgm:cxn modelId="{5BEEE533-C745-4A98-8995-4EAD5E396C67}" type="presOf" srcId="{FB5A4CF5-1CBF-48CF-9891-B398DA3AEE84}" destId="{0527D7FF-B7F6-4474-8C5C-1518B0AC642B}" srcOrd="1" destOrd="0" presId="urn:microsoft.com/office/officeart/2005/8/layout/list1"/>
    <dgm:cxn modelId="{8A961F7D-CA72-400E-95CA-82D898AF7CD7}" srcId="{85A46AA4-2542-47CB-B044-DC02C6FAD9CB}" destId="{4CEA0768-7F85-4545-93AD-BE20952DC4AF}" srcOrd="0" destOrd="0" parTransId="{224C9C47-7485-4D5B-8563-A7EAD4A4FC01}" sibTransId="{7F64C704-BAF1-478A-A59C-3B4ABC99331D}"/>
    <dgm:cxn modelId="{A8B02DF7-9390-4AC2-8C4D-6B872ED4BA91}" type="presOf" srcId="{4CEA0768-7F85-4545-93AD-BE20952DC4AF}" destId="{28071C28-5EEE-4EF5-93A4-413730ED7A87}" srcOrd="0" destOrd="0" presId="urn:microsoft.com/office/officeart/2005/8/layout/list1"/>
    <dgm:cxn modelId="{71D842CE-C297-4D91-8366-0514C2BCF728}" srcId="{85A46AA4-2542-47CB-B044-DC02C6FAD9CB}" destId="{7C6851C4-ABB6-4B7D-9753-9182BF318015}" srcOrd="1" destOrd="0" parTransId="{24B6B695-7F2E-4F59-96F9-3B92818AE74D}" sibTransId="{32F89419-2EEE-41E8-BB86-B16EA6D45E2C}"/>
    <dgm:cxn modelId="{15AA6576-B6DF-44F5-925A-A8670FF8BF58}" type="presOf" srcId="{7C6851C4-ABB6-4B7D-9753-9182BF318015}" destId="{D2ACC47A-BEEA-4AA5-AC7D-EA50BFD060F6}" srcOrd="0" destOrd="0" presId="urn:microsoft.com/office/officeart/2005/8/layout/list1"/>
    <dgm:cxn modelId="{9E36EB09-F137-414D-BBB0-91BD841A787A}" type="presParOf" srcId="{019B4D41-CD58-4EB1-81BE-CEEAD5FA3735}" destId="{D569583F-BC26-4632-A666-C6DC3412362B}" srcOrd="0" destOrd="0" presId="urn:microsoft.com/office/officeart/2005/8/layout/list1"/>
    <dgm:cxn modelId="{91A6016F-949B-419E-B8E1-55410E877664}" type="presParOf" srcId="{D569583F-BC26-4632-A666-C6DC3412362B}" destId="{28071C28-5EEE-4EF5-93A4-413730ED7A87}" srcOrd="0" destOrd="0" presId="urn:microsoft.com/office/officeart/2005/8/layout/list1"/>
    <dgm:cxn modelId="{482B2786-1747-4033-8EAF-B5E2B22A5DBC}" type="presParOf" srcId="{D569583F-BC26-4632-A666-C6DC3412362B}" destId="{2A6FEC9F-54EE-4481-B15B-BA93E5D86B80}" srcOrd="1" destOrd="0" presId="urn:microsoft.com/office/officeart/2005/8/layout/list1"/>
    <dgm:cxn modelId="{074DB74A-4F31-4574-9346-338FB797C146}" type="presParOf" srcId="{019B4D41-CD58-4EB1-81BE-CEEAD5FA3735}" destId="{30F9FB8D-A627-44A6-BFCA-BDE981E8D7CE}" srcOrd="1" destOrd="0" presId="urn:microsoft.com/office/officeart/2005/8/layout/list1"/>
    <dgm:cxn modelId="{28F2CC99-FC50-4C26-9F53-83113A295101}" type="presParOf" srcId="{019B4D41-CD58-4EB1-81BE-CEEAD5FA3735}" destId="{DEDECB2F-3CD0-4CC2-8907-B5407CB2CC37}" srcOrd="2" destOrd="0" presId="urn:microsoft.com/office/officeart/2005/8/layout/list1"/>
    <dgm:cxn modelId="{ED50455B-2BEB-4C89-9AF7-5BFA9D9F7AC2}" type="presParOf" srcId="{019B4D41-CD58-4EB1-81BE-CEEAD5FA3735}" destId="{B95F06E9-DBC0-4273-BC04-F8E73DEB5DAB}" srcOrd="3" destOrd="0" presId="urn:microsoft.com/office/officeart/2005/8/layout/list1"/>
    <dgm:cxn modelId="{3B55CC5D-DFB9-4C61-978B-2A334F662430}" type="presParOf" srcId="{019B4D41-CD58-4EB1-81BE-CEEAD5FA3735}" destId="{C860139F-643E-4AEE-B53A-4A03CBB9A0E8}" srcOrd="4" destOrd="0" presId="urn:microsoft.com/office/officeart/2005/8/layout/list1"/>
    <dgm:cxn modelId="{224E9397-AA03-4F5F-9B9A-EC4D1DAE80C4}" type="presParOf" srcId="{C860139F-643E-4AEE-B53A-4A03CBB9A0E8}" destId="{D2ACC47A-BEEA-4AA5-AC7D-EA50BFD060F6}" srcOrd="0" destOrd="0" presId="urn:microsoft.com/office/officeart/2005/8/layout/list1"/>
    <dgm:cxn modelId="{EB96022A-C7E9-4565-99A3-F62A6CEFA71C}" type="presParOf" srcId="{C860139F-643E-4AEE-B53A-4A03CBB9A0E8}" destId="{4E32B577-4E06-4222-A5AA-D96B3C5051E7}" srcOrd="1" destOrd="0" presId="urn:microsoft.com/office/officeart/2005/8/layout/list1"/>
    <dgm:cxn modelId="{6D68688A-DCC1-4FDA-95E4-3DBE599D9E1F}" type="presParOf" srcId="{019B4D41-CD58-4EB1-81BE-CEEAD5FA3735}" destId="{E8208468-1A6D-4045-9F8C-393583FC1916}" srcOrd="5" destOrd="0" presId="urn:microsoft.com/office/officeart/2005/8/layout/list1"/>
    <dgm:cxn modelId="{28F52680-586B-4690-B1D7-8D1DFBA984DB}" type="presParOf" srcId="{019B4D41-CD58-4EB1-81BE-CEEAD5FA3735}" destId="{0936C976-FDA6-42DB-A730-2FE438095758}" srcOrd="6" destOrd="0" presId="urn:microsoft.com/office/officeart/2005/8/layout/list1"/>
    <dgm:cxn modelId="{7EEDEAFC-9957-4D6C-B924-9EF3C336F2A0}" type="presParOf" srcId="{019B4D41-CD58-4EB1-81BE-CEEAD5FA3735}" destId="{3E25BC3D-494C-44BF-9957-B00B575AEAE8}" srcOrd="7" destOrd="0" presId="urn:microsoft.com/office/officeart/2005/8/layout/list1"/>
    <dgm:cxn modelId="{CB09EFE6-66D4-4363-8933-12F4C3F6D351}" type="presParOf" srcId="{019B4D41-CD58-4EB1-81BE-CEEAD5FA3735}" destId="{95647C95-58C7-4F7C-AC5C-895D4D798C31}" srcOrd="8" destOrd="0" presId="urn:microsoft.com/office/officeart/2005/8/layout/list1"/>
    <dgm:cxn modelId="{BBD7A833-B7AF-4AB2-BA3A-CFF92F06D72B}" type="presParOf" srcId="{95647C95-58C7-4F7C-AC5C-895D4D798C31}" destId="{83D62AB2-0ED2-4D8C-B67B-6CA55740C7FE}" srcOrd="0" destOrd="0" presId="urn:microsoft.com/office/officeart/2005/8/layout/list1"/>
    <dgm:cxn modelId="{5F9DFE6F-16B9-463F-9BB9-80BF1295424B}" type="presParOf" srcId="{95647C95-58C7-4F7C-AC5C-895D4D798C31}" destId="{0527D7FF-B7F6-4474-8C5C-1518B0AC642B}" srcOrd="1" destOrd="0" presId="urn:microsoft.com/office/officeart/2005/8/layout/list1"/>
    <dgm:cxn modelId="{ABA99D21-CF02-42DC-BEA9-032585FBDDFC}" type="presParOf" srcId="{019B4D41-CD58-4EB1-81BE-CEEAD5FA3735}" destId="{3E9C61AE-AC41-4C27-AC4B-9E9D9C266B51}" srcOrd="9" destOrd="0" presId="urn:microsoft.com/office/officeart/2005/8/layout/list1"/>
    <dgm:cxn modelId="{043B71C9-6FCE-47C5-8A7D-6EE3020D52FA}" type="presParOf" srcId="{019B4D41-CD58-4EB1-81BE-CEEAD5FA3735}" destId="{55497C35-0FC6-48DB-AE0E-9E3A7979322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0AC8F-5ABF-4250-9D44-12D81B3773A7}" type="doc">
      <dgm:prSet loTypeId="urn:microsoft.com/office/officeart/2005/8/layout/hChevron3" loCatId="process" qsTypeId="urn:microsoft.com/office/officeart/2005/8/quickstyle/simple1" qsCatId="simple" csTypeId="urn:microsoft.com/office/officeart/2005/8/colors/colorful5" csCatId="colorful" phldr="1"/>
      <dgm:spPr/>
    </dgm:pt>
    <dgm:pt modelId="{BC45235F-52AF-489E-81A3-F1C792E76E71}">
      <dgm:prSet phldrT="[Texto]" custT="1"/>
      <dgm:spPr>
        <a:solidFill>
          <a:srgbClr val="FFC000"/>
        </a:solidFill>
      </dgm:spPr>
      <dgm:t>
        <a:bodyPr/>
        <a:lstStyle/>
        <a:p>
          <a:pPr>
            <a:lnSpc>
              <a:spcPct val="150000"/>
            </a:lnSpc>
            <a:spcAft>
              <a:spcPts val="0"/>
            </a:spcAft>
          </a:pPr>
          <a:r>
            <a:rPr lang="es-ES" sz="1400" dirty="0">
              <a:solidFill>
                <a:schemeClr val="tx1"/>
              </a:solidFill>
              <a:latin typeface="Times New Roman" panose="02020603050405020304" pitchFamily="18" charset="0"/>
              <a:cs typeface="Times New Roman" panose="02020603050405020304" pitchFamily="18" charset="0"/>
            </a:rPr>
            <a:t>DEFINIR EL CONGLOMERADO</a:t>
          </a:r>
        </a:p>
      </dgm:t>
    </dgm:pt>
    <dgm:pt modelId="{1667E896-FED9-45CB-BF05-FB7960766193}" type="parTrans" cxnId="{C953E097-A9B1-4CF2-88D1-82F4E1FF21F6}">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748D169E-91F1-498E-B17F-1254E9F5EBBF}" type="sibTrans" cxnId="{C953E097-A9B1-4CF2-88D1-82F4E1FF21F6}">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E6447825-E21F-49F0-903F-710F9DF15953}">
      <dgm:prSet phldrT="[Texto]" custT="1"/>
      <dgm:spPr>
        <a:solidFill>
          <a:srgbClr val="669900"/>
        </a:solidFill>
      </dgm:spPr>
      <dgm:t>
        <a:bodyPr/>
        <a:lstStyle/>
        <a:p>
          <a:pPr>
            <a:lnSpc>
              <a:spcPct val="150000"/>
            </a:lnSpc>
            <a:spcAft>
              <a:spcPts val="0"/>
            </a:spcAft>
          </a:pPr>
          <a:r>
            <a:rPr lang="es-ES" sz="1400" dirty="0">
              <a:solidFill>
                <a:schemeClr val="tx1"/>
              </a:solidFill>
              <a:latin typeface="Times New Roman" panose="02020603050405020304" pitchFamily="18" charset="0"/>
              <a:cs typeface="Times New Roman" panose="02020603050405020304" pitchFamily="18" charset="0"/>
            </a:rPr>
            <a:t>ELABORAR EL MARCO DE MUESTREO</a:t>
          </a:r>
        </a:p>
      </dgm:t>
    </dgm:pt>
    <dgm:pt modelId="{E7DB4BF0-12B4-442E-AF44-F94A2CB6E36A}" type="parTrans" cxnId="{E27C1B4A-8AAF-4CC3-986F-70E64183ECA7}">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559FD3EE-A3E2-48AC-9856-213BC49806F6}" type="sibTrans" cxnId="{E27C1B4A-8AAF-4CC3-986F-70E64183ECA7}">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4EDA4F20-7EDF-465F-B11E-339223FE76F2}">
      <dgm:prSet phldrT="[Texto]" custT="1"/>
      <dgm:spPr>
        <a:solidFill>
          <a:schemeClr val="accent2">
            <a:lumMod val="60000"/>
            <a:lumOff val="40000"/>
          </a:schemeClr>
        </a:solidFill>
      </dgm:spPr>
      <dgm:t>
        <a:bodyPr/>
        <a:lstStyle/>
        <a:p>
          <a:pPr>
            <a:lnSpc>
              <a:spcPct val="150000"/>
            </a:lnSpc>
            <a:spcAft>
              <a:spcPts val="0"/>
            </a:spcAft>
          </a:pPr>
          <a:r>
            <a:rPr lang="es-ES" sz="1400" dirty="0">
              <a:solidFill>
                <a:schemeClr val="tx1"/>
              </a:solidFill>
              <a:latin typeface="Times New Roman" panose="02020603050405020304" pitchFamily="18" charset="0"/>
              <a:cs typeface="Times New Roman" panose="02020603050405020304" pitchFamily="18" charset="0"/>
            </a:rPr>
            <a:t>SELECCIÓN ALEATORIA DE MUESTRA DE CONGLOMERADOS</a:t>
          </a:r>
        </a:p>
      </dgm:t>
    </dgm:pt>
    <dgm:pt modelId="{124D44CF-264D-4C68-89B6-FDEE18978EC6}" type="parTrans" cxnId="{A919A4FE-2EAD-42E1-984F-A8E6AB24EE98}">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C9E49372-24F6-474F-9623-2E70BEB89C67}" type="sibTrans" cxnId="{A919A4FE-2EAD-42E1-984F-A8E6AB24EE98}">
      <dgm:prSet/>
      <dgm:spPr/>
      <dgm:t>
        <a:bodyPr/>
        <a:lstStyle/>
        <a:p>
          <a:endParaRPr lang="es-ES" sz="1400">
            <a:solidFill>
              <a:schemeClr val="accent6">
                <a:lumMod val="50000"/>
              </a:schemeClr>
            </a:solidFill>
            <a:latin typeface="Times New Roman" panose="02020603050405020304" pitchFamily="18" charset="0"/>
            <a:cs typeface="Times New Roman" panose="02020603050405020304" pitchFamily="18" charset="0"/>
          </a:endParaRPr>
        </a:p>
      </dgm:t>
    </dgm:pt>
    <dgm:pt modelId="{2D805904-A929-4B5F-A82D-4F5A9324956A}" type="pres">
      <dgm:prSet presAssocID="{CC00AC8F-5ABF-4250-9D44-12D81B3773A7}" presName="Name0" presStyleCnt="0">
        <dgm:presLayoutVars>
          <dgm:dir/>
          <dgm:resizeHandles val="exact"/>
        </dgm:presLayoutVars>
      </dgm:prSet>
      <dgm:spPr/>
    </dgm:pt>
    <dgm:pt modelId="{A0E584A4-E942-4838-B31D-E1E9DE3A7F53}" type="pres">
      <dgm:prSet presAssocID="{BC45235F-52AF-489E-81A3-F1C792E76E71}" presName="parTxOnly" presStyleLbl="node1" presStyleIdx="0" presStyleCnt="3">
        <dgm:presLayoutVars>
          <dgm:bulletEnabled val="1"/>
        </dgm:presLayoutVars>
      </dgm:prSet>
      <dgm:spPr>
        <a:prstGeom prst="chevron">
          <a:avLst/>
        </a:prstGeom>
      </dgm:spPr>
      <dgm:t>
        <a:bodyPr/>
        <a:lstStyle/>
        <a:p>
          <a:endParaRPr lang="es-ES"/>
        </a:p>
      </dgm:t>
    </dgm:pt>
    <dgm:pt modelId="{D0836ADA-EA36-485B-8346-540C22EE8457}" type="pres">
      <dgm:prSet presAssocID="{748D169E-91F1-498E-B17F-1254E9F5EBBF}" presName="parSpace" presStyleCnt="0"/>
      <dgm:spPr/>
    </dgm:pt>
    <dgm:pt modelId="{80A59AE7-A672-47DF-81B5-8D6EB98E5387}" type="pres">
      <dgm:prSet presAssocID="{E6447825-E21F-49F0-903F-710F9DF15953}" presName="parTxOnly" presStyleLbl="node1" presStyleIdx="1" presStyleCnt="3">
        <dgm:presLayoutVars>
          <dgm:bulletEnabled val="1"/>
        </dgm:presLayoutVars>
      </dgm:prSet>
      <dgm:spPr>
        <a:prstGeom prst="chevron">
          <a:avLst/>
        </a:prstGeom>
      </dgm:spPr>
      <dgm:t>
        <a:bodyPr/>
        <a:lstStyle/>
        <a:p>
          <a:endParaRPr lang="es-ES"/>
        </a:p>
      </dgm:t>
    </dgm:pt>
    <dgm:pt modelId="{366DBDC9-1F22-4677-8684-258A74798EBD}" type="pres">
      <dgm:prSet presAssocID="{559FD3EE-A3E2-48AC-9856-213BC49806F6}" presName="parSpace" presStyleCnt="0"/>
      <dgm:spPr/>
    </dgm:pt>
    <dgm:pt modelId="{0194BBAD-2973-4F96-A4FD-48D74BC782D0}" type="pres">
      <dgm:prSet presAssocID="{4EDA4F20-7EDF-465F-B11E-339223FE76F2}" presName="parTxOnly" presStyleLbl="node1" presStyleIdx="2" presStyleCnt="3">
        <dgm:presLayoutVars>
          <dgm:bulletEnabled val="1"/>
        </dgm:presLayoutVars>
      </dgm:prSet>
      <dgm:spPr>
        <a:prstGeom prst="chevron">
          <a:avLst/>
        </a:prstGeom>
      </dgm:spPr>
      <dgm:t>
        <a:bodyPr/>
        <a:lstStyle/>
        <a:p>
          <a:endParaRPr lang="es-ES"/>
        </a:p>
      </dgm:t>
    </dgm:pt>
  </dgm:ptLst>
  <dgm:cxnLst>
    <dgm:cxn modelId="{1B194946-E372-45A5-B165-694CF4972634}" type="presOf" srcId="{CC00AC8F-5ABF-4250-9D44-12D81B3773A7}" destId="{2D805904-A929-4B5F-A82D-4F5A9324956A}" srcOrd="0" destOrd="0" presId="urn:microsoft.com/office/officeart/2005/8/layout/hChevron3"/>
    <dgm:cxn modelId="{0B0AFC9C-8A86-42D0-83A9-DF16A585B00D}" type="presOf" srcId="{E6447825-E21F-49F0-903F-710F9DF15953}" destId="{80A59AE7-A672-47DF-81B5-8D6EB98E5387}" srcOrd="0" destOrd="0" presId="urn:microsoft.com/office/officeart/2005/8/layout/hChevron3"/>
    <dgm:cxn modelId="{A919A4FE-2EAD-42E1-984F-A8E6AB24EE98}" srcId="{CC00AC8F-5ABF-4250-9D44-12D81B3773A7}" destId="{4EDA4F20-7EDF-465F-B11E-339223FE76F2}" srcOrd="2" destOrd="0" parTransId="{124D44CF-264D-4C68-89B6-FDEE18978EC6}" sibTransId="{C9E49372-24F6-474F-9623-2E70BEB89C67}"/>
    <dgm:cxn modelId="{55092259-E871-4F00-A4AF-394D47539FA1}" type="presOf" srcId="{BC45235F-52AF-489E-81A3-F1C792E76E71}" destId="{A0E584A4-E942-4838-B31D-E1E9DE3A7F53}" srcOrd="0" destOrd="0" presId="urn:microsoft.com/office/officeart/2005/8/layout/hChevron3"/>
    <dgm:cxn modelId="{E27C1B4A-8AAF-4CC3-986F-70E64183ECA7}" srcId="{CC00AC8F-5ABF-4250-9D44-12D81B3773A7}" destId="{E6447825-E21F-49F0-903F-710F9DF15953}" srcOrd="1" destOrd="0" parTransId="{E7DB4BF0-12B4-442E-AF44-F94A2CB6E36A}" sibTransId="{559FD3EE-A3E2-48AC-9856-213BC49806F6}"/>
    <dgm:cxn modelId="{4E07FC43-59D5-4B56-A537-AE9BBD7F1A56}" type="presOf" srcId="{4EDA4F20-7EDF-465F-B11E-339223FE76F2}" destId="{0194BBAD-2973-4F96-A4FD-48D74BC782D0}" srcOrd="0" destOrd="0" presId="urn:microsoft.com/office/officeart/2005/8/layout/hChevron3"/>
    <dgm:cxn modelId="{C953E097-A9B1-4CF2-88D1-82F4E1FF21F6}" srcId="{CC00AC8F-5ABF-4250-9D44-12D81B3773A7}" destId="{BC45235F-52AF-489E-81A3-F1C792E76E71}" srcOrd="0" destOrd="0" parTransId="{1667E896-FED9-45CB-BF05-FB7960766193}" sibTransId="{748D169E-91F1-498E-B17F-1254E9F5EBBF}"/>
    <dgm:cxn modelId="{ED081678-2B04-4130-AC9D-67B0ADAA9A80}" type="presParOf" srcId="{2D805904-A929-4B5F-A82D-4F5A9324956A}" destId="{A0E584A4-E942-4838-B31D-E1E9DE3A7F53}" srcOrd="0" destOrd="0" presId="urn:microsoft.com/office/officeart/2005/8/layout/hChevron3"/>
    <dgm:cxn modelId="{482A3866-8A86-4BFE-931F-0917386A23CB}" type="presParOf" srcId="{2D805904-A929-4B5F-A82D-4F5A9324956A}" destId="{D0836ADA-EA36-485B-8346-540C22EE8457}" srcOrd="1" destOrd="0" presId="urn:microsoft.com/office/officeart/2005/8/layout/hChevron3"/>
    <dgm:cxn modelId="{A26B316E-8AAD-4CC8-818F-74AB1CF631D3}" type="presParOf" srcId="{2D805904-A929-4B5F-A82D-4F5A9324956A}" destId="{80A59AE7-A672-47DF-81B5-8D6EB98E5387}" srcOrd="2" destOrd="0" presId="urn:microsoft.com/office/officeart/2005/8/layout/hChevron3"/>
    <dgm:cxn modelId="{626D019E-788C-416F-85B9-BB97681D6754}" type="presParOf" srcId="{2D805904-A929-4B5F-A82D-4F5A9324956A}" destId="{366DBDC9-1F22-4677-8684-258A74798EBD}" srcOrd="3" destOrd="0" presId="urn:microsoft.com/office/officeart/2005/8/layout/hChevron3"/>
    <dgm:cxn modelId="{F38A5D48-A951-441F-878A-BE2F6C6330A8}" type="presParOf" srcId="{2D805904-A929-4B5F-A82D-4F5A9324956A}" destId="{0194BBAD-2973-4F96-A4FD-48D74BC782D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5A6F9-01B7-4E4F-9B6B-2D12B8595A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70DC8F7D-22AD-40C1-B82F-29062191C49C}">
      <dgm:prSet phldrT="[Texto]" custT="1"/>
      <dgm:spPr>
        <a:solidFill>
          <a:srgbClr val="669900"/>
        </a:solidFill>
      </dgm:spPr>
      <dgm:t>
        <a:bodyPr/>
        <a:lstStyle/>
        <a:p>
          <a:pPr algn="ctr"/>
          <a:r>
            <a:rPr lang="es-ES" sz="1400" b="1" dirty="0">
              <a:solidFill>
                <a:schemeClr val="tx1"/>
              </a:solidFill>
              <a:latin typeface="Times New Roman" panose="02020603050405020304" pitchFamily="18" charset="0"/>
              <a:cs typeface="Times New Roman" panose="02020603050405020304" pitchFamily="18" charset="0"/>
            </a:rPr>
            <a:t>MUESTREO POR CONGLOMERADOS EN UNA ETAPA</a:t>
          </a:r>
        </a:p>
      </dgm:t>
    </dgm:pt>
    <dgm:pt modelId="{A71A42D5-A52D-4E35-866A-176B412DD14C}" type="parTrans" cxnId="{6921D731-B013-4EEE-AB13-3E78D0177B22}">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53F86907-166C-4C68-9D6F-75FFF07EDE0A}" type="sibTrans" cxnId="{6921D731-B013-4EEE-AB13-3E78D0177B22}">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7C0F7C34-5881-4E1E-82C9-D2122229AD26}">
      <dgm:prSet phldrT="[Texto]" custT="1"/>
      <dgm:spPr/>
      <dgm:t>
        <a:bodyPr/>
        <a:lstStyle/>
        <a:p>
          <a:pPr algn="just">
            <a:lnSpc>
              <a:spcPct val="150000"/>
            </a:lnSpc>
            <a:spcAft>
              <a:spcPts val="0"/>
            </a:spcAft>
          </a:pPr>
          <a:r>
            <a:rPr lang="es-ES" sz="1400" dirty="0">
              <a:solidFill>
                <a:schemeClr val="tx1"/>
              </a:solidFill>
              <a:latin typeface="Times New Roman" panose="02020603050405020304" pitchFamily="18" charset="0"/>
              <a:cs typeface="Times New Roman" panose="02020603050405020304" pitchFamily="18" charset="0"/>
            </a:rPr>
            <a:t>Las cinco secciones seleccionadas se estudian de forma exhaustiva, es decir, se estudiaran a todas las personas entre 18 y 60 años.</a:t>
          </a:r>
        </a:p>
      </dgm:t>
    </dgm:pt>
    <dgm:pt modelId="{A2833796-3C99-4290-B9F8-0D9104EFC6F8}" type="parTrans" cxnId="{56B73E36-F438-46A9-B579-2A7C8AD53CC7}">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C7111752-97E3-4FD2-9313-17273C851150}" type="sibTrans" cxnId="{56B73E36-F438-46A9-B579-2A7C8AD53CC7}">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D055C8FC-B317-434A-9B65-779F37A60C25}">
      <dgm:prSet phldrT="[Texto]" custT="1"/>
      <dgm:spPr>
        <a:solidFill>
          <a:srgbClr val="EA2E64"/>
        </a:solidFill>
      </dgm:spPr>
      <dgm:t>
        <a:bodyPr/>
        <a:lstStyle/>
        <a:p>
          <a:pPr algn="ctr"/>
          <a:r>
            <a:rPr lang="es-ES" sz="1400" b="1" dirty="0">
              <a:solidFill>
                <a:schemeClr val="tx1"/>
              </a:solidFill>
              <a:latin typeface="Times New Roman" panose="02020603050405020304" pitchFamily="18" charset="0"/>
              <a:cs typeface="Times New Roman" panose="02020603050405020304" pitchFamily="18" charset="0"/>
            </a:rPr>
            <a:t>MUESTREO POR CONGLOMERADOS EN DOS ETAPAS</a:t>
          </a:r>
        </a:p>
      </dgm:t>
    </dgm:pt>
    <dgm:pt modelId="{A10D39AF-80C4-4BE6-872F-337FD047FE27}" type="parTrans" cxnId="{39F758F6-49AC-41AE-ACD8-B89AF997F694}">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E80226A4-68EA-4D9D-84DD-D0715BA68510}" type="sibTrans" cxnId="{39F758F6-49AC-41AE-ACD8-B89AF997F694}">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E0B5E665-A7FC-44B4-ADBA-CA3DCF4CD8E0}">
      <dgm:prSet phldrT="[Texto]" custT="1"/>
      <dgm:spPr/>
      <dgm:t>
        <a:bodyPr/>
        <a:lstStyle/>
        <a:p>
          <a:pPr algn="just">
            <a:lnSpc>
              <a:spcPct val="150000"/>
            </a:lnSpc>
            <a:spcAft>
              <a:spcPts val="0"/>
            </a:spcAft>
          </a:pPr>
          <a:r>
            <a:rPr lang="es-ES" sz="1400" dirty="0">
              <a:solidFill>
                <a:schemeClr val="tx1"/>
              </a:solidFill>
              <a:latin typeface="Times New Roman" panose="02020603050405020304" pitchFamily="18" charset="0"/>
              <a:cs typeface="Times New Roman" panose="02020603050405020304" pitchFamily="18" charset="0"/>
            </a:rPr>
            <a:t>En cada una de las cinco secciones se selecciona una muestra. Si la muestra es de 45 personas por sección, la muestra final será de 225 personas. </a:t>
          </a:r>
        </a:p>
      </dgm:t>
    </dgm:pt>
    <dgm:pt modelId="{20A3E47E-B157-4DBC-8CED-2CE100E658C7}" type="parTrans" cxnId="{0F430CF6-1F7E-4ACE-8A12-97FC0D2CE0F8}">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3995C38F-7226-476F-B516-8DE5AC83D88C}" type="sibTrans" cxnId="{0F430CF6-1F7E-4ACE-8A12-97FC0D2CE0F8}">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E5C2A861-A965-4774-9768-BC6A1A0EB206}" type="pres">
      <dgm:prSet presAssocID="{0355A6F9-01B7-4E4F-9B6B-2D12B8595A9F}" presName="linear" presStyleCnt="0">
        <dgm:presLayoutVars>
          <dgm:animLvl val="lvl"/>
          <dgm:resizeHandles val="exact"/>
        </dgm:presLayoutVars>
      </dgm:prSet>
      <dgm:spPr/>
      <dgm:t>
        <a:bodyPr/>
        <a:lstStyle/>
        <a:p>
          <a:endParaRPr lang="es-ES"/>
        </a:p>
      </dgm:t>
    </dgm:pt>
    <dgm:pt modelId="{C2B27876-4F20-4BE5-BD66-4CDB83EB6B6E}" type="pres">
      <dgm:prSet presAssocID="{70DC8F7D-22AD-40C1-B82F-29062191C49C}" presName="parentText" presStyleLbl="node1" presStyleIdx="0" presStyleCnt="2" custScaleY="53304">
        <dgm:presLayoutVars>
          <dgm:chMax val="0"/>
          <dgm:bulletEnabled val="1"/>
        </dgm:presLayoutVars>
      </dgm:prSet>
      <dgm:spPr/>
      <dgm:t>
        <a:bodyPr/>
        <a:lstStyle/>
        <a:p>
          <a:endParaRPr lang="es-ES"/>
        </a:p>
      </dgm:t>
    </dgm:pt>
    <dgm:pt modelId="{FAD3CC33-2B08-4100-A2E5-D312E7EFA043}" type="pres">
      <dgm:prSet presAssocID="{70DC8F7D-22AD-40C1-B82F-29062191C49C}" presName="childText" presStyleLbl="revTx" presStyleIdx="0" presStyleCnt="2">
        <dgm:presLayoutVars>
          <dgm:bulletEnabled val="1"/>
        </dgm:presLayoutVars>
      </dgm:prSet>
      <dgm:spPr/>
      <dgm:t>
        <a:bodyPr/>
        <a:lstStyle/>
        <a:p>
          <a:endParaRPr lang="es-ES"/>
        </a:p>
      </dgm:t>
    </dgm:pt>
    <dgm:pt modelId="{FC427865-5074-447D-94B1-DF14E7816CE2}" type="pres">
      <dgm:prSet presAssocID="{D055C8FC-B317-434A-9B65-779F37A60C25}" presName="parentText" presStyleLbl="node1" presStyleIdx="1" presStyleCnt="2" custScaleY="51286">
        <dgm:presLayoutVars>
          <dgm:chMax val="0"/>
          <dgm:bulletEnabled val="1"/>
        </dgm:presLayoutVars>
      </dgm:prSet>
      <dgm:spPr/>
      <dgm:t>
        <a:bodyPr/>
        <a:lstStyle/>
        <a:p>
          <a:endParaRPr lang="es-ES"/>
        </a:p>
      </dgm:t>
    </dgm:pt>
    <dgm:pt modelId="{4A7EE77F-8015-40F2-A592-02B2C56CAFA8}" type="pres">
      <dgm:prSet presAssocID="{D055C8FC-B317-434A-9B65-779F37A60C25}" presName="childText" presStyleLbl="revTx" presStyleIdx="1" presStyleCnt="2">
        <dgm:presLayoutVars>
          <dgm:bulletEnabled val="1"/>
        </dgm:presLayoutVars>
      </dgm:prSet>
      <dgm:spPr/>
      <dgm:t>
        <a:bodyPr/>
        <a:lstStyle/>
        <a:p>
          <a:endParaRPr lang="es-ES"/>
        </a:p>
      </dgm:t>
    </dgm:pt>
  </dgm:ptLst>
  <dgm:cxnLst>
    <dgm:cxn modelId="{C1B5873E-6E18-4B8D-A7A0-D417E4991925}" type="presOf" srcId="{7C0F7C34-5881-4E1E-82C9-D2122229AD26}" destId="{FAD3CC33-2B08-4100-A2E5-D312E7EFA043}" srcOrd="0" destOrd="0" presId="urn:microsoft.com/office/officeart/2005/8/layout/vList2"/>
    <dgm:cxn modelId="{2E1C5DED-BFD3-477F-A42D-D42A6E60B673}" type="presOf" srcId="{0355A6F9-01B7-4E4F-9B6B-2D12B8595A9F}" destId="{E5C2A861-A965-4774-9768-BC6A1A0EB206}" srcOrd="0" destOrd="0" presId="urn:microsoft.com/office/officeart/2005/8/layout/vList2"/>
    <dgm:cxn modelId="{56B73E36-F438-46A9-B579-2A7C8AD53CC7}" srcId="{70DC8F7D-22AD-40C1-B82F-29062191C49C}" destId="{7C0F7C34-5881-4E1E-82C9-D2122229AD26}" srcOrd="0" destOrd="0" parTransId="{A2833796-3C99-4290-B9F8-0D9104EFC6F8}" sibTransId="{C7111752-97E3-4FD2-9313-17273C851150}"/>
    <dgm:cxn modelId="{2BC1A4A1-060E-4D89-808F-8063E7FC8CB1}" type="presOf" srcId="{70DC8F7D-22AD-40C1-B82F-29062191C49C}" destId="{C2B27876-4F20-4BE5-BD66-4CDB83EB6B6E}" srcOrd="0" destOrd="0" presId="urn:microsoft.com/office/officeart/2005/8/layout/vList2"/>
    <dgm:cxn modelId="{6921D731-B013-4EEE-AB13-3E78D0177B22}" srcId="{0355A6F9-01B7-4E4F-9B6B-2D12B8595A9F}" destId="{70DC8F7D-22AD-40C1-B82F-29062191C49C}" srcOrd="0" destOrd="0" parTransId="{A71A42D5-A52D-4E35-866A-176B412DD14C}" sibTransId="{53F86907-166C-4C68-9D6F-75FFF07EDE0A}"/>
    <dgm:cxn modelId="{0F430CF6-1F7E-4ACE-8A12-97FC0D2CE0F8}" srcId="{D055C8FC-B317-434A-9B65-779F37A60C25}" destId="{E0B5E665-A7FC-44B4-ADBA-CA3DCF4CD8E0}" srcOrd="0" destOrd="0" parTransId="{20A3E47E-B157-4DBC-8CED-2CE100E658C7}" sibTransId="{3995C38F-7226-476F-B516-8DE5AC83D88C}"/>
    <dgm:cxn modelId="{39F758F6-49AC-41AE-ACD8-B89AF997F694}" srcId="{0355A6F9-01B7-4E4F-9B6B-2D12B8595A9F}" destId="{D055C8FC-B317-434A-9B65-779F37A60C25}" srcOrd="1" destOrd="0" parTransId="{A10D39AF-80C4-4BE6-872F-337FD047FE27}" sibTransId="{E80226A4-68EA-4D9D-84DD-D0715BA68510}"/>
    <dgm:cxn modelId="{A93146E5-B1D3-490F-B41A-4E4ECEE5FE62}" type="presOf" srcId="{E0B5E665-A7FC-44B4-ADBA-CA3DCF4CD8E0}" destId="{4A7EE77F-8015-40F2-A592-02B2C56CAFA8}" srcOrd="0" destOrd="0" presId="urn:microsoft.com/office/officeart/2005/8/layout/vList2"/>
    <dgm:cxn modelId="{AD43E69D-B8F8-4AC9-9601-FFB04D3E0B5D}" type="presOf" srcId="{D055C8FC-B317-434A-9B65-779F37A60C25}" destId="{FC427865-5074-447D-94B1-DF14E7816CE2}" srcOrd="0" destOrd="0" presId="urn:microsoft.com/office/officeart/2005/8/layout/vList2"/>
    <dgm:cxn modelId="{08B82F3B-6C8F-45D9-802A-34CD6C4FCAE3}" type="presParOf" srcId="{E5C2A861-A965-4774-9768-BC6A1A0EB206}" destId="{C2B27876-4F20-4BE5-BD66-4CDB83EB6B6E}" srcOrd="0" destOrd="0" presId="urn:microsoft.com/office/officeart/2005/8/layout/vList2"/>
    <dgm:cxn modelId="{C6296A9A-BDDF-4B78-A1E8-76860DB172B2}" type="presParOf" srcId="{E5C2A861-A965-4774-9768-BC6A1A0EB206}" destId="{FAD3CC33-2B08-4100-A2E5-D312E7EFA043}" srcOrd="1" destOrd="0" presId="urn:microsoft.com/office/officeart/2005/8/layout/vList2"/>
    <dgm:cxn modelId="{0C3CDD00-7369-4AED-98EE-CDA7312F8FEC}" type="presParOf" srcId="{E5C2A861-A965-4774-9768-BC6A1A0EB206}" destId="{FC427865-5074-447D-94B1-DF14E7816CE2}" srcOrd="2" destOrd="0" presId="urn:microsoft.com/office/officeart/2005/8/layout/vList2"/>
    <dgm:cxn modelId="{CAB61BFE-6B6C-4FD2-9357-AB293D1C3498}" type="presParOf" srcId="{E5C2A861-A965-4774-9768-BC6A1A0EB206}" destId="{4A7EE77F-8015-40F2-A592-02B2C56CAFA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3386AA-5848-4C55-AD30-4870B8335DCA}"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s-ES"/>
        </a:p>
      </dgm:t>
    </dgm:pt>
    <dgm:pt modelId="{636CFA45-DD26-48BF-A164-4F16B737E790}">
      <dgm:prSet phldrT="[Texto]" custT="1"/>
      <dgm:spPr>
        <a:solidFill>
          <a:srgbClr val="FFC000"/>
        </a:solidFill>
      </dgm:spPr>
      <dgm:t>
        <a:bodyPr/>
        <a:lstStyle/>
        <a:p>
          <a:r>
            <a:rPr lang="es-ES" sz="2400" dirty="0">
              <a:solidFill>
                <a:schemeClr val="tx1"/>
              </a:solidFill>
              <a:latin typeface="Times New Roman" panose="02020603050405020304" pitchFamily="18" charset="0"/>
              <a:cs typeface="Times New Roman" panose="02020603050405020304" pitchFamily="18" charset="0"/>
            </a:rPr>
            <a:t>MUESTREO ESTRATIFICADO</a:t>
          </a:r>
        </a:p>
      </dgm:t>
    </dgm:pt>
    <dgm:pt modelId="{B2D4F972-5E0E-4018-B33B-4801DA84CF42}" type="parTrans" cxnId="{3F16487D-3582-4B11-B463-3ADB06073DFE}">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82138867-D643-44A4-BD5B-81B9157F4148}" type="sibTrans" cxnId="{3F16487D-3582-4B11-B463-3ADB06073DFE}">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ABBBEDC2-FBAB-4810-8C7B-5F881D3BB280}">
      <dgm:prSet phldrT="[Texto]" custT="1"/>
      <dgm:spPr>
        <a:solidFill>
          <a:schemeClr val="accent2">
            <a:lumMod val="60000"/>
            <a:lumOff val="40000"/>
            <a:alpha val="90000"/>
          </a:schemeClr>
        </a:solidFill>
      </dgm:spPr>
      <dgm:t>
        <a:bodyPr/>
        <a:lstStyle/>
        <a:p>
          <a:pPr algn="l">
            <a:lnSpc>
              <a:spcPct val="150000"/>
            </a:lnSpc>
            <a:spcAft>
              <a:spcPts val="0"/>
            </a:spcAft>
          </a:pPr>
          <a:r>
            <a:rPr lang="es-ES" sz="2400" dirty="0">
              <a:solidFill>
                <a:schemeClr val="tx1"/>
              </a:solidFill>
              <a:latin typeface="Times New Roman" panose="02020603050405020304" pitchFamily="18" charset="0"/>
              <a:cs typeface="Times New Roman" panose="02020603050405020304" pitchFamily="18" charset="0"/>
            </a:rPr>
            <a:t>HOMOGENEIDAD DENTRO DEL ESTRATO.</a:t>
          </a:r>
        </a:p>
      </dgm:t>
    </dgm:pt>
    <dgm:pt modelId="{B1B7E4AB-A100-4F6E-8C4E-B2281EB8A879}" type="parTrans" cxnId="{097C1082-2CD5-4DB5-81D1-720108F1F6D6}">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33D1692B-0BEA-49FF-BB08-42A60E9D3C32}" type="sibTrans" cxnId="{097C1082-2CD5-4DB5-81D1-720108F1F6D6}">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659C9302-31F9-4540-9B26-6B91E219DB64}">
      <dgm:prSet phldrT="[Texto]" custT="1"/>
      <dgm:spPr>
        <a:solidFill>
          <a:srgbClr val="669900"/>
        </a:solidFill>
      </dgm:spPr>
      <dgm:t>
        <a:bodyPr/>
        <a:lstStyle/>
        <a:p>
          <a:r>
            <a:rPr lang="es-ES" sz="2400" dirty="0">
              <a:solidFill>
                <a:schemeClr val="tx1"/>
              </a:solidFill>
              <a:latin typeface="Times New Roman" panose="02020603050405020304" pitchFamily="18" charset="0"/>
              <a:cs typeface="Times New Roman" panose="02020603050405020304" pitchFamily="18" charset="0"/>
            </a:rPr>
            <a:t>MUESTREO POR CONGLOMERADOS</a:t>
          </a:r>
        </a:p>
      </dgm:t>
    </dgm:pt>
    <dgm:pt modelId="{EC0E4346-35D3-464C-91F5-0BFABE5901E5}" type="parTrans" cxnId="{7B1C9374-4167-452E-9A94-BA647E93BB3B}">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28587A9D-484B-4C9B-9394-F397517BABC7}" type="sibTrans" cxnId="{7B1C9374-4167-452E-9A94-BA647E93BB3B}">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194E291B-3EAB-4363-95E8-FACEF09CBBBD}">
      <dgm:prSet phldrT="[Texto]" custT="1"/>
      <dgm:spPr/>
      <dgm:t>
        <a:bodyPr/>
        <a:lstStyle/>
        <a:p>
          <a:pPr>
            <a:lnSpc>
              <a:spcPct val="150000"/>
            </a:lnSpc>
            <a:spcAft>
              <a:spcPts val="0"/>
            </a:spcAft>
          </a:pPr>
          <a:r>
            <a:rPr lang="es-ES" sz="2000" dirty="0">
              <a:solidFill>
                <a:schemeClr val="tx1"/>
              </a:solidFill>
              <a:latin typeface="Times New Roman" panose="02020603050405020304" pitchFamily="18" charset="0"/>
              <a:cs typeface="Times New Roman" panose="02020603050405020304" pitchFamily="18" charset="0"/>
            </a:rPr>
            <a:t>HETEROGENEIDAD DENTRO DEL CONGLOMERADO.</a:t>
          </a:r>
        </a:p>
      </dgm:t>
    </dgm:pt>
    <dgm:pt modelId="{22401228-5DC4-4DF0-B5F5-22A25B3687CF}" type="parTrans" cxnId="{3BF69DFD-7AB3-4458-9B5B-9272B9269D0A}">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CFCCAA98-4F25-492F-A37B-570F192E2017}" type="sibTrans" cxnId="{3BF69DFD-7AB3-4458-9B5B-9272B9269D0A}">
      <dgm:prSet/>
      <dgm:spPr/>
      <dgm:t>
        <a:bodyPr/>
        <a:lstStyle/>
        <a:p>
          <a:endParaRPr lang="es-ES">
            <a:solidFill>
              <a:schemeClr val="tx1"/>
            </a:solidFill>
            <a:latin typeface="Times New Roman" panose="02020603050405020304" pitchFamily="18" charset="0"/>
            <a:cs typeface="Times New Roman" panose="02020603050405020304" pitchFamily="18" charset="0"/>
          </a:endParaRPr>
        </a:p>
      </dgm:t>
    </dgm:pt>
    <dgm:pt modelId="{BA23D62F-2FA9-4711-83F1-41EB0858E3E6}">
      <dgm:prSet phldrT="[Texto]" custT="1"/>
      <dgm:spPr>
        <a:solidFill>
          <a:schemeClr val="accent2">
            <a:lumMod val="60000"/>
            <a:lumOff val="40000"/>
            <a:alpha val="90000"/>
          </a:schemeClr>
        </a:solidFill>
      </dgm:spPr>
      <dgm:t>
        <a:bodyPr/>
        <a:lstStyle/>
        <a:p>
          <a:pPr algn="l">
            <a:lnSpc>
              <a:spcPct val="150000"/>
            </a:lnSpc>
            <a:spcAft>
              <a:spcPts val="0"/>
            </a:spcAft>
          </a:pPr>
          <a:r>
            <a:rPr lang="es-ES" sz="2000" dirty="0">
              <a:solidFill>
                <a:schemeClr val="tx1"/>
              </a:solidFill>
              <a:latin typeface="Times New Roman" panose="02020603050405020304" pitchFamily="18" charset="0"/>
              <a:cs typeface="Times New Roman" panose="02020603050405020304" pitchFamily="18" charset="0"/>
            </a:rPr>
            <a:t>HETEROGENEIDAD</a:t>
          </a:r>
          <a:r>
            <a:rPr lang="es-ES" sz="2400" dirty="0">
              <a:solidFill>
                <a:schemeClr val="tx1"/>
              </a:solidFill>
              <a:latin typeface="Times New Roman" panose="02020603050405020304" pitchFamily="18" charset="0"/>
              <a:cs typeface="Times New Roman" panose="02020603050405020304" pitchFamily="18" charset="0"/>
            </a:rPr>
            <a:t> ENTRE ESTRATOS</a:t>
          </a:r>
        </a:p>
      </dgm:t>
    </dgm:pt>
    <dgm:pt modelId="{06410296-F7CE-4167-832E-9846FE0116CB}" type="parTrans" cxnId="{8E50890E-8DF5-4FF6-B50D-C84A1A9602AF}">
      <dgm:prSet/>
      <dgm:spPr/>
      <dgm:t>
        <a:bodyPr/>
        <a:lstStyle/>
        <a:p>
          <a:endParaRPr lang="es-ES"/>
        </a:p>
      </dgm:t>
    </dgm:pt>
    <dgm:pt modelId="{2DBA5631-E8EB-4F31-885B-3DDC7E531B8F}" type="sibTrans" cxnId="{8E50890E-8DF5-4FF6-B50D-C84A1A9602AF}">
      <dgm:prSet/>
      <dgm:spPr/>
      <dgm:t>
        <a:bodyPr/>
        <a:lstStyle/>
        <a:p>
          <a:endParaRPr lang="es-ES"/>
        </a:p>
      </dgm:t>
    </dgm:pt>
    <dgm:pt modelId="{031B798F-38B1-4218-969A-B2246077C726}">
      <dgm:prSet custT="1"/>
      <dgm:spPr/>
      <dgm:t>
        <a:bodyPr/>
        <a:lstStyle/>
        <a:p>
          <a:pPr>
            <a:lnSpc>
              <a:spcPct val="150000"/>
            </a:lnSpc>
            <a:spcAft>
              <a:spcPts val="0"/>
            </a:spcAft>
          </a:pPr>
          <a:r>
            <a:rPr lang="es-ES" sz="2000" dirty="0">
              <a:solidFill>
                <a:schemeClr val="tx1"/>
              </a:solidFill>
              <a:latin typeface="Times New Roman" panose="02020603050405020304" pitchFamily="18" charset="0"/>
              <a:cs typeface="Times New Roman" panose="02020603050405020304" pitchFamily="18" charset="0"/>
            </a:rPr>
            <a:t>HOMOGENEIDAD ENTRE CONGLOMERADOS.</a:t>
          </a:r>
        </a:p>
      </dgm:t>
    </dgm:pt>
    <dgm:pt modelId="{E7BA1572-C2A1-4731-A0A0-DFC3EEC3FCD7}" type="parTrans" cxnId="{1FC84E35-06D1-4BA8-829A-E19469F70C6A}">
      <dgm:prSet/>
      <dgm:spPr/>
      <dgm:t>
        <a:bodyPr/>
        <a:lstStyle/>
        <a:p>
          <a:endParaRPr lang="es-ES"/>
        </a:p>
      </dgm:t>
    </dgm:pt>
    <dgm:pt modelId="{F89C04BE-039D-4F07-82A3-5EDD40DE3EDA}" type="sibTrans" cxnId="{1FC84E35-06D1-4BA8-829A-E19469F70C6A}">
      <dgm:prSet/>
      <dgm:spPr/>
      <dgm:t>
        <a:bodyPr/>
        <a:lstStyle/>
        <a:p>
          <a:endParaRPr lang="es-ES"/>
        </a:p>
      </dgm:t>
    </dgm:pt>
    <dgm:pt modelId="{11695460-3F63-466C-8E5E-3419E6A3650A}" type="pres">
      <dgm:prSet presAssocID="{AD3386AA-5848-4C55-AD30-4870B8335DCA}" presName="Name0" presStyleCnt="0">
        <dgm:presLayoutVars>
          <dgm:dir/>
          <dgm:animLvl val="lvl"/>
          <dgm:resizeHandles/>
        </dgm:presLayoutVars>
      </dgm:prSet>
      <dgm:spPr/>
      <dgm:t>
        <a:bodyPr/>
        <a:lstStyle/>
        <a:p>
          <a:endParaRPr lang="es-ES"/>
        </a:p>
      </dgm:t>
    </dgm:pt>
    <dgm:pt modelId="{62CC225D-06D2-4B8B-90FC-10B4349BA157}" type="pres">
      <dgm:prSet presAssocID="{636CFA45-DD26-48BF-A164-4F16B737E790}" presName="linNode" presStyleCnt="0"/>
      <dgm:spPr/>
    </dgm:pt>
    <dgm:pt modelId="{54FB6076-57D5-4F41-9506-C13CE1201C52}" type="pres">
      <dgm:prSet presAssocID="{636CFA45-DD26-48BF-A164-4F16B737E790}" presName="parentShp" presStyleLbl="node1" presStyleIdx="0" presStyleCnt="2" custScaleX="111272" custScaleY="100447">
        <dgm:presLayoutVars>
          <dgm:bulletEnabled val="1"/>
        </dgm:presLayoutVars>
      </dgm:prSet>
      <dgm:spPr/>
      <dgm:t>
        <a:bodyPr/>
        <a:lstStyle/>
        <a:p>
          <a:endParaRPr lang="es-ES"/>
        </a:p>
      </dgm:t>
    </dgm:pt>
    <dgm:pt modelId="{6F3FBCF5-6017-42F0-935A-C9FFD5876B85}" type="pres">
      <dgm:prSet presAssocID="{636CFA45-DD26-48BF-A164-4F16B737E790}" presName="childShp" presStyleLbl="bgAccFollowNode1" presStyleIdx="0" presStyleCnt="2">
        <dgm:presLayoutVars>
          <dgm:bulletEnabled val="1"/>
        </dgm:presLayoutVars>
      </dgm:prSet>
      <dgm:spPr/>
      <dgm:t>
        <a:bodyPr/>
        <a:lstStyle/>
        <a:p>
          <a:endParaRPr lang="es-ES"/>
        </a:p>
      </dgm:t>
    </dgm:pt>
    <dgm:pt modelId="{B9B79795-3D8C-431F-AE16-2035734893CE}" type="pres">
      <dgm:prSet presAssocID="{82138867-D643-44A4-BD5B-81B9157F4148}" presName="spacing" presStyleCnt="0"/>
      <dgm:spPr/>
    </dgm:pt>
    <dgm:pt modelId="{7F726CA9-7D88-4E03-A0BD-51F386AC0A31}" type="pres">
      <dgm:prSet presAssocID="{659C9302-31F9-4540-9B26-6B91E219DB64}" presName="linNode" presStyleCnt="0"/>
      <dgm:spPr/>
    </dgm:pt>
    <dgm:pt modelId="{4F5F5BC2-03CA-47C6-9A44-9EB5BC4BB184}" type="pres">
      <dgm:prSet presAssocID="{659C9302-31F9-4540-9B26-6B91E219DB64}" presName="parentShp" presStyleLbl="node1" presStyleIdx="1" presStyleCnt="2" custScaleX="111272">
        <dgm:presLayoutVars>
          <dgm:bulletEnabled val="1"/>
        </dgm:presLayoutVars>
      </dgm:prSet>
      <dgm:spPr/>
      <dgm:t>
        <a:bodyPr/>
        <a:lstStyle/>
        <a:p>
          <a:endParaRPr lang="es-ES"/>
        </a:p>
      </dgm:t>
    </dgm:pt>
    <dgm:pt modelId="{176390A0-5067-457B-9A31-8EA138F1541D}" type="pres">
      <dgm:prSet presAssocID="{659C9302-31F9-4540-9B26-6B91E219DB64}" presName="childShp" presStyleLbl="bgAccFollowNode1" presStyleIdx="1" presStyleCnt="2">
        <dgm:presLayoutVars>
          <dgm:bulletEnabled val="1"/>
        </dgm:presLayoutVars>
      </dgm:prSet>
      <dgm:spPr/>
      <dgm:t>
        <a:bodyPr/>
        <a:lstStyle/>
        <a:p>
          <a:endParaRPr lang="es-ES"/>
        </a:p>
      </dgm:t>
    </dgm:pt>
  </dgm:ptLst>
  <dgm:cxnLst>
    <dgm:cxn modelId="{E97FAE9D-6DE8-42A4-9B36-90CDF0F1AB70}" type="presOf" srcId="{ABBBEDC2-FBAB-4810-8C7B-5F881D3BB280}" destId="{6F3FBCF5-6017-42F0-935A-C9FFD5876B85}" srcOrd="0" destOrd="0" presId="urn:microsoft.com/office/officeart/2005/8/layout/vList6"/>
    <dgm:cxn modelId="{097C1082-2CD5-4DB5-81D1-720108F1F6D6}" srcId="{636CFA45-DD26-48BF-A164-4F16B737E790}" destId="{ABBBEDC2-FBAB-4810-8C7B-5F881D3BB280}" srcOrd="0" destOrd="0" parTransId="{B1B7E4AB-A100-4F6E-8C4E-B2281EB8A879}" sibTransId="{33D1692B-0BEA-49FF-BB08-42A60E9D3C32}"/>
    <dgm:cxn modelId="{B2CE3399-9B0C-4110-8190-38D3893B5E5F}" type="presOf" srcId="{AD3386AA-5848-4C55-AD30-4870B8335DCA}" destId="{11695460-3F63-466C-8E5E-3419E6A3650A}" srcOrd="0" destOrd="0" presId="urn:microsoft.com/office/officeart/2005/8/layout/vList6"/>
    <dgm:cxn modelId="{EA0DB72F-3B41-472E-8F24-0D0488B7F707}" type="presOf" srcId="{031B798F-38B1-4218-969A-B2246077C726}" destId="{176390A0-5067-457B-9A31-8EA138F1541D}" srcOrd="0" destOrd="1" presId="urn:microsoft.com/office/officeart/2005/8/layout/vList6"/>
    <dgm:cxn modelId="{1FC84E35-06D1-4BA8-829A-E19469F70C6A}" srcId="{659C9302-31F9-4540-9B26-6B91E219DB64}" destId="{031B798F-38B1-4218-969A-B2246077C726}" srcOrd="1" destOrd="0" parTransId="{E7BA1572-C2A1-4731-A0A0-DFC3EEC3FCD7}" sibTransId="{F89C04BE-039D-4F07-82A3-5EDD40DE3EDA}"/>
    <dgm:cxn modelId="{66C91E87-8728-4AD7-A76C-2D53FE74E3F5}" type="presOf" srcId="{659C9302-31F9-4540-9B26-6B91E219DB64}" destId="{4F5F5BC2-03CA-47C6-9A44-9EB5BC4BB184}" srcOrd="0" destOrd="0" presId="urn:microsoft.com/office/officeart/2005/8/layout/vList6"/>
    <dgm:cxn modelId="{3BF69DFD-7AB3-4458-9B5B-9272B9269D0A}" srcId="{659C9302-31F9-4540-9B26-6B91E219DB64}" destId="{194E291B-3EAB-4363-95E8-FACEF09CBBBD}" srcOrd="0" destOrd="0" parTransId="{22401228-5DC4-4DF0-B5F5-22A25B3687CF}" sibTransId="{CFCCAA98-4F25-492F-A37B-570F192E2017}"/>
    <dgm:cxn modelId="{7B1C9374-4167-452E-9A94-BA647E93BB3B}" srcId="{AD3386AA-5848-4C55-AD30-4870B8335DCA}" destId="{659C9302-31F9-4540-9B26-6B91E219DB64}" srcOrd="1" destOrd="0" parTransId="{EC0E4346-35D3-464C-91F5-0BFABE5901E5}" sibTransId="{28587A9D-484B-4C9B-9394-F397517BABC7}"/>
    <dgm:cxn modelId="{1271AB6D-2F5F-4116-BC4A-A60E57BA7857}" type="presOf" srcId="{636CFA45-DD26-48BF-A164-4F16B737E790}" destId="{54FB6076-57D5-4F41-9506-C13CE1201C52}" srcOrd="0" destOrd="0" presId="urn:microsoft.com/office/officeart/2005/8/layout/vList6"/>
    <dgm:cxn modelId="{32B134B1-E11D-4E49-BE02-27F7936BCAC7}" type="presOf" srcId="{194E291B-3EAB-4363-95E8-FACEF09CBBBD}" destId="{176390A0-5067-457B-9A31-8EA138F1541D}" srcOrd="0" destOrd="0" presId="urn:microsoft.com/office/officeart/2005/8/layout/vList6"/>
    <dgm:cxn modelId="{5E207EB7-FD38-4F5C-808E-635B36597082}" type="presOf" srcId="{BA23D62F-2FA9-4711-83F1-41EB0858E3E6}" destId="{6F3FBCF5-6017-42F0-935A-C9FFD5876B85}" srcOrd="0" destOrd="1" presId="urn:microsoft.com/office/officeart/2005/8/layout/vList6"/>
    <dgm:cxn modelId="{3F16487D-3582-4B11-B463-3ADB06073DFE}" srcId="{AD3386AA-5848-4C55-AD30-4870B8335DCA}" destId="{636CFA45-DD26-48BF-A164-4F16B737E790}" srcOrd="0" destOrd="0" parTransId="{B2D4F972-5E0E-4018-B33B-4801DA84CF42}" sibTransId="{82138867-D643-44A4-BD5B-81B9157F4148}"/>
    <dgm:cxn modelId="{8E50890E-8DF5-4FF6-B50D-C84A1A9602AF}" srcId="{636CFA45-DD26-48BF-A164-4F16B737E790}" destId="{BA23D62F-2FA9-4711-83F1-41EB0858E3E6}" srcOrd="1" destOrd="0" parTransId="{06410296-F7CE-4167-832E-9846FE0116CB}" sibTransId="{2DBA5631-E8EB-4F31-885B-3DDC7E531B8F}"/>
    <dgm:cxn modelId="{8FF73A51-7FE4-4876-85B2-B6BEE59D5F1A}" type="presParOf" srcId="{11695460-3F63-466C-8E5E-3419E6A3650A}" destId="{62CC225D-06D2-4B8B-90FC-10B4349BA157}" srcOrd="0" destOrd="0" presId="urn:microsoft.com/office/officeart/2005/8/layout/vList6"/>
    <dgm:cxn modelId="{73BC1083-B598-4C3C-A1B4-1EB9CF8FC4D0}" type="presParOf" srcId="{62CC225D-06D2-4B8B-90FC-10B4349BA157}" destId="{54FB6076-57D5-4F41-9506-C13CE1201C52}" srcOrd="0" destOrd="0" presId="urn:microsoft.com/office/officeart/2005/8/layout/vList6"/>
    <dgm:cxn modelId="{D57F7031-9A3B-4DEA-863B-84FABFCDDBC4}" type="presParOf" srcId="{62CC225D-06D2-4B8B-90FC-10B4349BA157}" destId="{6F3FBCF5-6017-42F0-935A-C9FFD5876B85}" srcOrd="1" destOrd="0" presId="urn:microsoft.com/office/officeart/2005/8/layout/vList6"/>
    <dgm:cxn modelId="{BC43F1C2-57DC-4A62-99F9-7F523FBEA165}" type="presParOf" srcId="{11695460-3F63-466C-8E5E-3419E6A3650A}" destId="{B9B79795-3D8C-431F-AE16-2035734893CE}" srcOrd="1" destOrd="0" presId="urn:microsoft.com/office/officeart/2005/8/layout/vList6"/>
    <dgm:cxn modelId="{36397003-FB2B-4D01-AF45-7C7B7293F5A1}" type="presParOf" srcId="{11695460-3F63-466C-8E5E-3419E6A3650A}" destId="{7F726CA9-7D88-4E03-A0BD-51F386AC0A31}" srcOrd="2" destOrd="0" presId="urn:microsoft.com/office/officeart/2005/8/layout/vList6"/>
    <dgm:cxn modelId="{D97A4352-0EA6-4B3A-8D90-E87EA619D627}" type="presParOf" srcId="{7F726CA9-7D88-4E03-A0BD-51F386AC0A31}" destId="{4F5F5BC2-03CA-47C6-9A44-9EB5BC4BB184}" srcOrd="0" destOrd="0" presId="urn:microsoft.com/office/officeart/2005/8/layout/vList6"/>
    <dgm:cxn modelId="{B34352BD-C8EA-4E7C-8FB6-9163B79A4A25}" type="presParOf" srcId="{7F726CA9-7D88-4E03-A0BD-51F386AC0A31}" destId="{176390A0-5067-457B-9A31-8EA138F1541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ECB2F-3CD0-4CC2-8907-B5407CB2CC37}">
      <dsp:nvSpPr>
        <dsp:cNvPr id="0" name=""/>
        <dsp:cNvSpPr/>
      </dsp:nvSpPr>
      <dsp:spPr>
        <a:xfrm>
          <a:off x="0" y="491099"/>
          <a:ext cx="8277689" cy="831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6FEC9F-54EE-4481-B15B-BA93E5D86B80}">
      <dsp:nvSpPr>
        <dsp:cNvPr id="0" name=""/>
        <dsp:cNvSpPr/>
      </dsp:nvSpPr>
      <dsp:spPr>
        <a:xfrm>
          <a:off x="413884" y="4019"/>
          <a:ext cx="6578072" cy="97416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14" tIns="0" rIns="219014" bIns="0" numCol="1" spcCol="1270" anchor="ctr" anchorCtr="0">
          <a:noAutofit/>
        </a:bodyPr>
        <a:lstStyle/>
        <a:p>
          <a:pPr lvl="0" algn="just" defTabSz="711200">
            <a:lnSpc>
              <a:spcPct val="150000"/>
            </a:lnSpc>
            <a:spcBef>
              <a:spcPct val="0"/>
            </a:spcBef>
            <a:spcAft>
              <a:spcPts val="0"/>
            </a:spcAft>
          </a:pPr>
          <a:r>
            <a:rPr lang="es-ES" sz="1600" kern="1200" dirty="0">
              <a:solidFill>
                <a:schemeClr val="tx1"/>
              </a:solidFill>
              <a:latin typeface="Times New Roman" panose="02020603050405020304" pitchFamily="18" charset="0"/>
              <a:cs typeface="Times New Roman" panose="02020603050405020304" pitchFamily="18" charset="0"/>
            </a:rPr>
            <a:t>Un conglomerado es un conjunto de elementos de la población. </a:t>
          </a:r>
        </a:p>
      </dsp:txBody>
      <dsp:txXfrm>
        <a:off x="461439" y="51574"/>
        <a:ext cx="6482962" cy="879050"/>
      </dsp:txXfrm>
    </dsp:sp>
    <dsp:sp modelId="{0936C976-FDA6-42DB-A730-2FE438095758}">
      <dsp:nvSpPr>
        <dsp:cNvPr id="0" name=""/>
        <dsp:cNvSpPr/>
      </dsp:nvSpPr>
      <dsp:spPr>
        <a:xfrm>
          <a:off x="0" y="1987979"/>
          <a:ext cx="8277689" cy="8316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4E32B577-4E06-4222-A5AA-D96B3C5051E7}">
      <dsp:nvSpPr>
        <dsp:cNvPr id="0" name=""/>
        <dsp:cNvSpPr/>
      </dsp:nvSpPr>
      <dsp:spPr>
        <a:xfrm>
          <a:off x="413884" y="1500899"/>
          <a:ext cx="6578072" cy="974160"/>
        </a:xfrm>
        <a:prstGeom prst="roundRect">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14" tIns="0" rIns="219014" bIns="0" numCol="1" spcCol="1270" anchor="ctr" anchorCtr="0">
          <a:noAutofit/>
        </a:bodyPr>
        <a:lstStyle/>
        <a:p>
          <a:pPr lvl="0" algn="just" defTabSz="711200">
            <a:lnSpc>
              <a:spcPct val="150000"/>
            </a:lnSpc>
            <a:spcBef>
              <a:spcPct val="0"/>
            </a:spcBef>
            <a:spcAft>
              <a:spcPts val="0"/>
            </a:spcAft>
          </a:pPr>
          <a:r>
            <a:rPr lang="es-ES" sz="1600" kern="1200" dirty="0">
              <a:solidFill>
                <a:schemeClr val="tx1"/>
              </a:solidFill>
              <a:latin typeface="Times New Roman" panose="02020603050405020304" pitchFamily="18" charset="0"/>
              <a:cs typeface="Times New Roman" panose="02020603050405020304" pitchFamily="18" charset="0"/>
            </a:rPr>
            <a:t>Una muestra de conglomerados es una muestra aleatoria en la cual cada unidad </a:t>
          </a:r>
          <a:r>
            <a:rPr lang="es-ES" sz="1600" kern="1200" dirty="0" err="1">
              <a:solidFill>
                <a:schemeClr val="tx1"/>
              </a:solidFill>
              <a:latin typeface="Times New Roman" panose="02020603050405020304" pitchFamily="18" charset="0"/>
              <a:cs typeface="Times New Roman" panose="02020603050405020304" pitchFamily="18" charset="0"/>
            </a:rPr>
            <a:t>muestral</a:t>
          </a:r>
          <a:r>
            <a:rPr lang="es-ES" sz="1600" kern="1200" dirty="0">
              <a:solidFill>
                <a:schemeClr val="tx1"/>
              </a:solidFill>
              <a:latin typeface="Times New Roman" panose="02020603050405020304" pitchFamily="18" charset="0"/>
              <a:cs typeface="Times New Roman" panose="02020603050405020304" pitchFamily="18" charset="0"/>
            </a:rPr>
            <a:t> es un conglomerado que contiene varias unidades elementales.</a:t>
          </a:r>
        </a:p>
      </dsp:txBody>
      <dsp:txXfrm>
        <a:off x="461439" y="1548454"/>
        <a:ext cx="6482962" cy="879050"/>
      </dsp:txXfrm>
    </dsp:sp>
    <dsp:sp modelId="{55497C35-0FC6-48DB-AE0E-9E3A79793224}">
      <dsp:nvSpPr>
        <dsp:cNvPr id="0" name=""/>
        <dsp:cNvSpPr/>
      </dsp:nvSpPr>
      <dsp:spPr>
        <a:xfrm>
          <a:off x="0" y="3484859"/>
          <a:ext cx="8277689" cy="8316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0527D7FF-B7F6-4474-8C5C-1518B0AC642B}">
      <dsp:nvSpPr>
        <dsp:cNvPr id="0" name=""/>
        <dsp:cNvSpPr/>
      </dsp:nvSpPr>
      <dsp:spPr>
        <a:xfrm>
          <a:off x="413884" y="2997779"/>
          <a:ext cx="6578072" cy="974160"/>
        </a:xfrm>
        <a:prstGeom prst="roundRect">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14" tIns="0" rIns="219014" bIns="0" numCol="1" spcCol="1270" anchor="ctr" anchorCtr="0">
          <a:noAutofit/>
        </a:bodyPr>
        <a:lstStyle/>
        <a:p>
          <a:pPr lvl="0" algn="just" defTabSz="711200">
            <a:lnSpc>
              <a:spcPct val="150000"/>
            </a:lnSpc>
            <a:spcBef>
              <a:spcPct val="0"/>
            </a:spcBef>
            <a:spcAft>
              <a:spcPts val="0"/>
            </a:spcAft>
          </a:pPr>
          <a:r>
            <a:rPr lang="es-ES" sz="1600" kern="1200" dirty="0">
              <a:solidFill>
                <a:schemeClr val="tx1"/>
              </a:solidFill>
              <a:latin typeface="Times New Roman" panose="02020603050405020304" pitchFamily="18" charset="0"/>
              <a:cs typeface="Times New Roman" panose="02020603050405020304" pitchFamily="18" charset="0"/>
            </a:rPr>
            <a:t>No requiere de un marco </a:t>
          </a:r>
          <a:r>
            <a:rPr lang="es-ES" sz="1600" kern="1200" dirty="0" err="1">
              <a:solidFill>
                <a:schemeClr val="tx1"/>
              </a:solidFill>
              <a:latin typeface="Times New Roman" panose="02020603050405020304" pitchFamily="18" charset="0"/>
              <a:cs typeface="Times New Roman" panose="02020603050405020304" pitchFamily="18" charset="0"/>
            </a:rPr>
            <a:t>muestral</a:t>
          </a:r>
          <a:r>
            <a:rPr lang="es-ES" sz="1600" kern="1200" dirty="0">
              <a:solidFill>
                <a:schemeClr val="tx1"/>
              </a:solidFill>
              <a:latin typeface="Times New Roman" panose="02020603050405020304" pitchFamily="18" charset="0"/>
              <a:cs typeface="Times New Roman" panose="02020603050405020304" pitchFamily="18" charset="0"/>
            </a:rPr>
            <a:t> de unidades elementales, pero si de conglomerados.</a:t>
          </a:r>
        </a:p>
      </dsp:txBody>
      <dsp:txXfrm>
        <a:off x="461439" y="3045334"/>
        <a:ext cx="6482962"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584A4-E942-4838-B31D-E1E9DE3A7F53}">
      <dsp:nvSpPr>
        <dsp:cNvPr id="0" name=""/>
        <dsp:cNvSpPr/>
      </dsp:nvSpPr>
      <dsp:spPr>
        <a:xfrm>
          <a:off x="3732" y="1379176"/>
          <a:ext cx="3264118" cy="1305647"/>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150000"/>
            </a:lnSpc>
            <a:spcBef>
              <a:spcPct val="0"/>
            </a:spcBef>
            <a:spcAft>
              <a:spcPts val="0"/>
            </a:spcAft>
          </a:pPr>
          <a:r>
            <a:rPr lang="es-ES" sz="1400" kern="1200" dirty="0">
              <a:solidFill>
                <a:schemeClr val="tx1"/>
              </a:solidFill>
              <a:latin typeface="Times New Roman" panose="02020603050405020304" pitchFamily="18" charset="0"/>
              <a:cs typeface="Times New Roman" panose="02020603050405020304" pitchFamily="18" charset="0"/>
            </a:rPr>
            <a:t>DEFINIR EL CONGLOMERADO</a:t>
          </a:r>
        </a:p>
      </dsp:txBody>
      <dsp:txXfrm>
        <a:off x="656556" y="1379176"/>
        <a:ext cx="1958471" cy="1305647"/>
      </dsp:txXfrm>
    </dsp:sp>
    <dsp:sp modelId="{80A59AE7-A672-47DF-81B5-8D6EB98E5387}">
      <dsp:nvSpPr>
        <dsp:cNvPr id="0" name=""/>
        <dsp:cNvSpPr/>
      </dsp:nvSpPr>
      <dsp:spPr>
        <a:xfrm>
          <a:off x="2615027" y="1379176"/>
          <a:ext cx="3264118" cy="1305647"/>
        </a:xfrm>
        <a:prstGeom prst="chevron">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150000"/>
            </a:lnSpc>
            <a:spcBef>
              <a:spcPct val="0"/>
            </a:spcBef>
            <a:spcAft>
              <a:spcPts val="0"/>
            </a:spcAft>
          </a:pPr>
          <a:r>
            <a:rPr lang="es-ES" sz="1400" kern="1200" dirty="0">
              <a:solidFill>
                <a:schemeClr val="tx1"/>
              </a:solidFill>
              <a:latin typeface="Times New Roman" panose="02020603050405020304" pitchFamily="18" charset="0"/>
              <a:cs typeface="Times New Roman" panose="02020603050405020304" pitchFamily="18" charset="0"/>
            </a:rPr>
            <a:t>ELABORAR EL MARCO DE MUESTREO</a:t>
          </a:r>
        </a:p>
      </dsp:txBody>
      <dsp:txXfrm>
        <a:off x="3267851" y="1379176"/>
        <a:ext cx="1958471" cy="1305647"/>
      </dsp:txXfrm>
    </dsp:sp>
    <dsp:sp modelId="{0194BBAD-2973-4F96-A4FD-48D74BC782D0}">
      <dsp:nvSpPr>
        <dsp:cNvPr id="0" name=""/>
        <dsp:cNvSpPr/>
      </dsp:nvSpPr>
      <dsp:spPr>
        <a:xfrm>
          <a:off x="5226322" y="1379176"/>
          <a:ext cx="3264118" cy="1305647"/>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150000"/>
            </a:lnSpc>
            <a:spcBef>
              <a:spcPct val="0"/>
            </a:spcBef>
            <a:spcAft>
              <a:spcPts val="0"/>
            </a:spcAft>
          </a:pPr>
          <a:r>
            <a:rPr lang="es-ES" sz="1400" kern="1200" dirty="0">
              <a:solidFill>
                <a:schemeClr val="tx1"/>
              </a:solidFill>
              <a:latin typeface="Times New Roman" panose="02020603050405020304" pitchFamily="18" charset="0"/>
              <a:cs typeface="Times New Roman" panose="02020603050405020304" pitchFamily="18" charset="0"/>
            </a:rPr>
            <a:t>SELECCIÓN ALEATORIA DE MUESTRA DE CONGLOMERADOS</a:t>
          </a:r>
        </a:p>
      </dsp:txBody>
      <dsp:txXfrm>
        <a:off x="5879146" y="1379176"/>
        <a:ext cx="1958471" cy="1305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27876-4F20-4BE5-BD66-4CDB83EB6B6E}">
      <dsp:nvSpPr>
        <dsp:cNvPr id="0" name=""/>
        <dsp:cNvSpPr/>
      </dsp:nvSpPr>
      <dsp:spPr>
        <a:xfrm>
          <a:off x="0" y="411510"/>
          <a:ext cx="4506197" cy="648603"/>
        </a:xfrm>
        <a:prstGeom prst="roundRect">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b="1" kern="1200" dirty="0">
              <a:solidFill>
                <a:schemeClr val="tx1"/>
              </a:solidFill>
              <a:latin typeface="Times New Roman" panose="02020603050405020304" pitchFamily="18" charset="0"/>
              <a:cs typeface="Times New Roman" panose="02020603050405020304" pitchFamily="18" charset="0"/>
            </a:rPr>
            <a:t>MUESTREO POR CONGLOMERADOS EN UNA ETAPA</a:t>
          </a:r>
        </a:p>
      </dsp:txBody>
      <dsp:txXfrm>
        <a:off x="31662" y="443172"/>
        <a:ext cx="4442873" cy="585279"/>
      </dsp:txXfrm>
    </dsp:sp>
    <dsp:sp modelId="{FAD3CC33-2B08-4100-A2E5-D312E7EFA043}">
      <dsp:nvSpPr>
        <dsp:cNvPr id="0" name=""/>
        <dsp:cNvSpPr/>
      </dsp:nvSpPr>
      <dsp:spPr>
        <a:xfrm>
          <a:off x="0" y="1060113"/>
          <a:ext cx="450619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072" tIns="17780" rIns="99568" bIns="17780" numCol="1" spcCol="1270" anchor="t" anchorCtr="0">
          <a:noAutofit/>
        </a:bodyPr>
        <a:lstStyle/>
        <a:p>
          <a:pPr marL="114300" lvl="1" indent="-114300" algn="just" defTabSz="622300">
            <a:lnSpc>
              <a:spcPct val="150000"/>
            </a:lnSpc>
            <a:spcBef>
              <a:spcPct val="0"/>
            </a:spcBef>
            <a:spcAft>
              <a:spcPts val="0"/>
            </a:spcAft>
            <a:buChar char="••"/>
          </a:pPr>
          <a:r>
            <a:rPr lang="es-ES" sz="1400" kern="1200" dirty="0">
              <a:solidFill>
                <a:schemeClr val="tx1"/>
              </a:solidFill>
              <a:latin typeface="Times New Roman" panose="02020603050405020304" pitchFamily="18" charset="0"/>
              <a:cs typeface="Times New Roman" panose="02020603050405020304" pitchFamily="18" charset="0"/>
            </a:rPr>
            <a:t>Las cinco secciones seleccionadas se estudian de forma exhaustiva, es decir, se estudiaran a todas las personas entre 18 y 60 años.</a:t>
          </a:r>
        </a:p>
      </dsp:txBody>
      <dsp:txXfrm>
        <a:off x="0" y="1060113"/>
        <a:ext cx="4506197" cy="1076400"/>
      </dsp:txXfrm>
    </dsp:sp>
    <dsp:sp modelId="{FC427865-5074-447D-94B1-DF14E7816CE2}">
      <dsp:nvSpPr>
        <dsp:cNvPr id="0" name=""/>
        <dsp:cNvSpPr/>
      </dsp:nvSpPr>
      <dsp:spPr>
        <a:xfrm>
          <a:off x="0" y="2136513"/>
          <a:ext cx="4506197" cy="624048"/>
        </a:xfrm>
        <a:prstGeom prst="roundRect">
          <a:avLst/>
        </a:prstGeom>
        <a:solidFill>
          <a:srgbClr val="EA2E6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b="1" kern="1200" dirty="0">
              <a:solidFill>
                <a:schemeClr val="tx1"/>
              </a:solidFill>
              <a:latin typeface="Times New Roman" panose="02020603050405020304" pitchFamily="18" charset="0"/>
              <a:cs typeface="Times New Roman" panose="02020603050405020304" pitchFamily="18" charset="0"/>
            </a:rPr>
            <a:t>MUESTREO POR CONGLOMERADOS EN DOS ETAPAS</a:t>
          </a:r>
        </a:p>
      </dsp:txBody>
      <dsp:txXfrm>
        <a:off x="30464" y="2166977"/>
        <a:ext cx="4445269" cy="563120"/>
      </dsp:txXfrm>
    </dsp:sp>
    <dsp:sp modelId="{4A7EE77F-8015-40F2-A592-02B2C56CAFA8}">
      <dsp:nvSpPr>
        <dsp:cNvPr id="0" name=""/>
        <dsp:cNvSpPr/>
      </dsp:nvSpPr>
      <dsp:spPr>
        <a:xfrm>
          <a:off x="0" y="2760561"/>
          <a:ext cx="450619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072" tIns="17780" rIns="99568" bIns="17780" numCol="1" spcCol="1270" anchor="t" anchorCtr="0">
          <a:noAutofit/>
        </a:bodyPr>
        <a:lstStyle/>
        <a:p>
          <a:pPr marL="114300" lvl="1" indent="-114300" algn="just" defTabSz="622300">
            <a:lnSpc>
              <a:spcPct val="150000"/>
            </a:lnSpc>
            <a:spcBef>
              <a:spcPct val="0"/>
            </a:spcBef>
            <a:spcAft>
              <a:spcPts val="0"/>
            </a:spcAft>
            <a:buChar char="••"/>
          </a:pPr>
          <a:r>
            <a:rPr lang="es-ES" sz="1400" kern="1200" dirty="0">
              <a:solidFill>
                <a:schemeClr val="tx1"/>
              </a:solidFill>
              <a:latin typeface="Times New Roman" panose="02020603050405020304" pitchFamily="18" charset="0"/>
              <a:cs typeface="Times New Roman" panose="02020603050405020304" pitchFamily="18" charset="0"/>
            </a:rPr>
            <a:t>En cada una de las cinco secciones se selecciona una muestra. Si la muestra es de 45 personas por sección, la muestra final será de 225 personas. </a:t>
          </a:r>
        </a:p>
      </dsp:txBody>
      <dsp:txXfrm>
        <a:off x="0" y="2760561"/>
        <a:ext cx="4506197"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FBCF5-6017-42F0-935A-C9FFD5876B85}">
      <dsp:nvSpPr>
        <dsp:cNvPr id="0" name=""/>
        <dsp:cNvSpPr/>
      </dsp:nvSpPr>
      <dsp:spPr>
        <a:xfrm>
          <a:off x="3505000" y="5040"/>
          <a:ext cx="4720256" cy="2086860"/>
        </a:xfrm>
        <a:prstGeom prst="rightArrow">
          <a:avLst>
            <a:gd name="adj1" fmla="val 75000"/>
            <a:gd name="adj2" fmla="val 50000"/>
          </a:avLst>
        </a:prstGeom>
        <a:solidFill>
          <a:schemeClr val="accent2">
            <a:lumMod val="60000"/>
            <a:lumOff val="40000"/>
            <a:alpha val="9000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50000"/>
            </a:lnSpc>
            <a:spcBef>
              <a:spcPct val="0"/>
            </a:spcBef>
            <a:spcAft>
              <a:spcPts val="0"/>
            </a:spcAft>
            <a:buChar char="••"/>
          </a:pPr>
          <a:r>
            <a:rPr lang="es-ES" sz="2400" kern="1200" dirty="0">
              <a:solidFill>
                <a:schemeClr val="tx1"/>
              </a:solidFill>
              <a:latin typeface="Times New Roman" panose="02020603050405020304" pitchFamily="18" charset="0"/>
              <a:cs typeface="Times New Roman" panose="02020603050405020304" pitchFamily="18" charset="0"/>
            </a:rPr>
            <a:t>HOMOGENEIDAD DENTRO DEL ESTRATO.</a:t>
          </a:r>
        </a:p>
        <a:p>
          <a:pPr marL="228600" lvl="1" indent="-228600" algn="l" defTabSz="889000">
            <a:lnSpc>
              <a:spcPct val="150000"/>
            </a:lnSpc>
            <a:spcBef>
              <a:spcPct val="0"/>
            </a:spcBef>
            <a:spcAft>
              <a:spcPts val="0"/>
            </a:spcAft>
            <a:buChar char="••"/>
          </a:pPr>
          <a:r>
            <a:rPr lang="es-ES" sz="2000" kern="1200" dirty="0">
              <a:solidFill>
                <a:schemeClr val="tx1"/>
              </a:solidFill>
              <a:latin typeface="Times New Roman" panose="02020603050405020304" pitchFamily="18" charset="0"/>
              <a:cs typeface="Times New Roman" panose="02020603050405020304" pitchFamily="18" charset="0"/>
            </a:rPr>
            <a:t>HETEROGENEIDAD</a:t>
          </a:r>
          <a:r>
            <a:rPr lang="es-ES" sz="2400" kern="1200" dirty="0">
              <a:solidFill>
                <a:schemeClr val="tx1"/>
              </a:solidFill>
              <a:latin typeface="Times New Roman" panose="02020603050405020304" pitchFamily="18" charset="0"/>
              <a:cs typeface="Times New Roman" panose="02020603050405020304" pitchFamily="18" charset="0"/>
            </a:rPr>
            <a:t> ENTRE ESTRATOS</a:t>
          </a:r>
        </a:p>
      </dsp:txBody>
      <dsp:txXfrm>
        <a:off x="3505000" y="265898"/>
        <a:ext cx="3937684" cy="1565145"/>
      </dsp:txXfrm>
    </dsp:sp>
    <dsp:sp modelId="{54FB6076-57D5-4F41-9506-C13CE1201C52}">
      <dsp:nvSpPr>
        <dsp:cNvPr id="0" name=""/>
        <dsp:cNvSpPr/>
      </dsp:nvSpPr>
      <dsp:spPr>
        <a:xfrm>
          <a:off x="3450" y="376"/>
          <a:ext cx="3501549" cy="2096189"/>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ES" sz="2400" kern="1200" dirty="0">
              <a:solidFill>
                <a:schemeClr val="tx1"/>
              </a:solidFill>
              <a:latin typeface="Times New Roman" panose="02020603050405020304" pitchFamily="18" charset="0"/>
              <a:cs typeface="Times New Roman" panose="02020603050405020304" pitchFamily="18" charset="0"/>
            </a:rPr>
            <a:t>MUESTREO ESTRATIFICADO</a:t>
          </a:r>
        </a:p>
      </dsp:txBody>
      <dsp:txXfrm>
        <a:off x="105778" y="102704"/>
        <a:ext cx="3296893" cy="1891533"/>
      </dsp:txXfrm>
    </dsp:sp>
    <dsp:sp modelId="{176390A0-5067-457B-9A31-8EA138F1541D}">
      <dsp:nvSpPr>
        <dsp:cNvPr id="0" name=""/>
        <dsp:cNvSpPr/>
      </dsp:nvSpPr>
      <dsp:spPr>
        <a:xfrm>
          <a:off x="3505000" y="2305251"/>
          <a:ext cx="4720256" cy="2086860"/>
        </a:xfrm>
        <a:prstGeom prst="rightArrow">
          <a:avLst>
            <a:gd name="adj1" fmla="val 75000"/>
            <a:gd name="adj2" fmla="val 50000"/>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3245083"/>
              <a:satOff val="-23015"/>
              <a:lumOff val="-130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150000"/>
            </a:lnSpc>
            <a:spcBef>
              <a:spcPct val="0"/>
            </a:spcBef>
            <a:spcAft>
              <a:spcPts val="0"/>
            </a:spcAft>
            <a:buChar char="••"/>
          </a:pPr>
          <a:r>
            <a:rPr lang="es-ES" sz="2000" kern="1200" dirty="0">
              <a:solidFill>
                <a:schemeClr val="tx1"/>
              </a:solidFill>
              <a:latin typeface="Times New Roman" panose="02020603050405020304" pitchFamily="18" charset="0"/>
              <a:cs typeface="Times New Roman" panose="02020603050405020304" pitchFamily="18" charset="0"/>
            </a:rPr>
            <a:t>HETEROGENEIDAD DENTRO DEL CONGLOMERADO.</a:t>
          </a:r>
        </a:p>
        <a:p>
          <a:pPr marL="228600" lvl="1" indent="-228600" algn="l" defTabSz="889000">
            <a:lnSpc>
              <a:spcPct val="150000"/>
            </a:lnSpc>
            <a:spcBef>
              <a:spcPct val="0"/>
            </a:spcBef>
            <a:spcAft>
              <a:spcPts val="0"/>
            </a:spcAft>
            <a:buChar char="••"/>
          </a:pPr>
          <a:r>
            <a:rPr lang="es-ES" sz="2000" kern="1200" dirty="0">
              <a:solidFill>
                <a:schemeClr val="tx1"/>
              </a:solidFill>
              <a:latin typeface="Times New Roman" panose="02020603050405020304" pitchFamily="18" charset="0"/>
              <a:cs typeface="Times New Roman" panose="02020603050405020304" pitchFamily="18" charset="0"/>
            </a:rPr>
            <a:t>HOMOGENEIDAD ENTRE CONGLOMERADOS.</a:t>
          </a:r>
        </a:p>
      </dsp:txBody>
      <dsp:txXfrm>
        <a:off x="3505000" y="2566109"/>
        <a:ext cx="3937684" cy="1565145"/>
      </dsp:txXfrm>
    </dsp:sp>
    <dsp:sp modelId="{4F5F5BC2-03CA-47C6-9A44-9EB5BC4BB184}">
      <dsp:nvSpPr>
        <dsp:cNvPr id="0" name=""/>
        <dsp:cNvSpPr/>
      </dsp:nvSpPr>
      <dsp:spPr>
        <a:xfrm>
          <a:off x="3450" y="2305251"/>
          <a:ext cx="3501549" cy="2086860"/>
        </a:xfrm>
        <a:prstGeom prst="roundRect">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ES" sz="2400" kern="1200" dirty="0">
              <a:solidFill>
                <a:schemeClr val="tx1"/>
              </a:solidFill>
              <a:latin typeface="Times New Roman" panose="02020603050405020304" pitchFamily="18" charset="0"/>
              <a:cs typeface="Times New Roman" panose="02020603050405020304" pitchFamily="18" charset="0"/>
            </a:rPr>
            <a:t>MUESTREO POR CONGLOMERADOS</a:t>
          </a:r>
        </a:p>
      </dsp:txBody>
      <dsp:txXfrm>
        <a:off x="105322" y="2407123"/>
        <a:ext cx="3297805" cy="18831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995AEC99-511A-4368-825E-B109CA4CD5D2}" type="datetimeFigureOut">
              <a:rPr lang="es-PE" smtClean="0"/>
              <a:t>11/08/2022</a:t>
            </a:fld>
            <a:endParaRPr lang="es-PE"/>
          </a:p>
        </p:txBody>
      </p:sp>
      <p:sp>
        <p:nvSpPr>
          <p:cNvPr id="4" name="3 Marcador de pie de página"/>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544FC2B3-0916-4578-898D-6F86DC458C42}" type="slidenum">
              <a:rPr lang="es-PE" smtClean="0"/>
              <a:t>‹Nº›</a:t>
            </a:fld>
            <a:endParaRPr lang="es-PE"/>
          </a:p>
        </p:txBody>
      </p:sp>
    </p:spTree>
    <p:extLst>
      <p:ext uri="{BB962C8B-B14F-4D97-AF65-F5344CB8AC3E}">
        <p14:creationId xmlns:p14="http://schemas.microsoft.com/office/powerpoint/2010/main" val="3108559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lvl1pPr>
          </a:lstStyle>
          <a:p>
            <a:fld id="{17143EAC-15C1-4D71-A119-9BE402F9319D}" type="datetimeFigureOut">
              <a:rPr lang="es-ES" smtClean="0"/>
              <a:t>11/08/2022</a:t>
            </a:fld>
            <a:endParaRPr lang="es-ES"/>
          </a:p>
        </p:txBody>
      </p:sp>
      <p:sp>
        <p:nvSpPr>
          <p:cNvPr id="4" name="3 Marcador de imagen de diapositiva"/>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lvl1pPr>
          </a:lstStyle>
          <a:p>
            <a:fld id="{61BE6750-68B8-4739-92F9-7C473A8477D0}" type="slidenum">
              <a:rPr lang="es-ES" smtClean="0"/>
              <a:t>‹Nº›</a:t>
            </a:fld>
            <a:endParaRPr lang="es-ES"/>
          </a:p>
        </p:txBody>
      </p:sp>
    </p:spTree>
    <p:extLst>
      <p:ext uri="{BB962C8B-B14F-4D97-AF65-F5344CB8AC3E}">
        <p14:creationId xmlns:p14="http://schemas.microsoft.com/office/powerpoint/2010/main" val="323877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7"/>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dirty="0"/>
          </a:p>
        </p:txBody>
      </p:sp>
      <p:sp>
        <p:nvSpPr>
          <p:cNvPr id="6" name="5 Marcador de número de diapositiva"/>
          <p:cNvSpPr>
            <a:spLocks noGrp="1"/>
          </p:cNvSpPr>
          <p:nvPr>
            <p:ph type="sldNum" sz="quarter" idx="12"/>
          </p:nvPr>
        </p:nvSpPr>
        <p:spPr/>
        <p:txBody>
          <a:bodyPr/>
          <a:lstStyle>
            <a:lvl1pPr>
              <a:defRPr/>
            </a:lvl1pPr>
          </a:lstStyle>
          <a:p>
            <a:fld id="{8A3C74BC-EAEC-4829-B149-F05155E15AE6}"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4942212-1B80-458E-BA68-71B93337D696}"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40"/>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5B512D4-7990-49E5-AABC-FF7D56FFDBB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001CEE3-733B-484A-A5A7-DCB580719C24}"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2"/>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8FD9ACC-7AA4-453B-BD91-B18F714DFDB1}"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vl1pPr>
          </a:lstStyle>
          <a:p>
            <a:r>
              <a:rPr lang="es-ES"/>
              <a:t>Haga clic para modificar el estilo de título del patrón</a:t>
            </a:r>
          </a:p>
        </p:txBody>
      </p:sp>
      <p:sp>
        <p:nvSpPr>
          <p:cNvPr id="3" name="2 Marcador de contenido"/>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178690-2EF6-4777-9884-7B9E68686839}"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3A36DD2-48E9-459D-851E-0DF73A8C936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6180F89-3DAB-4CC7-A86D-E5BBA5323A4D}"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C7280EE4-2FA0-435D-8763-DD477C83091E}"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1"/>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BE92A1E-2FF2-481E-8EB4-9E741ECB107D}"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9"/>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DDBE0B42-BE70-46F2-8040-6288FC6C4649}"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124744"/>
            <a:ext cx="10972800" cy="576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609600" y="1783357"/>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609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4165600" y="6245226"/>
            <a:ext cx="3860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8737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BC5FFF-090F-4DE2-A06E-A9EE7E89C559}" type="slidenum">
              <a:rPr lang="es-ES"/>
              <a:pPr/>
              <a:t>‹Nº›</a:t>
            </a:fld>
            <a:endParaRPr lang="es-ES"/>
          </a:p>
        </p:txBody>
      </p:sp>
      <p:pic>
        <p:nvPicPr>
          <p:cNvPr id="4" name="Imagen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419" y="0"/>
            <a:ext cx="1224741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25670" y="1754816"/>
            <a:ext cx="5829300" cy="1997869"/>
          </a:xfrm>
        </p:spPr>
        <p:txBody>
          <a:bodyPr/>
          <a:lstStyle/>
          <a:p>
            <a:r>
              <a:rPr lang="es-PE" sz="3600" b="1" dirty="0">
                <a:solidFill>
                  <a:srgbClr val="0000CC"/>
                </a:solidFill>
                <a:latin typeface="Times New Roman" panose="02020603050405020304" pitchFamily="18" charset="0"/>
                <a:cs typeface="Times New Roman" panose="02020603050405020304" pitchFamily="18" charset="0"/>
              </a:rPr>
              <a:t>TÉCNICAS DE MUESTREO CON SPSS Y STATA</a:t>
            </a:r>
            <a:endParaRPr lang="es-ES" sz="3600" b="1" dirty="0">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CuadroTexto 1"/>
          <p:cNvSpPr txBox="1"/>
          <p:nvPr/>
        </p:nvSpPr>
        <p:spPr>
          <a:xfrm>
            <a:off x="4285125" y="3769834"/>
            <a:ext cx="3510390" cy="923330"/>
          </a:xfrm>
          <a:prstGeom prst="rect">
            <a:avLst/>
          </a:prstGeom>
          <a:noFill/>
        </p:spPr>
        <p:txBody>
          <a:bodyPr wrap="square" rtlCol="0">
            <a:spAutoFit/>
          </a:bodyPr>
          <a:lstStyle/>
          <a:p>
            <a:pPr algn="ctr">
              <a:lnSpc>
                <a:spcPct val="150000"/>
              </a:lnSpc>
            </a:pPr>
            <a:r>
              <a:rPr lang="es-PE" b="1" dirty="0" smtClean="0">
                <a:solidFill>
                  <a:srgbClr val="0000FF"/>
                </a:solidFill>
                <a:latin typeface="Times New Roman" panose="02020603050405020304" pitchFamily="18" charset="0"/>
                <a:cs typeface="Times New Roman" panose="02020603050405020304" pitchFamily="18" charset="0"/>
              </a:rPr>
              <a:t>Willer </a:t>
            </a:r>
            <a:r>
              <a:rPr lang="es-PE" b="1" dirty="0">
                <a:solidFill>
                  <a:srgbClr val="0000FF"/>
                </a:solidFill>
                <a:latin typeface="Times New Roman" panose="02020603050405020304" pitchFamily="18" charset="0"/>
                <a:cs typeface="Times New Roman" panose="02020603050405020304" pitchFamily="18" charset="0"/>
              </a:rPr>
              <a:t>David </a:t>
            </a:r>
            <a:r>
              <a:rPr lang="es-PE" b="1" dirty="0" err="1">
                <a:solidFill>
                  <a:srgbClr val="0000FF"/>
                </a:solidFill>
                <a:latin typeface="Times New Roman" panose="02020603050405020304" pitchFamily="18" charset="0"/>
                <a:cs typeface="Times New Roman" panose="02020603050405020304" pitchFamily="18" charset="0"/>
              </a:rPr>
              <a:t>Chanduví</a:t>
            </a:r>
            <a:r>
              <a:rPr lang="es-PE" b="1" dirty="0">
                <a:solidFill>
                  <a:srgbClr val="0000FF"/>
                </a:solidFill>
                <a:latin typeface="Times New Roman" panose="02020603050405020304" pitchFamily="18" charset="0"/>
                <a:cs typeface="Times New Roman" panose="02020603050405020304" pitchFamily="18" charset="0"/>
              </a:rPr>
              <a:t> </a:t>
            </a:r>
            <a:r>
              <a:rPr lang="es-PE" b="1" dirty="0" err="1">
                <a:solidFill>
                  <a:srgbClr val="0000FF"/>
                </a:solidFill>
                <a:latin typeface="Times New Roman" panose="02020603050405020304" pitchFamily="18" charset="0"/>
                <a:cs typeface="Times New Roman" panose="02020603050405020304" pitchFamily="18" charset="0"/>
              </a:rPr>
              <a:t>Puicón</a:t>
            </a:r>
            <a:endParaRPr lang="es-PE" b="1"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s-PE" b="1" dirty="0" smtClean="0">
                <a:solidFill>
                  <a:srgbClr val="0000FF"/>
                </a:solidFill>
                <a:latin typeface="Times New Roman" panose="02020603050405020304" pitchFamily="18" charset="0"/>
                <a:cs typeface="Times New Roman" panose="02020603050405020304" pitchFamily="18" charset="0"/>
              </a:rPr>
              <a:t>wdchpunmsm@gmail.com</a:t>
            </a:r>
            <a:endParaRPr lang="es-PE"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844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503602644"/>
              </p:ext>
            </p:extLst>
          </p:nvPr>
        </p:nvGraphicFramePr>
        <p:xfrm>
          <a:off x="1834705" y="1340768"/>
          <a:ext cx="8228708"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ector recto 6"/>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Selección de una muestra por Conglomerados</a:t>
            </a:r>
          </a:p>
        </p:txBody>
      </p:sp>
    </p:spTree>
    <p:extLst>
      <p:ext uri="{BB962C8B-B14F-4D97-AF65-F5344CB8AC3E}">
        <p14:creationId xmlns:p14="http://schemas.microsoft.com/office/powerpoint/2010/main" val="254706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uadroTexto 2"/>
              <p:cNvSpPr txBox="1"/>
              <p:nvPr/>
            </p:nvSpPr>
            <p:spPr>
              <a:xfrm>
                <a:off x="2030627" y="1910609"/>
                <a:ext cx="7787885" cy="2752869"/>
              </a:xfrm>
              <a:prstGeom prst="rect">
                <a:avLst/>
              </a:prstGeom>
              <a:noFill/>
            </p:spPr>
            <p:txBody>
              <a:bodyPr wrap="square" rtlCol="0">
                <a:spAutoFit/>
              </a:bodyPr>
              <a:lstStyle/>
              <a:p>
                <a:pPr algn="just">
                  <a:lnSpc>
                    <a:spcPct val="150000"/>
                  </a:lnSpc>
                </a:pPr>
                <a:r>
                  <a:rPr lang="es-PE" sz="1088" b="1" dirty="0">
                    <a:latin typeface="Times New Roman" panose="02020603050405020304" pitchFamily="18" charset="0"/>
                    <a:cs typeface="Times New Roman" panose="02020603050405020304" pitchFamily="18" charset="0"/>
                  </a:rPr>
                  <a:t>A NIVEL POBLACIONAL</a:t>
                </a:r>
              </a:p>
              <a:p>
                <a:pPr algn="just">
                  <a:lnSpc>
                    <a:spcPct val="150000"/>
                  </a:lnSpc>
                </a:pPr>
                <a14:m>
                  <m:oMath xmlns:m="http://schemas.openxmlformats.org/officeDocument/2006/math">
                    <m:r>
                      <a:rPr lang="es-PE" sz="1905" i="1">
                        <a:latin typeface="Cambria Math" panose="02040503050406030204" pitchFamily="18" charset="0"/>
                        <a:cs typeface="Times New Roman" panose="02020603050405020304" pitchFamily="18" charset="0"/>
                      </a:rPr>
                      <m:t>𝑁</m:t>
                    </m:r>
                    <m:r>
                      <a:rPr lang="es-PE" sz="1905" i="1">
                        <a:latin typeface="Cambria Math" panose="02040503050406030204" pitchFamily="18" charset="0"/>
                        <a:cs typeface="Times New Roman" panose="02020603050405020304" pitchFamily="18" charset="0"/>
                      </a:rPr>
                      <m:t>: </m:t>
                    </m:r>
                  </m:oMath>
                </a14:m>
                <a:r>
                  <a:rPr lang="es-PE" sz="1905" dirty="0">
                    <a:latin typeface="Times New Roman" panose="02020603050405020304" pitchFamily="18" charset="0"/>
                    <a:cs typeface="Times New Roman" panose="02020603050405020304" pitchFamily="18" charset="0"/>
                  </a:rPr>
                  <a:t>Número de conglomerados en la población.</a:t>
                </a:r>
              </a:p>
              <a:p>
                <a:pPr algn="just">
                  <a:lnSpc>
                    <a:spcPct val="150000"/>
                  </a:lnSpc>
                </a:pPr>
                <a14:m>
                  <m:oMath xmlns:m="http://schemas.openxmlformats.org/officeDocument/2006/math">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r>
                      <a:rPr lang="es-PE" sz="1905" i="1">
                        <a:latin typeface="Cambria Math" panose="02040503050406030204" pitchFamily="18" charset="0"/>
                        <a:cs typeface="Times New Roman" panose="02020603050405020304" pitchFamily="18" charset="0"/>
                      </a:rPr>
                      <m:t>: </m:t>
                    </m:r>
                  </m:oMath>
                </a14:m>
                <a:r>
                  <a:rPr lang="es-PE" sz="1905" dirty="0">
                    <a:latin typeface="Times New Roman" panose="02020603050405020304" pitchFamily="18" charset="0"/>
                    <a:cs typeface="Times New Roman" panose="02020603050405020304" pitchFamily="18" charset="0"/>
                  </a:rPr>
                  <a:t>Número de elementos en el conglomerado </a:t>
                </a:r>
                <a14:m>
                  <m:oMath xmlns:m="http://schemas.openxmlformats.org/officeDocument/2006/math">
                    <m: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 </m:t>
                    </m:r>
                    <m: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=1,2,…</m:t>
                    </m:r>
                    <m:r>
                      <a:rPr lang="es-PE" sz="1905" i="1">
                        <a:latin typeface="Cambria Math" panose="02040503050406030204" pitchFamily="18" charset="0"/>
                        <a:cs typeface="Times New Roman" panose="02020603050405020304" pitchFamily="18" charset="0"/>
                      </a:rPr>
                      <m:t>𝑁</m:t>
                    </m:r>
                  </m:oMath>
                </a14:m>
                <a:endParaRPr lang="es-PE" sz="1905" dirty="0">
                  <a:latin typeface="Times New Roman" panose="02020603050405020304" pitchFamily="18" charset="0"/>
                  <a:cs typeface="Times New Roman" panose="02020603050405020304" pitchFamily="18" charset="0"/>
                </a:endParaRPr>
              </a:p>
              <a:p>
                <a:pPr algn="just">
                  <a:lnSpc>
                    <a:spcPct val="150000"/>
                  </a:lnSpc>
                </a:pPr>
                <a14:m>
                  <m:oMath xmlns:m="http://schemas.openxmlformats.org/officeDocument/2006/math">
                    <m:r>
                      <a:rPr lang="es-PE" sz="1905" i="1">
                        <a:latin typeface="Cambria Math" panose="02040503050406030204" pitchFamily="18" charset="0"/>
                        <a:cs typeface="Times New Roman" panose="02020603050405020304" pitchFamily="18" charset="0"/>
                      </a:rPr>
                      <m:t>𝑀</m:t>
                    </m:r>
                    <m:r>
                      <a:rPr lang="es-PE" sz="1905" i="1">
                        <a:latin typeface="Cambria Math" panose="02040503050406030204" pitchFamily="18" charset="0"/>
                        <a:cs typeface="Times New Roman" panose="02020603050405020304" pitchFamily="18" charset="0"/>
                      </a:rPr>
                      <m:t>=</m:t>
                    </m:r>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e>
                    </m:nary>
                    <m:r>
                      <a:rPr lang="es-PE" sz="1905" i="1">
                        <a:latin typeface="Cambria Math" panose="02040503050406030204" pitchFamily="18" charset="0"/>
                        <a:cs typeface="Times New Roman" panose="02020603050405020304" pitchFamily="18" charset="0"/>
                      </a:rPr>
                      <m:t> </m:t>
                    </m:r>
                  </m:oMath>
                </a14:m>
                <a:r>
                  <a:rPr lang="es-PE" sz="1905" dirty="0">
                    <a:latin typeface="Times New Roman" panose="02020603050405020304" pitchFamily="18" charset="0"/>
                    <a:cs typeface="Times New Roman" panose="02020603050405020304" pitchFamily="18" charset="0"/>
                  </a:rPr>
                  <a:t> Total de elementos en la población.</a:t>
                </a:r>
              </a:p>
              <a:p>
                <a:pPr algn="just">
                  <a:lnSpc>
                    <a:spcPct val="150000"/>
                  </a:lnSpc>
                </a:pPr>
                <a14:m>
                  <m:oMath xmlns:m="http://schemas.openxmlformats.org/officeDocument/2006/math">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𝑖𝑗</m:t>
                        </m:r>
                      </m:sub>
                    </m:sSub>
                    <m:r>
                      <a:rPr lang="es-PE" sz="1905" i="1">
                        <a:latin typeface="Cambria Math" panose="02040503050406030204" pitchFamily="18" charset="0"/>
                        <a:cs typeface="Times New Roman" panose="02020603050405020304" pitchFamily="18" charset="0"/>
                      </a:rPr>
                      <m:t>:</m:t>
                    </m:r>
                  </m:oMath>
                </a14:m>
                <a:r>
                  <a:rPr lang="es-PE" sz="1905" dirty="0">
                    <a:latin typeface="Times New Roman" panose="02020603050405020304" pitchFamily="18" charset="0"/>
                    <a:cs typeface="Times New Roman" panose="02020603050405020304" pitchFamily="18" charset="0"/>
                  </a:rPr>
                  <a:t> Valor de la medición del elemento </a:t>
                </a:r>
                <a14:m>
                  <m:oMath xmlns:m="http://schemas.openxmlformats.org/officeDocument/2006/math">
                    <m:r>
                      <a:rPr lang="es-PE" sz="1905" i="1">
                        <a:latin typeface="Cambria Math" panose="02040503050406030204" pitchFamily="18" charset="0"/>
                        <a:cs typeface="Times New Roman" panose="02020603050405020304" pitchFamily="18" charset="0"/>
                      </a:rPr>
                      <m:t>𝑗</m:t>
                    </m:r>
                  </m:oMath>
                </a14:m>
                <a:r>
                  <a:rPr lang="es-PE" sz="1905" dirty="0">
                    <a:latin typeface="Times New Roman" panose="02020603050405020304" pitchFamily="18" charset="0"/>
                    <a:cs typeface="Times New Roman" panose="02020603050405020304" pitchFamily="18" charset="0"/>
                  </a:rPr>
                  <a:t> del conglomerado </a:t>
                </a:r>
                <a14:m>
                  <m:oMath xmlns:m="http://schemas.openxmlformats.org/officeDocument/2006/math">
                    <m:r>
                      <a:rPr lang="es-PE" sz="1905" i="1">
                        <a:latin typeface="Cambria Math" panose="02040503050406030204" pitchFamily="18" charset="0"/>
                        <a:cs typeface="Times New Roman" panose="02020603050405020304" pitchFamily="18" charset="0"/>
                      </a:rPr>
                      <m:t>𝑖</m:t>
                    </m:r>
                  </m:oMath>
                </a14:m>
                <a:r>
                  <a:rPr lang="es-PE" sz="1905" dirty="0">
                    <a:latin typeface="Times New Roman" panose="02020603050405020304" pitchFamily="18" charset="0"/>
                    <a:cs typeface="Times New Roman" panose="02020603050405020304" pitchFamily="18" charset="0"/>
                  </a:rPr>
                  <a:t> </a:t>
                </a:r>
              </a:p>
              <a:p>
                <a:pPr algn="just">
                  <a:lnSpc>
                    <a:spcPct val="150000"/>
                  </a:lnSpc>
                </a:pPr>
                <a14:m>
                  <m:oMath xmlns:m="http://schemas.openxmlformats.org/officeDocument/2006/math">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m:t>
                        </m:r>
                      </m:sub>
                    </m:sSub>
                    <m:r>
                      <a:rPr lang="es-PE" sz="1905" i="1">
                        <a:latin typeface="Cambria Math" panose="02040503050406030204" pitchFamily="18" charset="0"/>
                        <a:cs typeface="Times New Roman" panose="02020603050405020304" pitchFamily="18" charset="0"/>
                      </a:rPr>
                      <m:t>=</m:t>
                    </m:r>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𝑗</m:t>
                        </m:r>
                        <m:r>
                          <a:rPr lang="es-PE" sz="1905" i="1">
                            <a:latin typeface="Cambria Math" panose="02040503050406030204" pitchFamily="18" charset="0"/>
                            <a:cs typeface="Times New Roman" panose="02020603050405020304" pitchFamily="18" charset="0"/>
                          </a:rPr>
                          <m:t>=1</m:t>
                        </m:r>
                      </m:sub>
                      <m:sup>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𝑖𝑗</m:t>
                            </m:r>
                          </m:sub>
                        </m:sSub>
                      </m:e>
                    </m:nary>
                  </m:oMath>
                </a14:m>
                <a:r>
                  <a:rPr lang="es-PE" sz="1905" dirty="0">
                    <a:latin typeface="Times New Roman" panose="02020603050405020304" pitchFamily="18" charset="0"/>
                    <a:cs typeface="Times New Roman" panose="02020603050405020304" pitchFamily="18" charset="0"/>
                  </a:rPr>
                  <a:t>: Total del conglomerado </a:t>
                </a:r>
                <a14:m>
                  <m:oMath xmlns:m="http://schemas.openxmlformats.org/officeDocument/2006/math">
                    <m:r>
                      <a:rPr lang="es-PE" sz="1905" i="1">
                        <a:latin typeface="Cambria Math" panose="02040503050406030204" pitchFamily="18" charset="0"/>
                        <a:cs typeface="Times New Roman" panose="02020603050405020304" pitchFamily="18" charset="0"/>
                      </a:rPr>
                      <m:t>𝑖</m:t>
                    </m:r>
                  </m:oMath>
                </a14:m>
                <a:r>
                  <a:rPr lang="es-PE" sz="1905" dirty="0">
                    <a:latin typeface="Times New Roman" panose="02020603050405020304" pitchFamily="18" charset="0"/>
                    <a:cs typeface="Times New Roman" panose="02020603050405020304" pitchFamily="18" charset="0"/>
                  </a:rPr>
                  <a:t> </a:t>
                </a:r>
              </a:p>
            </p:txBody>
          </p:sp>
        </mc:Choice>
        <mc:Fallback>
          <p:sp>
            <p:nvSpPr>
              <p:cNvPr id="3" name="CuadroTexto 2"/>
              <p:cNvSpPr txBox="1">
                <a:spLocks noRot="1" noChangeAspect="1" noMove="1" noResize="1" noEditPoints="1" noAdjustHandles="1" noChangeArrowheads="1" noChangeShapeType="1" noTextEdit="1"/>
              </p:cNvSpPr>
              <p:nvPr/>
            </p:nvSpPr>
            <p:spPr>
              <a:xfrm>
                <a:off x="2030627" y="1910609"/>
                <a:ext cx="7787885" cy="2752869"/>
              </a:xfrm>
              <a:prstGeom prst="rect">
                <a:avLst/>
              </a:prstGeom>
              <a:blipFill>
                <a:blip r:embed="rId2"/>
                <a:stretch>
                  <a:fillRect b="-21018"/>
                </a:stretch>
              </a:blipFill>
            </p:spPr>
            <p:txBody>
              <a:bodyPr/>
              <a:lstStyle/>
              <a:p>
                <a:r>
                  <a:rPr lang="es-PE">
                    <a:noFill/>
                  </a:rPr>
                  <a:t> </a:t>
                </a:r>
              </a:p>
            </p:txBody>
          </p:sp>
        </mc:Fallback>
      </mc:AlternateContent>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Notación</a:t>
            </a:r>
          </a:p>
        </p:txBody>
      </p:sp>
    </p:spTree>
    <p:extLst>
      <p:ext uri="{BB962C8B-B14F-4D97-AF65-F5344CB8AC3E}">
        <p14:creationId xmlns:p14="http://schemas.microsoft.com/office/powerpoint/2010/main" val="298673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uadroTexto 2"/>
              <p:cNvSpPr txBox="1"/>
              <p:nvPr/>
            </p:nvSpPr>
            <p:spPr>
              <a:xfrm>
                <a:off x="1883686" y="1681703"/>
                <a:ext cx="7787885" cy="3670492"/>
              </a:xfrm>
              <a:prstGeom prst="rect">
                <a:avLst/>
              </a:prstGeom>
              <a:noFill/>
            </p:spPr>
            <p:txBody>
              <a:bodyPr wrap="square" rtlCol="0">
                <a:spAutoFit/>
              </a:bodyPr>
              <a:lstStyle/>
              <a:p>
                <a:pPr algn="just">
                  <a:lnSpc>
                    <a:spcPct val="150000"/>
                  </a:lnSpc>
                </a:pPr>
                <a:r>
                  <a:rPr lang="es-PE" sz="1088" b="1" dirty="0">
                    <a:latin typeface="Times New Roman" panose="02020603050405020304" pitchFamily="18" charset="0"/>
                    <a:cs typeface="Times New Roman" panose="02020603050405020304" pitchFamily="18" charset="0"/>
                  </a:rPr>
                  <a:t>A NIVEL POBLACIONAL</a:t>
                </a:r>
              </a:p>
              <a:p>
                <a:pPr algn="just">
                  <a:lnSpc>
                    <a:spcPct val="150000"/>
                  </a:lnSpc>
                </a:pPr>
                <a14:m>
                  <m:oMath xmlns:m="http://schemas.openxmlformats.org/officeDocument/2006/math">
                    <m:sSub>
                      <m:sSubPr>
                        <m:ctrlPr>
                          <a:rPr lang="es-PE" sz="1905" i="1">
                            <a:latin typeface="Cambria Math" panose="02040503050406030204" pitchFamily="18" charset="0"/>
                            <a:cs typeface="Times New Roman" panose="02020603050405020304" pitchFamily="18" charset="0"/>
                          </a:rPr>
                        </m:ctrlPr>
                      </m:sSubPr>
                      <m:e>
                        <m:acc>
                          <m:accPr>
                            <m:chr m:val="̅"/>
                            <m:ctrlPr>
                              <a:rPr lang="es-PE" sz="1905" i="1">
                                <a:latin typeface="Cambria Math" panose="02040503050406030204" pitchFamily="18" charset="0"/>
                                <a:cs typeface="Times New Roman" panose="02020603050405020304" pitchFamily="18" charset="0"/>
                              </a:rPr>
                            </m:ctrlPr>
                          </m:accPr>
                          <m:e>
                            <m:r>
                              <a:rPr lang="es-PE" sz="1905" i="1">
                                <a:latin typeface="Cambria Math" panose="02040503050406030204" pitchFamily="18" charset="0"/>
                                <a:cs typeface="Times New Roman" panose="02020603050405020304" pitchFamily="18" charset="0"/>
                              </a:rPr>
                              <m:t>𝑌</m:t>
                            </m:r>
                          </m:e>
                        </m:acc>
                      </m:e>
                      <m:sub>
                        <m:r>
                          <a:rPr lang="es-PE" sz="1905" i="1">
                            <a:latin typeface="Cambria Math" panose="02040503050406030204" pitchFamily="18" charset="0"/>
                            <a:cs typeface="Times New Roman" panose="02020603050405020304" pitchFamily="18" charset="0"/>
                          </a:rPr>
                          <m:t>𝑖</m:t>
                        </m:r>
                      </m:sub>
                    </m:sSub>
                    <m:r>
                      <a:rPr lang="es-PE" sz="1905" i="1">
                        <a:latin typeface="Cambria Math" panose="02040503050406030204" pitchFamily="18" charset="0"/>
                        <a:cs typeface="Times New Roman" panose="02020603050405020304" pitchFamily="18" charset="0"/>
                      </a:rPr>
                      <m:t>=</m:t>
                    </m:r>
                    <m:f>
                      <m:fPr>
                        <m:ctrlPr>
                          <a:rPr lang="es-PE" sz="1905" i="1">
                            <a:latin typeface="Cambria Math" panose="02040503050406030204" pitchFamily="18" charset="0"/>
                            <a:cs typeface="Times New Roman" panose="02020603050405020304" pitchFamily="18" charset="0"/>
                          </a:rPr>
                        </m:ctrlPr>
                      </m:fPr>
                      <m:num>
                        <m:r>
                          <a:rPr lang="es-PE" sz="1905" i="1">
                            <a:latin typeface="Cambria Math" panose="02040503050406030204" pitchFamily="18" charset="0"/>
                            <a:cs typeface="Times New Roman" panose="02020603050405020304" pitchFamily="18" charset="0"/>
                          </a:rPr>
                          <m:t>1</m:t>
                        </m:r>
                      </m:num>
                      <m:den>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den>
                    </m:f>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𝑗</m:t>
                        </m:r>
                        <m:r>
                          <a:rPr lang="es-PE" sz="1905" i="1">
                            <a:latin typeface="Cambria Math" panose="02040503050406030204" pitchFamily="18" charset="0"/>
                            <a:cs typeface="Times New Roman" panose="02020603050405020304" pitchFamily="18" charset="0"/>
                          </a:rPr>
                          <m:t>=</m:t>
                        </m:r>
                      </m:sub>
                      <m:sup>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𝑖𝑗</m:t>
                            </m:r>
                          </m:sub>
                        </m:sSub>
                      </m:e>
                    </m:nary>
                    <m:r>
                      <a:rPr lang="es-PE" sz="1905" b="1" i="1">
                        <a:latin typeface="Cambria Math" panose="02040503050406030204" pitchFamily="18" charset="0"/>
                        <a:cs typeface="Times New Roman" panose="02020603050405020304" pitchFamily="18" charset="0"/>
                      </a:rPr>
                      <m:t> </m:t>
                    </m:r>
                  </m:oMath>
                </a14:m>
                <a:r>
                  <a:rPr lang="es-PE" sz="1905" b="1" dirty="0">
                    <a:latin typeface="Times New Roman" panose="02020603050405020304" pitchFamily="18" charset="0"/>
                    <a:cs typeface="Times New Roman" panose="02020603050405020304" pitchFamily="18" charset="0"/>
                  </a:rPr>
                  <a:t> </a:t>
                </a:r>
                <a:r>
                  <a:rPr lang="es-PE" sz="1905" dirty="0">
                    <a:latin typeface="Times New Roman" panose="02020603050405020304" pitchFamily="18" charset="0"/>
                    <a:cs typeface="Times New Roman" panose="02020603050405020304" pitchFamily="18" charset="0"/>
                  </a:rPr>
                  <a:t>Promedio del conglomerado i</a:t>
                </a:r>
              </a:p>
              <a:p>
                <a:pPr algn="just">
                  <a:lnSpc>
                    <a:spcPct val="150000"/>
                  </a:lnSpc>
                </a:pPr>
                <a14:m>
                  <m:oMath xmlns:m="http://schemas.openxmlformats.org/officeDocument/2006/math">
                    <m:r>
                      <a:rPr lang="es-PE" sz="1905" i="1">
                        <a:latin typeface="Cambria Math" panose="02040503050406030204" pitchFamily="18" charset="0"/>
                        <a:cs typeface="Times New Roman" panose="02020603050405020304" pitchFamily="18" charset="0"/>
                      </a:rPr>
                      <m:t>𝑌</m:t>
                    </m:r>
                    <m:r>
                      <a:rPr lang="es-PE" sz="1905" i="1">
                        <a:latin typeface="Cambria Math" panose="02040503050406030204" pitchFamily="18" charset="0"/>
                        <a:cs typeface="Times New Roman" panose="02020603050405020304" pitchFamily="18" charset="0"/>
                      </a:rPr>
                      <m:t>=</m:t>
                    </m:r>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m:t>
                            </m:r>
                          </m:sub>
                        </m:sSub>
                        <m:r>
                          <a:rPr lang="es-PE" sz="1905" i="1">
                            <a:latin typeface="Cambria Math" panose="02040503050406030204" pitchFamily="18" charset="0"/>
                            <a:cs typeface="Times New Roman" panose="02020603050405020304" pitchFamily="18" charset="0"/>
                          </a:rPr>
                          <m:t>=</m:t>
                        </m:r>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𝑗</m:t>
                                </m:r>
                                <m:r>
                                  <a:rPr lang="es-PE" sz="1905" i="1">
                                    <a:latin typeface="Cambria Math" panose="02040503050406030204" pitchFamily="18" charset="0"/>
                                    <a:cs typeface="Times New Roman" panose="02020603050405020304" pitchFamily="18" charset="0"/>
                                  </a:rPr>
                                  <m:t>=1</m:t>
                                </m:r>
                              </m:sub>
                              <m:sup>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𝑖𝑗</m:t>
                                    </m:r>
                                  </m:sub>
                                </m:sSub>
                              </m:e>
                            </m:nary>
                          </m:e>
                        </m:nary>
                      </m:e>
                    </m:nary>
                    <m:r>
                      <a:rPr lang="es-PE" sz="1905" b="1">
                        <a:latin typeface="Cambria Math" panose="02040503050406030204" pitchFamily="18" charset="0"/>
                        <a:cs typeface="Times New Roman" panose="02020603050405020304" pitchFamily="18" charset="0"/>
                      </a:rPr>
                      <m:t> </m:t>
                    </m:r>
                  </m:oMath>
                </a14:m>
                <a:r>
                  <a:rPr lang="es-PE" sz="1905" dirty="0">
                    <a:latin typeface="Times New Roman" panose="02020603050405020304" pitchFamily="18" charset="0"/>
                    <a:cs typeface="Times New Roman" panose="02020603050405020304" pitchFamily="18" charset="0"/>
                  </a:rPr>
                  <a:t>Total poblacional</a:t>
                </a:r>
              </a:p>
              <a:p>
                <a:pPr algn="just">
                  <a:lnSpc>
                    <a:spcPct val="150000"/>
                  </a:lnSpc>
                </a:pPr>
                <a14:m>
                  <m:oMath xmlns:m="http://schemas.openxmlformats.org/officeDocument/2006/math">
                    <m:acc>
                      <m:accPr>
                        <m:chr m:val="̅"/>
                        <m:ctrlPr>
                          <a:rPr lang="es-PE" sz="1905" i="1">
                            <a:latin typeface="Cambria Math" panose="02040503050406030204" pitchFamily="18" charset="0"/>
                            <a:cs typeface="Times New Roman" panose="02020603050405020304" pitchFamily="18" charset="0"/>
                          </a:rPr>
                        </m:ctrlPr>
                      </m:accPr>
                      <m:e>
                        <m:r>
                          <a:rPr lang="es-PE" sz="1905" i="1">
                            <a:latin typeface="Cambria Math" panose="02040503050406030204" pitchFamily="18" charset="0"/>
                            <a:cs typeface="Times New Roman" panose="02020603050405020304" pitchFamily="18" charset="0"/>
                          </a:rPr>
                          <m:t>𝑌</m:t>
                        </m:r>
                      </m:e>
                    </m:acc>
                    <m:r>
                      <a:rPr lang="es-PE" sz="1905" i="1">
                        <a:latin typeface="Cambria Math" panose="02040503050406030204" pitchFamily="18" charset="0"/>
                        <a:cs typeface="Times New Roman" panose="02020603050405020304" pitchFamily="18" charset="0"/>
                      </a:rPr>
                      <m:t>=</m:t>
                    </m:r>
                    <m:f>
                      <m:fPr>
                        <m:ctrlPr>
                          <a:rPr lang="es-PE" sz="1905" i="1">
                            <a:latin typeface="Cambria Math" panose="02040503050406030204" pitchFamily="18" charset="0"/>
                            <a:cs typeface="Times New Roman" panose="02020603050405020304" pitchFamily="18" charset="0"/>
                          </a:rPr>
                        </m:ctrlPr>
                      </m:fPr>
                      <m:num>
                        <m:r>
                          <a:rPr lang="es-PE" sz="1905" i="1">
                            <a:latin typeface="Cambria Math" panose="02040503050406030204" pitchFamily="18" charset="0"/>
                            <a:cs typeface="Times New Roman" panose="02020603050405020304" pitchFamily="18" charset="0"/>
                          </a:rPr>
                          <m:t>1</m:t>
                        </m:r>
                      </m:num>
                      <m:den>
                        <m:r>
                          <a:rPr lang="es-PE" sz="1905" i="1">
                            <a:latin typeface="Cambria Math" panose="02040503050406030204" pitchFamily="18" charset="0"/>
                            <a:cs typeface="Times New Roman" panose="02020603050405020304" pitchFamily="18" charset="0"/>
                          </a:rPr>
                          <m:t>𝑁</m:t>
                        </m:r>
                      </m:den>
                    </m:f>
                    <m:nary>
                      <m:naryPr>
                        <m:chr m:val="∑"/>
                        <m:ctrlPr>
                          <a:rPr lang="es-PE" sz="1905" i="1">
                            <a:latin typeface="Cambria Math" panose="02040503050406030204" pitchFamily="18" charset="0"/>
                            <a:cs typeface="Times New Roman" panose="02020603050405020304" pitchFamily="18" charset="0"/>
                          </a:rPr>
                        </m:ctrlPr>
                      </m:naryPr>
                      <m:sub>
                        <m:r>
                          <m:rPr>
                            <m:brk m:alnAt="23"/>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m:t>
                            </m:r>
                          </m:sub>
                        </m:sSub>
                      </m:e>
                    </m:nary>
                    <m:r>
                      <a:rPr lang="es-PE" sz="1905" i="1">
                        <a:latin typeface="Cambria Math" panose="02040503050406030204" pitchFamily="18" charset="0"/>
                        <a:cs typeface="Times New Roman" panose="02020603050405020304" pitchFamily="18" charset="0"/>
                      </a:rPr>
                      <m:t> </m:t>
                    </m:r>
                  </m:oMath>
                </a14:m>
                <a:r>
                  <a:rPr lang="es-PE" sz="1905" dirty="0">
                    <a:latin typeface="Times New Roman" panose="02020603050405020304" pitchFamily="18" charset="0"/>
                    <a:cs typeface="Times New Roman" panose="02020603050405020304" pitchFamily="18" charset="0"/>
                  </a:rPr>
                  <a:t> Promedio de totales de conglomerados </a:t>
                </a:r>
              </a:p>
              <a:p>
                <a:pPr algn="just">
                  <a:lnSpc>
                    <a:spcPct val="150000"/>
                  </a:lnSpc>
                </a:pPr>
                <a14:m>
                  <m:oMath xmlns:m="http://schemas.openxmlformats.org/officeDocument/2006/math">
                    <m:sSub>
                      <m:sSubPr>
                        <m:ctrlPr>
                          <a:rPr lang="es-PE" sz="1905" i="1">
                            <a:latin typeface="Cambria Math" panose="02040503050406030204" pitchFamily="18" charset="0"/>
                            <a:cs typeface="Times New Roman" panose="02020603050405020304" pitchFamily="18" charset="0"/>
                          </a:rPr>
                        </m:ctrlPr>
                      </m:sSubPr>
                      <m:e>
                        <m:acc>
                          <m:accPr>
                            <m:chr m:val="̅"/>
                            <m:ctrlPr>
                              <a:rPr lang="es-PE" sz="1905" i="1">
                                <a:latin typeface="Cambria Math" panose="02040503050406030204" pitchFamily="18" charset="0"/>
                                <a:cs typeface="Times New Roman" panose="02020603050405020304" pitchFamily="18" charset="0"/>
                              </a:rPr>
                            </m:ctrlPr>
                          </m:accPr>
                          <m:e>
                            <m:r>
                              <a:rPr lang="es-PE" sz="1905" i="1">
                                <a:latin typeface="Cambria Math" panose="02040503050406030204" pitchFamily="18" charset="0"/>
                                <a:cs typeface="Times New Roman" panose="02020603050405020304" pitchFamily="18" charset="0"/>
                              </a:rPr>
                              <m:t>𝑌</m:t>
                            </m:r>
                          </m:e>
                        </m:acc>
                      </m:e>
                      <m:sub>
                        <m:r>
                          <a:rPr lang="es-PE" sz="1905" i="1">
                            <a:latin typeface="Cambria Math" panose="02040503050406030204" pitchFamily="18" charset="0"/>
                            <a:cs typeface="Times New Roman" panose="02020603050405020304" pitchFamily="18" charset="0"/>
                          </a:rPr>
                          <m:t>𝑒</m:t>
                        </m:r>
                      </m:sub>
                    </m:sSub>
                    <m:r>
                      <a:rPr lang="es-PE" sz="1905" i="1">
                        <a:latin typeface="Cambria Math" panose="02040503050406030204" pitchFamily="18" charset="0"/>
                        <a:cs typeface="Times New Roman" panose="02020603050405020304" pitchFamily="18" charset="0"/>
                      </a:rPr>
                      <m:t>=</m:t>
                    </m:r>
                    <m:f>
                      <m:fPr>
                        <m:ctrlPr>
                          <a:rPr lang="es-PE" sz="1905" i="1">
                            <a:latin typeface="Cambria Math" panose="02040503050406030204" pitchFamily="18" charset="0"/>
                            <a:cs typeface="Times New Roman" panose="02020603050405020304" pitchFamily="18" charset="0"/>
                          </a:rPr>
                        </m:ctrlPr>
                      </m:fPr>
                      <m:num>
                        <m:r>
                          <a:rPr lang="es-PE" sz="1905" i="1">
                            <a:latin typeface="Cambria Math" panose="02040503050406030204" pitchFamily="18" charset="0"/>
                            <a:cs typeface="Times New Roman" panose="02020603050405020304" pitchFamily="18" charset="0"/>
                          </a:rPr>
                          <m:t>𝑌</m:t>
                        </m:r>
                      </m:num>
                      <m:den>
                        <m:r>
                          <a:rPr lang="es-PE" sz="1905" i="1">
                            <a:latin typeface="Cambria Math" panose="02040503050406030204" pitchFamily="18" charset="0"/>
                            <a:cs typeface="Times New Roman" panose="02020603050405020304" pitchFamily="18" charset="0"/>
                          </a:rPr>
                          <m:t>𝑀</m:t>
                        </m:r>
                      </m:den>
                    </m:f>
                    <m:r>
                      <a:rPr lang="es-PE" sz="1905" i="1">
                        <a:latin typeface="Cambria Math" panose="02040503050406030204" pitchFamily="18" charset="0"/>
                        <a:cs typeface="Times New Roman" panose="02020603050405020304" pitchFamily="18" charset="0"/>
                      </a:rPr>
                      <m:t>=</m:t>
                    </m:r>
                    <m:f>
                      <m:fPr>
                        <m:ctrlPr>
                          <a:rPr lang="es-PE" sz="1905" i="1">
                            <a:latin typeface="Cambria Math" panose="02040503050406030204" pitchFamily="18" charset="0"/>
                            <a:cs typeface="Times New Roman" panose="02020603050405020304" pitchFamily="18" charset="0"/>
                          </a:rPr>
                        </m:ctrlPr>
                      </m:fPr>
                      <m:num>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m:t>
                                </m:r>
                              </m:sub>
                            </m:sSub>
                          </m:e>
                        </m:nary>
                      </m:num>
                      <m:den>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𝑀</m:t>
                                </m:r>
                              </m:e>
                              <m:sub>
                                <m:r>
                                  <a:rPr lang="es-PE" sz="1905" i="1">
                                    <a:latin typeface="Cambria Math" panose="02040503050406030204" pitchFamily="18" charset="0"/>
                                    <a:cs typeface="Times New Roman" panose="02020603050405020304" pitchFamily="18" charset="0"/>
                                  </a:rPr>
                                  <m:t>𝑖</m:t>
                                </m:r>
                              </m:sub>
                            </m:sSub>
                          </m:e>
                        </m:nary>
                      </m:den>
                    </m:f>
                  </m:oMath>
                </a14:m>
                <a:r>
                  <a:rPr lang="es-PE" sz="1905" dirty="0">
                    <a:latin typeface="Times New Roman" panose="02020603050405020304" pitchFamily="18" charset="0"/>
                    <a:cs typeface="Times New Roman" panose="02020603050405020304" pitchFamily="18" charset="0"/>
                  </a:rPr>
                  <a:t> Promedio por elemento</a:t>
                </a:r>
              </a:p>
              <a:p>
                <a:pPr algn="just">
                  <a:lnSpc>
                    <a:spcPct val="150000"/>
                  </a:lnSpc>
                </a:pPr>
                <a14:m>
                  <m:oMath xmlns:m="http://schemas.openxmlformats.org/officeDocument/2006/math">
                    <m:sSubSup>
                      <m:sSubSupPr>
                        <m:ctrlPr>
                          <a:rPr lang="es-PE" sz="1905" i="1">
                            <a:latin typeface="Cambria Math" panose="02040503050406030204" pitchFamily="18" charset="0"/>
                            <a:cs typeface="Times New Roman" panose="02020603050405020304" pitchFamily="18" charset="0"/>
                          </a:rPr>
                        </m:ctrlPr>
                      </m:sSubSupPr>
                      <m:e>
                        <m:r>
                          <a:rPr lang="es-PE" sz="1905" i="1">
                            <a:latin typeface="Cambria Math" panose="02040503050406030204" pitchFamily="18" charset="0"/>
                            <a:cs typeface="Times New Roman" panose="02020603050405020304" pitchFamily="18" charset="0"/>
                          </a:rPr>
                          <m:t>𝑆</m:t>
                        </m:r>
                      </m:e>
                      <m:sub>
                        <m:r>
                          <a:rPr lang="es-PE" sz="1905" i="1">
                            <a:latin typeface="Cambria Math" panose="02040503050406030204" pitchFamily="18" charset="0"/>
                            <a:cs typeface="Times New Roman" panose="02020603050405020304" pitchFamily="18" charset="0"/>
                          </a:rPr>
                          <m:t>𝑏</m:t>
                        </m:r>
                      </m:sub>
                      <m:sup>
                        <m:r>
                          <a:rPr lang="es-PE" sz="1905" i="1">
                            <a:latin typeface="Cambria Math" panose="02040503050406030204" pitchFamily="18" charset="0"/>
                            <a:cs typeface="Times New Roman" panose="02020603050405020304" pitchFamily="18" charset="0"/>
                          </a:rPr>
                          <m:t>2</m:t>
                        </m:r>
                      </m:sup>
                    </m:sSubSup>
                    <m:r>
                      <a:rPr lang="es-PE" sz="1905" i="1">
                        <a:latin typeface="Cambria Math" panose="02040503050406030204" pitchFamily="18" charset="0"/>
                        <a:cs typeface="Times New Roman" panose="02020603050405020304" pitchFamily="18" charset="0"/>
                      </a:rPr>
                      <m:t>=</m:t>
                    </m:r>
                    <m:f>
                      <m:fPr>
                        <m:ctrlPr>
                          <a:rPr lang="es-PE" sz="1905" i="1">
                            <a:latin typeface="Cambria Math" panose="02040503050406030204" pitchFamily="18" charset="0"/>
                            <a:cs typeface="Times New Roman" panose="02020603050405020304" pitchFamily="18" charset="0"/>
                          </a:rPr>
                        </m:ctrlPr>
                      </m:fPr>
                      <m:num>
                        <m:r>
                          <a:rPr lang="es-PE" sz="1905" i="1">
                            <a:latin typeface="Cambria Math" panose="02040503050406030204" pitchFamily="18" charset="0"/>
                            <a:cs typeface="Times New Roman" panose="02020603050405020304" pitchFamily="18" charset="0"/>
                          </a:rPr>
                          <m:t>1</m:t>
                        </m:r>
                      </m:num>
                      <m:den>
                        <m:r>
                          <a:rPr lang="es-PE" sz="1905" i="1">
                            <a:latin typeface="Cambria Math" panose="02040503050406030204" pitchFamily="18" charset="0"/>
                            <a:cs typeface="Times New Roman" panose="02020603050405020304" pitchFamily="18" charset="0"/>
                          </a:rPr>
                          <m:t>𝑁</m:t>
                        </m:r>
                        <m:r>
                          <a:rPr lang="es-PE" sz="1905" i="1">
                            <a:latin typeface="Cambria Math" panose="02040503050406030204" pitchFamily="18" charset="0"/>
                            <a:cs typeface="Times New Roman" panose="02020603050405020304" pitchFamily="18" charset="0"/>
                          </a:rPr>
                          <m:t>−1</m:t>
                        </m:r>
                      </m:den>
                    </m:f>
                    <m:nary>
                      <m:naryPr>
                        <m:chr m:val="∑"/>
                        <m:limLoc m:val="subSup"/>
                        <m:ctrlPr>
                          <a:rPr lang="es-PE" sz="1905" i="1">
                            <a:latin typeface="Cambria Math" panose="02040503050406030204" pitchFamily="18" charset="0"/>
                            <a:cs typeface="Times New Roman" panose="02020603050405020304" pitchFamily="18" charset="0"/>
                          </a:rPr>
                        </m:ctrlPr>
                      </m:naryPr>
                      <m:sub>
                        <m:r>
                          <m:rPr>
                            <m:brk m:alnAt="25"/>
                          </m:rPr>
                          <a:rPr lang="es-PE" sz="1905" i="1">
                            <a:latin typeface="Cambria Math" panose="02040503050406030204" pitchFamily="18" charset="0"/>
                            <a:cs typeface="Times New Roman" panose="02020603050405020304" pitchFamily="18" charset="0"/>
                          </a:rPr>
                          <m:t>𝑖</m:t>
                        </m:r>
                        <m:r>
                          <a:rPr lang="es-PE" sz="1905" i="1">
                            <a:latin typeface="Cambria Math" panose="02040503050406030204" pitchFamily="18" charset="0"/>
                            <a:cs typeface="Times New Roman" panose="02020603050405020304" pitchFamily="18" charset="0"/>
                          </a:rPr>
                          <m:t>=1</m:t>
                        </m:r>
                      </m:sub>
                      <m:sup>
                        <m:r>
                          <a:rPr lang="es-PE" sz="1905" i="1">
                            <a:latin typeface="Cambria Math" panose="02040503050406030204" pitchFamily="18" charset="0"/>
                            <a:cs typeface="Times New Roman" panose="02020603050405020304" pitchFamily="18" charset="0"/>
                          </a:rPr>
                          <m:t>𝑁</m:t>
                        </m:r>
                      </m:sup>
                      <m:e>
                        <m:sSup>
                          <m:sSupPr>
                            <m:ctrlPr>
                              <a:rPr lang="es-PE" sz="1905" i="1">
                                <a:latin typeface="Cambria Math" panose="02040503050406030204" pitchFamily="18" charset="0"/>
                                <a:cs typeface="Times New Roman" panose="02020603050405020304" pitchFamily="18" charset="0"/>
                              </a:rPr>
                            </m:ctrlPr>
                          </m:sSupPr>
                          <m:e>
                            <m:d>
                              <m:dPr>
                                <m:ctrlPr>
                                  <a:rPr lang="es-PE" sz="1905" i="1">
                                    <a:latin typeface="Cambria Math" panose="02040503050406030204" pitchFamily="18" charset="0"/>
                                    <a:cs typeface="Times New Roman" panose="02020603050405020304" pitchFamily="18" charset="0"/>
                                  </a:rPr>
                                </m:ctrlPr>
                              </m:dPr>
                              <m:e>
                                <m:sSub>
                                  <m:sSubPr>
                                    <m:ctrlPr>
                                      <a:rPr lang="es-PE" sz="1905" i="1">
                                        <a:latin typeface="Cambria Math" panose="02040503050406030204" pitchFamily="18" charset="0"/>
                                        <a:cs typeface="Times New Roman" panose="02020603050405020304" pitchFamily="18" charset="0"/>
                                      </a:rPr>
                                    </m:ctrlPr>
                                  </m:sSubPr>
                                  <m:e>
                                    <m:r>
                                      <a:rPr lang="es-PE" sz="1905" i="1">
                                        <a:latin typeface="Cambria Math" panose="02040503050406030204" pitchFamily="18" charset="0"/>
                                        <a:cs typeface="Times New Roman" panose="02020603050405020304" pitchFamily="18" charset="0"/>
                                      </a:rPr>
                                      <m:t>𝑌</m:t>
                                    </m:r>
                                  </m:e>
                                  <m:sub>
                                    <m:r>
                                      <a:rPr lang="es-PE" sz="1905" i="1">
                                        <a:latin typeface="Cambria Math" panose="02040503050406030204" pitchFamily="18" charset="0"/>
                                        <a:cs typeface="Times New Roman" panose="02020603050405020304" pitchFamily="18" charset="0"/>
                                      </a:rPr>
                                      <m:t>𝑖</m:t>
                                    </m:r>
                                  </m:sub>
                                </m:sSub>
                                <m:r>
                                  <a:rPr lang="es-PE" sz="1905" i="1">
                                    <a:latin typeface="Cambria Math" panose="02040503050406030204" pitchFamily="18" charset="0"/>
                                    <a:cs typeface="Times New Roman" panose="02020603050405020304" pitchFamily="18" charset="0"/>
                                  </a:rPr>
                                  <m:t>−</m:t>
                                </m:r>
                                <m:acc>
                                  <m:accPr>
                                    <m:chr m:val="̅"/>
                                    <m:ctrlPr>
                                      <a:rPr lang="es-PE" sz="1905" i="1">
                                        <a:latin typeface="Cambria Math" panose="02040503050406030204" pitchFamily="18" charset="0"/>
                                        <a:cs typeface="Times New Roman" panose="02020603050405020304" pitchFamily="18" charset="0"/>
                                      </a:rPr>
                                    </m:ctrlPr>
                                  </m:accPr>
                                  <m:e>
                                    <m:r>
                                      <a:rPr lang="es-PE" sz="1905" i="1">
                                        <a:latin typeface="Cambria Math" panose="02040503050406030204" pitchFamily="18" charset="0"/>
                                        <a:cs typeface="Times New Roman" panose="02020603050405020304" pitchFamily="18" charset="0"/>
                                      </a:rPr>
                                      <m:t>𝑌</m:t>
                                    </m:r>
                                  </m:e>
                                </m:acc>
                              </m:e>
                            </m:d>
                          </m:e>
                          <m:sup>
                            <m:r>
                              <a:rPr lang="es-PE" sz="1905" i="1">
                                <a:latin typeface="Cambria Math" panose="02040503050406030204" pitchFamily="18" charset="0"/>
                                <a:cs typeface="Times New Roman" panose="02020603050405020304" pitchFamily="18" charset="0"/>
                              </a:rPr>
                              <m:t>2</m:t>
                            </m:r>
                          </m:sup>
                        </m:sSup>
                      </m:e>
                    </m:nary>
                  </m:oMath>
                </a14:m>
                <a:r>
                  <a:rPr lang="es-PE" sz="1905" dirty="0">
                    <a:latin typeface="Times New Roman" panose="02020603050405020304" pitchFamily="18" charset="0"/>
                    <a:cs typeface="Times New Roman" panose="02020603050405020304" pitchFamily="18" charset="0"/>
                  </a:rPr>
                  <a:t> Varianza entre totales de conglomerados</a:t>
                </a:r>
              </a:p>
            </p:txBody>
          </p:sp>
        </mc:Choice>
        <mc:Fallback>
          <p:sp>
            <p:nvSpPr>
              <p:cNvPr id="3" name="CuadroTexto 2"/>
              <p:cNvSpPr txBox="1">
                <a:spLocks noRot="1" noChangeAspect="1" noMove="1" noResize="1" noEditPoints="1" noAdjustHandles="1" noChangeArrowheads="1" noChangeShapeType="1" noTextEdit="1"/>
              </p:cNvSpPr>
              <p:nvPr/>
            </p:nvSpPr>
            <p:spPr>
              <a:xfrm>
                <a:off x="1883686" y="1681703"/>
                <a:ext cx="7787885" cy="3670492"/>
              </a:xfrm>
              <a:prstGeom prst="rect">
                <a:avLst/>
              </a:prstGeom>
              <a:blipFill>
                <a:blip r:embed="rId2"/>
                <a:stretch>
                  <a:fillRect b="-15282"/>
                </a:stretch>
              </a:blipFill>
            </p:spPr>
            <p:txBody>
              <a:bodyPr/>
              <a:lstStyle/>
              <a:p>
                <a:r>
                  <a:rPr lang="es-PE">
                    <a:noFill/>
                  </a:rPr>
                  <a:t> </a:t>
                </a:r>
              </a:p>
            </p:txBody>
          </p:sp>
        </mc:Fallback>
      </mc:AlternateContent>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Notación</a:t>
            </a:r>
          </a:p>
        </p:txBody>
      </p:sp>
    </p:spTree>
    <p:extLst>
      <p:ext uri="{BB962C8B-B14F-4D97-AF65-F5344CB8AC3E}">
        <p14:creationId xmlns:p14="http://schemas.microsoft.com/office/powerpoint/2010/main" val="100341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00110"/>
          </a:xfrm>
          <a:prstGeom prst="rect">
            <a:avLst/>
          </a:prstGeom>
          <a:noFill/>
        </p:spPr>
        <p:txBody>
          <a:bodyPr wrap="square" rtlCol="0">
            <a:spAutoFit/>
          </a:bodyPr>
          <a:lstStyle/>
          <a:p>
            <a:pPr algn="ctr"/>
            <a:r>
              <a:rPr lang="es-PE" sz="2000" dirty="0">
                <a:solidFill>
                  <a:srgbClr val="0000FF"/>
                </a:solidFill>
                <a:latin typeface="Times New Roman" panose="02020603050405020304" pitchFamily="18" charset="0"/>
                <a:cs typeface="Times New Roman" panose="02020603050405020304" pitchFamily="18" charset="0"/>
              </a:rPr>
              <a:t>Estimación de una media y un total poblacional</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C4F8EE44-EF34-4051-BF25-9EC1F367EFF6}"/>
                  </a:ext>
                </a:extLst>
              </p:cNvPr>
              <p:cNvSpPr txBox="1"/>
              <p:nvPr/>
            </p:nvSpPr>
            <p:spPr>
              <a:xfrm>
                <a:off x="2495600" y="1656015"/>
                <a:ext cx="6951262" cy="3595728"/>
              </a:xfrm>
              <a:prstGeom prst="rect">
                <a:avLst/>
              </a:prstGeom>
              <a:noFill/>
            </p:spPr>
            <p:txBody>
              <a:bodyPr wrap="none" rtlCol="0">
                <a:spAutoFit/>
              </a:bodyPr>
              <a:lstStyle/>
              <a:p>
                <a:pPr algn="just">
                  <a:lnSpc>
                    <a:spcPct val="150000"/>
                  </a:lnSpc>
                </a:pPr>
                <a:r>
                  <a:rPr lang="es-PE" dirty="0">
                    <a:latin typeface="Times New Roman" panose="02020603050405020304" pitchFamily="18" charset="0"/>
                    <a:cs typeface="Times New Roman" panose="02020603050405020304" pitchFamily="18" charset="0"/>
                  </a:rPr>
                  <a:t>Sean: </a:t>
                </a:r>
              </a:p>
              <a:p>
                <a:pPr algn="just">
                  <a:lnSpc>
                    <a:spcPct val="150000"/>
                  </a:lnSpc>
                </a:pPr>
                <a14:m>
                  <m:oMath xmlns:m="http://schemas.openxmlformats.org/officeDocument/2006/math">
                    <m:r>
                      <a:rPr lang="es-PE" b="0" i="1" smtClean="0">
                        <a:latin typeface="Cambria Math" panose="02040503050406030204" pitchFamily="18" charset="0"/>
                        <a:cs typeface="Times New Roman" panose="02020603050405020304" pitchFamily="18" charset="0"/>
                      </a:rPr>
                      <m:t>𝑁</m:t>
                    </m:r>
                    <m:r>
                      <a:rPr lang="es-PE" b="0" i="1" smtClean="0">
                        <a:latin typeface="Cambria Math" panose="02040503050406030204" pitchFamily="18" charset="0"/>
                        <a:cs typeface="Times New Roman" panose="02020603050405020304" pitchFamily="18" charset="0"/>
                      </a:rPr>
                      <m:t>:</m:t>
                    </m:r>
                  </m:oMath>
                </a14:m>
                <a:r>
                  <a:rPr lang="es-PE" dirty="0">
                    <a:latin typeface="Times New Roman" panose="02020603050405020304" pitchFamily="18" charset="0"/>
                    <a:cs typeface="Times New Roman" panose="02020603050405020304" pitchFamily="18" charset="0"/>
                  </a:rPr>
                  <a:t> número de conglomerados en la población.</a:t>
                </a:r>
              </a:p>
              <a:p>
                <a:pPr algn="just">
                  <a:lnSpc>
                    <a:spcPct val="150000"/>
                  </a:lnSpc>
                </a:pPr>
                <a14:m>
                  <m:oMath xmlns:m="http://schemas.openxmlformats.org/officeDocument/2006/math">
                    <m:r>
                      <a:rPr lang="es-PE" b="0" i="1" smtClean="0">
                        <a:latin typeface="Cambria Math" panose="02040503050406030204" pitchFamily="18" charset="0"/>
                        <a:cs typeface="Times New Roman" panose="02020603050405020304" pitchFamily="18" charset="0"/>
                      </a:rPr>
                      <m:t>𝑛</m:t>
                    </m:r>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número de conglomerados seleccionados en una muestra aleatoria.</a:t>
                </a:r>
              </a:p>
              <a:p>
                <a:pPr algn="just">
                  <a:lnSpc>
                    <a:spcPct val="150000"/>
                  </a:lnSpc>
                </a:pPr>
                <a14:m>
                  <m:oMath xmlns:m="http://schemas.openxmlformats.org/officeDocument/2006/math">
                    <m:sSub>
                      <m:sSubPr>
                        <m:ctrlPr>
                          <a:rPr lang="es-PE" i="1" smtClean="0">
                            <a:latin typeface="Cambria Math" panose="02040503050406030204" pitchFamily="18" charset="0"/>
                            <a:cs typeface="Times New Roman" panose="02020603050405020304" pitchFamily="18" charset="0"/>
                          </a:rPr>
                        </m:ctrlPr>
                      </m:sSubPr>
                      <m:e>
                        <m:r>
                          <a:rPr lang="es-PE" b="0" i="1" smtClean="0">
                            <a:latin typeface="Cambria Math" panose="02040503050406030204" pitchFamily="18" charset="0"/>
                            <a:cs typeface="Times New Roman" panose="02020603050405020304" pitchFamily="18" charset="0"/>
                          </a:rPr>
                          <m:t>𝑚</m:t>
                        </m:r>
                      </m:e>
                      <m:sub>
                        <m:r>
                          <a:rPr lang="es-PE" b="0" i="1" smtClean="0">
                            <a:latin typeface="Cambria Math" panose="02040503050406030204" pitchFamily="18" charset="0"/>
                            <a:cs typeface="Times New Roman" panose="02020603050405020304" pitchFamily="18" charset="0"/>
                          </a:rPr>
                          <m:t>𝑖</m:t>
                        </m:r>
                      </m:sub>
                    </m:sSub>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número de elementos que contiene el conglomerado </a:t>
                </a:r>
                <a14:m>
                  <m:oMath xmlns:m="http://schemas.openxmlformats.org/officeDocument/2006/math">
                    <m:r>
                      <a:rPr lang="es-PE" b="0" i="1" smtClean="0">
                        <a:latin typeface="Cambria Math" panose="02040503050406030204" pitchFamily="18" charset="0"/>
                        <a:cs typeface="Times New Roman" panose="02020603050405020304" pitchFamily="18" charset="0"/>
                      </a:rPr>
                      <m:t>𝑖</m:t>
                    </m:r>
                    <m:r>
                      <a:rPr lang="es-PE" b="0" i="1" smtClean="0">
                        <a:latin typeface="Cambria Math" panose="02040503050406030204" pitchFamily="18" charset="0"/>
                        <a:cs typeface="Times New Roman" panose="02020603050405020304" pitchFamily="18" charset="0"/>
                      </a:rPr>
                      <m:t>, </m:t>
                    </m:r>
                    <m:r>
                      <a:rPr lang="es-PE" b="0" i="1" smtClean="0">
                        <a:latin typeface="Cambria Math" panose="02040503050406030204" pitchFamily="18" charset="0"/>
                        <a:cs typeface="Times New Roman" panose="02020603050405020304" pitchFamily="18" charset="0"/>
                      </a:rPr>
                      <m:t>𝑖</m:t>
                    </m:r>
                    <m:r>
                      <a:rPr lang="es-PE" b="0" i="1" smtClean="0">
                        <a:latin typeface="Cambria Math" panose="02040503050406030204" pitchFamily="18" charset="0"/>
                        <a:cs typeface="Times New Roman" panose="02020603050405020304" pitchFamily="18" charset="0"/>
                      </a:rPr>
                      <m:t>=1,2,…,</m:t>
                    </m:r>
                    <m:r>
                      <a:rPr lang="es-PE" b="0" i="1" smtClean="0">
                        <a:latin typeface="Cambria Math" panose="02040503050406030204" pitchFamily="18" charset="0"/>
                        <a:cs typeface="Times New Roman" panose="02020603050405020304" pitchFamily="18" charset="0"/>
                      </a:rPr>
                      <m:t>𝑁</m:t>
                    </m:r>
                    <m:r>
                      <a:rPr lang="es-PE" b="0" i="1" smtClean="0">
                        <a:latin typeface="Cambria Math" panose="02040503050406030204" pitchFamily="18" charset="0"/>
                        <a:cs typeface="Times New Roman" panose="02020603050405020304" pitchFamily="18" charset="0"/>
                      </a:rPr>
                      <m:t>.</m:t>
                    </m:r>
                  </m:oMath>
                </a14:m>
                <a:endParaRPr lang="es-PE" b="0" dirty="0">
                  <a:latin typeface="Times New Roman" panose="02020603050405020304" pitchFamily="18" charset="0"/>
                  <a:cs typeface="Times New Roman" panose="02020603050405020304" pitchFamily="18" charset="0"/>
                </a:endParaRPr>
              </a:p>
              <a:p>
                <a:pPr algn="just">
                  <a:lnSpc>
                    <a:spcPct val="150000"/>
                  </a:lnSpc>
                </a:pP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𝑚</m:t>
                        </m:r>
                      </m:e>
                    </m:acc>
                    <m:r>
                      <a:rPr lang="es-PE" b="0" i="1" smtClean="0">
                        <a:latin typeface="Cambria Math" panose="02040503050406030204" pitchFamily="18" charset="0"/>
                        <a:cs typeface="Times New Roman" panose="02020603050405020304" pitchFamily="18" charset="0"/>
                      </a:rPr>
                      <m:t>=</m:t>
                    </m:r>
                    <m:f>
                      <m:fPr>
                        <m:ctrlPr>
                          <a:rPr lang="es-PE" b="0" i="1" smtClean="0">
                            <a:latin typeface="Cambria Math" panose="02040503050406030204" pitchFamily="18" charset="0"/>
                            <a:cs typeface="Times New Roman" panose="02020603050405020304" pitchFamily="18" charset="0"/>
                          </a:rPr>
                        </m:ctrlPr>
                      </m:fPr>
                      <m:num>
                        <m:r>
                          <a:rPr lang="es-PE" b="0" i="1" smtClean="0">
                            <a:latin typeface="Cambria Math" panose="02040503050406030204" pitchFamily="18" charset="0"/>
                            <a:cs typeface="Times New Roman" panose="02020603050405020304" pitchFamily="18" charset="0"/>
                          </a:rPr>
                          <m:t>1</m:t>
                        </m:r>
                      </m:num>
                      <m:den>
                        <m:r>
                          <a:rPr lang="es-PE" b="0" i="1" smtClean="0">
                            <a:latin typeface="Cambria Math" panose="02040503050406030204" pitchFamily="18" charset="0"/>
                            <a:cs typeface="Times New Roman" panose="02020603050405020304" pitchFamily="18" charset="0"/>
                          </a:rPr>
                          <m:t>𝑛</m:t>
                        </m:r>
                      </m:den>
                    </m:f>
                    <m:nary>
                      <m:naryPr>
                        <m:chr m:val="∑"/>
                        <m:limLoc m:val="subSup"/>
                        <m:ctrlPr>
                          <a:rPr lang="es-PE" b="0" i="1" smtClean="0">
                            <a:latin typeface="Cambria Math" panose="02040503050406030204" pitchFamily="18" charset="0"/>
                            <a:cs typeface="Times New Roman" panose="02020603050405020304" pitchFamily="18" charset="0"/>
                          </a:rPr>
                        </m:ctrlPr>
                      </m:naryPr>
                      <m:sub>
                        <m:r>
                          <m:rPr>
                            <m:brk m:alnAt="25"/>
                          </m:rPr>
                          <a:rPr lang="es-PE" b="0" i="1" smtClean="0">
                            <a:latin typeface="Cambria Math" panose="02040503050406030204" pitchFamily="18" charset="0"/>
                            <a:cs typeface="Times New Roman" panose="02020603050405020304" pitchFamily="18" charset="0"/>
                          </a:rPr>
                          <m:t>𝑖</m:t>
                        </m:r>
                        <m:r>
                          <a:rPr lang="es-PE" b="0" i="1" smtClean="0">
                            <a:latin typeface="Cambria Math" panose="02040503050406030204" pitchFamily="18" charset="0"/>
                            <a:cs typeface="Times New Roman" panose="02020603050405020304" pitchFamily="18" charset="0"/>
                          </a:rPr>
                          <m:t>=1</m:t>
                        </m:r>
                      </m:sub>
                      <m:sup>
                        <m:r>
                          <a:rPr lang="es-PE" b="0" i="1" smtClean="0">
                            <a:latin typeface="Cambria Math" panose="02040503050406030204" pitchFamily="18" charset="0"/>
                            <a:cs typeface="Times New Roman" panose="02020603050405020304" pitchFamily="18" charset="0"/>
                          </a:rPr>
                          <m:t>𝑛</m:t>
                        </m:r>
                      </m:sup>
                      <m:e>
                        <m:sSub>
                          <m:sSubPr>
                            <m:ctrlPr>
                              <a:rPr lang="es-PE" b="0" i="1" smtClean="0">
                                <a:latin typeface="Cambria Math" panose="02040503050406030204" pitchFamily="18" charset="0"/>
                                <a:cs typeface="Times New Roman" panose="02020603050405020304" pitchFamily="18" charset="0"/>
                              </a:rPr>
                            </m:ctrlPr>
                          </m:sSubPr>
                          <m:e>
                            <m:r>
                              <a:rPr lang="es-PE" b="0" i="1" smtClean="0">
                                <a:latin typeface="Cambria Math" panose="02040503050406030204" pitchFamily="18" charset="0"/>
                                <a:cs typeface="Times New Roman" panose="02020603050405020304" pitchFamily="18" charset="0"/>
                              </a:rPr>
                              <m:t>𝑚</m:t>
                            </m:r>
                          </m:e>
                          <m:sub>
                            <m:r>
                              <a:rPr lang="es-PE" b="0" i="1" smtClean="0">
                                <a:latin typeface="Cambria Math" panose="02040503050406030204" pitchFamily="18" charset="0"/>
                                <a:cs typeface="Times New Roman" panose="02020603050405020304" pitchFamily="18" charset="0"/>
                              </a:rPr>
                              <m:t>𝑖</m:t>
                            </m:r>
                          </m:sub>
                        </m:sSub>
                        <m:r>
                          <a:rPr lang="es-PE" b="0" i="1" smtClean="0">
                            <a:latin typeface="Cambria Math" panose="02040503050406030204" pitchFamily="18" charset="0"/>
                            <a:cs typeface="Times New Roman" panose="02020603050405020304" pitchFamily="18" charset="0"/>
                          </a:rPr>
                          <m:t>:</m:t>
                        </m:r>
                      </m:e>
                    </m:nary>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tamaño medio del conglomerado en la muestra.</a:t>
                </a:r>
              </a:p>
              <a:p>
                <a:pPr algn="just">
                  <a:lnSpc>
                    <a:spcPct val="150000"/>
                  </a:lnSpc>
                </a:pPr>
                <a14:m>
                  <m:oMath xmlns:m="http://schemas.openxmlformats.org/officeDocument/2006/math">
                    <m:r>
                      <a:rPr lang="es-PE" b="0" i="1" smtClean="0">
                        <a:latin typeface="Cambria Math" panose="02040503050406030204" pitchFamily="18" charset="0"/>
                        <a:cs typeface="Times New Roman" panose="02020603050405020304" pitchFamily="18" charset="0"/>
                      </a:rPr>
                      <m:t>𝑀</m:t>
                    </m:r>
                    <m:r>
                      <a:rPr lang="es-PE" b="0" i="1" smtClean="0">
                        <a:latin typeface="Cambria Math" panose="02040503050406030204" pitchFamily="18" charset="0"/>
                        <a:cs typeface="Times New Roman" panose="02020603050405020304" pitchFamily="18" charset="0"/>
                      </a:rPr>
                      <m:t>=</m:t>
                    </m:r>
                    <m:nary>
                      <m:naryPr>
                        <m:chr m:val="∑"/>
                        <m:limLoc m:val="subSup"/>
                        <m:ctrlPr>
                          <a:rPr lang="es-PE" b="0" i="1" smtClean="0">
                            <a:latin typeface="Cambria Math" panose="02040503050406030204" pitchFamily="18" charset="0"/>
                            <a:cs typeface="Times New Roman" panose="02020603050405020304" pitchFamily="18" charset="0"/>
                          </a:rPr>
                        </m:ctrlPr>
                      </m:naryPr>
                      <m:sub>
                        <m:r>
                          <m:rPr>
                            <m:brk m:alnAt="25"/>
                          </m:rPr>
                          <a:rPr lang="es-PE" b="0" i="1" smtClean="0">
                            <a:latin typeface="Cambria Math" panose="02040503050406030204" pitchFamily="18" charset="0"/>
                            <a:cs typeface="Times New Roman" panose="02020603050405020304" pitchFamily="18" charset="0"/>
                          </a:rPr>
                          <m:t>𝐼</m:t>
                        </m:r>
                        <m:r>
                          <a:rPr lang="es-PE" b="0" i="1" smtClean="0">
                            <a:latin typeface="Cambria Math" panose="02040503050406030204" pitchFamily="18" charset="0"/>
                            <a:cs typeface="Times New Roman" panose="02020603050405020304" pitchFamily="18" charset="0"/>
                          </a:rPr>
                          <m:t>=1</m:t>
                        </m:r>
                      </m:sub>
                      <m:sup>
                        <m:r>
                          <a:rPr lang="es-PE" b="0" i="1" smtClean="0">
                            <a:latin typeface="Cambria Math" panose="02040503050406030204" pitchFamily="18" charset="0"/>
                            <a:cs typeface="Times New Roman" panose="02020603050405020304" pitchFamily="18" charset="0"/>
                          </a:rPr>
                          <m:t>𝑁</m:t>
                        </m:r>
                      </m:sup>
                      <m:e>
                        <m:sSub>
                          <m:sSubPr>
                            <m:ctrlPr>
                              <a:rPr lang="es-PE" b="0" i="1" smtClean="0">
                                <a:latin typeface="Cambria Math" panose="02040503050406030204" pitchFamily="18" charset="0"/>
                                <a:cs typeface="Times New Roman" panose="02020603050405020304" pitchFamily="18" charset="0"/>
                              </a:rPr>
                            </m:ctrlPr>
                          </m:sSubPr>
                          <m:e>
                            <m:r>
                              <a:rPr lang="es-PE" b="0" i="1" smtClean="0">
                                <a:latin typeface="Cambria Math" panose="02040503050406030204" pitchFamily="18" charset="0"/>
                                <a:cs typeface="Times New Roman" panose="02020603050405020304" pitchFamily="18" charset="0"/>
                              </a:rPr>
                              <m:t>𝑀</m:t>
                            </m:r>
                          </m:e>
                          <m:sub>
                            <m:r>
                              <a:rPr lang="es-PE" b="0" i="1" smtClean="0">
                                <a:latin typeface="Cambria Math" panose="02040503050406030204" pitchFamily="18" charset="0"/>
                                <a:cs typeface="Times New Roman" panose="02020603050405020304" pitchFamily="18" charset="0"/>
                              </a:rPr>
                              <m:t>𝑖</m:t>
                            </m:r>
                          </m:sub>
                        </m:sSub>
                        <m:r>
                          <a:rPr lang="es-PE" b="0" i="1" smtClean="0">
                            <a:latin typeface="Cambria Math" panose="02040503050406030204" pitchFamily="18" charset="0"/>
                            <a:cs typeface="Times New Roman" panose="02020603050405020304" pitchFamily="18" charset="0"/>
                          </a:rPr>
                          <m:t>:</m:t>
                        </m:r>
                      </m:e>
                    </m:nary>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número de elementos de la población</a:t>
                </a:r>
              </a:p>
              <a:p>
                <a:pPr algn="just">
                  <a:lnSpc>
                    <a:spcPct val="150000"/>
                  </a:lnSpc>
                </a:pP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𝑀</m:t>
                        </m:r>
                      </m:e>
                    </m:acc>
                    <m:r>
                      <a:rPr lang="es-PE" b="0" i="1" smtClean="0">
                        <a:latin typeface="Cambria Math" panose="02040503050406030204" pitchFamily="18" charset="0"/>
                        <a:cs typeface="Times New Roman" panose="02020603050405020304" pitchFamily="18" charset="0"/>
                      </a:rPr>
                      <m:t>=</m:t>
                    </m:r>
                    <m:f>
                      <m:fPr>
                        <m:type m:val="skw"/>
                        <m:ctrlPr>
                          <a:rPr lang="es-PE" b="0" i="1" smtClean="0">
                            <a:latin typeface="Cambria Math" panose="02040503050406030204" pitchFamily="18" charset="0"/>
                            <a:cs typeface="Times New Roman" panose="02020603050405020304" pitchFamily="18" charset="0"/>
                          </a:rPr>
                        </m:ctrlPr>
                      </m:fPr>
                      <m:num>
                        <m:r>
                          <a:rPr lang="es-PE" b="0" i="1" smtClean="0">
                            <a:latin typeface="Cambria Math" panose="02040503050406030204" pitchFamily="18" charset="0"/>
                            <a:cs typeface="Times New Roman" panose="02020603050405020304" pitchFamily="18" charset="0"/>
                          </a:rPr>
                          <m:t>𝑀</m:t>
                        </m:r>
                      </m:num>
                      <m:den>
                        <m:r>
                          <a:rPr lang="es-PE" b="0" i="1" smtClean="0">
                            <a:latin typeface="Cambria Math" panose="02040503050406030204" pitchFamily="18" charset="0"/>
                            <a:cs typeface="Times New Roman" panose="02020603050405020304" pitchFamily="18" charset="0"/>
                          </a:rPr>
                          <m:t>𝑁</m:t>
                        </m:r>
                      </m:den>
                    </m:f>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Tamaño medio del conglomerado en la población.</a:t>
                </a:r>
              </a:p>
              <a:p>
                <a:pPr algn="just">
                  <a:lnSpc>
                    <a:spcPct val="150000"/>
                  </a:lnSpc>
                </a:pPr>
                <a14:m>
                  <m:oMath xmlns:m="http://schemas.openxmlformats.org/officeDocument/2006/math">
                    <m:sSub>
                      <m:sSubPr>
                        <m:ctrlPr>
                          <a:rPr lang="es-PE" i="1" smtClean="0">
                            <a:latin typeface="Cambria Math" panose="02040503050406030204" pitchFamily="18" charset="0"/>
                            <a:cs typeface="Times New Roman" panose="02020603050405020304" pitchFamily="18" charset="0"/>
                          </a:rPr>
                        </m:ctrlPr>
                      </m:sSubPr>
                      <m:e>
                        <m:r>
                          <a:rPr lang="es-PE" b="0" i="1" smtClean="0">
                            <a:latin typeface="Cambria Math" panose="02040503050406030204" pitchFamily="18" charset="0"/>
                            <a:cs typeface="Times New Roman" panose="02020603050405020304" pitchFamily="18" charset="0"/>
                          </a:rPr>
                          <m:t>𝑦</m:t>
                        </m:r>
                      </m:e>
                      <m:sub>
                        <m:r>
                          <a:rPr lang="es-PE" b="0" i="1" smtClean="0">
                            <a:latin typeface="Cambria Math" panose="02040503050406030204" pitchFamily="18" charset="0"/>
                            <a:cs typeface="Times New Roman" panose="02020603050405020304" pitchFamily="18" charset="0"/>
                          </a:rPr>
                          <m:t>𝑖</m:t>
                        </m:r>
                      </m:sub>
                    </m:sSub>
                    <m:r>
                      <a:rPr lang="es-PE" b="0" i="1" smtClean="0">
                        <a:latin typeface="Cambria Math" panose="02040503050406030204" pitchFamily="18" charset="0"/>
                        <a:cs typeface="Times New Roman" panose="02020603050405020304" pitchFamily="18" charset="0"/>
                      </a:rPr>
                      <m:t>:</m:t>
                    </m:r>
                  </m:oMath>
                </a14:m>
                <a:r>
                  <a:rPr lang="es-PE" dirty="0">
                    <a:latin typeface="Times New Roman" panose="02020603050405020304" pitchFamily="18" charset="0"/>
                    <a:cs typeface="Times New Roman" panose="02020603050405020304" pitchFamily="18" charset="0"/>
                  </a:rPr>
                  <a:t> total de todas las observaciones en el i-</a:t>
                </a:r>
                <a:r>
                  <a:rPr lang="es-PE" dirty="0" err="1">
                    <a:latin typeface="Times New Roman" panose="02020603050405020304" pitchFamily="18" charset="0"/>
                    <a:cs typeface="Times New Roman" panose="02020603050405020304" pitchFamily="18" charset="0"/>
                  </a:rPr>
                  <a:t>ésimo</a:t>
                </a:r>
                <a:r>
                  <a:rPr lang="es-PE" dirty="0">
                    <a:latin typeface="Times New Roman" panose="02020603050405020304" pitchFamily="18" charset="0"/>
                    <a:cs typeface="Times New Roman" panose="02020603050405020304" pitchFamily="18" charset="0"/>
                  </a:rPr>
                  <a:t> conglomerado.</a:t>
                </a:r>
              </a:p>
            </p:txBody>
          </p:sp>
        </mc:Choice>
        <mc:Fallback>
          <p:sp>
            <p:nvSpPr>
              <p:cNvPr id="2" name="CuadroTexto 1">
                <a:extLst>
                  <a:ext uri="{FF2B5EF4-FFF2-40B4-BE49-F238E27FC236}">
                    <a16:creationId xmlns:a16="http://schemas.microsoft.com/office/drawing/2014/main" id="{C4F8EE44-EF34-4051-BF25-9EC1F367EFF6}"/>
                  </a:ext>
                </a:extLst>
              </p:cNvPr>
              <p:cNvSpPr txBox="1">
                <a:spLocks noRot="1" noChangeAspect="1" noMove="1" noResize="1" noEditPoints="1" noAdjustHandles="1" noChangeArrowheads="1" noChangeShapeType="1" noTextEdit="1"/>
              </p:cNvSpPr>
              <p:nvPr/>
            </p:nvSpPr>
            <p:spPr>
              <a:xfrm>
                <a:off x="2495600" y="1656015"/>
                <a:ext cx="6951262" cy="3595728"/>
              </a:xfrm>
              <a:prstGeom prst="rect">
                <a:avLst/>
              </a:prstGeom>
              <a:blipFill>
                <a:blip r:embed="rId2"/>
                <a:stretch>
                  <a:fillRect l="-701" b="-4746"/>
                </a:stretch>
              </a:blipFill>
            </p:spPr>
            <p:txBody>
              <a:bodyPr/>
              <a:lstStyle/>
              <a:p>
                <a:r>
                  <a:rPr lang="es-PE">
                    <a:noFill/>
                  </a:rPr>
                  <a:t> </a:t>
                </a:r>
              </a:p>
            </p:txBody>
          </p:sp>
        </mc:Fallback>
      </mc:AlternateContent>
    </p:spTree>
    <p:extLst>
      <p:ext uri="{BB962C8B-B14F-4D97-AF65-F5344CB8AC3E}">
        <p14:creationId xmlns:p14="http://schemas.microsoft.com/office/powerpoint/2010/main" val="382134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00110"/>
          </a:xfrm>
          <a:prstGeom prst="rect">
            <a:avLst/>
          </a:prstGeom>
          <a:noFill/>
        </p:spPr>
        <p:txBody>
          <a:bodyPr wrap="square" rtlCol="0">
            <a:spAutoFit/>
          </a:bodyPr>
          <a:lstStyle/>
          <a:p>
            <a:pPr algn="ctr"/>
            <a:r>
              <a:rPr lang="es-PE" sz="2000" dirty="0">
                <a:solidFill>
                  <a:srgbClr val="0000FF"/>
                </a:solidFill>
                <a:latin typeface="Times New Roman" panose="02020603050405020304" pitchFamily="18" charset="0"/>
                <a:cs typeface="Times New Roman" panose="02020603050405020304" pitchFamily="18" charset="0"/>
              </a:rPr>
              <a:t>Estimación de una media y un total poblacional</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06998FD-CFD2-495C-8080-7A96551B7107}"/>
                  </a:ext>
                </a:extLst>
              </p:cNvPr>
              <p:cNvSpPr txBox="1"/>
              <p:nvPr/>
            </p:nvSpPr>
            <p:spPr>
              <a:xfrm>
                <a:off x="1754766" y="1678942"/>
                <a:ext cx="3456384" cy="923330"/>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El estimador de la media poblacional </a:t>
                </a:r>
                <a14:m>
                  <m:oMath xmlns:m="http://schemas.openxmlformats.org/officeDocument/2006/math">
                    <m:r>
                      <a:rPr lang="es-PE"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s-PE" dirty="0">
                    <a:latin typeface="Times New Roman" panose="02020603050405020304" pitchFamily="18" charset="0"/>
                    <a:cs typeface="Times New Roman" panose="02020603050405020304" pitchFamily="18" charset="0"/>
                  </a:rPr>
                  <a:t> es la media muestral </a:t>
                </a: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oMath>
                </a14:m>
                <a:r>
                  <a:rPr lang="es-PE" dirty="0">
                    <a:latin typeface="Times New Roman" panose="02020603050405020304" pitchFamily="18" charset="0"/>
                    <a:cs typeface="Times New Roman" panose="02020603050405020304" pitchFamily="18" charset="0"/>
                  </a:rPr>
                  <a:t> dada por:</a:t>
                </a:r>
              </a:p>
            </p:txBody>
          </p:sp>
        </mc:Choice>
        <mc:Fallback>
          <p:sp>
            <p:nvSpPr>
              <p:cNvPr id="7" name="CuadroTexto 6">
                <a:extLst>
                  <a:ext uri="{FF2B5EF4-FFF2-40B4-BE49-F238E27FC236}">
                    <a16:creationId xmlns:a16="http://schemas.microsoft.com/office/drawing/2014/main" id="{F06998FD-CFD2-495C-8080-7A96551B7107}"/>
                  </a:ext>
                </a:extLst>
              </p:cNvPr>
              <p:cNvSpPr txBox="1">
                <a:spLocks noRot="1" noChangeAspect="1" noMove="1" noResize="1" noEditPoints="1" noAdjustHandles="1" noChangeArrowheads="1" noChangeShapeType="1" noTextEdit="1"/>
              </p:cNvSpPr>
              <p:nvPr/>
            </p:nvSpPr>
            <p:spPr>
              <a:xfrm>
                <a:off x="1754766" y="1678942"/>
                <a:ext cx="3456384" cy="923330"/>
              </a:xfrm>
              <a:prstGeom prst="rect">
                <a:avLst/>
              </a:prstGeom>
              <a:blipFill>
                <a:blip r:embed="rId2"/>
                <a:stretch>
                  <a:fillRect l="-1587" t="-3289" r="-1411" b="-9211"/>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52974A49-4228-4AE6-A760-33A5569D8B6D}"/>
                  </a:ext>
                </a:extLst>
              </p:cNvPr>
              <p:cNvSpPr txBox="1"/>
              <p:nvPr/>
            </p:nvSpPr>
            <p:spPr>
              <a:xfrm>
                <a:off x="7779532" y="1655656"/>
                <a:ext cx="1667957"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limLoc m:val="subSup"/>
                              <m:ctrlPr>
                                <a:rPr lang="es-PE" sz="2400" i="1">
                                  <a:latin typeface="Cambria Math" panose="02040503050406030204" pitchFamily="18" charset="0"/>
                                </a:rPr>
                              </m:ctrlPr>
                            </m:naryPr>
                            <m:sub>
                              <m:r>
                                <m:rPr>
                                  <m:brk m:alnAt="25"/>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𝑦</m:t>
                                  </m:r>
                                </m:e>
                                <m:sub>
                                  <m:r>
                                    <a:rPr lang="es-PE" sz="2400" i="1">
                                      <a:latin typeface="Cambria Math" panose="02040503050406030204" pitchFamily="18" charset="0"/>
                                    </a:rPr>
                                    <m:t>𝑖</m:t>
                                  </m:r>
                                </m:sub>
                              </m:sSub>
                            </m:e>
                          </m:nary>
                        </m:num>
                        <m:den>
                          <m:nary>
                            <m:naryPr>
                              <m:chr m:val="∑"/>
                              <m:limLoc m:val="subSup"/>
                              <m:ctrlPr>
                                <a:rPr lang="es-PE" sz="2400" i="1">
                                  <a:latin typeface="Cambria Math" panose="02040503050406030204" pitchFamily="18" charset="0"/>
                                </a:rPr>
                              </m:ctrlPr>
                            </m:naryPr>
                            <m:sub>
                              <m:r>
                                <m:rPr>
                                  <m:brk m:alnAt="25"/>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nary>
                        </m:den>
                      </m:f>
                    </m:oMath>
                  </m:oMathPara>
                </a14:m>
                <a:endParaRPr lang="es-PE" sz="2400" dirty="0"/>
              </a:p>
            </p:txBody>
          </p:sp>
        </mc:Choice>
        <mc:Fallback>
          <p:sp>
            <p:nvSpPr>
              <p:cNvPr id="8" name="CuadroTexto 7">
                <a:extLst>
                  <a:ext uri="{FF2B5EF4-FFF2-40B4-BE49-F238E27FC236}">
                    <a16:creationId xmlns:a16="http://schemas.microsoft.com/office/drawing/2014/main" id="{52974A49-4228-4AE6-A760-33A5569D8B6D}"/>
                  </a:ext>
                </a:extLst>
              </p:cNvPr>
              <p:cNvSpPr txBox="1">
                <a:spLocks noRot="1" noChangeAspect="1" noMove="1" noResize="1" noEditPoints="1" noAdjustHandles="1" noChangeArrowheads="1" noChangeShapeType="1" noTextEdit="1"/>
              </p:cNvSpPr>
              <p:nvPr/>
            </p:nvSpPr>
            <p:spPr>
              <a:xfrm>
                <a:off x="7779532" y="1655656"/>
                <a:ext cx="1667957" cy="810222"/>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B3A0CDEE-72FC-4C8F-8729-31A27852B11A}"/>
                  </a:ext>
                </a:extLst>
              </p:cNvPr>
              <p:cNvSpPr txBox="1"/>
              <p:nvPr/>
            </p:nvSpPr>
            <p:spPr>
              <a:xfrm>
                <a:off x="1781798" y="3223265"/>
                <a:ext cx="3456384" cy="646331"/>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La varianza estimada de </a:t>
                </a: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oMath>
                </a14:m>
                <a:r>
                  <a:rPr lang="es-PE" dirty="0">
                    <a:latin typeface="Times New Roman" panose="02020603050405020304" pitchFamily="18" charset="0"/>
                    <a:cs typeface="Times New Roman" panose="02020603050405020304" pitchFamily="18" charset="0"/>
                  </a:rPr>
                  <a:t> estará dada por:</a:t>
                </a:r>
              </a:p>
            </p:txBody>
          </p:sp>
        </mc:Choice>
        <mc:Fallback>
          <p:sp>
            <p:nvSpPr>
              <p:cNvPr id="9" name="CuadroTexto 8">
                <a:extLst>
                  <a:ext uri="{FF2B5EF4-FFF2-40B4-BE49-F238E27FC236}">
                    <a16:creationId xmlns:a16="http://schemas.microsoft.com/office/drawing/2014/main" id="{B3A0CDEE-72FC-4C8F-8729-31A27852B11A}"/>
                  </a:ext>
                </a:extLst>
              </p:cNvPr>
              <p:cNvSpPr txBox="1">
                <a:spLocks noRot="1" noChangeAspect="1" noMove="1" noResize="1" noEditPoints="1" noAdjustHandles="1" noChangeArrowheads="1" noChangeShapeType="1" noTextEdit="1"/>
              </p:cNvSpPr>
              <p:nvPr/>
            </p:nvSpPr>
            <p:spPr>
              <a:xfrm>
                <a:off x="1781798" y="3223265"/>
                <a:ext cx="3456384" cy="646331"/>
              </a:xfrm>
              <a:prstGeom prst="rect">
                <a:avLst/>
              </a:prstGeom>
              <a:blipFill>
                <a:blip r:embed="rId4"/>
                <a:stretch>
                  <a:fillRect l="-1411" t="-5660" r="-1587" b="-14151"/>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F45A07B-7B66-4D9A-9B7C-D50A786AFBA9}"/>
                  </a:ext>
                </a:extLst>
              </p:cNvPr>
              <p:cNvSpPr txBox="1"/>
              <p:nvPr/>
            </p:nvSpPr>
            <p:spPr>
              <a:xfrm>
                <a:off x="7256150" y="3167478"/>
                <a:ext cx="2714718" cy="552715"/>
              </a:xfrm>
              <a:prstGeom prst="rect">
                <a:avLst/>
              </a:prstGeom>
              <a:noFill/>
            </p:spPr>
            <p:txBody>
              <a:bodyPr wrap="none" lIns="0" tIns="0" rIns="0" bIns="0" rtlCol="0">
                <a:spAutoFit/>
              </a:bodyPr>
              <a:lstStyle/>
              <a:p>
                <a14:m>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𝑉</m:t>
                        </m:r>
                      </m:e>
                    </m:acc>
                    <m:d>
                      <m:dPr>
                        <m:ctrlPr>
                          <a:rPr lang="es-PE" sz="2400" i="1">
                            <a:latin typeface="Cambria Math" panose="02040503050406030204" pitchFamily="18" charset="0"/>
                          </a:rPr>
                        </m:ctrlPr>
                      </m:dPr>
                      <m:e>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e>
                    </m:d>
                    <m:r>
                      <a:rPr lang="es-PE" sz="2400" i="1">
                        <a:latin typeface="Cambria Math" panose="02040503050406030204" pitchFamily="18" charset="0"/>
                      </a:rPr>
                      <m:t>=</m:t>
                    </m:r>
                    <m:d>
                      <m:dPr>
                        <m:ctrlPr>
                          <a:rPr lang="es-PE" sz="2400" i="1">
                            <a:latin typeface="Cambria Math" panose="02040503050406030204" pitchFamily="18" charset="0"/>
                          </a:rPr>
                        </m:ctrlPr>
                      </m:dPr>
                      <m:e>
                        <m:f>
                          <m:fPr>
                            <m:ctrlPr>
                              <a:rPr lang="es-PE" sz="2400" i="1">
                                <a:latin typeface="Cambria Math" panose="02040503050406030204" pitchFamily="18" charset="0"/>
                              </a:rPr>
                            </m:ctrlPr>
                          </m:fPr>
                          <m:num>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num>
                          <m:den>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r>
                              <a:rPr lang="es-PE" sz="2400" i="1">
                                <a:latin typeface="Cambria Math" panose="02040503050406030204" pitchFamily="18" charset="0"/>
                              </a:rPr>
                              <m:t>∗</m:t>
                            </m:r>
                            <m:sSup>
                              <m:sSupPr>
                                <m:ctrlPr>
                                  <a:rPr lang="es-PE" sz="2400" i="1">
                                    <a:latin typeface="Cambria Math" panose="02040503050406030204" pitchFamily="18" charset="0"/>
                                  </a:rPr>
                                </m:ctrlPr>
                              </m:sSupPr>
                              <m:e>
                                <m:acc>
                                  <m:accPr>
                                    <m:chr m:val="̅"/>
                                    <m:ctrlPr>
                                      <a:rPr lang="es-PE" sz="2400" i="1">
                                        <a:latin typeface="Cambria Math" panose="02040503050406030204" pitchFamily="18" charset="0"/>
                                      </a:rPr>
                                    </m:ctrlPr>
                                  </m:accPr>
                                  <m:e>
                                    <m:r>
                                      <a:rPr lang="es-PE" sz="2400" i="1">
                                        <a:latin typeface="Cambria Math" panose="02040503050406030204" pitchFamily="18" charset="0"/>
                                      </a:rPr>
                                      <m:t>𝑀</m:t>
                                    </m:r>
                                  </m:e>
                                </m:acc>
                              </m:e>
                              <m:sup>
                                <m:r>
                                  <a:rPr lang="es-PE" sz="2400" i="1">
                                    <a:latin typeface="Cambria Math" panose="02040503050406030204" pitchFamily="18" charset="0"/>
                                  </a:rPr>
                                  <m:t>2</m:t>
                                </m:r>
                              </m:sup>
                            </m:sSup>
                          </m:den>
                        </m:f>
                      </m:e>
                    </m:d>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oMath>
                </a14:m>
                <a:r>
                  <a:rPr lang="es-PE" sz="2400" dirty="0"/>
                  <a:t> </a:t>
                </a:r>
              </a:p>
            </p:txBody>
          </p:sp>
        </mc:Choice>
        <mc:Fallback>
          <p:sp>
            <p:nvSpPr>
              <p:cNvPr id="10" name="CuadroTexto 9">
                <a:extLst>
                  <a:ext uri="{FF2B5EF4-FFF2-40B4-BE49-F238E27FC236}">
                    <a16:creationId xmlns:a16="http://schemas.microsoft.com/office/drawing/2014/main" id="{7F45A07B-7B66-4D9A-9B7C-D50A786AFBA9}"/>
                  </a:ext>
                </a:extLst>
              </p:cNvPr>
              <p:cNvSpPr txBox="1">
                <a:spLocks noRot="1" noChangeAspect="1" noMove="1" noResize="1" noEditPoints="1" noAdjustHandles="1" noChangeArrowheads="1" noChangeShapeType="1" noTextEdit="1"/>
              </p:cNvSpPr>
              <p:nvPr/>
            </p:nvSpPr>
            <p:spPr>
              <a:xfrm>
                <a:off x="7256150" y="3167478"/>
                <a:ext cx="2714718" cy="552715"/>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276A544E-C840-4590-82BA-ECB0A6D44DB4}"/>
                  </a:ext>
                </a:extLst>
              </p:cNvPr>
              <p:cNvSpPr txBox="1"/>
              <p:nvPr/>
            </p:nvSpPr>
            <p:spPr>
              <a:xfrm>
                <a:off x="7142594" y="4354052"/>
                <a:ext cx="2941831"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p>
                                <m:sSupPr>
                                  <m:ctrlPr>
                                    <a:rPr lang="es-PE" sz="2400" i="1">
                                      <a:latin typeface="Cambria Math" panose="02040503050406030204" pitchFamily="18" charset="0"/>
                                    </a:rPr>
                                  </m:ctrlPr>
                                </m:sSupPr>
                                <m:e>
                                  <m:d>
                                    <m:dPr>
                                      <m:ctrlPr>
                                        <a:rPr lang="es-PE" sz="2400" i="1">
                                          <a:latin typeface="Cambria Math" panose="02040503050406030204" pitchFamily="18" charset="0"/>
                                        </a:rPr>
                                      </m:ctrlPr>
                                    </m:dPr>
                                    <m:e>
                                      <m:sSub>
                                        <m:sSubPr>
                                          <m:ctrlPr>
                                            <a:rPr lang="es-PE" sz="2400" i="1">
                                              <a:latin typeface="Cambria Math" panose="02040503050406030204" pitchFamily="18" charset="0"/>
                                            </a:rPr>
                                          </m:ctrlPr>
                                        </m:sSubPr>
                                        <m:e>
                                          <m:r>
                                            <a:rPr lang="es-PE" sz="2400" i="1">
                                              <a:latin typeface="Cambria Math" panose="02040503050406030204" pitchFamily="18" charset="0"/>
                                            </a:rPr>
                                            <m:t>𝑦</m:t>
                                          </m:r>
                                        </m:e>
                                        <m:sub>
                                          <m:r>
                                            <a:rPr lang="es-PE" sz="2400" i="1">
                                              <a:latin typeface="Cambria Math" panose="02040503050406030204" pitchFamily="18" charset="0"/>
                                            </a:rPr>
                                            <m:t>𝑖</m:t>
                                          </m:r>
                                        </m:sub>
                                      </m:sSub>
                                      <m:r>
                                        <a:rPr lang="es-PE" sz="2400" i="1">
                                          <a:latin typeface="Cambria Math" panose="02040503050406030204" pitchFamily="18" charset="0"/>
                                        </a:rPr>
                                        <m:t>−</m:t>
                                      </m:r>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d>
                                </m:e>
                                <m:sup>
                                  <m:r>
                                    <a:rPr lang="es-PE" sz="2400" i="1">
                                      <a:latin typeface="Cambria Math" panose="02040503050406030204" pitchFamily="18" charset="0"/>
                                    </a:rPr>
                                    <m:t>2</m:t>
                                  </m:r>
                                </m:sup>
                              </m:sSup>
                            </m:e>
                          </m:nary>
                        </m:num>
                        <m:den>
                          <m:r>
                            <a:rPr lang="es-PE" sz="2400" i="1">
                              <a:latin typeface="Cambria Math" panose="02040503050406030204" pitchFamily="18" charset="0"/>
                            </a:rPr>
                            <m:t>𝑛</m:t>
                          </m:r>
                          <m:r>
                            <a:rPr lang="es-PE" sz="2400" i="1">
                              <a:latin typeface="Cambria Math" panose="02040503050406030204" pitchFamily="18" charset="0"/>
                            </a:rPr>
                            <m:t>−1</m:t>
                          </m:r>
                        </m:den>
                      </m:f>
                    </m:oMath>
                  </m:oMathPara>
                </a14:m>
                <a:endParaRPr lang="es-PE" sz="2400" dirty="0"/>
              </a:p>
            </p:txBody>
          </p:sp>
        </mc:Choice>
        <mc:Fallback>
          <p:sp>
            <p:nvSpPr>
              <p:cNvPr id="11" name="CuadroTexto 10">
                <a:extLst>
                  <a:ext uri="{FF2B5EF4-FFF2-40B4-BE49-F238E27FC236}">
                    <a16:creationId xmlns:a16="http://schemas.microsoft.com/office/drawing/2014/main" id="{276A544E-C840-4590-82BA-ECB0A6D44DB4}"/>
                  </a:ext>
                </a:extLst>
              </p:cNvPr>
              <p:cNvSpPr txBox="1">
                <a:spLocks noRot="1" noChangeAspect="1" noMove="1" noResize="1" noEditPoints="1" noAdjustHandles="1" noChangeArrowheads="1" noChangeShapeType="1" noTextEdit="1"/>
              </p:cNvSpPr>
              <p:nvPr/>
            </p:nvSpPr>
            <p:spPr>
              <a:xfrm>
                <a:off x="7142594" y="4354052"/>
                <a:ext cx="2941831" cy="741165"/>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49688261-41E2-455A-812D-49DA28B9633A}"/>
                  </a:ext>
                </a:extLst>
              </p:cNvPr>
              <p:cNvSpPr txBox="1"/>
              <p:nvPr/>
            </p:nvSpPr>
            <p:spPr>
              <a:xfrm>
                <a:off x="1781798" y="4674324"/>
                <a:ext cx="3456384"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La </a:t>
                </a:r>
                <a:r>
                  <a:rPr lang="es-PE" dirty="0" err="1">
                    <a:latin typeface="Times New Roman" panose="02020603050405020304" pitchFamily="18" charset="0"/>
                    <a:cs typeface="Times New Roman" panose="02020603050405020304" pitchFamily="18" charset="0"/>
                  </a:rPr>
                  <a:t>cuasivarianza</a:t>
                </a:r>
                <a:r>
                  <a:rPr lang="es-PE"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s-PE" i="1" smtClean="0">
                            <a:latin typeface="Cambria Math" panose="02040503050406030204" pitchFamily="18" charset="0"/>
                            <a:cs typeface="Times New Roman" panose="02020603050405020304" pitchFamily="18" charset="0"/>
                          </a:rPr>
                        </m:ctrlPr>
                      </m:sSubSupPr>
                      <m:e>
                        <m:r>
                          <a:rPr lang="es-PE" b="0" i="1" smtClean="0">
                            <a:latin typeface="Cambria Math" panose="02040503050406030204" pitchFamily="18" charset="0"/>
                            <a:cs typeface="Times New Roman" panose="02020603050405020304" pitchFamily="18" charset="0"/>
                          </a:rPr>
                          <m:t>𝑠</m:t>
                        </m:r>
                      </m:e>
                      <m:sub>
                        <m:r>
                          <a:rPr lang="es-PE" b="0" i="1" smtClean="0">
                            <a:latin typeface="Cambria Math" panose="02040503050406030204" pitchFamily="18" charset="0"/>
                            <a:cs typeface="Times New Roman" panose="02020603050405020304" pitchFamily="18" charset="0"/>
                          </a:rPr>
                          <m:t>𝑟</m:t>
                        </m:r>
                      </m:sub>
                      <m:sup>
                        <m:r>
                          <a:rPr lang="es-PE" b="0" i="1" smtClean="0">
                            <a:latin typeface="Cambria Math" panose="02040503050406030204" pitchFamily="18" charset="0"/>
                            <a:cs typeface="Times New Roman" panose="02020603050405020304" pitchFamily="18" charset="0"/>
                          </a:rPr>
                          <m:t>2</m:t>
                        </m:r>
                      </m:sup>
                    </m:sSubSup>
                  </m:oMath>
                </a14:m>
                <a:r>
                  <a:rPr lang="es-PE" dirty="0">
                    <a:latin typeface="Times New Roman" panose="02020603050405020304" pitchFamily="18" charset="0"/>
                    <a:cs typeface="Times New Roman" panose="02020603050405020304" pitchFamily="18" charset="0"/>
                  </a:rPr>
                  <a:t>:</a:t>
                </a:r>
              </a:p>
            </p:txBody>
          </p:sp>
        </mc:Choice>
        <mc:Fallback>
          <p:sp>
            <p:nvSpPr>
              <p:cNvPr id="12" name="CuadroTexto 11">
                <a:extLst>
                  <a:ext uri="{FF2B5EF4-FFF2-40B4-BE49-F238E27FC236}">
                    <a16:creationId xmlns:a16="http://schemas.microsoft.com/office/drawing/2014/main" id="{49688261-41E2-455A-812D-49DA28B9633A}"/>
                  </a:ext>
                </a:extLst>
              </p:cNvPr>
              <p:cNvSpPr txBox="1">
                <a:spLocks noRot="1" noChangeAspect="1" noMove="1" noResize="1" noEditPoints="1" noAdjustHandles="1" noChangeArrowheads="1" noChangeShapeType="1" noTextEdit="1"/>
              </p:cNvSpPr>
              <p:nvPr/>
            </p:nvSpPr>
            <p:spPr>
              <a:xfrm>
                <a:off x="1781798" y="4674324"/>
                <a:ext cx="3456384" cy="369332"/>
              </a:xfrm>
              <a:prstGeom prst="rect">
                <a:avLst/>
              </a:prstGeom>
              <a:blipFill>
                <a:blip r:embed="rId7"/>
                <a:stretch>
                  <a:fillRect l="-1411" t="-10000" b="-2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9DDF110-391C-4D5C-986F-D4F7FE000BCB}"/>
                  </a:ext>
                </a:extLst>
              </p:cNvPr>
              <p:cNvSpPr txBox="1"/>
              <p:nvPr/>
            </p:nvSpPr>
            <p:spPr>
              <a:xfrm>
                <a:off x="1754767" y="5479053"/>
                <a:ext cx="5997733"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Aquí, </a:t>
                </a: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𝑀</m:t>
                        </m:r>
                      </m:e>
                    </m:acc>
                  </m:oMath>
                </a14:m>
                <a:r>
                  <a:rPr lang="es-PE" dirty="0">
                    <a:latin typeface="Times New Roman" panose="02020603050405020304" pitchFamily="18" charset="0"/>
                    <a:cs typeface="Times New Roman" panose="02020603050405020304" pitchFamily="18" charset="0"/>
                  </a:rPr>
                  <a:t> puede estimarse por </a:t>
                </a:r>
                <a14:m>
                  <m:oMath xmlns:m="http://schemas.openxmlformats.org/officeDocument/2006/math">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𝑚</m:t>
                        </m:r>
                      </m:e>
                    </m:acc>
                  </m:oMath>
                </a14:m>
                <a:r>
                  <a:rPr lang="es-PE" dirty="0">
                    <a:latin typeface="Times New Roman" panose="02020603050405020304" pitchFamily="18" charset="0"/>
                    <a:cs typeface="Times New Roman" panose="02020603050405020304" pitchFamily="18" charset="0"/>
                  </a:rPr>
                  <a:t>  si se desconoce </a:t>
                </a:r>
                <a14:m>
                  <m:oMath xmlns:m="http://schemas.openxmlformats.org/officeDocument/2006/math">
                    <m:r>
                      <a:rPr lang="es-PE" b="0" i="1" smtClean="0">
                        <a:latin typeface="Cambria Math" panose="02040503050406030204" pitchFamily="18" charset="0"/>
                        <a:cs typeface="Times New Roman" panose="02020603050405020304" pitchFamily="18" charset="0"/>
                      </a:rPr>
                      <m:t>𝑀</m:t>
                    </m:r>
                  </m:oMath>
                </a14:m>
                <a:endParaRPr lang="es-PE" dirty="0">
                  <a:latin typeface="Times New Roman" panose="02020603050405020304" pitchFamily="18" charset="0"/>
                  <a:cs typeface="Times New Roman" panose="02020603050405020304" pitchFamily="18" charset="0"/>
                </a:endParaRPr>
              </a:p>
            </p:txBody>
          </p:sp>
        </mc:Choice>
        <mc:Fallback>
          <p:sp>
            <p:nvSpPr>
              <p:cNvPr id="13" name="CuadroTexto 12">
                <a:extLst>
                  <a:ext uri="{FF2B5EF4-FFF2-40B4-BE49-F238E27FC236}">
                    <a16:creationId xmlns:a16="http://schemas.microsoft.com/office/drawing/2014/main" id="{39DDF110-391C-4D5C-986F-D4F7FE000BCB}"/>
                  </a:ext>
                </a:extLst>
              </p:cNvPr>
              <p:cNvSpPr txBox="1">
                <a:spLocks noRot="1" noChangeAspect="1" noMove="1" noResize="1" noEditPoints="1" noAdjustHandles="1" noChangeArrowheads="1" noChangeShapeType="1" noTextEdit="1"/>
              </p:cNvSpPr>
              <p:nvPr/>
            </p:nvSpPr>
            <p:spPr>
              <a:xfrm>
                <a:off x="1754767" y="5479053"/>
                <a:ext cx="5997733" cy="369332"/>
              </a:xfrm>
              <a:prstGeom prst="rect">
                <a:avLst/>
              </a:prstGeom>
              <a:blipFill>
                <a:blip r:embed="rId8"/>
                <a:stretch>
                  <a:fillRect l="-915" t="-10000" b="-26667"/>
                </a:stretch>
              </a:blipFill>
            </p:spPr>
            <p:txBody>
              <a:bodyPr/>
              <a:lstStyle/>
              <a:p>
                <a:r>
                  <a:rPr lang="es-PE">
                    <a:noFill/>
                  </a:rPr>
                  <a:t> </a:t>
                </a:r>
              </a:p>
            </p:txBody>
          </p:sp>
        </mc:Fallback>
      </mc:AlternateContent>
    </p:spTree>
    <p:extLst>
      <p:ext uri="{BB962C8B-B14F-4D97-AF65-F5344CB8AC3E}">
        <p14:creationId xmlns:p14="http://schemas.microsoft.com/office/powerpoint/2010/main" val="262113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00110"/>
          </a:xfrm>
          <a:prstGeom prst="rect">
            <a:avLst/>
          </a:prstGeom>
          <a:noFill/>
        </p:spPr>
        <p:txBody>
          <a:bodyPr wrap="square" rtlCol="0">
            <a:spAutoFit/>
          </a:bodyPr>
          <a:lstStyle/>
          <a:p>
            <a:pPr algn="ctr"/>
            <a:r>
              <a:rPr lang="es-PE" sz="2000" dirty="0">
                <a:solidFill>
                  <a:srgbClr val="0000FF"/>
                </a:solidFill>
                <a:latin typeface="Times New Roman" panose="02020603050405020304" pitchFamily="18" charset="0"/>
                <a:cs typeface="Times New Roman" panose="02020603050405020304" pitchFamily="18" charset="0"/>
              </a:rPr>
              <a:t>Estimación de una media y un total poblacional</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06998FD-CFD2-495C-8080-7A96551B7107}"/>
                  </a:ext>
                </a:extLst>
              </p:cNvPr>
              <p:cNvSpPr txBox="1"/>
              <p:nvPr/>
            </p:nvSpPr>
            <p:spPr>
              <a:xfrm>
                <a:off x="1733414" y="1371059"/>
                <a:ext cx="3765170"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El estimador del total poblacional </a:t>
                </a:r>
                <a14:m>
                  <m:oMath xmlns:m="http://schemas.openxmlformats.org/officeDocument/2006/math">
                    <m:r>
                      <a:rPr lang="es-PE" i="1" smtClean="0">
                        <a:latin typeface="Cambria Math" panose="02040503050406030204" pitchFamily="18" charset="0"/>
                        <a:ea typeface="Cambria Math" panose="02040503050406030204" pitchFamily="18" charset="0"/>
                        <a:cs typeface="Times New Roman" panose="02020603050405020304" pitchFamily="18" charset="0"/>
                      </a:rPr>
                      <m:t>𝜏</m:t>
                    </m:r>
                  </m:oMath>
                </a14:m>
                <a:r>
                  <a:rPr lang="es-PE" dirty="0">
                    <a:latin typeface="Times New Roman" panose="02020603050405020304" pitchFamily="18" charset="0"/>
                    <a:cs typeface="Times New Roman" panose="02020603050405020304" pitchFamily="18" charset="0"/>
                  </a:rPr>
                  <a:t>:</a:t>
                </a:r>
              </a:p>
            </p:txBody>
          </p:sp>
        </mc:Choice>
        <mc:Fallback>
          <p:sp>
            <p:nvSpPr>
              <p:cNvPr id="7" name="CuadroTexto 6">
                <a:extLst>
                  <a:ext uri="{FF2B5EF4-FFF2-40B4-BE49-F238E27FC236}">
                    <a16:creationId xmlns:a16="http://schemas.microsoft.com/office/drawing/2014/main" id="{F06998FD-CFD2-495C-8080-7A96551B7107}"/>
                  </a:ext>
                </a:extLst>
              </p:cNvPr>
              <p:cNvSpPr txBox="1">
                <a:spLocks noRot="1" noChangeAspect="1" noMove="1" noResize="1" noEditPoints="1" noAdjustHandles="1" noChangeArrowheads="1" noChangeShapeType="1" noTextEdit="1"/>
              </p:cNvSpPr>
              <p:nvPr/>
            </p:nvSpPr>
            <p:spPr>
              <a:xfrm>
                <a:off x="1733414" y="1371059"/>
                <a:ext cx="3765170" cy="369332"/>
              </a:xfrm>
              <a:prstGeom prst="rect">
                <a:avLst/>
              </a:prstGeom>
              <a:blipFill>
                <a:blip r:embed="rId2"/>
                <a:stretch>
                  <a:fillRect l="-1294" t="-10000" b="-2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52974A49-4228-4AE6-A760-33A5569D8B6D}"/>
                  </a:ext>
                </a:extLst>
              </p:cNvPr>
              <p:cNvSpPr txBox="1"/>
              <p:nvPr/>
            </p:nvSpPr>
            <p:spPr>
              <a:xfrm>
                <a:off x="2279576" y="2217428"/>
                <a:ext cx="2256836"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𝑀</m:t>
                      </m:r>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r>
                        <a:rPr lang="es-PE" sz="2400" i="1">
                          <a:latin typeface="Cambria Math" panose="02040503050406030204" pitchFamily="18" charset="0"/>
                        </a:rPr>
                        <m:t>=</m:t>
                      </m:r>
                      <m:r>
                        <a:rPr lang="es-PE" sz="2400" i="1">
                          <a:latin typeface="Cambria Math" panose="02040503050406030204" pitchFamily="18" charset="0"/>
                        </a:rPr>
                        <m:t>𝑀</m:t>
                      </m:r>
                      <m:f>
                        <m:fPr>
                          <m:ctrlPr>
                            <a:rPr lang="es-PE" sz="2400" i="1">
                              <a:latin typeface="Cambria Math" panose="02040503050406030204" pitchFamily="18" charset="0"/>
                            </a:rPr>
                          </m:ctrlPr>
                        </m:fPr>
                        <m:num>
                          <m:nary>
                            <m:naryPr>
                              <m:chr m:val="∑"/>
                              <m:limLoc m:val="subSup"/>
                              <m:ctrlPr>
                                <a:rPr lang="es-PE" sz="2400" i="1">
                                  <a:latin typeface="Cambria Math" panose="02040503050406030204" pitchFamily="18" charset="0"/>
                                </a:rPr>
                              </m:ctrlPr>
                            </m:naryPr>
                            <m:sub>
                              <m:r>
                                <m:rPr>
                                  <m:brk m:alnAt="25"/>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𝑦</m:t>
                                  </m:r>
                                </m:e>
                                <m:sub>
                                  <m:r>
                                    <a:rPr lang="es-PE" sz="2400" i="1">
                                      <a:latin typeface="Cambria Math" panose="02040503050406030204" pitchFamily="18" charset="0"/>
                                    </a:rPr>
                                    <m:t>𝑖</m:t>
                                  </m:r>
                                </m:sub>
                              </m:sSub>
                            </m:e>
                          </m:nary>
                        </m:num>
                        <m:den>
                          <m:nary>
                            <m:naryPr>
                              <m:chr m:val="∑"/>
                              <m:limLoc m:val="subSup"/>
                              <m:ctrlPr>
                                <a:rPr lang="es-PE" sz="2400" i="1">
                                  <a:latin typeface="Cambria Math" panose="02040503050406030204" pitchFamily="18" charset="0"/>
                                </a:rPr>
                              </m:ctrlPr>
                            </m:naryPr>
                            <m:sub>
                              <m:r>
                                <m:rPr>
                                  <m:brk m:alnAt="25"/>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nary>
                        </m:den>
                      </m:f>
                    </m:oMath>
                  </m:oMathPara>
                </a14:m>
                <a:endParaRPr lang="es-PE" sz="2400" dirty="0"/>
              </a:p>
            </p:txBody>
          </p:sp>
        </mc:Choice>
        <mc:Fallback>
          <p:sp>
            <p:nvSpPr>
              <p:cNvPr id="8" name="CuadroTexto 7">
                <a:extLst>
                  <a:ext uri="{FF2B5EF4-FFF2-40B4-BE49-F238E27FC236}">
                    <a16:creationId xmlns:a16="http://schemas.microsoft.com/office/drawing/2014/main" id="{52974A49-4228-4AE6-A760-33A5569D8B6D}"/>
                  </a:ext>
                </a:extLst>
              </p:cNvPr>
              <p:cNvSpPr txBox="1">
                <a:spLocks noRot="1" noChangeAspect="1" noMove="1" noResize="1" noEditPoints="1" noAdjustHandles="1" noChangeArrowheads="1" noChangeShapeType="1" noTextEdit="1"/>
              </p:cNvSpPr>
              <p:nvPr/>
            </p:nvSpPr>
            <p:spPr>
              <a:xfrm>
                <a:off x="2279576" y="2217428"/>
                <a:ext cx="2256836" cy="810222"/>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B3A0CDEE-72FC-4C8F-8729-31A27852B11A}"/>
                  </a:ext>
                </a:extLst>
              </p:cNvPr>
              <p:cNvSpPr txBox="1"/>
              <p:nvPr/>
            </p:nvSpPr>
            <p:spPr>
              <a:xfrm>
                <a:off x="6364353" y="1293765"/>
                <a:ext cx="4674242"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La varianza estimada de </a:t>
                </a:r>
                <a14:m>
                  <m:oMath xmlns:m="http://schemas.openxmlformats.org/officeDocument/2006/math">
                    <m:r>
                      <m:rPr>
                        <m:sty m:val="p"/>
                      </m:rPr>
                      <a:rPr lang="es-PE" b="0" i="0" smtClean="0">
                        <a:latin typeface="Cambria Math" panose="02040503050406030204" pitchFamily="18" charset="0"/>
                        <a:cs typeface="Times New Roman" panose="02020603050405020304" pitchFamily="18" charset="0"/>
                      </a:rPr>
                      <m:t>M</m:t>
                    </m:r>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oMath>
                </a14:m>
                <a:r>
                  <a:rPr lang="es-PE" dirty="0">
                    <a:latin typeface="Times New Roman" panose="02020603050405020304" pitchFamily="18" charset="0"/>
                    <a:cs typeface="Times New Roman" panose="02020603050405020304" pitchFamily="18" charset="0"/>
                  </a:rPr>
                  <a:t> estará dada por:</a:t>
                </a:r>
              </a:p>
            </p:txBody>
          </p:sp>
        </mc:Choice>
        <mc:Fallback>
          <p:sp>
            <p:nvSpPr>
              <p:cNvPr id="9" name="CuadroTexto 8">
                <a:extLst>
                  <a:ext uri="{FF2B5EF4-FFF2-40B4-BE49-F238E27FC236}">
                    <a16:creationId xmlns:a16="http://schemas.microsoft.com/office/drawing/2014/main" id="{B3A0CDEE-72FC-4C8F-8729-31A27852B11A}"/>
                  </a:ext>
                </a:extLst>
              </p:cNvPr>
              <p:cNvSpPr txBox="1">
                <a:spLocks noRot="1" noChangeAspect="1" noMove="1" noResize="1" noEditPoints="1" noAdjustHandles="1" noChangeArrowheads="1" noChangeShapeType="1" noTextEdit="1"/>
              </p:cNvSpPr>
              <p:nvPr/>
            </p:nvSpPr>
            <p:spPr>
              <a:xfrm>
                <a:off x="6364353" y="1293765"/>
                <a:ext cx="4674242" cy="369332"/>
              </a:xfrm>
              <a:prstGeom prst="rect">
                <a:avLst/>
              </a:prstGeom>
              <a:blipFill>
                <a:blip r:embed="rId4"/>
                <a:stretch>
                  <a:fillRect l="-1043" t="-8197" b="-24590"/>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F45A07B-7B66-4D9A-9B7C-D50A786AFBA9}"/>
                  </a:ext>
                </a:extLst>
              </p:cNvPr>
              <p:cNvSpPr txBox="1"/>
              <p:nvPr/>
            </p:nvSpPr>
            <p:spPr>
              <a:xfrm>
                <a:off x="7151094" y="2360957"/>
                <a:ext cx="3020763" cy="552715"/>
              </a:xfrm>
              <a:prstGeom prst="rect">
                <a:avLst/>
              </a:prstGeom>
              <a:noFill/>
            </p:spPr>
            <p:txBody>
              <a:bodyPr wrap="none" lIns="0" tIns="0" rIns="0" bIns="0" rtlCol="0">
                <a:spAutoFit/>
              </a:bodyPr>
              <a:lstStyle/>
              <a:p>
                <a14:m>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𝑉</m:t>
                        </m:r>
                      </m:e>
                    </m:acc>
                    <m:d>
                      <m:dPr>
                        <m:ctrlPr>
                          <a:rPr lang="es-PE" sz="2400" i="1">
                            <a:latin typeface="Cambria Math" panose="02040503050406030204" pitchFamily="18" charset="0"/>
                          </a:rPr>
                        </m:ctrlPr>
                      </m:dPr>
                      <m:e>
                        <m:r>
                          <a:rPr lang="es-PE" sz="2400" i="1">
                            <a:latin typeface="Cambria Math" panose="02040503050406030204" pitchFamily="18" charset="0"/>
                          </a:rPr>
                          <m:t>𝑀</m:t>
                        </m:r>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e>
                    </m:d>
                    <m:r>
                      <a:rPr lang="es-PE" sz="2400" i="1">
                        <a:latin typeface="Cambria Math" panose="02040503050406030204" pitchFamily="18" charset="0"/>
                      </a:rPr>
                      <m:t>=</m:t>
                    </m:r>
                    <m:sSup>
                      <m:sSupPr>
                        <m:ctrlPr>
                          <a:rPr lang="es-PE" sz="2400" i="1">
                            <a:latin typeface="Cambria Math" panose="02040503050406030204" pitchFamily="18" charset="0"/>
                          </a:rPr>
                        </m:ctrlPr>
                      </m:sSupPr>
                      <m:e>
                        <m:r>
                          <a:rPr lang="es-PE" sz="2400" i="1">
                            <a:latin typeface="Cambria Math" panose="02040503050406030204" pitchFamily="18" charset="0"/>
                          </a:rPr>
                          <m:t>𝑁</m:t>
                        </m:r>
                      </m:e>
                      <m:sup>
                        <m:r>
                          <a:rPr lang="es-PE" sz="2400" i="1">
                            <a:latin typeface="Cambria Math" panose="02040503050406030204" pitchFamily="18" charset="0"/>
                          </a:rPr>
                          <m:t>2</m:t>
                        </m:r>
                      </m:sup>
                    </m:sSup>
                    <m:d>
                      <m:dPr>
                        <m:ctrlPr>
                          <a:rPr lang="es-PE" sz="2400" i="1">
                            <a:latin typeface="Cambria Math" panose="02040503050406030204" pitchFamily="18" charset="0"/>
                          </a:rPr>
                        </m:ctrlPr>
                      </m:dPr>
                      <m:e>
                        <m:f>
                          <m:fPr>
                            <m:ctrlPr>
                              <a:rPr lang="es-PE" sz="2400" i="1">
                                <a:latin typeface="Cambria Math" panose="02040503050406030204" pitchFamily="18" charset="0"/>
                              </a:rPr>
                            </m:ctrlPr>
                          </m:fPr>
                          <m:num>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num>
                          <m:den>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den>
                        </m:f>
                      </m:e>
                    </m:d>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oMath>
                </a14:m>
                <a:r>
                  <a:rPr lang="es-PE" sz="2400" dirty="0"/>
                  <a:t> </a:t>
                </a:r>
              </a:p>
            </p:txBody>
          </p:sp>
        </mc:Choice>
        <mc:Fallback>
          <p:sp>
            <p:nvSpPr>
              <p:cNvPr id="10" name="CuadroTexto 9">
                <a:extLst>
                  <a:ext uri="{FF2B5EF4-FFF2-40B4-BE49-F238E27FC236}">
                    <a16:creationId xmlns:a16="http://schemas.microsoft.com/office/drawing/2014/main" id="{7F45A07B-7B66-4D9A-9B7C-D50A786AFBA9}"/>
                  </a:ext>
                </a:extLst>
              </p:cNvPr>
              <p:cNvSpPr txBox="1">
                <a:spLocks noRot="1" noChangeAspect="1" noMove="1" noResize="1" noEditPoints="1" noAdjustHandles="1" noChangeArrowheads="1" noChangeShapeType="1" noTextEdit="1"/>
              </p:cNvSpPr>
              <p:nvPr/>
            </p:nvSpPr>
            <p:spPr>
              <a:xfrm>
                <a:off x="7151094" y="2360957"/>
                <a:ext cx="3020763" cy="552715"/>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9DDF110-391C-4D5C-986F-D4F7FE000BCB}"/>
                  </a:ext>
                </a:extLst>
              </p:cNvPr>
              <p:cNvSpPr txBox="1"/>
              <p:nvPr/>
            </p:nvSpPr>
            <p:spPr>
              <a:xfrm>
                <a:off x="1733414" y="3200004"/>
                <a:ext cx="8608288" cy="2055756"/>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Tener en cuenta que el estimador </a:t>
                </a:r>
                <a14:m>
                  <m:oMath xmlns:m="http://schemas.openxmlformats.org/officeDocument/2006/math">
                    <m:r>
                      <m:rPr>
                        <m:sty m:val="p"/>
                      </m:rPr>
                      <a:rPr lang="es-PE" b="0" i="0" smtClean="0">
                        <a:latin typeface="Cambria Math" panose="02040503050406030204" pitchFamily="18" charset="0"/>
                        <a:cs typeface="Times New Roman" panose="02020603050405020304" pitchFamily="18" charset="0"/>
                      </a:rPr>
                      <m:t>M</m:t>
                    </m:r>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oMath>
                </a14:m>
                <a:r>
                  <a:rPr lang="es-PE" dirty="0">
                    <a:latin typeface="Times New Roman" panose="02020603050405020304" pitchFamily="18" charset="0"/>
                    <a:cs typeface="Times New Roman" panose="02020603050405020304" pitchFamily="18" charset="0"/>
                  </a:rPr>
                  <a:t> solo es útil si se número de elementos en la población  </a:t>
                </a:r>
                <a14:m>
                  <m:oMath xmlns:m="http://schemas.openxmlformats.org/officeDocument/2006/math">
                    <m:r>
                      <a:rPr lang="es-PE" b="0" i="1" smtClean="0">
                        <a:latin typeface="Cambria Math" panose="02040503050406030204" pitchFamily="18" charset="0"/>
                        <a:cs typeface="Times New Roman" panose="02020603050405020304" pitchFamily="18" charset="0"/>
                      </a:rPr>
                      <m:t>𝑀</m:t>
                    </m:r>
                    <m:r>
                      <a:rPr lang="es-PE" b="0" i="1" smtClean="0">
                        <a:latin typeface="Cambria Math" panose="02040503050406030204" pitchFamily="18" charset="0"/>
                        <a:cs typeface="Times New Roman" panose="02020603050405020304" pitchFamily="18" charset="0"/>
                      </a:rPr>
                      <m:t>,</m:t>
                    </m:r>
                  </m:oMath>
                </a14:m>
                <a:r>
                  <a:rPr lang="es-PE" dirty="0">
                    <a:latin typeface="Times New Roman" panose="02020603050405020304" pitchFamily="18" charset="0"/>
                    <a:cs typeface="Times New Roman" panose="02020603050405020304" pitchFamily="18" charset="0"/>
                  </a:rPr>
                  <a:t> es conocido.</a:t>
                </a:r>
              </a:p>
              <a:p>
                <a:pPr algn="just"/>
                <a:endParaRPr lang="es-PE" dirty="0">
                  <a:latin typeface="Times New Roman" panose="02020603050405020304" pitchFamily="18" charset="0"/>
                  <a:cs typeface="Times New Roman" panose="02020603050405020304" pitchFamily="18" charset="0"/>
                </a:endParaRPr>
              </a:p>
              <a:p>
                <a:pPr algn="just"/>
                <a:r>
                  <a:rPr lang="es-PE" b="0" i="0" u="none" strike="noStrike" baseline="0" dirty="0">
                    <a:latin typeface="Times New Roman" panose="02020603050405020304" pitchFamily="18" charset="0"/>
                    <a:cs typeface="Times New Roman" panose="02020603050405020304" pitchFamily="18" charset="0"/>
                  </a:rPr>
                  <a:t>Frecuentemente, el número de elementos en la población no es conocido en problemas donde el muestreo por conglomerados es apropiado. Entonces no podemos usar el estimador </a:t>
                </a:r>
                <a14:m>
                  <m:oMath xmlns:m="http://schemas.openxmlformats.org/officeDocument/2006/math">
                    <m:r>
                      <m:rPr>
                        <m:sty m:val="p"/>
                      </m:rPr>
                      <a:rPr lang="es-PE" b="0" i="0" smtClean="0">
                        <a:latin typeface="Cambria Math" panose="02040503050406030204" pitchFamily="18" charset="0"/>
                        <a:cs typeface="Times New Roman" panose="02020603050405020304" pitchFamily="18" charset="0"/>
                      </a:rPr>
                      <m:t>M</m:t>
                    </m:r>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oMath>
                </a14:m>
                <a:r>
                  <a:rPr lang="es-PE" dirty="0">
                    <a:latin typeface="Times New Roman" panose="02020603050405020304" pitchFamily="18" charset="0"/>
                    <a:cs typeface="Times New Roman" panose="02020603050405020304" pitchFamily="18" charset="0"/>
                  </a:rPr>
                  <a:t> pero podemos formar otro estimador del total poblacional que no depende de </a:t>
                </a:r>
                <a14:m>
                  <m:oMath xmlns:m="http://schemas.openxmlformats.org/officeDocument/2006/math">
                    <m:r>
                      <a:rPr lang="es-PE" b="0" i="1" smtClean="0">
                        <a:latin typeface="Cambria Math" panose="02040503050406030204" pitchFamily="18" charset="0"/>
                        <a:cs typeface="Times New Roman" panose="02020603050405020304" pitchFamily="18" charset="0"/>
                      </a:rPr>
                      <m:t>𝑀</m:t>
                    </m:r>
                  </m:oMath>
                </a14:m>
                <a:r>
                  <a:rPr lang="es-PE" dirty="0">
                    <a:latin typeface="Times New Roman" panose="02020603050405020304" pitchFamily="18" charset="0"/>
                    <a:cs typeface="Times New Roman" panose="02020603050405020304" pitchFamily="18" charset="0"/>
                  </a:rPr>
                  <a:t> la cantidad </a:t>
                </a:r>
                <a14:m>
                  <m:oMath xmlns:m="http://schemas.openxmlformats.org/officeDocument/2006/math">
                    <m:sSub>
                      <m:sSubPr>
                        <m:ctrlPr>
                          <a:rPr lang="es-PE" i="1" smtClean="0">
                            <a:latin typeface="Cambria Math" panose="02040503050406030204" pitchFamily="18" charset="0"/>
                            <a:cs typeface="Times New Roman" panose="02020603050405020304" pitchFamily="18" charset="0"/>
                          </a:rPr>
                        </m:ctrlPr>
                      </m:sSubPr>
                      <m:e>
                        <m:acc>
                          <m:accPr>
                            <m:chr m:val="̅"/>
                            <m:ctrlPr>
                              <a:rPr lang="es-PE"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e>
                      <m:sub>
                        <m:r>
                          <a:rPr lang="es-PE" b="0" i="1" smtClean="0">
                            <a:latin typeface="Cambria Math" panose="02040503050406030204" pitchFamily="18" charset="0"/>
                            <a:cs typeface="Times New Roman" panose="02020603050405020304" pitchFamily="18" charset="0"/>
                          </a:rPr>
                          <m:t>𝑡</m:t>
                        </m:r>
                      </m:sub>
                    </m:sSub>
                  </m:oMath>
                </a14:m>
                <a:r>
                  <a:rPr lang="es-PE" dirty="0">
                    <a:latin typeface="Times New Roman" panose="02020603050405020304" pitchFamily="18" charset="0"/>
                    <a:cs typeface="Times New Roman" panose="02020603050405020304" pitchFamily="18" charset="0"/>
                  </a:rPr>
                  <a:t> viene dada por:</a:t>
                </a:r>
              </a:p>
            </p:txBody>
          </p:sp>
        </mc:Choice>
        <mc:Fallback>
          <p:sp>
            <p:nvSpPr>
              <p:cNvPr id="13" name="CuadroTexto 12">
                <a:extLst>
                  <a:ext uri="{FF2B5EF4-FFF2-40B4-BE49-F238E27FC236}">
                    <a16:creationId xmlns:a16="http://schemas.microsoft.com/office/drawing/2014/main" id="{39DDF110-391C-4D5C-986F-D4F7FE000BCB}"/>
                  </a:ext>
                </a:extLst>
              </p:cNvPr>
              <p:cNvSpPr txBox="1">
                <a:spLocks noRot="1" noChangeAspect="1" noMove="1" noResize="1" noEditPoints="1" noAdjustHandles="1" noChangeArrowheads="1" noChangeShapeType="1" noTextEdit="1"/>
              </p:cNvSpPr>
              <p:nvPr/>
            </p:nvSpPr>
            <p:spPr>
              <a:xfrm>
                <a:off x="1733414" y="3200004"/>
                <a:ext cx="8608288" cy="2055756"/>
              </a:xfrm>
              <a:prstGeom prst="rect">
                <a:avLst/>
              </a:prstGeom>
              <a:blipFill>
                <a:blip r:embed="rId6"/>
                <a:stretch>
                  <a:fillRect l="-567" t="-1780" r="-637" b="-2671"/>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6923916-3172-4645-BC52-F7FF9A9F4E19}"/>
                  </a:ext>
                </a:extLst>
              </p:cNvPr>
              <p:cNvSpPr txBox="1"/>
              <p:nvPr/>
            </p:nvSpPr>
            <p:spPr>
              <a:xfrm>
                <a:off x="5390779" y="5193048"/>
                <a:ext cx="129355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acc>
                            <m:accPr>
                              <m:chr m:val="̅"/>
                              <m:ctrlPr>
                                <a:rPr lang="es-PE" i="1" smtClean="0">
                                  <a:latin typeface="Cambria Math" panose="02040503050406030204" pitchFamily="18" charset="0"/>
                                </a:rPr>
                              </m:ctrlPr>
                            </m:accPr>
                            <m:e>
                              <m:r>
                                <a:rPr lang="es-PE" b="0" i="1" smtClean="0">
                                  <a:latin typeface="Cambria Math" panose="02040503050406030204" pitchFamily="18" charset="0"/>
                                </a:rPr>
                                <m:t>𝑦</m:t>
                              </m:r>
                            </m:e>
                          </m:acc>
                        </m:e>
                        <m:sub>
                          <m:r>
                            <a:rPr lang="es-PE" b="0" i="1" smtClean="0">
                              <a:latin typeface="Cambria Math" panose="02040503050406030204" pitchFamily="18" charset="0"/>
                            </a:rPr>
                            <m:t>𝑡</m:t>
                          </m:r>
                        </m:sub>
                      </m:sSub>
                      <m:r>
                        <a:rPr lang="es-PE" b="0" i="1" smtClean="0">
                          <a:latin typeface="Cambria Math" panose="02040503050406030204" pitchFamily="18" charset="0"/>
                        </a:rPr>
                        <m:t>=</m:t>
                      </m:r>
                      <m:f>
                        <m:fPr>
                          <m:ctrlPr>
                            <a:rPr lang="es-PE" b="0" i="1" smtClean="0">
                              <a:latin typeface="Cambria Math" panose="02040503050406030204" pitchFamily="18" charset="0"/>
                            </a:rPr>
                          </m:ctrlPr>
                        </m:fPr>
                        <m:num>
                          <m:r>
                            <a:rPr lang="es-PE" b="0" i="1" smtClean="0">
                              <a:latin typeface="Cambria Math" panose="02040503050406030204" pitchFamily="18" charset="0"/>
                            </a:rPr>
                            <m:t>1</m:t>
                          </m:r>
                        </m:num>
                        <m:den>
                          <m:r>
                            <a:rPr lang="es-PE" b="0" i="1" smtClean="0">
                              <a:latin typeface="Cambria Math" panose="02040503050406030204" pitchFamily="18" charset="0"/>
                            </a:rPr>
                            <m:t>𝑛</m:t>
                          </m:r>
                        </m:den>
                      </m:f>
                      <m:nary>
                        <m:naryPr>
                          <m:chr m:val="∑"/>
                          <m:ctrlPr>
                            <a:rPr lang="es-PE" b="0" i="1" smtClean="0">
                              <a:latin typeface="Cambria Math" panose="02040503050406030204" pitchFamily="18" charset="0"/>
                            </a:rPr>
                          </m:ctrlPr>
                        </m:naryPr>
                        <m:sub>
                          <m:r>
                            <m:rPr>
                              <m:brk m:alnAt="23"/>
                            </m:rPr>
                            <a:rPr lang="es-PE" b="0" i="1" smtClean="0">
                              <a:latin typeface="Cambria Math" panose="02040503050406030204" pitchFamily="18" charset="0"/>
                            </a:rPr>
                            <m:t>𝑖</m:t>
                          </m:r>
                          <m:r>
                            <a:rPr lang="es-PE" b="0" i="1" smtClean="0">
                              <a:latin typeface="Cambria Math" panose="02040503050406030204" pitchFamily="18" charset="0"/>
                            </a:rPr>
                            <m:t>=1</m:t>
                          </m:r>
                        </m:sub>
                        <m:sup>
                          <m:r>
                            <a:rPr lang="es-PE" b="0" i="1" smtClean="0">
                              <a:latin typeface="Cambria Math" panose="02040503050406030204" pitchFamily="18" charset="0"/>
                            </a:rPr>
                            <m:t>𝑛</m:t>
                          </m:r>
                        </m:sup>
                        <m:e>
                          <m:sSub>
                            <m:sSubPr>
                              <m:ctrlPr>
                                <a:rPr lang="es-PE" b="0" i="1" smtClean="0">
                                  <a:latin typeface="Cambria Math" panose="02040503050406030204" pitchFamily="18" charset="0"/>
                                </a:rPr>
                              </m:ctrlPr>
                            </m:sSubPr>
                            <m:e>
                              <m:r>
                                <a:rPr lang="es-PE" b="0" i="1" smtClean="0">
                                  <a:latin typeface="Cambria Math" panose="02040503050406030204" pitchFamily="18" charset="0"/>
                                </a:rPr>
                                <m:t>𝑦</m:t>
                              </m:r>
                            </m:e>
                            <m:sub>
                              <m:r>
                                <a:rPr lang="es-PE" b="0" i="1" smtClean="0">
                                  <a:latin typeface="Cambria Math" panose="02040503050406030204" pitchFamily="18" charset="0"/>
                                </a:rPr>
                                <m:t>𝑖</m:t>
                              </m:r>
                            </m:sub>
                          </m:sSub>
                        </m:e>
                      </m:nary>
                    </m:oMath>
                  </m:oMathPara>
                </a14:m>
                <a:endParaRPr lang="es-PE" dirty="0"/>
              </a:p>
            </p:txBody>
          </p:sp>
        </mc:Choice>
        <mc:Fallback>
          <p:sp>
            <p:nvSpPr>
              <p:cNvPr id="3" name="CuadroTexto 2">
                <a:extLst>
                  <a:ext uri="{FF2B5EF4-FFF2-40B4-BE49-F238E27FC236}">
                    <a16:creationId xmlns:a16="http://schemas.microsoft.com/office/drawing/2014/main" id="{56923916-3172-4645-BC52-F7FF9A9F4E19}"/>
                  </a:ext>
                </a:extLst>
              </p:cNvPr>
              <p:cNvSpPr txBox="1">
                <a:spLocks noRot="1" noChangeAspect="1" noMove="1" noResize="1" noEditPoints="1" noAdjustHandles="1" noChangeArrowheads="1" noChangeShapeType="1" noTextEdit="1"/>
              </p:cNvSpPr>
              <p:nvPr/>
            </p:nvSpPr>
            <p:spPr>
              <a:xfrm>
                <a:off x="5390779" y="5193048"/>
                <a:ext cx="1293559" cy="756233"/>
              </a:xfrm>
              <a:prstGeom prst="rect">
                <a:avLst/>
              </a:prstGeom>
              <a:blipFill>
                <a:blip r:embed="rId7"/>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108747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00110"/>
          </a:xfrm>
          <a:prstGeom prst="rect">
            <a:avLst/>
          </a:prstGeom>
          <a:noFill/>
        </p:spPr>
        <p:txBody>
          <a:bodyPr wrap="square" rtlCol="0">
            <a:spAutoFit/>
          </a:bodyPr>
          <a:lstStyle/>
          <a:p>
            <a:pPr algn="ctr"/>
            <a:r>
              <a:rPr lang="es-PE" sz="2000" dirty="0">
                <a:solidFill>
                  <a:srgbClr val="0000FF"/>
                </a:solidFill>
                <a:latin typeface="Times New Roman" panose="02020603050405020304" pitchFamily="18" charset="0"/>
                <a:cs typeface="Times New Roman" panose="02020603050405020304" pitchFamily="18" charset="0"/>
              </a:rPr>
              <a:t>Estimación de una media y un total poblacional</a:t>
            </a:r>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85D1C856-7974-4A0C-B642-98D7812BD04C}"/>
                  </a:ext>
                </a:extLst>
              </p:cNvPr>
              <p:cNvSpPr txBox="1"/>
              <p:nvPr/>
            </p:nvSpPr>
            <p:spPr>
              <a:xfrm>
                <a:off x="1767913" y="2654491"/>
                <a:ext cx="3765170" cy="646331"/>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El estimador del total poblacional </a:t>
                </a:r>
                <a14:m>
                  <m:oMath xmlns:m="http://schemas.openxmlformats.org/officeDocument/2006/math">
                    <m:r>
                      <a:rPr lang="es-PE" i="1" smtClean="0">
                        <a:latin typeface="Cambria Math" panose="02040503050406030204" pitchFamily="18" charset="0"/>
                        <a:ea typeface="Cambria Math" panose="02040503050406030204" pitchFamily="18" charset="0"/>
                        <a:cs typeface="Times New Roman" panose="02020603050405020304" pitchFamily="18" charset="0"/>
                      </a:rPr>
                      <m:t>𝜏</m:t>
                    </m:r>
                    <m:r>
                      <a:rPr lang="es-PE" b="0" i="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 el cual no depende de </a:t>
                </a:r>
                <a14:m>
                  <m:oMath xmlns:m="http://schemas.openxmlformats.org/officeDocument/2006/math">
                    <m:r>
                      <a:rPr lang="es-PE" b="0" i="1" smtClean="0">
                        <a:latin typeface="Cambria Math" panose="02040503050406030204" pitchFamily="18" charset="0"/>
                        <a:cs typeface="Times New Roman" panose="02020603050405020304" pitchFamily="18" charset="0"/>
                      </a:rPr>
                      <m:t>𝑀</m:t>
                    </m:r>
                  </m:oMath>
                </a14:m>
                <a:r>
                  <a:rPr lang="es-PE" dirty="0">
                    <a:latin typeface="Times New Roman" panose="02020603050405020304" pitchFamily="18" charset="0"/>
                    <a:cs typeface="Times New Roman" panose="02020603050405020304" pitchFamily="18" charset="0"/>
                  </a:rPr>
                  <a:t>:</a:t>
                </a:r>
              </a:p>
            </p:txBody>
          </p:sp>
        </mc:Choice>
        <mc:Fallback>
          <p:sp>
            <p:nvSpPr>
              <p:cNvPr id="11" name="CuadroTexto 10">
                <a:extLst>
                  <a:ext uri="{FF2B5EF4-FFF2-40B4-BE49-F238E27FC236}">
                    <a16:creationId xmlns:a16="http://schemas.microsoft.com/office/drawing/2014/main" id="{85D1C856-7974-4A0C-B642-98D7812BD04C}"/>
                  </a:ext>
                </a:extLst>
              </p:cNvPr>
              <p:cNvSpPr txBox="1">
                <a:spLocks noRot="1" noChangeAspect="1" noMove="1" noResize="1" noEditPoints="1" noAdjustHandles="1" noChangeArrowheads="1" noChangeShapeType="1" noTextEdit="1"/>
              </p:cNvSpPr>
              <p:nvPr/>
            </p:nvSpPr>
            <p:spPr>
              <a:xfrm>
                <a:off x="1767913" y="2654491"/>
                <a:ext cx="3765170" cy="646331"/>
              </a:xfrm>
              <a:prstGeom prst="rect">
                <a:avLst/>
              </a:prstGeom>
              <a:blipFill>
                <a:blip r:embed="rId2"/>
                <a:stretch>
                  <a:fillRect l="-1294" t="-4717" r="-1456" b="-14151"/>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96394F3F-9483-4317-B6FE-68600D8AB105}"/>
                  </a:ext>
                </a:extLst>
              </p:cNvPr>
              <p:cNvSpPr txBox="1"/>
              <p:nvPr/>
            </p:nvSpPr>
            <p:spPr>
              <a:xfrm>
                <a:off x="2207569" y="3510559"/>
                <a:ext cx="200439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𝑁</m:t>
                      </m:r>
                      <m:sSub>
                        <m:sSubPr>
                          <m:ctrlPr>
                            <a:rPr lang="es-PE" sz="2400" i="1">
                              <a:latin typeface="Cambria Math" panose="02040503050406030204" pitchFamily="18" charset="0"/>
                            </a:rPr>
                          </m:ctrlPr>
                        </m:sSubPr>
                        <m:e>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e>
                        <m:sub>
                          <m:r>
                            <a:rPr lang="es-PE" sz="2400" i="1">
                              <a:latin typeface="Cambria Math" panose="02040503050406030204" pitchFamily="18" charset="0"/>
                            </a:rPr>
                            <m:t>𝑡</m:t>
                          </m:r>
                        </m:sub>
                      </m:sSub>
                      <m:r>
                        <a:rPr lang="es-PE" sz="2400" i="1">
                          <a:latin typeface="Cambria Math" panose="02040503050406030204" pitchFamily="18" charset="0"/>
                        </a:rPr>
                        <m:t>=</m:t>
                      </m:r>
                      <m:f>
                        <m:fPr>
                          <m:ctrlPr>
                            <a:rPr lang="es-PE" sz="2400" i="1">
                              <a:latin typeface="Cambria Math" panose="02040503050406030204" pitchFamily="18" charset="0"/>
                            </a:rPr>
                          </m:ctrlPr>
                        </m:fPr>
                        <m:num>
                          <m:r>
                            <a:rPr lang="es-PE" sz="2400" i="1">
                              <a:latin typeface="Cambria Math" panose="02040503050406030204" pitchFamily="18" charset="0"/>
                            </a:rPr>
                            <m:t>𝑁</m:t>
                          </m:r>
                        </m:num>
                        <m:den>
                          <m:r>
                            <a:rPr lang="es-PE" sz="2400" i="1">
                              <a:latin typeface="Cambria Math" panose="02040503050406030204" pitchFamily="18" charset="0"/>
                            </a:rPr>
                            <m:t>𝑛</m:t>
                          </m:r>
                        </m:den>
                      </m:f>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𝑦</m:t>
                              </m:r>
                            </m:e>
                            <m:sub>
                              <m:r>
                                <a:rPr lang="es-PE" sz="2400" i="1">
                                  <a:latin typeface="Cambria Math" panose="02040503050406030204" pitchFamily="18" charset="0"/>
                                </a:rPr>
                                <m:t>𝑖</m:t>
                              </m:r>
                            </m:sub>
                          </m:sSub>
                        </m:e>
                      </m:nary>
                    </m:oMath>
                  </m:oMathPara>
                </a14:m>
                <a:endParaRPr lang="es-PE" sz="2400" dirty="0"/>
              </a:p>
            </p:txBody>
          </p:sp>
        </mc:Choice>
        <mc:Fallback>
          <p:sp>
            <p:nvSpPr>
              <p:cNvPr id="12" name="CuadroTexto 11">
                <a:extLst>
                  <a:ext uri="{FF2B5EF4-FFF2-40B4-BE49-F238E27FC236}">
                    <a16:creationId xmlns:a16="http://schemas.microsoft.com/office/drawing/2014/main" id="{96394F3F-9483-4317-B6FE-68600D8AB105}"/>
                  </a:ext>
                </a:extLst>
              </p:cNvPr>
              <p:cNvSpPr txBox="1">
                <a:spLocks noRot="1" noChangeAspect="1" noMove="1" noResize="1" noEditPoints="1" noAdjustHandles="1" noChangeArrowheads="1" noChangeShapeType="1" noTextEdit="1"/>
              </p:cNvSpPr>
              <p:nvPr/>
            </p:nvSpPr>
            <p:spPr>
              <a:xfrm>
                <a:off x="2207569" y="3510559"/>
                <a:ext cx="2004395" cy="1008225"/>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9CC7DD25-3BA0-4B43-9216-754A491143D8}"/>
                  </a:ext>
                </a:extLst>
              </p:cNvPr>
              <p:cNvSpPr txBox="1"/>
              <p:nvPr/>
            </p:nvSpPr>
            <p:spPr>
              <a:xfrm>
                <a:off x="6364353" y="1293765"/>
                <a:ext cx="4674242"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La varianza estimada de </a:t>
                </a:r>
                <a14:m>
                  <m:oMath xmlns:m="http://schemas.openxmlformats.org/officeDocument/2006/math">
                    <m:r>
                      <a:rPr lang="es-PE" b="0" i="1" smtClean="0">
                        <a:latin typeface="Cambria Math" panose="02040503050406030204" pitchFamily="18" charset="0"/>
                        <a:cs typeface="Times New Roman" panose="02020603050405020304" pitchFamily="18" charset="0"/>
                      </a:rPr>
                      <m:t>𝑁</m:t>
                    </m:r>
                    <m:sSub>
                      <m:sSubPr>
                        <m:ctrlPr>
                          <a:rPr lang="es-PE" b="0" i="1" smtClean="0">
                            <a:latin typeface="Cambria Math" panose="02040503050406030204" pitchFamily="18" charset="0"/>
                            <a:cs typeface="Times New Roman" panose="02020603050405020304" pitchFamily="18" charset="0"/>
                          </a:rPr>
                        </m:ctrlPr>
                      </m:sSubPr>
                      <m:e>
                        <m:acc>
                          <m:accPr>
                            <m:chr m:val="̅"/>
                            <m:ctrlPr>
                              <a:rPr lang="es-PE" b="0"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e>
                      <m:sub>
                        <m:r>
                          <a:rPr lang="es-PE" b="0" i="1" smtClean="0">
                            <a:latin typeface="Cambria Math" panose="02040503050406030204" pitchFamily="18" charset="0"/>
                            <a:cs typeface="Times New Roman" panose="02020603050405020304" pitchFamily="18" charset="0"/>
                          </a:rPr>
                          <m:t>𝑡</m:t>
                        </m:r>
                      </m:sub>
                    </m:sSub>
                  </m:oMath>
                </a14:m>
                <a:r>
                  <a:rPr lang="es-PE" dirty="0">
                    <a:latin typeface="Times New Roman" panose="02020603050405020304" pitchFamily="18" charset="0"/>
                    <a:cs typeface="Times New Roman" panose="02020603050405020304" pitchFamily="18" charset="0"/>
                  </a:rPr>
                  <a:t> estará dada por:</a:t>
                </a:r>
              </a:p>
            </p:txBody>
          </p:sp>
        </mc:Choice>
        <mc:Fallback>
          <p:sp>
            <p:nvSpPr>
              <p:cNvPr id="14" name="CuadroTexto 13">
                <a:extLst>
                  <a:ext uri="{FF2B5EF4-FFF2-40B4-BE49-F238E27FC236}">
                    <a16:creationId xmlns:a16="http://schemas.microsoft.com/office/drawing/2014/main" id="{9CC7DD25-3BA0-4B43-9216-754A491143D8}"/>
                  </a:ext>
                </a:extLst>
              </p:cNvPr>
              <p:cNvSpPr txBox="1">
                <a:spLocks noRot="1" noChangeAspect="1" noMove="1" noResize="1" noEditPoints="1" noAdjustHandles="1" noChangeArrowheads="1" noChangeShapeType="1" noTextEdit="1"/>
              </p:cNvSpPr>
              <p:nvPr/>
            </p:nvSpPr>
            <p:spPr>
              <a:xfrm>
                <a:off x="6364353" y="1293765"/>
                <a:ext cx="4674242" cy="369332"/>
              </a:xfrm>
              <a:prstGeom prst="rect">
                <a:avLst/>
              </a:prstGeom>
              <a:blipFill>
                <a:blip r:embed="rId4"/>
                <a:stretch>
                  <a:fillRect l="-1043" t="-8197" b="-24590"/>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0921C615-567D-4674-9B59-E2942D2E0A95}"/>
                  </a:ext>
                </a:extLst>
              </p:cNvPr>
              <p:cNvSpPr txBox="1"/>
              <p:nvPr/>
            </p:nvSpPr>
            <p:spPr>
              <a:xfrm>
                <a:off x="7151094" y="2360957"/>
                <a:ext cx="3145285" cy="552715"/>
              </a:xfrm>
              <a:prstGeom prst="rect">
                <a:avLst/>
              </a:prstGeom>
              <a:noFill/>
            </p:spPr>
            <p:txBody>
              <a:bodyPr wrap="none" lIns="0" tIns="0" rIns="0" bIns="0" rtlCol="0">
                <a:spAutoFit/>
              </a:bodyPr>
              <a:lstStyle/>
              <a:p>
                <a14:m>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𝑉</m:t>
                        </m:r>
                      </m:e>
                    </m:acc>
                    <m:d>
                      <m:dPr>
                        <m:ctrlPr>
                          <a:rPr lang="es-PE" sz="2400" i="1">
                            <a:latin typeface="Cambria Math" panose="02040503050406030204" pitchFamily="18" charset="0"/>
                          </a:rPr>
                        </m:ctrlPr>
                      </m:dPr>
                      <m:e>
                        <m:r>
                          <a:rPr lang="es-PE" sz="2400" i="1">
                            <a:latin typeface="Cambria Math" panose="02040503050406030204" pitchFamily="18" charset="0"/>
                          </a:rPr>
                          <m:t>𝑁</m:t>
                        </m:r>
                        <m:sSub>
                          <m:sSubPr>
                            <m:ctrlPr>
                              <a:rPr lang="es-PE" sz="2400" i="1">
                                <a:latin typeface="Cambria Math" panose="02040503050406030204" pitchFamily="18" charset="0"/>
                              </a:rPr>
                            </m:ctrlPr>
                          </m:sSubPr>
                          <m:e>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e>
                          <m:sub>
                            <m:r>
                              <a:rPr lang="es-PE" sz="2400" i="1">
                                <a:latin typeface="Cambria Math" panose="02040503050406030204" pitchFamily="18" charset="0"/>
                              </a:rPr>
                              <m:t>𝑡</m:t>
                            </m:r>
                          </m:sub>
                        </m:sSub>
                      </m:e>
                    </m:d>
                    <m:r>
                      <a:rPr lang="es-PE" sz="2400" i="1">
                        <a:latin typeface="Cambria Math" panose="02040503050406030204" pitchFamily="18" charset="0"/>
                      </a:rPr>
                      <m:t>=</m:t>
                    </m:r>
                    <m:sSup>
                      <m:sSupPr>
                        <m:ctrlPr>
                          <a:rPr lang="es-PE" sz="2400" i="1">
                            <a:latin typeface="Cambria Math" panose="02040503050406030204" pitchFamily="18" charset="0"/>
                          </a:rPr>
                        </m:ctrlPr>
                      </m:sSupPr>
                      <m:e>
                        <m:r>
                          <a:rPr lang="es-PE" sz="2400" i="1">
                            <a:latin typeface="Cambria Math" panose="02040503050406030204" pitchFamily="18" charset="0"/>
                          </a:rPr>
                          <m:t>𝑁</m:t>
                        </m:r>
                      </m:e>
                      <m:sup>
                        <m:r>
                          <a:rPr lang="es-PE" sz="2400" i="1">
                            <a:latin typeface="Cambria Math" panose="02040503050406030204" pitchFamily="18" charset="0"/>
                          </a:rPr>
                          <m:t>2</m:t>
                        </m:r>
                      </m:sup>
                    </m:sSup>
                    <m:d>
                      <m:dPr>
                        <m:ctrlPr>
                          <a:rPr lang="es-PE" sz="2400" i="1">
                            <a:latin typeface="Cambria Math" panose="02040503050406030204" pitchFamily="18" charset="0"/>
                          </a:rPr>
                        </m:ctrlPr>
                      </m:dPr>
                      <m:e>
                        <m:f>
                          <m:fPr>
                            <m:ctrlPr>
                              <a:rPr lang="es-PE" sz="2400" i="1">
                                <a:latin typeface="Cambria Math" panose="02040503050406030204" pitchFamily="18" charset="0"/>
                              </a:rPr>
                            </m:ctrlPr>
                          </m:fPr>
                          <m:num>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num>
                          <m:den>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den>
                        </m:f>
                      </m:e>
                    </m:d>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𝑡</m:t>
                        </m:r>
                      </m:sub>
                      <m:sup>
                        <m:r>
                          <a:rPr lang="es-PE" sz="2400" i="1">
                            <a:latin typeface="Cambria Math" panose="02040503050406030204" pitchFamily="18" charset="0"/>
                          </a:rPr>
                          <m:t>2</m:t>
                        </m:r>
                      </m:sup>
                    </m:sSubSup>
                  </m:oMath>
                </a14:m>
                <a:r>
                  <a:rPr lang="es-PE" sz="2400" dirty="0"/>
                  <a:t> </a:t>
                </a:r>
              </a:p>
            </p:txBody>
          </p:sp>
        </mc:Choice>
        <mc:Fallback>
          <p:sp>
            <p:nvSpPr>
              <p:cNvPr id="15" name="CuadroTexto 14">
                <a:extLst>
                  <a:ext uri="{FF2B5EF4-FFF2-40B4-BE49-F238E27FC236}">
                    <a16:creationId xmlns:a16="http://schemas.microsoft.com/office/drawing/2014/main" id="{0921C615-567D-4674-9B59-E2942D2E0A95}"/>
                  </a:ext>
                </a:extLst>
              </p:cNvPr>
              <p:cNvSpPr txBox="1">
                <a:spLocks noRot="1" noChangeAspect="1" noMove="1" noResize="1" noEditPoints="1" noAdjustHandles="1" noChangeArrowheads="1" noChangeShapeType="1" noTextEdit="1"/>
              </p:cNvSpPr>
              <p:nvPr/>
            </p:nvSpPr>
            <p:spPr>
              <a:xfrm>
                <a:off x="7151094" y="2360957"/>
                <a:ext cx="3145285" cy="552715"/>
              </a:xfrm>
              <a:prstGeom prst="rect">
                <a:avLst/>
              </a:prstGeom>
              <a:blipFill>
                <a:blip r:embed="rId5"/>
                <a:stretch>
                  <a:fillRect/>
                </a:stretch>
              </a:blipFill>
            </p:spPr>
            <p:txBody>
              <a:bodyPr/>
              <a:lstStyle/>
              <a:p>
                <a:r>
                  <a:rPr lang="es-PE">
                    <a:noFill/>
                  </a:rPr>
                  <a:t> </a:t>
                </a:r>
              </a:p>
            </p:txBody>
          </p:sp>
        </mc:Fallback>
      </mc:AlternateContent>
      <p:sp>
        <p:nvSpPr>
          <p:cNvPr id="16" name="CuadroTexto 15">
            <a:extLst>
              <a:ext uri="{FF2B5EF4-FFF2-40B4-BE49-F238E27FC236}">
                <a16:creationId xmlns:a16="http://schemas.microsoft.com/office/drawing/2014/main" id="{F46609FA-C59B-471E-A1EA-E3A6979595D1}"/>
              </a:ext>
            </a:extLst>
          </p:cNvPr>
          <p:cNvSpPr txBox="1"/>
          <p:nvPr/>
        </p:nvSpPr>
        <p:spPr>
          <a:xfrm>
            <a:off x="6510640" y="3429000"/>
            <a:ext cx="3765170" cy="369332"/>
          </a:xfrm>
          <a:prstGeom prst="rect">
            <a:avLst/>
          </a:prstGeom>
          <a:noFill/>
        </p:spPr>
        <p:txBody>
          <a:bodyPr wrap="square" rtlCol="0">
            <a:spAutoFit/>
          </a:bodyPr>
          <a:lstStyle/>
          <a:p>
            <a:pPr algn="just"/>
            <a:r>
              <a:rPr lang="es-PE" dirty="0">
                <a:latin typeface="Times New Roman" panose="02020603050405020304" pitchFamily="18" charset="0"/>
                <a:cs typeface="Times New Roman" panose="02020603050405020304" pitchFamily="18" charset="0"/>
              </a:rPr>
              <a:t>Donde:</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E5E9A787-4EAB-4225-895B-3BD158C6CAB3}"/>
                  </a:ext>
                </a:extLst>
              </p:cNvPr>
              <p:cNvSpPr txBox="1"/>
              <p:nvPr/>
            </p:nvSpPr>
            <p:spPr>
              <a:xfrm>
                <a:off x="7008285" y="4032722"/>
                <a:ext cx="2688365"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𝑡</m:t>
                          </m:r>
                        </m:sub>
                        <m:sup>
                          <m:r>
                            <a:rPr lang="es-PE" sz="2400" i="1">
                              <a:latin typeface="Cambria Math" panose="02040503050406030204" pitchFamily="18" charset="0"/>
                            </a:rPr>
                            <m:t>2</m:t>
                          </m:r>
                        </m:sup>
                      </m:sSubSup>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p>
                                <m:sSupPr>
                                  <m:ctrlPr>
                                    <a:rPr lang="es-PE" sz="2400" i="1">
                                      <a:latin typeface="Cambria Math" panose="02040503050406030204" pitchFamily="18" charset="0"/>
                                    </a:rPr>
                                  </m:ctrlPr>
                                </m:sSupPr>
                                <m:e>
                                  <m:d>
                                    <m:dPr>
                                      <m:ctrlPr>
                                        <a:rPr lang="es-PE" sz="2400" i="1">
                                          <a:latin typeface="Cambria Math" panose="02040503050406030204" pitchFamily="18" charset="0"/>
                                        </a:rPr>
                                      </m:ctrlPr>
                                    </m:dPr>
                                    <m:e>
                                      <m:sSub>
                                        <m:sSubPr>
                                          <m:ctrlPr>
                                            <a:rPr lang="es-PE" sz="2400" i="1">
                                              <a:latin typeface="Cambria Math" panose="02040503050406030204" pitchFamily="18" charset="0"/>
                                            </a:rPr>
                                          </m:ctrlPr>
                                        </m:sSubPr>
                                        <m:e>
                                          <m:r>
                                            <a:rPr lang="es-PE" sz="2400" i="1">
                                              <a:latin typeface="Cambria Math" panose="02040503050406030204" pitchFamily="18" charset="0"/>
                                            </a:rPr>
                                            <m:t>𝑦</m:t>
                                          </m:r>
                                        </m:e>
                                        <m:sub>
                                          <m:r>
                                            <a:rPr lang="es-PE" sz="2400" i="1">
                                              <a:latin typeface="Cambria Math" panose="02040503050406030204" pitchFamily="18" charset="0"/>
                                            </a:rPr>
                                            <m:t>𝑖</m:t>
                                          </m:r>
                                        </m:sub>
                                      </m:sSub>
                                      <m:r>
                                        <a:rPr lang="es-PE" sz="2400" i="1">
                                          <a:latin typeface="Cambria Math" panose="02040503050406030204" pitchFamily="18" charset="0"/>
                                        </a:rPr>
                                        <m:t>−</m:t>
                                      </m:r>
                                      <m:sSub>
                                        <m:sSubPr>
                                          <m:ctrlPr>
                                            <a:rPr lang="es-PE" sz="2400" i="1">
                                              <a:latin typeface="Cambria Math" panose="02040503050406030204" pitchFamily="18" charset="0"/>
                                            </a:rPr>
                                          </m:ctrlPr>
                                        </m:sSubPr>
                                        <m:e>
                                          <m:acc>
                                            <m:accPr>
                                              <m:chr m:val="̅"/>
                                              <m:ctrlPr>
                                                <a:rPr lang="es-PE" sz="2400" i="1">
                                                  <a:latin typeface="Cambria Math" panose="02040503050406030204" pitchFamily="18" charset="0"/>
                                                </a:rPr>
                                              </m:ctrlPr>
                                            </m:accPr>
                                            <m:e>
                                              <m:r>
                                                <a:rPr lang="es-PE" sz="2400" i="1">
                                                  <a:latin typeface="Cambria Math" panose="02040503050406030204" pitchFamily="18" charset="0"/>
                                                </a:rPr>
                                                <m:t>𝑦</m:t>
                                              </m:r>
                                            </m:e>
                                          </m:acc>
                                        </m:e>
                                        <m:sub>
                                          <m:r>
                                            <a:rPr lang="es-PE" sz="2400" i="1">
                                              <a:latin typeface="Cambria Math" panose="02040503050406030204" pitchFamily="18" charset="0"/>
                                            </a:rPr>
                                            <m:t>𝑡</m:t>
                                          </m:r>
                                        </m:sub>
                                      </m:sSub>
                                    </m:e>
                                  </m:d>
                                </m:e>
                                <m:sup>
                                  <m:r>
                                    <a:rPr lang="es-PE" sz="2400" i="1">
                                      <a:latin typeface="Cambria Math" panose="02040503050406030204" pitchFamily="18" charset="0"/>
                                    </a:rPr>
                                    <m:t>2</m:t>
                                  </m:r>
                                </m:sup>
                              </m:sSup>
                            </m:e>
                          </m:nary>
                        </m:num>
                        <m:den>
                          <m:r>
                            <a:rPr lang="es-PE" sz="2400" i="1">
                              <a:latin typeface="Cambria Math" panose="02040503050406030204" pitchFamily="18" charset="0"/>
                            </a:rPr>
                            <m:t>𝑛</m:t>
                          </m:r>
                          <m:r>
                            <a:rPr lang="es-PE" sz="2400" i="1">
                              <a:latin typeface="Cambria Math" panose="02040503050406030204" pitchFamily="18" charset="0"/>
                            </a:rPr>
                            <m:t>−1</m:t>
                          </m:r>
                        </m:den>
                      </m:f>
                    </m:oMath>
                  </m:oMathPara>
                </a14:m>
                <a:endParaRPr lang="es-PE" sz="2400" dirty="0"/>
              </a:p>
            </p:txBody>
          </p:sp>
        </mc:Choice>
        <mc:Fallback>
          <p:sp>
            <p:nvSpPr>
              <p:cNvPr id="2" name="CuadroTexto 1">
                <a:extLst>
                  <a:ext uri="{FF2B5EF4-FFF2-40B4-BE49-F238E27FC236}">
                    <a16:creationId xmlns:a16="http://schemas.microsoft.com/office/drawing/2014/main" id="{E5E9A787-4EAB-4225-895B-3BD158C6CAB3}"/>
                  </a:ext>
                </a:extLst>
              </p:cNvPr>
              <p:cNvSpPr txBox="1">
                <a:spLocks noRot="1" noChangeAspect="1" noMove="1" noResize="1" noEditPoints="1" noAdjustHandles="1" noChangeArrowheads="1" noChangeShapeType="1" noTextEdit="1"/>
              </p:cNvSpPr>
              <p:nvPr/>
            </p:nvSpPr>
            <p:spPr>
              <a:xfrm>
                <a:off x="7008285" y="4032722"/>
                <a:ext cx="2688365" cy="741165"/>
              </a:xfrm>
              <a:prstGeom prst="rect">
                <a:avLst/>
              </a:prstGeom>
              <a:blipFill>
                <a:blip r:embed="rId6"/>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260762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85500"/>
            <a:ext cx="6408712" cy="523220"/>
          </a:xfrm>
          <a:prstGeom prst="rect">
            <a:avLst/>
          </a:prstGeom>
          <a:noFill/>
        </p:spPr>
        <p:txBody>
          <a:bodyPr wrap="square" rtlCol="0">
            <a:spAutoFit/>
          </a:bodyPr>
          <a:lstStyle/>
          <a:p>
            <a:pPr algn="ctr"/>
            <a:r>
              <a:rPr lang="es-PE" sz="2800" dirty="0">
                <a:solidFill>
                  <a:srgbClr val="0000FF"/>
                </a:solidFill>
                <a:latin typeface="Times New Roman" panose="02020603050405020304" pitchFamily="18" charset="0"/>
                <a:cs typeface="Times New Roman" panose="02020603050405020304" pitchFamily="18" charset="0"/>
              </a:rPr>
              <a:t>Tamaño de muestra</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2F1BAAA1-9DB2-4ABD-8275-26BB18B237A3}"/>
                  </a:ext>
                </a:extLst>
              </p:cNvPr>
              <p:cNvSpPr txBox="1"/>
              <p:nvPr/>
            </p:nvSpPr>
            <p:spPr>
              <a:xfrm>
                <a:off x="2584185" y="3197049"/>
                <a:ext cx="1821204" cy="814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𝑛</m:t>
                      </m:r>
                      <m:r>
                        <a:rPr lang="es-PE" sz="2400" i="1">
                          <a:latin typeface="Cambria Math" panose="02040503050406030204" pitchFamily="18" charset="0"/>
                        </a:rPr>
                        <m:t>=</m:t>
                      </m:r>
                      <m:f>
                        <m:fPr>
                          <m:ctrlPr>
                            <a:rPr lang="es-PE" sz="2400" i="1">
                              <a:latin typeface="Cambria Math" panose="02040503050406030204" pitchFamily="18" charset="0"/>
                            </a:rPr>
                          </m:ctrlPr>
                        </m:fPr>
                        <m:num>
                          <m:r>
                            <a:rPr lang="es-PE" sz="2400" i="1">
                              <a:latin typeface="Cambria Math" panose="02040503050406030204" pitchFamily="18" charset="0"/>
                            </a:rPr>
                            <m:t>𝑁</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num>
                        <m:den>
                          <m:r>
                            <a:rPr lang="es-PE" sz="2400" i="1">
                              <a:latin typeface="Cambria Math" panose="02040503050406030204" pitchFamily="18" charset="0"/>
                            </a:rPr>
                            <m:t>𝑁𝐷</m:t>
                          </m:r>
                          <m:r>
                            <a:rPr lang="es-PE" sz="2400" i="1">
                              <a:latin typeface="Cambria Math" panose="02040503050406030204" pitchFamily="18" charset="0"/>
                            </a:rPr>
                            <m:t>+</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den>
                      </m:f>
                    </m:oMath>
                  </m:oMathPara>
                </a14:m>
                <a:endParaRPr lang="es-PE" sz="2400" dirty="0"/>
              </a:p>
            </p:txBody>
          </p:sp>
        </mc:Choice>
        <mc:Fallback>
          <p:sp>
            <p:nvSpPr>
              <p:cNvPr id="3" name="CuadroTexto 2">
                <a:extLst>
                  <a:ext uri="{FF2B5EF4-FFF2-40B4-BE49-F238E27FC236}">
                    <a16:creationId xmlns:a16="http://schemas.microsoft.com/office/drawing/2014/main" id="{2F1BAAA1-9DB2-4ABD-8275-26BB18B237A3}"/>
                  </a:ext>
                </a:extLst>
              </p:cNvPr>
              <p:cNvSpPr txBox="1">
                <a:spLocks noRot="1" noChangeAspect="1" noMove="1" noResize="1" noEditPoints="1" noAdjustHandles="1" noChangeArrowheads="1" noChangeShapeType="1" noTextEdit="1"/>
              </p:cNvSpPr>
              <p:nvPr/>
            </p:nvSpPr>
            <p:spPr>
              <a:xfrm>
                <a:off x="2584185" y="3197049"/>
                <a:ext cx="1821204" cy="814838"/>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7829A2C4-70C1-40B5-A660-0F899B4E1243}"/>
                  </a:ext>
                </a:extLst>
              </p:cNvPr>
              <p:cNvSpPr txBox="1"/>
              <p:nvPr/>
            </p:nvSpPr>
            <p:spPr>
              <a:xfrm>
                <a:off x="2185752" y="1398822"/>
                <a:ext cx="3369594" cy="1754326"/>
              </a:xfrm>
              <a:prstGeom prst="rect">
                <a:avLst/>
              </a:prstGeom>
              <a:noFill/>
            </p:spPr>
            <p:txBody>
              <a:bodyPr wrap="square" rtlCol="0">
                <a:spAutoFit/>
              </a:bodyPr>
              <a:lstStyle/>
              <a:p>
                <a:pPr algn="just">
                  <a:lnSpc>
                    <a:spcPct val="150000"/>
                  </a:lnSpc>
                </a:pPr>
                <a:r>
                  <a:rPr lang="es-PE" dirty="0">
                    <a:latin typeface="Times New Roman" panose="02020603050405020304" pitchFamily="18" charset="0"/>
                    <a:cs typeface="Times New Roman" panose="02020603050405020304" pitchFamily="18" charset="0"/>
                  </a:rPr>
                  <a:t>Tamaño de muestra aproximado requerido para estimar </a:t>
                </a:r>
                <a14:m>
                  <m:oMath xmlns:m="http://schemas.openxmlformats.org/officeDocument/2006/math">
                    <m:r>
                      <a:rPr lang="es-PE" i="1" smtClean="0">
                        <a:latin typeface="Cambria Math" panose="02040503050406030204" pitchFamily="18" charset="0"/>
                        <a:ea typeface="Cambria Math" panose="02040503050406030204" pitchFamily="18" charset="0"/>
                      </a:rPr>
                      <m:t>𝜇</m:t>
                    </m:r>
                  </m:oMath>
                </a14:m>
                <a:r>
                  <a:rPr lang="es-PE" dirty="0">
                    <a:latin typeface="Times New Roman" panose="02020603050405020304" pitchFamily="18" charset="0"/>
                    <a:cs typeface="Times New Roman" panose="02020603050405020304" pitchFamily="18" charset="0"/>
                  </a:rPr>
                  <a:t> con un límite </a:t>
                </a:r>
                <a14:m>
                  <m:oMath xmlns:m="http://schemas.openxmlformats.org/officeDocument/2006/math">
                    <m:r>
                      <a:rPr lang="es-PE" b="0" i="1" smtClean="0">
                        <a:latin typeface="Cambria Math" panose="02040503050406030204" pitchFamily="18" charset="0"/>
                      </a:rPr>
                      <m:t>𝐵</m:t>
                    </m:r>
                    <m:r>
                      <a:rPr lang="es-PE" b="0" i="1" smtClean="0">
                        <a:latin typeface="Cambria Math" panose="02040503050406030204" pitchFamily="18" charset="0"/>
                      </a:rPr>
                      <m:t> </m:t>
                    </m:r>
                  </m:oMath>
                </a14:m>
                <a:r>
                  <a:rPr lang="es-PE" dirty="0">
                    <a:latin typeface="Times New Roman" panose="02020603050405020304" pitchFamily="18" charset="0"/>
                    <a:cs typeface="Times New Roman" panose="02020603050405020304" pitchFamily="18" charset="0"/>
                  </a:rPr>
                  <a:t> para el error de estimación</a:t>
                </a:r>
              </a:p>
            </p:txBody>
          </p:sp>
        </mc:Choice>
        <mc:Fallback>
          <p:sp>
            <p:nvSpPr>
              <p:cNvPr id="6" name="CuadroTexto 5">
                <a:extLst>
                  <a:ext uri="{FF2B5EF4-FFF2-40B4-BE49-F238E27FC236}">
                    <a16:creationId xmlns:a16="http://schemas.microsoft.com/office/drawing/2014/main" id="{7829A2C4-70C1-40B5-A660-0F899B4E1243}"/>
                  </a:ext>
                </a:extLst>
              </p:cNvPr>
              <p:cNvSpPr txBox="1">
                <a:spLocks noRot="1" noChangeAspect="1" noMove="1" noResize="1" noEditPoints="1" noAdjustHandles="1" noChangeArrowheads="1" noChangeShapeType="1" noTextEdit="1"/>
              </p:cNvSpPr>
              <p:nvPr/>
            </p:nvSpPr>
            <p:spPr>
              <a:xfrm>
                <a:off x="2185752" y="1398822"/>
                <a:ext cx="3369594" cy="1754326"/>
              </a:xfrm>
              <a:prstGeom prst="rect">
                <a:avLst/>
              </a:prstGeom>
              <a:blipFill>
                <a:blip r:embed="rId3"/>
                <a:stretch>
                  <a:fillRect l="-1630" r="-1630" b="-173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AF5B8BD-1217-4E1D-9BE5-E1B4D2228FA7}"/>
                  </a:ext>
                </a:extLst>
              </p:cNvPr>
              <p:cNvSpPr txBox="1"/>
              <p:nvPr/>
            </p:nvSpPr>
            <p:spPr>
              <a:xfrm>
                <a:off x="1900928" y="4501988"/>
                <a:ext cx="3846246" cy="369332"/>
              </a:xfrm>
              <a:prstGeom prst="rect">
                <a:avLst/>
              </a:prstGeom>
              <a:noFill/>
            </p:spPr>
            <p:txBody>
              <a:bodyPr wrap="none" rtlCol="0">
                <a:spAutoFit/>
              </a:bodyPr>
              <a:lstStyle/>
              <a:p>
                <a:r>
                  <a:rPr lang="es-PE" dirty="0"/>
                  <a:t>Donde </a:t>
                </a:r>
                <a14:m>
                  <m:oMath xmlns:m="http://schemas.openxmlformats.org/officeDocument/2006/math">
                    <m:sSubSup>
                      <m:sSubSupPr>
                        <m:ctrlPr>
                          <a:rPr lang="es-PE" i="1" smtClean="0">
                            <a:latin typeface="Cambria Math" panose="02040503050406030204" pitchFamily="18" charset="0"/>
                          </a:rPr>
                        </m:ctrlPr>
                      </m:sSubSupPr>
                      <m:e>
                        <m:r>
                          <a:rPr lang="es-PE" i="1" smtClean="0">
                            <a:latin typeface="Cambria Math" panose="02040503050406030204" pitchFamily="18" charset="0"/>
                            <a:ea typeface="Cambria Math" panose="02040503050406030204" pitchFamily="18" charset="0"/>
                          </a:rPr>
                          <m:t>𝜎</m:t>
                        </m:r>
                      </m:e>
                      <m:sub>
                        <m:r>
                          <a:rPr lang="es-PE" b="0" i="1" smtClean="0">
                            <a:latin typeface="Cambria Math" panose="02040503050406030204" pitchFamily="18" charset="0"/>
                          </a:rPr>
                          <m:t>𝑟</m:t>
                        </m:r>
                      </m:sub>
                      <m:sup>
                        <m:r>
                          <a:rPr lang="es-PE" b="0" i="1" smtClean="0">
                            <a:latin typeface="Cambria Math" panose="02040503050406030204" pitchFamily="18" charset="0"/>
                          </a:rPr>
                          <m:t>2</m:t>
                        </m:r>
                      </m:sup>
                    </m:sSubSup>
                  </m:oMath>
                </a14:m>
                <a:r>
                  <a:rPr lang="es-PE" dirty="0"/>
                  <a:t> se estima mediante </a:t>
                </a:r>
                <a14:m>
                  <m:oMath xmlns:m="http://schemas.openxmlformats.org/officeDocument/2006/math">
                    <m:sSubSup>
                      <m:sSubSupPr>
                        <m:ctrlPr>
                          <a:rPr lang="es-PE" i="1" smtClean="0">
                            <a:latin typeface="Cambria Math" panose="02040503050406030204" pitchFamily="18" charset="0"/>
                          </a:rPr>
                        </m:ctrlPr>
                      </m:sSubSupPr>
                      <m:e>
                        <m:r>
                          <a:rPr lang="es-PE" b="0" i="1" smtClean="0">
                            <a:latin typeface="Cambria Math" panose="02040503050406030204" pitchFamily="18" charset="0"/>
                          </a:rPr>
                          <m:t>𝑠</m:t>
                        </m:r>
                      </m:e>
                      <m:sub>
                        <m:r>
                          <a:rPr lang="es-PE" b="0" i="1" smtClean="0">
                            <a:latin typeface="Cambria Math" panose="02040503050406030204" pitchFamily="18" charset="0"/>
                          </a:rPr>
                          <m:t>𝑟</m:t>
                        </m:r>
                      </m:sub>
                      <m:sup>
                        <m:r>
                          <a:rPr lang="es-PE" b="0" i="1" smtClean="0">
                            <a:latin typeface="Cambria Math" panose="02040503050406030204" pitchFamily="18" charset="0"/>
                          </a:rPr>
                          <m:t>2</m:t>
                        </m:r>
                      </m:sup>
                    </m:sSubSup>
                  </m:oMath>
                </a14:m>
                <a:r>
                  <a:rPr lang="es-PE" dirty="0"/>
                  <a:t> y: </a:t>
                </a:r>
              </a:p>
            </p:txBody>
          </p:sp>
        </mc:Choice>
        <mc:Fallback>
          <p:sp>
            <p:nvSpPr>
              <p:cNvPr id="7" name="CuadroTexto 6">
                <a:extLst>
                  <a:ext uri="{FF2B5EF4-FFF2-40B4-BE49-F238E27FC236}">
                    <a16:creationId xmlns:a16="http://schemas.microsoft.com/office/drawing/2014/main" id="{9AF5B8BD-1217-4E1D-9BE5-E1B4D2228FA7}"/>
                  </a:ext>
                </a:extLst>
              </p:cNvPr>
              <p:cNvSpPr txBox="1">
                <a:spLocks noRot="1" noChangeAspect="1" noMove="1" noResize="1" noEditPoints="1" noAdjustHandles="1" noChangeArrowheads="1" noChangeShapeType="1" noTextEdit="1"/>
              </p:cNvSpPr>
              <p:nvPr/>
            </p:nvSpPr>
            <p:spPr>
              <a:xfrm>
                <a:off x="1900928" y="4501988"/>
                <a:ext cx="3846246" cy="369332"/>
              </a:xfrm>
              <a:prstGeom prst="rect">
                <a:avLst/>
              </a:prstGeom>
              <a:blipFill>
                <a:blip r:embed="rId4"/>
                <a:stretch>
                  <a:fillRect l="-1426" t="-10000" r="-475" b="-2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3E53BAEB-D529-44F1-B511-698B02253CA6}"/>
                  </a:ext>
                </a:extLst>
              </p:cNvPr>
              <p:cNvSpPr txBox="1"/>
              <p:nvPr/>
            </p:nvSpPr>
            <p:spPr>
              <a:xfrm>
                <a:off x="2987047" y="5361421"/>
                <a:ext cx="1326902" cy="39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𝐷</m:t>
                      </m:r>
                      <m:r>
                        <a:rPr lang="es-PE" b="0" i="1" smtClean="0">
                          <a:latin typeface="Cambria Math" panose="02040503050406030204" pitchFamily="18" charset="0"/>
                        </a:rPr>
                        <m:t>=</m:t>
                      </m:r>
                      <m:f>
                        <m:fPr>
                          <m:type m:val="skw"/>
                          <m:ctrlPr>
                            <a:rPr lang="es-PE" b="0" i="1" smtClean="0">
                              <a:latin typeface="Cambria Math" panose="02040503050406030204" pitchFamily="18" charset="0"/>
                            </a:rPr>
                          </m:ctrlPr>
                        </m:fPr>
                        <m:num>
                          <m:sSup>
                            <m:sSupPr>
                              <m:ctrlPr>
                                <a:rPr lang="es-PE" b="0" i="1" smtClean="0">
                                  <a:latin typeface="Cambria Math" panose="02040503050406030204" pitchFamily="18" charset="0"/>
                                </a:rPr>
                              </m:ctrlPr>
                            </m:sSupPr>
                            <m:e>
                              <m:r>
                                <a:rPr lang="es-PE" b="0" i="1" smtClean="0">
                                  <a:latin typeface="Cambria Math" panose="02040503050406030204" pitchFamily="18" charset="0"/>
                                </a:rPr>
                                <m:t>𝐵</m:t>
                              </m:r>
                            </m:e>
                            <m:sup>
                              <m:r>
                                <a:rPr lang="es-PE" b="0" i="1" smtClean="0">
                                  <a:latin typeface="Cambria Math" panose="02040503050406030204" pitchFamily="18" charset="0"/>
                                </a:rPr>
                                <m:t>2</m:t>
                              </m:r>
                            </m:sup>
                          </m:sSup>
                          <m:sSup>
                            <m:sSupPr>
                              <m:ctrlPr>
                                <a:rPr lang="es-PE" b="0" i="1" smtClean="0">
                                  <a:latin typeface="Cambria Math" panose="02040503050406030204" pitchFamily="18" charset="0"/>
                                </a:rPr>
                              </m:ctrlPr>
                            </m:sSupPr>
                            <m:e>
                              <m:acc>
                                <m:accPr>
                                  <m:chr m:val="̅"/>
                                  <m:ctrlPr>
                                    <a:rPr lang="es-PE" b="0" i="1" smtClean="0">
                                      <a:latin typeface="Cambria Math" panose="02040503050406030204" pitchFamily="18" charset="0"/>
                                    </a:rPr>
                                  </m:ctrlPr>
                                </m:accPr>
                                <m:e>
                                  <m:r>
                                    <a:rPr lang="es-PE" b="0" i="1" smtClean="0">
                                      <a:latin typeface="Cambria Math" panose="02040503050406030204" pitchFamily="18" charset="0"/>
                                    </a:rPr>
                                    <m:t>𝑀</m:t>
                                  </m:r>
                                </m:e>
                              </m:acc>
                            </m:e>
                            <m:sup>
                              <m:r>
                                <a:rPr lang="es-PE" b="0" i="1" smtClean="0">
                                  <a:latin typeface="Cambria Math" panose="02040503050406030204" pitchFamily="18" charset="0"/>
                                </a:rPr>
                                <m:t>2</m:t>
                              </m:r>
                            </m:sup>
                          </m:sSup>
                        </m:num>
                        <m:den>
                          <m:r>
                            <a:rPr lang="es-PE" b="0" i="1" smtClean="0">
                              <a:latin typeface="Cambria Math" panose="02040503050406030204" pitchFamily="18" charset="0"/>
                            </a:rPr>
                            <m:t>4</m:t>
                          </m:r>
                        </m:den>
                      </m:f>
                    </m:oMath>
                  </m:oMathPara>
                </a14:m>
                <a:endParaRPr lang="es-PE" dirty="0"/>
              </a:p>
            </p:txBody>
          </p:sp>
        </mc:Choice>
        <mc:Fallback>
          <p:sp>
            <p:nvSpPr>
              <p:cNvPr id="9" name="CuadroTexto 8">
                <a:extLst>
                  <a:ext uri="{FF2B5EF4-FFF2-40B4-BE49-F238E27FC236}">
                    <a16:creationId xmlns:a16="http://schemas.microsoft.com/office/drawing/2014/main" id="{3E53BAEB-D529-44F1-B511-698B02253CA6}"/>
                  </a:ext>
                </a:extLst>
              </p:cNvPr>
              <p:cNvSpPr txBox="1">
                <a:spLocks noRot="1" noChangeAspect="1" noMove="1" noResize="1" noEditPoints="1" noAdjustHandles="1" noChangeArrowheads="1" noChangeShapeType="1" noTextEdit="1"/>
              </p:cNvSpPr>
              <p:nvPr/>
            </p:nvSpPr>
            <p:spPr>
              <a:xfrm>
                <a:off x="2987047" y="5361421"/>
                <a:ext cx="1326902" cy="394532"/>
              </a:xfrm>
              <a:prstGeom prst="rect">
                <a:avLst/>
              </a:prstGeom>
              <a:blipFill>
                <a:blip r:embed="rId5"/>
                <a:stretch>
                  <a:fillRect l="-3211" t="-143077" r="-55963" b="-221538"/>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3690D2B5-13D3-4C92-8C23-EB2BBB038756}"/>
                  </a:ext>
                </a:extLst>
              </p:cNvPr>
              <p:cNvSpPr txBox="1"/>
              <p:nvPr/>
            </p:nvSpPr>
            <p:spPr>
              <a:xfrm>
                <a:off x="6668164" y="1287987"/>
                <a:ext cx="3673538" cy="1754326"/>
              </a:xfrm>
              <a:prstGeom prst="rect">
                <a:avLst/>
              </a:prstGeom>
              <a:noFill/>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Tamaño de muestra aproximado requerido para estimar </a:t>
                </a:r>
                <a14:m>
                  <m:oMath xmlns:m="http://schemas.openxmlformats.org/officeDocument/2006/math">
                    <m:r>
                      <a:rPr lang="es-PE" i="1" smtClean="0">
                        <a:latin typeface="Cambria Math" panose="02040503050406030204" pitchFamily="18" charset="0"/>
                        <a:ea typeface="Cambria Math" panose="02040503050406030204" pitchFamily="18" charset="0"/>
                      </a:rPr>
                      <m:t>𝜏</m:t>
                    </m:r>
                  </m:oMath>
                </a14:m>
                <a:r>
                  <a:rPr lang="es-PE" dirty="0">
                    <a:latin typeface="Times New Roman" panose="02020603050405020304" pitchFamily="18" charset="0"/>
                    <a:cs typeface="Times New Roman" panose="02020603050405020304" pitchFamily="18" charset="0"/>
                  </a:rPr>
                  <a:t> usando </a:t>
                </a:r>
                <a14:m>
                  <m:oMath xmlns:m="http://schemas.openxmlformats.org/officeDocument/2006/math">
                    <m:r>
                      <m:rPr>
                        <m:sty m:val="p"/>
                      </m:rPr>
                      <a:rPr lang="es-PE" b="0" i="0" smtClean="0">
                        <a:latin typeface="Cambria Math" panose="02040503050406030204" pitchFamily="18" charset="0"/>
                      </a:rPr>
                      <m:t>M</m:t>
                    </m:r>
                    <m:acc>
                      <m:accPr>
                        <m:chr m:val="̅"/>
                        <m:ctrlPr>
                          <a:rPr lang="es-PE" b="0" i="1" smtClean="0">
                            <a:latin typeface="Cambria Math" panose="02040503050406030204" pitchFamily="18" charset="0"/>
                          </a:rPr>
                        </m:ctrlPr>
                      </m:accPr>
                      <m:e>
                        <m:r>
                          <a:rPr lang="es-PE" b="0" i="1" smtClean="0">
                            <a:latin typeface="Cambria Math" panose="02040503050406030204" pitchFamily="18" charset="0"/>
                          </a:rPr>
                          <m:t>𝑦</m:t>
                        </m:r>
                      </m:e>
                    </m:acc>
                    <m:r>
                      <a:rPr lang="es-PE" b="0" i="1" smtClean="0">
                        <a:latin typeface="Cambria Math" panose="02040503050406030204" pitchFamily="18" charset="0"/>
                      </a:rPr>
                      <m:t> </m:t>
                    </m:r>
                  </m:oMath>
                </a14:m>
                <a:r>
                  <a:rPr lang="es-PE" dirty="0">
                    <a:latin typeface="Times New Roman" panose="02020603050405020304" pitchFamily="18" charset="0"/>
                    <a:cs typeface="Times New Roman" panose="02020603050405020304" pitchFamily="18" charset="0"/>
                  </a:rPr>
                  <a:t> con un límite </a:t>
                </a:r>
                <a14:m>
                  <m:oMath xmlns:m="http://schemas.openxmlformats.org/officeDocument/2006/math">
                    <m:r>
                      <a:rPr lang="es-PE" b="0" i="1" smtClean="0">
                        <a:latin typeface="Cambria Math" panose="02040503050406030204" pitchFamily="18" charset="0"/>
                        <a:cs typeface="Times New Roman" panose="02020603050405020304" pitchFamily="18" charset="0"/>
                      </a:rPr>
                      <m:t>𝐵</m:t>
                    </m:r>
                  </m:oMath>
                </a14:m>
                <a:r>
                  <a:rPr lang="es-PE" dirty="0">
                    <a:latin typeface="Times New Roman" panose="02020603050405020304" pitchFamily="18" charset="0"/>
                    <a:cs typeface="Times New Roman" panose="02020603050405020304" pitchFamily="18" charset="0"/>
                  </a:rPr>
                  <a:t> para el error de estimación:</a:t>
                </a:r>
              </a:p>
            </p:txBody>
          </p:sp>
        </mc:Choice>
        <mc:Fallback>
          <p:sp>
            <p:nvSpPr>
              <p:cNvPr id="17" name="CuadroTexto 16">
                <a:extLst>
                  <a:ext uri="{FF2B5EF4-FFF2-40B4-BE49-F238E27FC236}">
                    <a16:creationId xmlns:a16="http://schemas.microsoft.com/office/drawing/2014/main" id="{3690D2B5-13D3-4C92-8C23-EB2BBB038756}"/>
                  </a:ext>
                </a:extLst>
              </p:cNvPr>
              <p:cNvSpPr txBox="1">
                <a:spLocks noRot="1" noChangeAspect="1" noMove="1" noResize="1" noEditPoints="1" noAdjustHandles="1" noChangeArrowheads="1" noChangeShapeType="1" noTextEdit="1"/>
              </p:cNvSpPr>
              <p:nvPr/>
            </p:nvSpPr>
            <p:spPr>
              <a:xfrm>
                <a:off x="6668164" y="1287987"/>
                <a:ext cx="3673538" cy="1754326"/>
              </a:xfrm>
              <a:prstGeom prst="rect">
                <a:avLst/>
              </a:prstGeom>
              <a:blipFill>
                <a:blip r:embed="rId6"/>
                <a:stretch>
                  <a:fillRect l="-1495" r="-5316" b="-173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DCD72451-21DC-4AFE-AC29-C3731181AECB}"/>
                  </a:ext>
                </a:extLst>
              </p:cNvPr>
              <p:cNvSpPr txBox="1"/>
              <p:nvPr/>
            </p:nvSpPr>
            <p:spPr>
              <a:xfrm>
                <a:off x="7392144" y="3220245"/>
                <a:ext cx="1821204" cy="814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𝑛</m:t>
                      </m:r>
                      <m:r>
                        <a:rPr lang="es-PE" sz="2400" i="1">
                          <a:latin typeface="Cambria Math" panose="02040503050406030204" pitchFamily="18" charset="0"/>
                        </a:rPr>
                        <m:t>=</m:t>
                      </m:r>
                      <m:f>
                        <m:fPr>
                          <m:ctrlPr>
                            <a:rPr lang="es-PE" sz="2400" i="1">
                              <a:latin typeface="Cambria Math" panose="02040503050406030204" pitchFamily="18" charset="0"/>
                            </a:rPr>
                          </m:ctrlPr>
                        </m:fPr>
                        <m:num>
                          <m:r>
                            <a:rPr lang="es-PE" sz="2400" i="1">
                              <a:latin typeface="Cambria Math" panose="02040503050406030204" pitchFamily="18" charset="0"/>
                            </a:rPr>
                            <m:t>𝑁</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num>
                        <m:den>
                          <m:r>
                            <a:rPr lang="es-PE" sz="2400" i="1">
                              <a:latin typeface="Cambria Math" panose="02040503050406030204" pitchFamily="18" charset="0"/>
                            </a:rPr>
                            <m:t>𝑁𝐷</m:t>
                          </m:r>
                          <m:r>
                            <a:rPr lang="es-PE" sz="2400" i="1">
                              <a:latin typeface="Cambria Math" panose="02040503050406030204" pitchFamily="18" charset="0"/>
                            </a:rPr>
                            <m:t>+</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𝑟</m:t>
                              </m:r>
                            </m:sub>
                            <m:sup>
                              <m:r>
                                <a:rPr lang="es-PE" sz="2400" i="1">
                                  <a:latin typeface="Cambria Math" panose="02040503050406030204" pitchFamily="18" charset="0"/>
                                </a:rPr>
                                <m:t>2</m:t>
                              </m:r>
                            </m:sup>
                          </m:sSubSup>
                        </m:den>
                      </m:f>
                    </m:oMath>
                  </m:oMathPara>
                </a14:m>
                <a:endParaRPr lang="es-PE" sz="2400" dirty="0"/>
              </a:p>
            </p:txBody>
          </p:sp>
        </mc:Choice>
        <mc:Fallback>
          <p:sp>
            <p:nvSpPr>
              <p:cNvPr id="18" name="CuadroTexto 17">
                <a:extLst>
                  <a:ext uri="{FF2B5EF4-FFF2-40B4-BE49-F238E27FC236}">
                    <a16:creationId xmlns:a16="http://schemas.microsoft.com/office/drawing/2014/main" id="{DCD72451-21DC-4AFE-AC29-C3731181AECB}"/>
                  </a:ext>
                </a:extLst>
              </p:cNvPr>
              <p:cNvSpPr txBox="1">
                <a:spLocks noRot="1" noChangeAspect="1" noMove="1" noResize="1" noEditPoints="1" noAdjustHandles="1" noChangeArrowheads="1" noChangeShapeType="1" noTextEdit="1"/>
              </p:cNvSpPr>
              <p:nvPr/>
            </p:nvSpPr>
            <p:spPr>
              <a:xfrm>
                <a:off x="7392144" y="3220245"/>
                <a:ext cx="1821204" cy="814838"/>
              </a:xfrm>
              <a:prstGeom prst="rect">
                <a:avLst/>
              </a:prstGeom>
              <a:blipFill>
                <a:blip r:embed="rId7"/>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9A62B0B5-603D-47FE-9288-0486FA5237F0}"/>
                  </a:ext>
                </a:extLst>
              </p:cNvPr>
              <p:cNvSpPr txBox="1"/>
              <p:nvPr/>
            </p:nvSpPr>
            <p:spPr>
              <a:xfrm>
                <a:off x="6581810" y="4501988"/>
                <a:ext cx="3846246" cy="369332"/>
              </a:xfrm>
              <a:prstGeom prst="rect">
                <a:avLst/>
              </a:prstGeom>
              <a:noFill/>
            </p:spPr>
            <p:txBody>
              <a:bodyPr wrap="none" rtlCol="0">
                <a:spAutoFit/>
              </a:bodyPr>
              <a:lstStyle/>
              <a:p>
                <a:r>
                  <a:rPr lang="es-PE" dirty="0"/>
                  <a:t>Donde </a:t>
                </a:r>
                <a14:m>
                  <m:oMath xmlns:m="http://schemas.openxmlformats.org/officeDocument/2006/math">
                    <m:sSubSup>
                      <m:sSubSupPr>
                        <m:ctrlPr>
                          <a:rPr lang="es-PE" i="1" smtClean="0">
                            <a:latin typeface="Cambria Math" panose="02040503050406030204" pitchFamily="18" charset="0"/>
                          </a:rPr>
                        </m:ctrlPr>
                      </m:sSubSupPr>
                      <m:e>
                        <m:r>
                          <a:rPr lang="es-PE" i="1" smtClean="0">
                            <a:latin typeface="Cambria Math" panose="02040503050406030204" pitchFamily="18" charset="0"/>
                            <a:ea typeface="Cambria Math" panose="02040503050406030204" pitchFamily="18" charset="0"/>
                          </a:rPr>
                          <m:t>𝜎</m:t>
                        </m:r>
                      </m:e>
                      <m:sub>
                        <m:r>
                          <a:rPr lang="es-PE" b="0" i="1" smtClean="0">
                            <a:latin typeface="Cambria Math" panose="02040503050406030204" pitchFamily="18" charset="0"/>
                          </a:rPr>
                          <m:t>𝑟</m:t>
                        </m:r>
                      </m:sub>
                      <m:sup>
                        <m:r>
                          <a:rPr lang="es-PE" b="0" i="1" smtClean="0">
                            <a:latin typeface="Cambria Math" panose="02040503050406030204" pitchFamily="18" charset="0"/>
                          </a:rPr>
                          <m:t>2</m:t>
                        </m:r>
                      </m:sup>
                    </m:sSubSup>
                  </m:oMath>
                </a14:m>
                <a:r>
                  <a:rPr lang="es-PE" dirty="0"/>
                  <a:t> se estima mediante </a:t>
                </a:r>
                <a14:m>
                  <m:oMath xmlns:m="http://schemas.openxmlformats.org/officeDocument/2006/math">
                    <m:sSubSup>
                      <m:sSubSupPr>
                        <m:ctrlPr>
                          <a:rPr lang="es-PE" i="1" smtClean="0">
                            <a:latin typeface="Cambria Math" panose="02040503050406030204" pitchFamily="18" charset="0"/>
                          </a:rPr>
                        </m:ctrlPr>
                      </m:sSubSupPr>
                      <m:e>
                        <m:r>
                          <a:rPr lang="es-PE" b="0" i="1" smtClean="0">
                            <a:latin typeface="Cambria Math" panose="02040503050406030204" pitchFamily="18" charset="0"/>
                          </a:rPr>
                          <m:t>𝑠</m:t>
                        </m:r>
                      </m:e>
                      <m:sub>
                        <m:r>
                          <a:rPr lang="es-PE" b="0" i="1" smtClean="0">
                            <a:latin typeface="Cambria Math" panose="02040503050406030204" pitchFamily="18" charset="0"/>
                          </a:rPr>
                          <m:t>𝑟</m:t>
                        </m:r>
                      </m:sub>
                      <m:sup>
                        <m:r>
                          <a:rPr lang="es-PE" b="0" i="1" smtClean="0">
                            <a:latin typeface="Cambria Math" panose="02040503050406030204" pitchFamily="18" charset="0"/>
                          </a:rPr>
                          <m:t>2</m:t>
                        </m:r>
                      </m:sup>
                    </m:sSubSup>
                  </m:oMath>
                </a14:m>
                <a:r>
                  <a:rPr lang="es-PE" dirty="0"/>
                  <a:t> y: </a:t>
                </a:r>
              </a:p>
            </p:txBody>
          </p:sp>
        </mc:Choice>
        <mc:Fallback>
          <p:sp>
            <p:nvSpPr>
              <p:cNvPr id="19" name="CuadroTexto 18">
                <a:extLst>
                  <a:ext uri="{FF2B5EF4-FFF2-40B4-BE49-F238E27FC236}">
                    <a16:creationId xmlns:a16="http://schemas.microsoft.com/office/drawing/2014/main" id="{9A62B0B5-603D-47FE-9288-0486FA5237F0}"/>
                  </a:ext>
                </a:extLst>
              </p:cNvPr>
              <p:cNvSpPr txBox="1">
                <a:spLocks noRot="1" noChangeAspect="1" noMove="1" noResize="1" noEditPoints="1" noAdjustHandles="1" noChangeArrowheads="1" noChangeShapeType="1" noTextEdit="1"/>
              </p:cNvSpPr>
              <p:nvPr/>
            </p:nvSpPr>
            <p:spPr>
              <a:xfrm>
                <a:off x="6581810" y="4501988"/>
                <a:ext cx="3846246" cy="369332"/>
              </a:xfrm>
              <a:prstGeom prst="rect">
                <a:avLst/>
              </a:prstGeom>
              <a:blipFill>
                <a:blip r:embed="rId8"/>
                <a:stretch>
                  <a:fillRect l="-1426" t="-10000" r="-475" b="-2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DFFF069A-659A-43E6-8AE5-1ECB7059197D}"/>
                  </a:ext>
                </a:extLst>
              </p:cNvPr>
              <p:cNvSpPr txBox="1"/>
              <p:nvPr/>
            </p:nvSpPr>
            <p:spPr>
              <a:xfrm>
                <a:off x="7639296" y="5183836"/>
                <a:ext cx="1305037" cy="415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𝐷</m:t>
                      </m:r>
                      <m:r>
                        <a:rPr lang="es-PE" b="0" i="1" smtClean="0">
                          <a:latin typeface="Cambria Math" panose="02040503050406030204" pitchFamily="18" charset="0"/>
                        </a:rPr>
                        <m:t>=</m:t>
                      </m:r>
                      <m:f>
                        <m:fPr>
                          <m:type m:val="skw"/>
                          <m:ctrlPr>
                            <a:rPr lang="es-PE" b="0" i="1" smtClean="0">
                              <a:latin typeface="Cambria Math" panose="02040503050406030204" pitchFamily="18" charset="0"/>
                            </a:rPr>
                          </m:ctrlPr>
                        </m:fPr>
                        <m:num>
                          <m:sSup>
                            <m:sSupPr>
                              <m:ctrlPr>
                                <a:rPr lang="es-PE" b="0" i="1" smtClean="0">
                                  <a:latin typeface="Cambria Math" panose="02040503050406030204" pitchFamily="18" charset="0"/>
                                </a:rPr>
                              </m:ctrlPr>
                            </m:sSupPr>
                            <m:e>
                              <m:r>
                                <a:rPr lang="es-PE" b="0" i="1" smtClean="0">
                                  <a:latin typeface="Cambria Math" panose="02040503050406030204" pitchFamily="18" charset="0"/>
                                </a:rPr>
                                <m:t>𝐵</m:t>
                              </m:r>
                            </m:e>
                            <m:sup>
                              <m:r>
                                <a:rPr lang="es-PE" b="0" i="1" smtClean="0">
                                  <a:latin typeface="Cambria Math" panose="02040503050406030204" pitchFamily="18" charset="0"/>
                                </a:rPr>
                                <m:t>2</m:t>
                              </m:r>
                            </m:sup>
                          </m:sSup>
                        </m:num>
                        <m:den>
                          <m:r>
                            <a:rPr lang="es-PE" b="0" i="1" smtClean="0">
                              <a:latin typeface="Cambria Math" panose="02040503050406030204" pitchFamily="18" charset="0"/>
                            </a:rPr>
                            <m:t>4</m:t>
                          </m:r>
                          <m:sSup>
                            <m:sSupPr>
                              <m:ctrlPr>
                                <a:rPr lang="es-PE" b="0" i="1" smtClean="0">
                                  <a:latin typeface="Cambria Math" panose="02040503050406030204" pitchFamily="18" charset="0"/>
                                </a:rPr>
                              </m:ctrlPr>
                            </m:sSupPr>
                            <m:e>
                              <m:r>
                                <a:rPr lang="es-PE" b="0" i="1" smtClean="0">
                                  <a:latin typeface="Cambria Math" panose="02040503050406030204" pitchFamily="18" charset="0"/>
                                </a:rPr>
                                <m:t>𝑁</m:t>
                              </m:r>
                            </m:e>
                            <m:sup>
                              <m:r>
                                <a:rPr lang="es-PE" b="0" i="1" smtClean="0">
                                  <a:latin typeface="Cambria Math" panose="02040503050406030204" pitchFamily="18" charset="0"/>
                                </a:rPr>
                                <m:t>2</m:t>
                              </m:r>
                            </m:sup>
                          </m:sSup>
                        </m:den>
                      </m:f>
                    </m:oMath>
                  </m:oMathPara>
                </a14:m>
                <a:endParaRPr lang="es-PE" dirty="0"/>
              </a:p>
            </p:txBody>
          </p:sp>
        </mc:Choice>
        <mc:Fallback>
          <p:sp>
            <p:nvSpPr>
              <p:cNvPr id="20" name="CuadroTexto 19">
                <a:extLst>
                  <a:ext uri="{FF2B5EF4-FFF2-40B4-BE49-F238E27FC236}">
                    <a16:creationId xmlns:a16="http://schemas.microsoft.com/office/drawing/2014/main" id="{DFFF069A-659A-43E6-8AE5-1ECB7059197D}"/>
                  </a:ext>
                </a:extLst>
              </p:cNvPr>
              <p:cNvSpPr txBox="1">
                <a:spLocks noRot="1" noChangeAspect="1" noMove="1" noResize="1" noEditPoints="1" noAdjustHandles="1" noChangeArrowheads="1" noChangeShapeType="1" noTextEdit="1"/>
              </p:cNvSpPr>
              <p:nvPr/>
            </p:nvSpPr>
            <p:spPr>
              <a:xfrm>
                <a:off x="7639296" y="5183836"/>
                <a:ext cx="1305037" cy="415755"/>
              </a:xfrm>
              <a:prstGeom prst="rect">
                <a:avLst/>
              </a:prstGeom>
              <a:blipFill>
                <a:blip r:embed="rId9"/>
                <a:stretch>
                  <a:fillRect l="-3271" t="-133333" r="-35047" b="-204348"/>
                </a:stretch>
              </a:blipFill>
            </p:spPr>
            <p:txBody>
              <a:bodyPr/>
              <a:lstStyle/>
              <a:p>
                <a:r>
                  <a:rPr lang="es-PE">
                    <a:noFill/>
                  </a:rPr>
                  <a:t> </a:t>
                </a:r>
              </a:p>
            </p:txBody>
          </p:sp>
        </mc:Fallback>
      </mc:AlternateContent>
    </p:spTree>
    <p:extLst>
      <p:ext uri="{BB962C8B-B14F-4D97-AF65-F5344CB8AC3E}">
        <p14:creationId xmlns:p14="http://schemas.microsoft.com/office/powerpoint/2010/main" val="364968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85500"/>
            <a:ext cx="6408712" cy="523220"/>
          </a:xfrm>
          <a:prstGeom prst="rect">
            <a:avLst/>
          </a:prstGeom>
          <a:noFill/>
        </p:spPr>
        <p:txBody>
          <a:bodyPr wrap="square" rtlCol="0">
            <a:spAutoFit/>
          </a:bodyPr>
          <a:lstStyle/>
          <a:p>
            <a:pPr algn="ctr"/>
            <a:r>
              <a:rPr lang="es-PE" sz="2800" dirty="0">
                <a:solidFill>
                  <a:srgbClr val="0000FF"/>
                </a:solidFill>
                <a:latin typeface="Times New Roman" panose="02020603050405020304" pitchFamily="18" charset="0"/>
                <a:cs typeface="Times New Roman" panose="02020603050405020304" pitchFamily="18" charset="0"/>
              </a:rPr>
              <a:t>Tamaño de muestra</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AF5B8BD-1217-4E1D-9BE5-E1B4D2228FA7}"/>
                  </a:ext>
                </a:extLst>
              </p:cNvPr>
              <p:cNvSpPr txBox="1"/>
              <p:nvPr/>
            </p:nvSpPr>
            <p:spPr>
              <a:xfrm>
                <a:off x="2495600" y="4511778"/>
                <a:ext cx="3846246" cy="371127"/>
              </a:xfrm>
              <a:prstGeom prst="rect">
                <a:avLst/>
              </a:prstGeom>
              <a:noFill/>
            </p:spPr>
            <p:txBody>
              <a:bodyPr wrap="none" rtlCol="0">
                <a:spAutoFit/>
              </a:bodyPr>
              <a:lstStyle/>
              <a:p>
                <a:r>
                  <a:rPr lang="es-PE" dirty="0"/>
                  <a:t>Donde </a:t>
                </a:r>
                <a14:m>
                  <m:oMath xmlns:m="http://schemas.openxmlformats.org/officeDocument/2006/math">
                    <m:sSubSup>
                      <m:sSubSupPr>
                        <m:ctrlPr>
                          <a:rPr lang="es-PE" i="1" smtClean="0">
                            <a:latin typeface="Cambria Math" panose="02040503050406030204" pitchFamily="18" charset="0"/>
                          </a:rPr>
                        </m:ctrlPr>
                      </m:sSubSupPr>
                      <m:e>
                        <m:r>
                          <a:rPr lang="es-PE" i="1" smtClean="0">
                            <a:latin typeface="Cambria Math" panose="02040503050406030204" pitchFamily="18" charset="0"/>
                            <a:ea typeface="Cambria Math" panose="02040503050406030204" pitchFamily="18" charset="0"/>
                          </a:rPr>
                          <m:t>𝜎</m:t>
                        </m:r>
                      </m:e>
                      <m:sub>
                        <m:r>
                          <a:rPr lang="es-PE" b="0" i="1" smtClean="0">
                            <a:latin typeface="Cambria Math" panose="02040503050406030204" pitchFamily="18" charset="0"/>
                            <a:ea typeface="Cambria Math" panose="02040503050406030204" pitchFamily="18" charset="0"/>
                          </a:rPr>
                          <m:t>𝑡</m:t>
                        </m:r>
                      </m:sub>
                      <m:sup>
                        <m:r>
                          <a:rPr lang="es-PE" b="0" i="1" smtClean="0">
                            <a:latin typeface="Cambria Math" panose="02040503050406030204" pitchFamily="18" charset="0"/>
                          </a:rPr>
                          <m:t>2</m:t>
                        </m:r>
                      </m:sup>
                    </m:sSubSup>
                  </m:oMath>
                </a14:m>
                <a:r>
                  <a:rPr lang="es-PE" dirty="0"/>
                  <a:t> se estima mediante </a:t>
                </a:r>
                <a14:m>
                  <m:oMath xmlns:m="http://schemas.openxmlformats.org/officeDocument/2006/math">
                    <m:sSubSup>
                      <m:sSubSupPr>
                        <m:ctrlPr>
                          <a:rPr lang="es-PE" i="1" smtClean="0">
                            <a:latin typeface="Cambria Math" panose="02040503050406030204" pitchFamily="18" charset="0"/>
                          </a:rPr>
                        </m:ctrlPr>
                      </m:sSubSupPr>
                      <m:e>
                        <m:r>
                          <a:rPr lang="es-PE" b="0" i="1" smtClean="0">
                            <a:latin typeface="Cambria Math" panose="02040503050406030204" pitchFamily="18" charset="0"/>
                          </a:rPr>
                          <m:t>𝑠</m:t>
                        </m:r>
                      </m:e>
                      <m:sub>
                        <m:r>
                          <a:rPr lang="es-PE" b="0" i="1" smtClean="0">
                            <a:latin typeface="Cambria Math" panose="02040503050406030204" pitchFamily="18" charset="0"/>
                          </a:rPr>
                          <m:t>𝑡</m:t>
                        </m:r>
                      </m:sub>
                      <m:sup>
                        <m:r>
                          <a:rPr lang="es-PE" b="0" i="1" smtClean="0">
                            <a:latin typeface="Cambria Math" panose="02040503050406030204" pitchFamily="18" charset="0"/>
                          </a:rPr>
                          <m:t>2</m:t>
                        </m:r>
                      </m:sup>
                    </m:sSubSup>
                  </m:oMath>
                </a14:m>
                <a:r>
                  <a:rPr lang="es-PE" dirty="0"/>
                  <a:t> y: </a:t>
                </a:r>
              </a:p>
            </p:txBody>
          </p:sp>
        </mc:Choice>
        <mc:Fallback>
          <p:sp>
            <p:nvSpPr>
              <p:cNvPr id="7" name="CuadroTexto 6">
                <a:extLst>
                  <a:ext uri="{FF2B5EF4-FFF2-40B4-BE49-F238E27FC236}">
                    <a16:creationId xmlns:a16="http://schemas.microsoft.com/office/drawing/2014/main" id="{9AF5B8BD-1217-4E1D-9BE5-E1B4D2228FA7}"/>
                  </a:ext>
                </a:extLst>
              </p:cNvPr>
              <p:cNvSpPr txBox="1">
                <a:spLocks noRot="1" noChangeAspect="1" noMove="1" noResize="1" noEditPoints="1" noAdjustHandles="1" noChangeArrowheads="1" noChangeShapeType="1" noTextEdit="1"/>
              </p:cNvSpPr>
              <p:nvPr/>
            </p:nvSpPr>
            <p:spPr>
              <a:xfrm>
                <a:off x="2495600" y="4511778"/>
                <a:ext cx="3846246" cy="371127"/>
              </a:xfrm>
              <a:prstGeom prst="rect">
                <a:avLst/>
              </a:prstGeom>
              <a:blipFill>
                <a:blip r:embed="rId2"/>
                <a:stretch>
                  <a:fillRect l="-1268" t="-6557" r="-634" b="-26230"/>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3690D2B5-13D3-4C92-8C23-EB2BBB038756}"/>
                  </a:ext>
                </a:extLst>
              </p:cNvPr>
              <p:cNvSpPr txBox="1"/>
              <p:nvPr/>
            </p:nvSpPr>
            <p:spPr>
              <a:xfrm>
                <a:off x="2495600" y="1287986"/>
                <a:ext cx="7846102" cy="923330"/>
              </a:xfrm>
              <a:prstGeom prst="rect">
                <a:avLst/>
              </a:prstGeom>
              <a:noFill/>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Tamaño de muestra aproximado requerido para estimar </a:t>
                </a:r>
                <a14:m>
                  <m:oMath xmlns:m="http://schemas.openxmlformats.org/officeDocument/2006/math">
                    <m:r>
                      <a:rPr lang="es-PE" i="1" smtClean="0">
                        <a:latin typeface="Cambria Math" panose="02040503050406030204" pitchFamily="18" charset="0"/>
                        <a:ea typeface="Cambria Math" panose="02040503050406030204" pitchFamily="18" charset="0"/>
                      </a:rPr>
                      <m:t>𝜏</m:t>
                    </m:r>
                  </m:oMath>
                </a14:m>
                <a:r>
                  <a:rPr lang="es-PE" dirty="0">
                    <a:latin typeface="Times New Roman" panose="02020603050405020304" pitchFamily="18" charset="0"/>
                    <a:cs typeface="Times New Roman" panose="02020603050405020304" pitchFamily="18" charset="0"/>
                  </a:rPr>
                  <a:t> usando </a:t>
                </a:r>
                <a14:m>
                  <m:oMath xmlns:m="http://schemas.openxmlformats.org/officeDocument/2006/math">
                    <m:r>
                      <a:rPr lang="es-PE" b="0" i="1" smtClean="0">
                        <a:latin typeface="Cambria Math" panose="02040503050406030204" pitchFamily="18" charset="0"/>
                        <a:cs typeface="Times New Roman" panose="02020603050405020304" pitchFamily="18" charset="0"/>
                      </a:rPr>
                      <m:t>𝑁</m:t>
                    </m:r>
                    <m:sSub>
                      <m:sSubPr>
                        <m:ctrlPr>
                          <a:rPr lang="es-PE" b="0" i="1" smtClean="0">
                            <a:latin typeface="Cambria Math" panose="02040503050406030204" pitchFamily="18" charset="0"/>
                            <a:cs typeface="Times New Roman" panose="02020603050405020304" pitchFamily="18" charset="0"/>
                          </a:rPr>
                        </m:ctrlPr>
                      </m:sSubPr>
                      <m:e>
                        <m:acc>
                          <m:accPr>
                            <m:chr m:val="̅"/>
                            <m:ctrlPr>
                              <a:rPr lang="es-PE" b="0" i="1" smtClean="0">
                                <a:latin typeface="Cambria Math" panose="02040503050406030204" pitchFamily="18" charset="0"/>
                                <a:cs typeface="Times New Roman" panose="02020603050405020304" pitchFamily="18" charset="0"/>
                              </a:rPr>
                            </m:ctrlPr>
                          </m:accPr>
                          <m:e>
                            <m:r>
                              <a:rPr lang="es-PE" b="0" i="1" smtClean="0">
                                <a:latin typeface="Cambria Math" panose="02040503050406030204" pitchFamily="18" charset="0"/>
                                <a:cs typeface="Times New Roman" panose="02020603050405020304" pitchFamily="18" charset="0"/>
                              </a:rPr>
                              <m:t>𝑦</m:t>
                            </m:r>
                          </m:e>
                        </m:acc>
                      </m:e>
                      <m:sub>
                        <m:r>
                          <a:rPr lang="es-PE" b="0" i="1" smtClean="0">
                            <a:latin typeface="Cambria Math" panose="02040503050406030204" pitchFamily="18" charset="0"/>
                            <a:cs typeface="Times New Roman" panose="02020603050405020304" pitchFamily="18" charset="0"/>
                          </a:rPr>
                          <m:t>𝑡</m:t>
                        </m:r>
                      </m:sub>
                    </m:sSub>
                    <m:r>
                      <a:rPr lang="es-PE" b="0" i="1" smtClean="0">
                        <a:latin typeface="Cambria Math" panose="02040503050406030204" pitchFamily="18" charset="0"/>
                        <a:cs typeface="Times New Roman" panose="02020603050405020304" pitchFamily="18" charset="0"/>
                      </a:rPr>
                      <m:t> </m:t>
                    </m:r>
                  </m:oMath>
                </a14:m>
                <a:r>
                  <a:rPr lang="es-PE" dirty="0">
                    <a:latin typeface="Times New Roman" panose="02020603050405020304" pitchFamily="18" charset="0"/>
                    <a:cs typeface="Times New Roman" panose="02020603050405020304" pitchFamily="18" charset="0"/>
                  </a:rPr>
                  <a:t>con un límite </a:t>
                </a:r>
                <a14:m>
                  <m:oMath xmlns:m="http://schemas.openxmlformats.org/officeDocument/2006/math">
                    <m:r>
                      <a:rPr lang="es-PE" b="0" i="1" smtClean="0">
                        <a:latin typeface="Cambria Math" panose="02040503050406030204" pitchFamily="18" charset="0"/>
                        <a:cs typeface="Times New Roman" panose="02020603050405020304" pitchFamily="18" charset="0"/>
                      </a:rPr>
                      <m:t>𝐵</m:t>
                    </m:r>
                  </m:oMath>
                </a14:m>
                <a:r>
                  <a:rPr lang="es-PE" dirty="0">
                    <a:latin typeface="Times New Roman" panose="02020603050405020304" pitchFamily="18" charset="0"/>
                    <a:cs typeface="Times New Roman" panose="02020603050405020304" pitchFamily="18" charset="0"/>
                  </a:rPr>
                  <a:t> para el error de estimación:</a:t>
                </a:r>
              </a:p>
            </p:txBody>
          </p:sp>
        </mc:Choice>
        <mc:Fallback>
          <p:sp>
            <p:nvSpPr>
              <p:cNvPr id="17" name="CuadroTexto 16">
                <a:extLst>
                  <a:ext uri="{FF2B5EF4-FFF2-40B4-BE49-F238E27FC236}">
                    <a16:creationId xmlns:a16="http://schemas.microsoft.com/office/drawing/2014/main" id="{3690D2B5-13D3-4C92-8C23-EB2BBB038756}"/>
                  </a:ext>
                </a:extLst>
              </p:cNvPr>
              <p:cNvSpPr txBox="1">
                <a:spLocks noRot="1" noChangeAspect="1" noMove="1" noResize="1" noEditPoints="1" noAdjustHandles="1" noChangeArrowheads="1" noChangeShapeType="1" noTextEdit="1"/>
              </p:cNvSpPr>
              <p:nvPr/>
            </p:nvSpPr>
            <p:spPr>
              <a:xfrm>
                <a:off x="2495600" y="1287986"/>
                <a:ext cx="7846102" cy="923330"/>
              </a:xfrm>
              <a:prstGeom prst="rect">
                <a:avLst/>
              </a:prstGeom>
              <a:blipFill>
                <a:blip r:embed="rId3"/>
                <a:stretch>
                  <a:fillRect l="-622" r="-699" b="-394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DCD72451-21DC-4AFE-AC29-C3731181AECB}"/>
                  </a:ext>
                </a:extLst>
              </p:cNvPr>
              <p:cNvSpPr txBox="1"/>
              <p:nvPr/>
            </p:nvSpPr>
            <p:spPr>
              <a:xfrm>
                <a:off x="5489102" y="2906934"/>
                <a:ext cx="1859099" cy="859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𝑛</m:t>
                      </m:r>
                      <m:r>
                        <a:rPr lang="es-PE" sz="2400" i="1">
                          <a:latin typeface="Cambria Math" panose="02040503050406030204" pitchFamily="18" charset="0"/>
                        </a:rPr>
                        <m:t>=</m:t>
                      </m:r>
                      <m:f>
                        <m:fPr>
                          <m:ctrlPr>
                            <a:rPr lang="es-PE" sz="2400" i="1">
                              <a:latin typeface="Cambria Math" panose="02040503050406030204" pitchFamily="18" charset="0"/>
                            </a:rPr>
                          </m:ctrlPr>
                        </m:fPr>
                        <m:num>
                          <m:r>
                            <a:rPr lang="es-PE" sz="2400" i="1">
                              <a:latin typeface="Cambria Math" panose="02040503050406030204" pitchFamily="18" charset="0"/>
                            </a:rPr>
                            <m:t>𝑁</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𝑡</m:t>
                              </m:r>
                            </m:sub>
                            <m:sup>
                              <m:r>
                                <a:rPr lang="es-PE" sz="2400" i="1">
                                  <a:latin typeface="Cambria Math" panose="02040503050406030204" pitchFamily="18" charset="0"/>
                                </a:rPr>
                                <m:t>2</m:t>
                              </m:r>
                            </m:sup>
                          </m:sSubSup>
                        </m:num>
                        <m:den>
                          <m:r>
                            <a:rPr lang="es-PE" sz="2400" i="1">
                              <a:latin typeface="Cambria Math" panose="02040503050406030204" pitchFamily="18" charset="0"/>
                            </a:rPr>
                            <m:t>𝑁𝐷</m:t>
                          </m:r>
                          <m:r>
                            <a:rPr lang="es-PE" sz="2400" i="1">
                              <a:latin typeface="Cambria Math" panose="02040503050406030204" pitchFamily="18" charset="0"/>
                            </a:rPr>
                            <m:t>+</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ea typeface="Cambria Math" panose="02040503050406030204" pitchFamily="18" charset="0"/>
                                </a:rPr>
                                <m:t>𝑡</m:t>
                              </m:r>
                            </m:sub>
                            <m:sup>
                              <m:r>
                                <a:rPr lang="es-PE" sz="2400" i="1">
                                  <a:latin typeface="Cambria Math" panose="02040503050406030204" pitchFamily="18" charset="0"/>
                                </a:rPr>
                                <m:t>2</m:t>
                              </m:r>
                            </m:sup>
                          </m:sSubSup>
                        </m:den>
                      </m:f>
                    </m:oMath>
                  </m:oMathPara>
                </a14:m>
                <a:endParaRPr lang="es-PE" sz="2400" dirty="0"/>
              </a:p>
            </p:txBody>
          </p:sp>
        </mc:Choice>
        <mc:Fallback>
          <p:sp>
            <p:nvSpPr>
              <p:cNvPr id="18" name="CuadroTexto 17">
                <a:extLst>
                  <a:ext uri="{FF2B5EF4-FFF2-40B4-BE49-F238E27FC236}">
                    <a16:creationId xmlns:a16="http://schemas.microsoft.com/office/drawing/2014/main" id="{DCD72451-21DC-4AFE-AC29-C3731181AECB}"/>
                  </a:ext>
                </a:extLst>
              </p:cNvPr>
              <p:cNvSpPr txBox="1">
                <a:spLocks noRot="1" noChangeAspect="1" noMove="1" noResize="1" noEditPoints="1" noAdjustHandles="1" noChangeArrowheads="1" noChangeShapeType="1" noTextEdit="1"/>
              </p:cNvSpPr>
              <p:nvPr/>
            </p:nvSpPr>
            <p:spPr>
              <a:xfrm>
                <a:off x="5489102" y="2906934"/>
                <a:ext cx="1859099" cy="859466"/>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DFFF069A-659A-43E6-8AE5-1ECB7059197D}"/>
                  </a:ext>
                </a:extLst>
              </p:cNvPr>
              <p:cNvSpPr txBox="1"/>
              <p:nvPr/>
            </p:nvSpPr>
            <p:spPr>
              <a:xfrm>
                <a:off x="7680177" y="4488566"/>
                <a:ext cx="1305037" cy="415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𝐷</m:t>
                      </m:r>
                      <m:r>
                        <a:rPr lang="es-PE" b="0" i="1" smtClean="0">
                          <a:latin typeface="Cambria Math" panose="02040503050406030204" pitchFamily="18" charset="0"/>
                        </a:rPr>
                        <m:t>=</m:t>
                      </m:r>
                      <m:f>
                        <m:fPr>
                          <m:type m:val="skw"/>
                          <m:ctrlPr>
                            <a:rPr lang="es-PE" b="0" i="1" smtClean="0">
                              <a:latin typeface="Cambria Math" panose="02040503050406030204" pitchFamily="18" charset="0"/>
                            </a:rPr>
                          </m:ctrlPr>
                        </m:fPr>
                        <m:num>
                          <m:sSup>
                            <m:sSupPr>
                              <m:ctrlPr>
                                <a:rPr lang="es-PE" b="0" i="1" smtClean="0">
                                  <a:latin typeface="Cambria Math" panose="02040503050406030204" pitchFamily="18" charset="0"/>
                                </a:rPr>
                              </m:ctrlPr>
                            </m:sSupPr>
                            <m:e>
                              <m:r>
                                <a:rPr lang="es-PE" b="0" i="1" smtClean="0">
                                  <a:latin typeface="Cambria Math" panose="02040503050406030204" pitchFamily="18" charset="0"/>
                                </a:rPr>
                                <m:t>𝐵</m:t>
                              </m:r>
                            </m:e>
                            <m:sup>
                              <m:r>
                                <a:rPr lang="es-PE" b="0" i="1" smtClean="0">
                                  <a:latin typeface="Cambria Math" panose="02040503050406030204" pitchFamily="18" charset="0"/>
                                </a:rPr>
                                <m:t>2</m:t>
                              </m:r>
                            </m:sup>
                          </m:sSup>
                        </m:num>
                        <m:den>
                          <m:r>
                            <a:rPr lang="es-PE" b="0" i="1" smtClean="0">
                              <a:latin typeface="Cambria Math" panose="02040503050406030204" pitchFamily="18" charset="0"/>
                            </a:rPr>
                            <m:t>4</m:t>
                          </m:r>
                          <m:sSup>
                            <m:sSupPr>
                              <m:ctrlPr>
                                <a:rPr lang="es-PE" b="0" i="1" smtClean="0">
                                  <a:latin typeface="Cambria Math" panose="02040503050406030204" pitchFamily="18" charset="0"/>
                                </a:rPr>
                              </m:ctrlPr>
                            </m:sSupPr>
                            <m:e>
                              <m:r>
                                <a:rPr lang="es-PE" b="0" i="1" smtClean="0">
                                  <a:latin typeface="Cambria Math" panose="02040503050406030204" pitchFamily="18" charset="0"/>
                                </a:rPr>
                                <m:t>𝑁</m:t>
                              </m:r>
                            </m:e>
                            <m:sup>
                              <m:r>
                                <a:rPr lang="es-PE" b="0" i="1" smtClean="0">
                                  <a:latin typeface="Cambria Math" panose="02040503050406030204" pitchFamily="18" charset="0"/>
                                </a:rPr>
                                <m:t>2</m:t>
                              </m:r>
                            </m:sup>
                          </m:sSup>
                        </m:den>
                      </m:f>
                    </m:oMath>
                  </m:oMathPara>
                </a14:m>
                <a:endParaRPr lang="es-PE" dirty="0"/>
              </a:p>
            </p:txBody>
          </p:sp>
        </mc:Choice>
        <mc:Fallback>
          <p:sp>
            <p:nvSpPr>
              <p:cNvPr id="20" name="CuadroTexto 19">
                <a:extLst>
                  <a:ext uri="{FF2B5EF4-FFF2-40B4-BE49-F238E27FC236}">
                    <a16:creationId xmlns:a16="http://schemas.microsoft.com/office/drawing/2014/main" id="{DFFF069A-659A-43E6-8AE5-1ECB7059197D}"/>
                  </a:ext>
                </a:extLst>
              </p:cNvPr>
              <p:cNvSpPr txBox="1">
                <a:spLocks noRot="1" noChangeAspect="1" noMove="1" noResize="1" noEditPoints="1" noAdjustHandles="1" noChangeArrowheads="1" noChangeShapeType="1" noTextEdit="1"/>
              </p:cNvSpPr>
              <p:nvPr/>
            </p:nvSpPr>
            <p:spPr>
              <a:xfrm>
                <a:off x="7680177" y="4488566"/>
                <a:ext cx="1305037" cy="415755"/>
              </a:xfrm>
              <a:prstGeom prst="rect">
                <a:avLst/>
              </a:prstGeom>
              <a:blipFill>
                <a:blip r:embed="rId5"/>
                <a:stretch>
                  <a:fillRect l="-3738" t="-133333" r="-34579" b="-204348"/>
                </a:stretch>
              </a:blipFill>
            </p:spPr>
            <p:txBody>
              <a:bodyPr/>
              <a:lstStyle/>
              <a:p>
                <a:r>
                  <a:rPr lang="es-PE">
                    <a:noFill/>
                  </a:rPr>
                  <a:t> </a:t>
                </a:r>
              </a:p>
            </p:txBody>
          </p:sp>
        </mc:Fallback>
      </mc:AlternateContent>
    </p:spTree>
    <p:extLst>
      <p:ext uri="{BB962C8B-B14F-4D97-AF65-F5344CB8AC3E}">
        <p14:creationId xmlns:p14="http://schemas.microsoft.com/office/powerpoint/2010/main" val="1270270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09666"/>
            <a:ext cx="6408712" cy="523220"/>
          </a:xfrm>
          <a:prstGeom prst="rect">
            <a:avLst/>
          </a:prstGeom>
          <a:noFill/>
        </p:spPr>
        <p:txBody>
          <a:bodyPr wrap="square" rtlCol="0">
            <a:spAutoFit/>
          </a:bodyPr>
          <a:lstStyle/>
          <a:p>
            <a:pPr algn="ctr"/>
            <a:r>
              <a:rPr lang="es-PE" sz="2800" dirty="0">
                <a:solidFill>
                  <a:srgbClr val="0000FF"/>
                </a:solidFill>
                <a:latin typeface="Times New Roman" panose="02020603050405020304" pitchFamily="18" charset="0"/>
                <a:cs typeface="Times New Roman" panose="02020603050405020304" pitchFamily="18" charset="0"/>
              </a:rPr>
              <a:t>Estimación de una proporción poblacional</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6090640D-DF8F-4DED-88F2-92D698E2ABBC}"/>
                  </a:ext>
                </a:extLst>
              </p:cNvPr>
              <p:cNvSpPr txBox="1"/>
              <p:nvPr/>
            </p:nvSpPr>
            <p:spPr>
              <a:xfrm>
                <a:off x="5159896" y="1988840"/>
                <a:ext cx="1666482"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𝑝</m:t>
                          </m:r>
                        </m:e>
                      </m:acc>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𝐼</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𝑎</m:t>
                                  </m:r>
                                </m:e>
                                <m:sub>
                                  <m:r>
                                    <a:rPr lang="es-PE" sz="2400" i="1">
                                      <a:latin typeface="Cambria Math" panose="02040503050406030204" pitchFamily="18" charset="0"/>
                                    </a:rPr>
                                    <m:t>𝑖</m:t>
                                  </m:r>
                                </m:sub>
                              </m:sSub>
                            </m:e>
                          </m:nary>
                        </m:num>
                        <m:den>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nary>
                        </m:den>
                      </m:f>
                    </m:oMath>
                  </m:oMathPara>
                </a14:m>
                <a:endParaRPr lang="es-PE" sz="2400" dirty="0"/>
              </a:p>
            </p:txBody>
          </p:sp>
        </mc:Choice>
        <mc:Fallback>
          <p:sp>
            <p:nvSpPr>
              <p:cNvPr id="2" name="CuadroTexto 1">
                <a:extLst>
                  <a:ext uri="{FF2B5EF4-FFF2-40B4-BE49-F238E27FC236}">
                    <a16:creationId xmlns:a16="http://schemas.microsoft.com/office/drawing/2014/main" id="{6090640D-DF8F-4DED-88F2-92D698E2ABBC}"/>
                  </a:ext>
                </a:extLst>
              </p:cNvPr>
              <p:cNvSpPr txBox="1">
                <a:spLocks noRot="1" noChangeAspect="1" noMove="1" noResize="1" noEditPoints="1" noAdjustHandles="1" noChangeArrowheads="1" noChangeShapeType="1" noTextEdit="1"/>
              </p:cNvSpPr>
              <p:nvPr/>
            </p:nvSpPr>
            <p:spPr>
              <a:xfrm>
                <a:off x="5159896" y="1988840"/>
                <a:ext cx="1666482" cy="803810"/>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C8C76380-7003-4FBE-B230-AE5309FD6677}"/>
                  </a:ext>
                </a:extLst>
              </p:cNvPr>
              <p:cNvSpPr txBox="1"/>
              <p:nvPr/>
            </p:nvSpPr>
            <p:spPr>
              <a:xfrm>
                <a:off x="4696981" y="3532109"/>
                <a:ext cx="2592313" cy="700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a:latin typeface="Cambria Math" panose="02040503050406030204" pitchFamily="18" charset="0"/>
                            </a:rPr>
                          </m:ctrlPr>
                        </m:accPr>
                        <m:e>
                          <m:r>
                            <a:rPr lang="es-PE" sz="2400" i="1">
                              <a:latin typeface="Cambria Math" panose="02040503050406030204" pitchFamily="18" charset="0"/>
                            </a:rPr>
                            <m:t>𝑉</m:t>
                          </m:r>
                        </m:e>
                      </m:acc>
                      <m:d>
                        <m:dPr>
                          <m:ctrlPr>
                            <a:rPr lang="es-PE" sz="2400" i="1">
                              <a:latin typeface="Cambria Math" panose="02040503050406030204" pitchFamily="18" charset="0"/>
                            </a:rPr>
                          </m:ctrlPr>
                        </m:dPr>
                        <m:e>
                          <m:acc>
                            <m:accPr>
                              <m:chr m:val="̂"/>
                              <m:ctrlPr>
                                <a:rPr lang="es-PE" sz="2400" i="1">
                                  <a:latin typeface="Cambria Math" panose="02040503050406030204" pitchFamily="18" charset="0"/>
                                </a:rPr>
                              </m:ctrlPr>
                            </m:accPr>
                            <m:e>
                              <m:r>
                                <a:rPr lang="es-PE" sz="2400" i="1">
                                  <a:latin typeface="Cambria Math" panose="02040503050406030204" pitchFamily="18" charset="0"/>
                                </a:rPr>
                                <m:t>𝑝</m:t>
                              </m:r>
                            </m:e>
                          </m:acc>
                        </m:e>
                      </m:d>
                      <m:r>
                        <a:rPr lang="es-PE" sz="2400" i="1">
                          <a:latin typeface="Cambria Math" panose="02040503050406030204" pitchFamily="18" charset="0"/>
                        </a:rPr>
                        <m:t>=</m:t>
                      </m:r>
                      <m:d>
                        <m:dPr>
                          <m:ctrlPr>
                            <a:rPr lang="es-PE" sz="2400" i="1">
                              <a:latin typeface="Cambria Math" panose="02040503050406030204" pitchFamily="18" charset="0"/>
                            </a:rPr>
                          </m:ctrlPr>
                        </m:dPr>
                        <m:e>
                          <m:f>
                            <m:fPr>
                              <m:ctrlPr>
                                <a:rPr lang="es-PE" sz="2400" i="1">
                                  <a:latin typeface="Cambria Math" panose="02040503050406030204" pitchFamily="18" charset="0"/>
                                </a:rPr>
                              </m:ctrlPr>
                            </m:fPr>
                            <m:num>
                              <m:r>
                                <a:rPr lang="es-PE" sz="2400" i="1">
                                  <a:latin typeface="Cambria Math" panose="02040503050406030204" pitchFamily="18" charset="0"/>
                                </a:rPr>
                                <m:t>𝑁</m:t>
                              </m:r>
                              <m:r>
                                <a:rPr lang="es-PE" sz="2400" i="1">
                                  <a:latin typeface="Cambria Math" panose="02040503050406030204" pitchFamily="18" charset="0"/>
                                </a:rPr>
                                <m:t>−</m:t>
                              </m:r>
                              <m:r>
                                <a:rPr lang="es-PE" sz="2400" i="1">
                                  <a:latin typeface="Cambria Math" panose="02040503050406030204" pitchFamily="18" charset="0"/>
                                </a:rPr>
                                <m:t>𝑛</m:t>
                              </m:r>
                            </m:num>
                            <m:den>
                              <m:r>
                                <a:rPr lang="es-PE" sz="2400" i="1">
                                  <a:latin typeface="Cambria Math" panose="02040503050406030204" pitchFamily="18" charset="0"/>
                                </a:rPr>
                                <m:t>𝑁𝑛</m:t>
                              </m:r>
                              <m:sSup>
                                <m:sSupPr>
                                  <m:ctrlPr>
                                    <a:rPr lang="es-PE" sz="2400" i="1">
                                      <a:latin typeface="Cambria Math" panose="02040503050406030204" pitchFamily="18" charset="0"/>
                                    </a:rPr>
                                  </m:ctrlPr>
                                </m:sSupPr>
                                <m:e>
                                  <m:acc>
                                    <m:accPr>
                                      <m:chr m:val="̅"/>
                                      <m:ctrlPr>
                                        <a:rPr lang="es-PE" sz="2400" i="1">
                                          <a:latin typeface="Cambria Math" panose="02040503050406030204" pitchFamily="18" charset="0"/>
                                        </a:rPr>
                                      </m:ctrlPr>
                                    </m:accPr>
                                    <m:e>
                                      <m:r>
                                        <a:rPr lang="es-PE" sz="2400" i="1">
                                          <a:latin typeface="Cambria Math" panose="02040503050406030204" pitchFamily="18" charset="0"/>
                                        </a:rPr>
                                        <m:t>𝑀</m:t>
                                      </m:r>
                                    </m:e>
                                  </m:acc>
                                </m:e>
                                <m:sup>
                                  <m:r>
                                    <a:rPr lang="es-PE" sz="2400" i="1">
                                      <a:latin typeface="Cambria Math" panose="02040503050406030204" pitchFamily="18" charset="0"/>
                                    </a:rPr>
                                    <m:t>2</m:t>
                                  </m:r>
                                </m:sup>
                              </m:sSup>
                            </m:den>
                          </m:f>
                        </m:e>
                      </m:d>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𝑝</m:t>
                          </m:r>
                        </m:sub>
                        <m:sup>
                          <m:r>
                            <a:rPr lang="es-PE" sz="2400" i="1">
                              <a:latin typeface="Cambria Math" panose="02040503050406030204" pitchFamily="18" charset="0"/>
                            </a:rPr>
                            <m:t>2</m:t>
                          </m:r>
                        </m:sup>
                      </m:sSubSup>
                    </m:oMath>
                  </m:oMathPara>
                </a14:m>
                <a:endParaRPr lang="es-PE" sz="2400" dirty="0"/>
              </a:p>
            </p:txBody>
          </p:sp>
        </mc:Choice>
        <mc:Fallback>
          <p:sp>
            <p:nvSpPr>
              <p:cNvPr id="3" name="CuadroTexto 2">
                <a:extLst>
                  <a:ext uri="{FF2B5EF4-FFF2-40B4-BE49-F238E27FC236}">
                    <a16:creationId xmlns:a16="http://schemas.microsoft.com/office/drawing/2014/main" id="{C8C76380-7003-4FBE-B230-AE5309FD6677}"/>
                  </a:ext>
                </a:extLst>
              </p:cNvPr>
              <p:cNvSpPr txBox="1">
                <a:spLocks noRot="1" noChangeAspect="1" noMove="1" noResize="1" noEditPoints="1" noAdjustHandles="1" noChangeArrowheads="1" noChangeShapeType="1" noTextEdit="1"/>
              </p:cNvSpPr>
              <p:nvPr/>
            </p:nvSpPr>
            <p:spPr>
              <a:xfrm>
                <a:off x="4696981" y="3532109"/>
                <a:ext cx="2592313" cy="700961"/>
              </a:xfrm>
              <a:prstGeom prst="rect">
                <a:avLst/>
              </a:prstGeom>
              <a:blipFill>
                <a:blip r:embed="rId3"/>
                <a:stretch>
                  <a:fillRect/>
                </a:stretch>
              </a:blipFill>
            </p:spPr>
            <p:txBody>
              <a:bodyPr/>
              <a:lstStyle/>
              <a:p>
                <a:r>
                  <a:rPr lang="es-PE">
                    <a:noFill/>
                  </a:rPr>
                  <a:t> </a:t>
                </a:r>
              </a:p>
            </p:txBody>
          </p:sp>
        </mc:Fallback>
      </mc:AlternateContent>
      <p:sp>
        <p:nvSpPr>
          <p:cNvPr id="6" name="CuadroTexto 5">
            <a:extLst>
              <a:ext uri="{FF2B5EF4-FFF2-40B4-BE49-F238E27FC236}">
                <a16:creationId xmlns:a16="http://schemas.microsoft.com/office/drawing/2014/main" id="{67873B69-9B92-40E1-869F-F6FE85E2B130}"/>
              </a:ext>
            </a:extLst>
          </p:cNvPr>
          <p:cNvSpPr txBox="1"/>
          <p:nvPr/>
        </p:nvSpPr>
        <p:spPr>
          <a:xfrm>
            <a:off x="1919537" y="1322010"/>
            <a:ext cx="4288353" cy="369332"/>
          </a:xfrm>
          <a:prstGeom prst="rect">
            <a:avLst/>
          </a:prstGeom>
          <a:noFill/>
        </p:spPr>
        <p:txBody>
          <a:bodyPr wrap="none" rtlCol="0">
            <a:spAutoFit/>
          </a:bodyPr>
          <a:lstStyle/>
          <a:p>
            <a:r>
              <a:rPr lang="es-PE" dirty="0">
                <a:latin typeface="Times New Roman" panose="02020603050405020304" pitchFamily="18" charset="0"/>
                <a:cs typeface="Times New Roman" panose="02020603050405020304" pitchFamily="18" charset="0"/>
              </a:rPr>
              <a:t>Estimador de la proporción poblacional de </a:t>
            </a:r>
            <a:r>
              <a:rPr lang="es-PE" i="1" dirty="0">
                <a:latin typeface="Times New Roman" panose="02020603050405020304" pitchFamily="18" charset="0"/>
                <a:cs typeface="Times New Roman" panose="02020603050405020304" pitchFamily="18" charset="0"/>
              </a:rPr>
              <a:t>p</a:t>
            </a:r>
          </a:p>
        </p:txBody>
      </p:sp>
      <p:sp>
        <p:nvSpPr>
          <p:cNvPr id="11" name="CuadroTexto 10">
            <a:extLst>
              <a:ext uri="{FF2B5EF4-FFF2-40B4-BE49-F238E27FC236}">
                <a16:creationId xmlns:a16="http://schemas.microsoft.com/office/drawing/2014/main" id="{8CF34C92-4737-4024-A33C-D727C28FD246}"/>
              </a:ext>
            </a:extLst>
          </p:cNvPr>
          <p:cNvSpPr txBox="1"/>
          <p:nvPr/>
        </p:nvSpPr>
        <p:spPr>
          <a:xfrm>
            <a:off x="1919537" y="3130094"/>
            <a:ext cx="4288353" cy="369332"/>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Varianza estimada de </a:t>
            </a:r>
            <a:r>
              <a:rPr lang="es-PE" i="1" dirty="0">
                <a:latin typeface="Times New Roman" panose="02020603050405020304" pitchFamily="18" charset="0"/>
                <a:cs typeface="Times New Roman" panose="02020603050405020304" pitchFamily="18" charset="0"/>
              </a:rPr>
              <a:t>p</a:t>
            </a:r>
          </a:p>
        </p:txBody>
      </p:sp>
      <p:sp>
        <p:nvSpPr>
          <p:cNvPr id="12" name="CuadroTexto 11">
            <a:extLst>
              <a:ext uri="{FF2B5EF4-FFF2-40B4-BE49-F238E27FC236}">
                <a16:creationId xmlns:a16="http://schemas.microsoft.com/office/drawing/2014/main" id="{2A71D48E-0B94-499F-B63A-2ABB25C2E8F9}"/>
              </a:ext>
            </a:extLst>
          </p:cNvPr>
          <p:cNvSpPr txBox="1"/>
          <p:nvPr/>
        </p:nvSpPr>
        <p:spPr>
          <a:xfrm>
            <a:off x="2063553" y="4753512"/>
            <a:ext cx="4288353" cy="369332"/>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Donde: </a:t>
            </a:r>
            <a:endParaRPr lang="es-PE"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B50A7C33-0CE4-469A-905B-BEF1B8FF05B8}"/>
                  </a:ext>
                </a:extLst>
              </p:cNvPr>
              <p:cNvSpPr txBox="1"/>
              <p:nvPr/>
            </p:nvSpPr>
            <p:spPr>
              <a:xfrm>
                <a:off x="4518309" y="5045455"/>
                <a:ext cx="2949654"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𝑝</m:t>
                          </m:r>
                        </m:sub>
                        <m:sup>
                          <m:r>
                            <a:rPr lang="es-PE" sz="2400" i="1">
                              <a:latin typeface="Cambria Math" panose="02040503050406030204" pitchFamily="18" charset="0"/>
                            </a:rPr>
                            <m:t>2</m:t>
                          </m:r>
                        </m:sup>
                      </m:sSubSup>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p>
                                <m:sSupPr>
                                  <m:ctrlPr>
                                    <a:rPr lang="es-PE" sz="2400" i="1">
                                      <a:latin typeface="Cambria Math" panose="02040503050406030204" pitchFamily="18" charset="0"/>
                                    </a:rPr>
                                  </m:ctrlPr>
                                </m:sSupPr>
                                <m:e>
                                  <m:d>
                                    <m:dPr>
                                      <m:ctrlPr>
                                        <a:rPr lang="es-PE" sz="2400" i="1">
                                          <a:latin typeface="Cambria Math" panose="02040503050406030204" pitchFamily="18" charset="0"/>
                                        </a:rPr>
                                      </m:ctrlPr>
                                    </m:dPr>
                                    <m:e>
                                      <m:sSub>
                                        <m:sSubPr>
                                          <m:ctrlPr>
                                            <a:rPr lang="es-PE" sz="2400" i="1">
                                              <a:latin typeface="Cambria Math" panose="02040503050406030204" pitchFamily="18" charset="0"/>
                                            </a:rPr>
                                          </m:ctrlPr>
                                        </m:sSubPr>
                                        <m:e>
                                          <m:r>
                                            <a:rPr lang="es-PE" sz="2400" i="1">
                                              <a:latin typeface="Cambria Math" panose="02040503050406030204" pitchFamily="18" charset="0"/>
                                            </a:rPr>
                                            <m:t>𝑎</m:t>
                                          </m:r>
                                        </m:e>
                                        <m:sub>
                                          <m:r>
                                            <a:rPr lang="es-PE" sz="2400" i="1">
                                              <a:latin typeface="Cambria Math" panose="02040503050406030204" pitchFamily="18" charset="0"/>
                                            </a:rPr>
                                            <m:t>𝑖</m:t>
                                          </m:r>
                                        </m:sub>
                                      </m:sSub>
                                      <m:r>
                                        <a:rPr lang="es-PE" sz="2400" i="1">
                                          <a:latin typeface="Cambria Math" panose="02040503050406030204" pitchFamily="18" charset="0"/>
                                        </a:rPr>
                                        <m:t>−</m:t>
                                      </m:r>
                                      <m:acc>
                                        <m:accPr>
                                          <m:chr m:val="̂"/>
                                          <m:ctrlPr>
                                            <a:rPr lang="es-PE" sz="2400" i="1">
                                              <a:latin typeface="Cambria Math" panose="02040503050406030204" pitchFamily="18" charset="0"/>
                                            </a:rPr>
                                          </m:ctrlPr>
                                        </m:accPr>
                                        <m:e>
                                          <m:r>
                                            <a:rPr lang="es-PE" sz="2400" i="1">
                                              <a:latin typeface="Cambria Math" panose="02040503050406030204" pitchFamily="18" charset="0"/>
                                            </a:rPr>
                                            <m:t>𝑝</m:t>
                                          </m:r>
                                        </m:e>
                                      </m:acc>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d>
                                </m:e>
                                <m:sup>
                                  <m:r>
                                    <a:rPr lang="es-PE" sz="2400" i="1">
                                      <a:latin typeface="Cambria Math" panose="02040503050406030204" pitchFamily="18" charset="0"/>
                                    </a:rPr>
                                    <m:t>2</m:t>
                                  </m:r>
                                </m:sup>
                              </m:sSup>
                            </m:e>
                          </m:nary>
                        </m:num>
                        <m:den>
                          <m:r>
                            <a:rPr lang="es-PE" sz="2400" i="1">
                              <a:latin typeface="Cambria Math" panose="02040503050406030204" pitchFamily="18" charset="0"/>
                            </a:rPr>
                            <m:t>𝑛</m:t>
                          </m:r>
                          <m:r>
                            <a:rPr lang="es-PE" sz="2400" i="1">
                              <a:latin typeface="Cambria Math" panose="02040503050406030204" pitchFamily="18" charset="0"/>
                            </a:rPr>
                            <m:t>−1</m:t>
                          </m:r>
                        </m:den>
                      </m:f>
                    </m:oMath>
                  </m:oMathPara>
                </a14:m>
                <a:endParaRPr lang="es-PE" sz="2400" dirty="0"/>
              </a:p>
            </p:txBody>
          </p:sp>
        </mc:Choice>
        <mc:Fallback>
          <p:sp>
            <p:nvSpPr>
              <p:cNvPr id="8" name="CuadroTexto 7">
                <a:extLst>
                  <a:ext uri="{FF2B5EF4-FFF2-40B4-BE49-F238E27FC236}">
                    <a16:creationId xmlns:a16="http://schemas.microsoft.com/office/drawing/2014/main" id="{B50A7C33-0CE4-469A-905B-BEF1B8FF05B8}"/>
                  </a:ext>
                </a:extLst>
              </p:cNvPr>
              <p:cNvSpPr txBox="1">
                <a:spLocks noRot="1" noChangeAspect="1" noMove="1" noResize="1" noEditPoints="1" noAdjustHandles="1" noChangeArrowheads="1" noChangeShapeType="1" noTextEdit="1"/>
              </p:cNvSpPr>
              <p:nvPr/>
            </p:nvSpPr>
            <p:spPr>
              <a:xfrm>
                <a:off x="4518309" y="5045455"/>
                <a:ext cx="2949654" cy="741165"/>
              </a:xfrm>
              <a:prstGeom prst="rect">
                <a:avLst/>
              </a:prstGeom>
              <a:blipFill>
                <a:blip r:embed="rId4"/>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218277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75521" y="1412776"/>
            <a:ext cx="8514945" cy="3888432"/>
          </a:xfrm>
          <a:prstGeom prst="rect">
            <a:avLst/>
          </a:prstGeom>
        </p:spPr>
      </p:pic>
    </p:spTree>
    <p:extLst>
      <p:ext uri="{BB962C8B-B14F-4D97-AF65-F5344CB8AC3E}">
        <p14:creationId xmlns:p14="http://schemas.microsoft.com/office/powerpoint/2010/main" val="33613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20942"/>
            <a:ext cx="6408712" cy="400110"/>
          </a:xfrm>
          <a:prstGeom prst="rect">
            <a:avLst/>
          </a:prstGeom>
          <a:noFill/>
        </p:spPr>
        <p:txBody>
          <a:bodyPr wrap="square" rtlCol="0">
            <a:spAutoFit/>
          </a:bodyPr>
          <a:lstStyle/>
          <a:p>
            <a:pPr algn="ctr"/>
            <a:r>
              <a:rPr lang="es-PE" sz="2000" dirty="0">
                <a:solidFill>
                  <a:srgbClr val="0000FF"/>
                </a:solidFill>
                <a:latin typeface="Times New Roman" panose="02020603050405020304" pitchFamily="18" charset="0"/>
                <a:cs typeface="Times New Roman" panose="02020603050405020304" pitchFamily="18" charset="0"/>
              </a:rPr>
              <a:t>Tamaño de muestra para estimar una proporción </a:t>
            </a:r>
          </a:p>
        </p:txBody>
      </p:sp>
      <p:sp>
        <p:nvSpPr>
          <p:cNvPr id="6" name="CuadroTexto 5">
            <a:extLst>
              <a:ext uri="{FF2B5EF4-FFF2-40B4-BE49-F238E27FC236}">
                <a16:creationId xmlns:a16="http://schemas.microsoft.com/office/drawing/2014/main" id="{67873B69-9B92-40E1-869F-F6FE85E2B130}"/>
              </a:ext>
            </a:extLst>
          </p:cNvPr>
          <p:cNvSpPr txBox="1"/>
          <p:nvPr/>
        </p:nvSpPr>
        <p:spPr>
          <a:xfrm>
            <a:off x="1919537" y="1322011"/>
            <a:ext cx="8280919" cy="646331"/>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La expresión para calcular el tamaño de la muestra para la estimación de la proporción poblacional de </a:t>
            </a:r>
            <a:r>
              <a:rPr lang="es-PE" i="1" dirty="0">
                <a:latin typeface="Times New Roman" panose="02020603050405020304" pitchFamily="18" charset="0"/>
                <a:cs typeface="Times New Roman" panose="02020603050405020304" pitchFamily="18" charset="0"/>
              </a:rPr>
              <a:t>p </a:t>
            </a:r>
            <a:r>
              <a:rPr lang="es-PE" dirty="0">
                <a:latin typeface="Times New Roman" panose="02020603050405020304" pitchFamily="18" charset="0"/>
                <a:cs typeface="Times New Roman" panose="02020603050405020304" pitchFamily="18" charset="0"/>
              </a:rPr>
              <a:t>es: </a:t>
            </a:r>
          </a:p>
        </p:txBody>
      </p:sp>
      <p:sp>
        <p:nvSpPr>
          <p:cNvPr id="12" name="CuadroTexto 11">
            <a:extLst>
              <a:ext uri="{FF2B5EF4-FFF2-40B4-BE49-F238E27FC236}">
                <a16:creationId xmlns:a16="http://schemas.microsoft.com/office/drawing/2014/main" id="{2A71D48E-0B94-499F-B63A-2ABB25C2E8F9}"/>
              </a:ext>
            </a:extLst>
          </p:cNvPr>
          <p:cNvSpPr txBox="1"/>
          <p:nvPr/>
        </p:nvSpPr>
        <p:spPr>
          <a:xfrm>
            <a:off x="1950448" y="3322231"/>
            <a:ext cx="5657720" cy="369332"/>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Donde la varianza poblacional se estima mediante: </a:t>
            </a:r>
            <a:endParaRPr lang="es-PE"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B50A7C33-0CE4-469A-905B-BEF1B8FF05B8}"/>
                  </a:ext>
                </a:extLst>
              </p:cNvPr>
              <p:cNvSpPr txBox="1"/>
              <p:nvPr/>
            </p:nvSpPr>
            <p:spPr>
              <a:xfrm>
                <a:off x="6600056" y="3603394"/>
                <a:ext cx="2949654"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PE" sz="2400" i="1">
                              <a:latin typeface="Cambria Math" panose="02040503050406030204" pitchFamily="18" charset="0"/>
                            </a:rPr>
                          </m:ctrlPr>
                        </m:sSubSupPr>
                        <m:e>
                          <m:r>
                            <a:rPr lang="es-PE" sz="2400" i="1">
                              <a:latin typeface="Cambria Math" panose="02040503050406030204" pitchFamily="18" charset="0"/>
                            </a:rPr>
                            <m:t>𝑠</m:t>
                          </m:r>
                        </m:e>
                        <m:sub>
                          <m:r>
                            <a:rPr lang="es-PE" sz="2400" i="1">
                              <a:latin typeface="Cambria Math" panose="02040503050406030204" pitchFamily="18" charset="0"/>
                            </a:rPr>
                            <m:t>𝑝</m:t>
                          </m:r>
                        </m:sub>
                        <m:sup>
                          <m:r>
                            <a:rPr lang="es-PE" sz="2400" i="1">
                              <a:latin typeface="Cambria Math" panose="02040503050406030204" pitchFamily="18" charset="0"/>
                            </a:rPr>
                            <m:t>2</m:t>
                          </m:r>
                        </m:sup>
                      </m:sSubSup>
                      <m:r>
                        <a:rPr lang="es-PE" sz="2400" i="1">
                          <a:latin typeface="Cambria Math" panose="02040503050406030204" pitchFamily="18" charset="0"/>
                        </a:rPr>
                        <m:t>=</m:t>
                      </m:r>
                      <m:f>
                        <m:fPr>
                          <m:ctrlPr>
                            <a:rPr lang="es-PE" sz="2400" i="1">
                              <a:latin typeface="Cambria Math" panose="02040503050406030204" pitchFamily="18" charset="0"/>
                            </a:rPr>
                          </m:ctrlPr>
                        </m:fPr>
                        <m:num>
                          <m:nary>
                            <m:naryPr>
                              <m:chr m:val="∑"/>
                              <m:ctrlPr>
                                <a:rPr lang="es-PE" sz="2400" i="1">
                                  <a:latin typeface="Cambria Math" panose="02040503050406030204" pitchFamily="18" charset="0"/>
                                </a:rPr>
                              </m:ctrlPr>
                            </m:naryPr>
                            <m:sub>
                              <m:r>
                                <m:rPr>
                                  <m:brk m:alnAt="23"/>
                                </m:rPr>
                                <a:rPr lang="es-PE" sz="2400" i="1">
                                  <a:latin typeface="Cambria Math" panose="02040503050406030204" pitchFamily="18" charset="0"/>
                                </a:rPr>
                                <m:t>𝑖</m:t>
                              </m:r>
                              <m:r>
                                <a:rPr lang="es-PE" sz="2400" i="1">
                                  <a:latin typeface="Cambria Math" panose="02040503050406030204" pitchFamily="18" charset="0"/>
                                </a:rPr>
                                <m:t>=1</m:t>
                              </m:r>
                            </m:sub>
                            <m:sup>
                              <m:r>
                                <a:rPr lang="es-PE" sz="2400" i="1">
                                  <a:latin typeface="Cambria Math" panose="02040503050406030204" pitchFamily="18" charset="0"/>
                                </a:rPr>
                                <m:t>𝑛</m:t>
                              </m:r>
                            </m:sup>
                            <m:e>
                              <m:sSup>
                                <m:sSupPr>
                                  <m:ctrlPr>
                                    <a:rPr lang="es-PE" sz="2400" i="1">
                                      <a:latin typeface="Cambria Math" panose="02040503050406030204" pitchFamily="18" charset="0"/>
                                    </a:rPr>
                                  </m:ctrlPr>
                                </m:sSupPr>
                                <m:e>
                                  <m:d>
                                    <m:dPr>
                                      <m:ctrlPr>
                                        <a:rPr lang="es-PE" sz="2400" i="1">
                                          <a:latin typeface="Cambria Math" panose="02040503050406030204" pitchFamily="18" charset="0"/>
                                        </a:rPr>
                                      </m:ctrlPr>
                                    </m:dPr>
                                    <m:e>
                                      <m:sSub>
                                        <m:sSubPr>
                                          <m:ctrlPr>
                                            <a:rPr lang="es-PE" sz="2400" i="1">
                                              <a:latin typeface="Cambria Math" panose="02040503050406030204" pitchFamily="18" charset="0"/>
                                            </a:rPr>
                                          </m:ctrlPr>
                                        </m:sSubPr>
                                        <m:e>
                                          <m:r>
                                            <a:rPr lang="es-PE" sz="2400" i="1">
                                              <a:latin typeface="Cambria Math" panose="02040503050406030204" pitchFamily="18" charset="0"/>
                                            </a:rPr>
                                            <m:t>𝑎</m:t>
                                          </m:r>
                                        </m:e>
                                        <m:sub>
                                          <m:r>
                                            <a:rPr lang="es-PE" sz="2400" i="1">
                                              <a:latin typeface="Cambria Math" panose="02040503050406030204" pitchFamily="18" charset="0"/>
                                            </a:rPr>
                                            <m:t>𝑖</m:t>
                                          </m:r>
                                        </m:sub>
                                      </m:sSub>
                                      <m:r>
                                        <a:rPr lang="es-PE" sz="2400" i="1">
                                          <a:latin typeface="Cambria Math" panose="02040503050406030204" pitchFamily="18" charset="0"/>
                                        </a:rPr>
                                        <m:t>−</m:t>
                                      </m:r>
                                      <m:acc>
                                        <m:accPr>
                                          <m:chr m:val="̂"/>
                                          <m:ctrlPr>
                                            <a:rPr lang="es-PE" sz="2400" i="1">
                                              <a:latin typeface="Cambria Math" panose="02040503050406030204" pitchFamily="18" charset="0"/>
                                            </a:rPr>
                                          </m:ctrlPr>
                                        </m:accPr>
                                        <m:e>
                                          <m:r>
                                            <a:rPr lang="es-PE" sz="2400" i="1">
                                              <a:latin typeface="Cambria Math" panose="02040503050406030204" pitchFamily="18" charset="0"/>
                                            </a:rPr>
                                            <m:t>𝑝</m:t>
                                          </m:r>
                                        </m:e>
                                      </m:acc>
                                      <m:sSub>
                                        <m:sSubPr>
                                          <m:ctrlPr>
                                            <a:rPr lang="es-PE" sz="2400" i="1">
                                              <a:latin typeface="Cambria Math" panose="02040503050406030204" pitchFamily="18" charset="0"/>
                                            </a:rPr>
                                          </m:ctrlPr>
                                        </m:sSubPr>
                                        <m:e>
                                          <m:r>
                                            <a:rPr lang="es-PE" sz="2400" i="1">
                                              <a:latin typeface="Cambria Math" panose="02040503050406030204" pitchFamily="18" charset="0"/>
                                            </a:rPr>
                                            <m:t>𝑚</m:t>
                                          </m:r>
                                        </m:e>
                                        <m:sub>
                                          <m:r>
                                            <a:rPr lang="es-PE" sz="2400" i="1">
                                              <a:latin typeface="Cambria Math" panose="02040503050406030204" pitchFamily="18" charset="0"/>
                                            </a:rPr>
                                            <m:t>𝑖</m:t>
                                          </m:r>
                                        </m:sub>
                                      </m:sSub>
                                    </m:e>
                                  </m:d>
                                </m:e>
                                <m:sup>
                                  <m:r>
                                    <a:rPr lang="es-PE" sz="2400" i="1">
                                      <a:latin typeface="Cambria Math" panose="02040503050406030204" pitchFamily="18" charset="0"/>
                                    </a:rPr>
                                    <m:t>2</m:t>
                                  </m:r>
                                </m:sup>
                              </m:sSup>
                            </m:e>
                          </m:nary>
                        </m:num>
                        <m:den>
                          <m:r>
                            <a:rPr lang="es-PE" sz="2400" i="1">
                              <a:latin typeface="Cambria Math" panose="02040503050406030204" pitchFamily="18" charset="0"/>
                            </a:rPr>
                            <m:t>𝑛</m:t>
                          </m:r>
                          <m:r>
                            <a:rPr lang="es-PE" sz="2400" i="1">
                              <a:latin typeface="Cambria Math" panose="02040503050406030204" pitchFamily="18" charset="0"/>
                            </a:rPr>
                            <m:t>−1</m:t>
                          </m:r>
                        </m:den>
                      </m:f>
                    </m:oMath>
                  </m:oMathPara>
                </a14:m>
                <a:endParaRPr lang="es-PE" sz="2400" dirty="0"/>
              </a:p>
            </p:txBody>
          </p:sp>
        </mc:Choice>
        <mc:Fallback>
          <p:sp>
            <p:nvSpPr>
              <p:cNvPr id="8" name="CuadroTexto 7">
                <a:extLst>
                  <a:ext uri="{FF2B5EF4-FFF2-40B4-BE49-F238E27FC236}">
                    <a16:creationId xmlns:a16="http://schemas.microsoft.com/office/drawing/2014/main" id="{B50A7C33-0CE4-469A-905B-BEF1B8FF05B8}"/>
                  </a:ext>
                </a:extLst>
              </p:cNvPr>
              <p:cNvSpPr txBox="1">
                <a:spLocks noRot="1" noChangeAspect="1" noMove="1" noResize="1" noEditPoints="1" noAdjustHandles="1" noChangeArrowheads="1" noChangeShapeType="1" noTextEdit="1"/>
              </p:cNvSpPr>
              <p:nvPr/>
            </p:nvSpPr>
            <p:spPr>
              <a:xfrm>
                <a:off x="6600056" y="3603394"/>
                <a:ext cx="2949654" cy="741165"/>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1C1EE6A4-A06B-4F5D-9A77-D0FEB67DE597}"/>
                  </a:ext>
                </a:extLst>
              </p:cNvPr>
              <p:cNvSpPr txBox="1"/>
              <p:nvPr/>
            </p:nvSpPr>
            <p:spPr>
              <a:xfrm>
                <a:off x="5441303" y="2161964"/>
                <a:ext cx="1821204" cy="866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𝑛</m:t>
                      </m:r>
                      <m:r>
                        <a:rPr lang="es-PE" sz="2400" i="1">
                          <a:latin typeface="Cambria Math" panose="02040503050406030204" pitchFamily="18" charset="0"/>
                        </a:rPr>
                        <m:t>=</m:t>
                      </m:r>
                      <m:f>
                        <m:fPr>
                          <m:ctrlPr>
                            <a:rPr lang="es-PE" sz="2400" i="1">
                              <a:latin typeface="Cambria Math" panose="02040503050406030204" pitchFamily="18" charset="0"/>
                            </a:rPr>
                          </m:ctrlPr>
                        </m:fPr>
                        <m:num>
                          <m:r>
                            <a:rPr lang="es-PE" sz="2400" i="1">
                              <a:latin typeface="Cambria Math" panose="02040503050406030204" pitchFamily="18" charset="0"/>
                            </a:rPr>
                            <m:t>𝑁</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𝑝</m:t>
                              </m:r>
                            </m:sub>
                            <m:sup>
                              <m:r>
                                <a:rPr lang="es-PE" sz="2400" i="1">
                                  <a:latin typeface="Cambria Math" panose="02040503050406030204" pitchFamily="18" charset="0"/>
                                </a:rPr>
                                <m:t>2</m:t>
                              </m:r>
                            </m:sup>
                          </m:sSubSup>
                        </m:num>
                        <m:den>
                          <m:r>
                            <a:rPr lang="es-PE" sz="2400" i="1">
                              <a:latin typeface="Cambria Math" panose="02040503050406030204" pitchFamily="18" charset="0"/>
                            </a:rPr>
                            <m:t>𝑁𝐷</m:t>
                          </m:r>
                          <m:r>
                            <a:rPr lang="es-PE" sz="2400" i="1">
                              <a:latin typeface="Cambria Math" panose="02040503050406030204" pitchFamily="18" charset="0"/>
                            </a:rPr>
                            <m:t>+</m:t>
                          </m:r>
                          <m:sSubSup>
                            <m:sSubSupPr>
                              <m:ctrlPr>
                                <a:rPr lang="es-PE" sz="2400" i="1">
                                  <a:latin typeface="Cambria Math" panose="02040503050406030204" pitchFamily="18" charset="0"/>
                                </a:rPr>
                              </m:ctrlPr>
                            </m:sSubSupPr>
                            <m:e>
                              <m:r>
                                <a:rPr lang="es-PE" sz="2400" i="1">
                                  <a:latin typeface="Cambria Math" panose="02040503050406030204" pitchFamily="18" charset="0"/>
                                  <a:ea typeface="Cambria Math" panose="02040503050406030204" pitchFamily="18" charset="0"/>
                                </a:rPr>
                                <m:t>𝜎</m:t>
                              </m:r>
                            </m:e>
                            <m:sub>
                              <m:r>
                                <a:rPr lang="es-PE" sz="2400" i="1">
                                  <a:latin typeface="Cambria Math" panose="02040503050406030204" pitchFamily="18" charset="0"/>
                                </a:rPr>
                                <m:t>𝑝</m:t>
                              </m:r>
                            </m:sub>
                            <m:sup>
                              <m:r>
                                <a:rPr lang="es-PE" sz="2400" i="1">
                                  <a:latin typeface="Cambria Math" panose="02040503050406030204" pitchFamily="18" charset="0"/>
                                </a:rPr>
                                <m:t>2</m:t>
                              </m:r>
                            </m:sup>
                          </m:sSubSup>
                        </m:den>
                      </m:f>
                    </m:oMath>
                  </m:oMathPara>
                </a14:m>
                <a:endParaRPr lang="es-PE" sz="2400" dirty="0"/>
              </a:p>
            </p:txBody>
          </p:sp>
        </mc:Choice>
        <mc:Fallback>
          <p:sp>
            <p:nvSpPr>
              <p:cNvPr id="7" name="CuadroTexto 6">
                <a:extLst>
                  <a:ext uri="{FF2B5EF4-FFF2-40B4-BE49-F238E27FC236}">
                    <a16:creationId xmlns:a16="http://schemas.microsoft.com/office/drawing/2014/main" id="{1C1EE6A4-A06B-4F5D-9A77-D0FEB67DE597}"/>
                  </a:ext>
                </a:extLst>
              </p:cNvPr>
              <p:cNvSpPr txBox="1">
                <a:spLocks noRot="1" noChangeAspect="1" noMove="1" noResize="1" noEditPoints="1" noAdjustHandles="1" noChangeArrowheads="1" noChangeShapeType="1" noTextEdit="1"/>
              </p:cNvSpPr>
              <p:nvPr/>
            </p:nvSpPr>
            <p:spPr>
              <a:xfrm>
                <a:off x="5441303" y="2161964"/>
                <a:ext cx="1821204" cy="866840"/>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0DCEE460-8BC1-4C56-811D-442F3A0E7BC0}"/>
                  </a:ext>
                </a:extLst>
              </p:cNvPr>
              <p:cNvSpPr txBox="1"/>
              <p:nvPr/>
            </p:nvSpPr>
            <p:spPr>
              <a:xfrm>
                <a:off x="3287688" y="3984990"/>
                <a:ext cx="1326902" cy="39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𝐷</m:t>
                      </m:r>
                      <m:r>
                        <a:rPr lang="es-PE" b="0" i="1" smtClean="0">
                          <a:latin typeface="Cambria Math" panose="02040503050406030204" pitchFamily="18" charset="0"/>
                        </a:rPr>
                        <m:t>=</m:t>
                      </m:r>
                      <m:f>
                        <m:fPr>
                          <m:type m:val="skw"/>
                          <m:ctrlPr>
                            <a:rPr lang="es-PE" b="0" i="1" smtClean="0">
                              <a:latin typeface="Cambria Math" panose="02040503050406030204" pitchFamily="18" charset="0"/>
                            </a:rPr>
                          </m:ctrlPr>
                        </m:fPr>
                        <m:num>
                          <m:sSup>
                            <m:sSupPr>
                              <m:ctrlPr>
                                <a:rPr lang="es-PE" b="0" i="1" smtClean="0">
                                  <a:latin typeface="Cambria Math" panose="02040503050406030204" pitchFamily="18" charset="0"/>
                                </a:rPr>
                              </m:ctrlPr>
                            </m:sSupPr>
                            <m:e>
                              <m:r>
                                <a:rPr lang="es-PE" b="0" i="1" smtClean="0">
                                  <a:latin typeface="Cambria Math" panose="02040503050406030204" pitchFamily="18" charset="0"/>
                                </a:rPr>
                                <m:t>𝐵</m:t>
                              </m:r>
                            </m:e>
                            <m:sup>
                              <m:r>
                                <a:rPr lang="es-PE" b="0" i="1" smtClean="0">
                                  <a:latin typeface="Cambria Math" panose="02040503050406030204" pitchFamily="18" charset="0"/>
                                </a:rPr>
                                <m:t>2</m:t>
                              </m:r>
                            </m:sup>
                          </m:sSup>
                          <m:sSup>
                            <m:sSupPr>
                              <m:ctrlPr>
                                <a:rPr lang="es-PE" b="0" i="1" smtClean="0">
                                  <a:latin typeface="Cambria Math" panose="02040503050406030204" pitchFamily="18" charset="0"/>
                                </a:rPr>
                              </m:ctrlPr>
                            </m:sSupPr>
                            <m:e>
                              <m:acc>
                                <m:accPr>
                                  <m:chr m:val="̅"/>
                                  <m:ctrlPr>
                                    <a:rPr lang="es-PE" b="0" i="1" smtClean="0">
                                      <a:latin typeface="Cambria Math" panose="02040503050406030204" pitchFamily="18" charset="0"/>
                                    </a:rPr>
                                  </m:ctrlPr>
                                </m:accPr>
                                <m:e>
                                  <m:r>
                                    <a:rPr lang="es-PE" b="0" i="1" smtClean="0">
                                      <a:latin typeface="Cambria Math" panose="02040503050406030204" pitchFamily="18" charset="0"/>
                                    </a:rPr>
                                    <m:t>𝑀</m:t>
                                  </m:r>
                                </m:e>
                              </m:acc>
                            </m:e>
                            <m:sup>
                              <m:r>
                                <a:rPr lang="es-PE" b="0" i="1" smtClean="0">
                                  <a:latin typeface="Cambria Math" panose="02040503050406030204" pitchFamily="18" charset="0"/>
                                </a:rPr>
                                <m:t>2</m:t>
                              </m:r>
                            </m:sup>
                          </m:sSup>
                        </m:num>
                        <m:den>
                          <m:r>
                            <a:rPr lang="es-PE" b="0" i="1" smtClean="0">
                              <a:latin typeface="Cambria Math" panose="02040503050406030204" pitchFamily="18" charset="0"/>
                            </a:rPr>
                            <m:t>4</m:t>
                          </m:r>
                        </m:den>
                      </m:f>
                    </m:oMath>
                  </m:oMathPara>
                </a14:m>
                <a:endParaRPr lang="es-PE" dirty="0"/>
              </a:p>
            </p:txBody>
          </p:sp>
        </mc:Choice>
        <mc:Fallback>
          <p:sp>
            <p:nvSpPr>
              <p:cNvPr id="13" name="CuadroTexto 12">
                <a:extLst>
                  <a:ext uri="{FF2B5EF4-FFF2-40B4-BE49-F238E27FC236}">
                    <a16:creationId xmlns:a16="http://schemas.microsoft.com/office/drawing/2014/main" id="{0DCEE460-8BC1-4C56-811D-442F3A0E7BC0}"/>
                  </a:ext>
                </a:extLst>
              </p:cNvPr>
              <p:cNvSpPr txBox="1">
                <a:spLocks noRot="1" noChangeAspect="1" noMove="1" noResize="1" noEditPoints="1" noAdjustHandles="1" noChangeArrowheads="1" noChangeShapeType="1" noTextEdit="1"/>
              </p:cNvSpPr>
              <p:nvPr/>
            </p:nvSpPr>
            <p:spPr>
              <a:xfrm>
                <a:off x="3287688" y="3984990"/>
                <a:ext cx="1326902" cy="394532"/>
              </a:xfrm>
              <a:prstGeom prst="rect">
                <a:avLst/>
              </a:prstGeom>
              <a:blipFill>
                <a:blip r:embed="rId4"/>
                <a:stretch>
                  <a:fillRect l="-3211" t="-146875" r="-55963" b="-225000"/>
                </a:stretch>
              </a:blipFill>
            </p:spPr>
            <p:txBody>
              <a:bodyPr/>
              <a:lstStyle/>
              <a:p>
                <a:r>
                  <a:rPr lang="es-PE">
                    <a:noFill/>
                  </a:rPr>
                  <a:t> </a:t>
                </a:r>
              </a:p>
            </p:txBody>
          </p:sp>
        </mc:Fallback>
      </mc:AlternateContent>
    </p:spTree>
    <p:extLst>
      <p:ext uri="{BB962C8B-B14F-4D97-AF65-F5344CB8AC3E}">
        <p14:creationId xmlns:p14="http://schemas.microsoft.com/office/powerpoint/2010/main" val="142352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079608" y="2743274"/>
            <a:ext cx="3942923" cy="1599412"/>
          </a:xfrm>
          <a:prstGeom prst="rect">
            <a:avLst/>
          </a:prstGeom>
          <a:noFill/>
        </p:spPr>
        <p:txBody>
          <a:bodyPr wrap="square" rtlCol="0">
            <a:spAutoFit/>
          </a:bodyPr>
          <a:lstStyle/>
          <a:p>
            <a:pPr algn="just">
              <a:lnSpc>
                <a:spcPct val="150000"/>
              </a:lnSpc>
            </a:pPr>
            <a:r>
              <a:rPr lang="es-PE" sz="1632" b="1" dirty="0">
                <a:latin typeface="Times New Roman" panose="02020603050405020304" pitchFamily="18" charset="0"/>
                <a:cs typeface="Times New Roman" panose="02020603050405020304" pitchFamily="18" charset="0"/>
              </a:rPr>
              <a:t>Objetivo.</a:t>
            </a:r>
          </a:p>
          <a:p>
            <a:pPr algn="just">
              <a:lnSpc>
                <a:spcPct val="150000"/>
              </a:lnSpc>
            </a:pPr>
            <a:r>
              <a:rPr lang="es-PE" sz="1632" dirty="0">
                <a:latin typeface="Times New Roman" panose="02020603050405020304" pitchFamily="18" charset="0"/>
                <a:cs typeface="Times New Roman" panose="02020603050405020304" pitchFamily="18" charset="0"/>
              </a:rPr>
              <a:t>Estimar el número promedio de libros que leen los niños que cursan el 6° grado de primaria de las escuelas públicas.</a:t>
            </a:r>
          </a:p>
        </p:txBody>
      </p:sp>
      <p:sp>
        <p:nvSpPr>
          <p:cNvPr id="6" name="CuadroTexto 5"/>
          <p:cNvSpPr txBox="1"/>
          <p:nvPr/>
        </p:nvSpPr>
        <p:spPr>
          <a:xfrm>
            <a:off x="7124589" y="2763219"/>
            <a:ext cx="3942923" cy="845873"/>
          </a:xfrm>
          <a:prstGeom prst="rect">
            <a:avLst/>
          </a:prstGeom>
          <a:noFill/>
        </p:spPr>
        <p:txBody>
          <a:bodyPr wrap="square" rtlCol="0">
            <a:spAutoFit/>
          </a:bodyPr>
          <a:lstStyle/>
          <a:p>
            <a:pPr algn="just">
              <a:lnSpc>
                <a:spcPct val="150000"/>
              </a:lnSpc>
            </a:pPr>
            <a:r>
              <a:rPr lang="es-PE" sz="1632" b="1" dirty="0">
                <a:latin typeface="Times New Roman" panose="02020603050405020304" pitchFamily="18" charset="0"/>
                <a:cs typeface="Times New Roman" panose="02020603050405020304" pitchFamily="18" charset="0"/>
              </a:rPr>
              <a:t>Conglomerado.</a:t>
            </a:r>
          </a:p>
          <a:p>
            <a:pPr algn="just">
              <a:lnSpc>
                <a:spcPct val="150000"/>
              </a:lnSpc>
            </a:pPr>
            <a:r>
              <a:rPr lang="es-PE" sz="1632" dirty="0">
                <a:latin typeface="Times New Roman" panose="02020603050405020304" pitchFamily="18" charset="0"/>
                <a:cs typeface="Times New Roman" panose="02020603050405020304" pitchFamily="18" charset="0"/>
              </a:rPr>
              <a:t>Cada una de las escuelas públicas.</a:t>
            </a:r>
          </a:p>
        </p:txBody>
      </p:sp>
      <mc:AlternateContent xmlns:mc="http://schemas.openxmlformats.org/markup-compatibility/2006">
        <mc:Choice xmlns:a14="http://schemas.microsoft.com/office/drawing/2010/main" Requires="a14">
          <p:sp>
            <p:nvSpPr>
              <p:cNvPr id="7" name="CuadroTexto 6"/>
              <p:cNvSpPr txBox="1"/>
              <p:nvPr/>
            </p:nvSpPr>
            <p:spPr>
              <a:xfrm>
                <a:off x="7124590" y="3673903"/>
                <a:ext cx="2553135" cy="502317"/>
              </a:xfrm>
              <a:prstGeom prst="rect">
                <a:avLst/>
              </a:prstGeom>
              <a:noFill/>
            </p:spPr>
            <p:txBody>
              <a:bodyPr wrap="none" lIns="0" tIns="0" rIns="0" bIns="0" rtlCol="0">
                <a:spAutoFit/>
              </a:bodyPr>
              <a:lstStyle/>
              <a:p>
                <a14:m>
                  <m:oMath xmlns:m="http://schemas.openxmlformats.org/officeDocument/2006/math">
                    <m:r>
                      <a:rPr lang="es-PE" sz="1632" i="1">
                        <a:latin typeface="Cambria Math" panose="02040503050406030204" pitchFamily="18" charset="0"/>
                      </a:rPr>
                      <m:t>𝑁</m:t>
                    </m:r>
                    <m:r>
                      <a:rPr lang="es-PE" sz="1632" i="1">
                        <a:latin typeface="Cambria Math" panose="02040503050406030204" pitchFamily="18" charset="0"/>
                      </a:rPr>
                      <m:t>=81 </m:t>
                    </m:r>
                  </m:oMath>
                </a14:m>
                <a:r>
                  <a:rPr lang="es-PE" sz="1632" dirty="0">
                    <a:latin typeface="Times New Roman" panose="02020603050405020304" pitchFamily="18" charset="0"/>
                    <a:cs typeface="Times New Roman" panose="02020603050405020304" pitchFamily="18" charset="0"/>
                  </a:rPr>
                  <a:t> Escuelas públicas.</a:t>
                </a:r>
              </a:p>
              <a:p>
                <a14:m>
                  <m:oMath xmlns:m="http://schemas.openxmlformats.org/officeDocument/2006/math">
                    <m:r>
                      <a:rPr lang="es-PE" sz="1632" i="1">
                        <a:latin typeface="Cambria Math" panose="02040503050406030204" pitchFamily="18" charset="0"/>
                        <a:cs typeface="Times New Roman" panose="02020603050405020304" pitchFamily="18" charset="0"/>
                      </a:rPr>
                      <m:t>𝑛</m:t>
                    </m:r>
                    <m:r>
                      <a:rPr lang="es-PE" sz="1632" i="1">
                        <a:latin typeface="Cambria Math" panose="02040503050406030204" pitchFamily="18" charset="0"/>
                        <a:cs typeface="Times New Roman" panose="02020603050405020304" pitchFamily="18" charset="0"/>
                      </a:rPr>
                      <m:t>=6</m:t>
                    </m:r>
                  </m:oMath>
                </a14:m>
                <a:r>
                  <a:rPr lang="es-PE" sz="1632" dirty="0">
                    <a:latin typeface="Times New Roman" panose="02020603050405020304" pitchFamily="18" charset="0"/>
                    <a:cs typeface="Times New Roman" panose="02020603050405020304" pitchFamily="18" charset="0"/>
                  </a:rPr>
                  <a:t> Escuelas seleccionadas.</a:t>
                </a:r>
              </a:p>
            </p:txBody>
          </p:sp>
        </mc:Choice>
        <mc:Fallback>
          <p:sp>
            <p:nvSpPr>
              <p:cNvPr id="7" name="CuadroTexto 6"/>
              <p:cNvSpPr txBox="1">
                <a:spLocks noRot="1" noChangeAspect="1" noMove="1" noResize="1" noEditPoints="1" noAdjustHandles="1" noChangeArrowheads="1" noChangeShapeType="1" noTextEdit="1"/>
              </p:cNvSpPr>
              <p:nvPr/>
            </p:nvSpPr>
            <p:spPr>
              <a:xfrm>
                <a:off x="7124590" y="3673903"/>
                <a:ext cx="2553135" cy="502317"/>
              </a:xfrm>
              <a:prstGeom prst="rect">
                <a:avLst/>
              </a:prstGeom>
              <a:blipFill>
                <a:blip r:embed="rId2"/>
                <a:stretch>
                  <a:fillRect l="-2864" t="-13415" r="-3341" b="-25610"/>
                </a:stretch>
              </a:blipFill>
            </p:spPr>
            <p:txBody>
              <a:bodyPr/>
              <a:lstStyle/>
              <a:p>
                <a:r>
                  <a:rPr lang="es-PE">
                    <a:noFill/>
                  </a:rPr>
                  <a:t> </a:t>
                </a:r>
              </a:p>
            </p:txBody>
          </p:sp>
        </mc:Fallback>
      </mc:AlternateContent>
      <p:cxnSp>
        <p:nvCxnSpPr>
          <p:cNvPr id="8" name="Conector recto 7"/>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Estimador de la Media</a:t>
            </a:r>
          </a:p>
        </p:txBody>
      </p:sp>
    </p:spTree>
    <p:extLst>
      <p:ext uri="{BB962C8B-B14F-4D97-AF65-F5344CB8AC3E}">
        <p14:creationId xmlns:p14="http://schemas.microsoft.com/office/powerpoint/2010/main" val="339171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Tabla 2"/>
              <p:cNvGraphicFramePr>
                <a:graphicFrameLocks noGrp="1"/>
              </p:cNvGraphicFramePr>
              <p:nvPr/>
            </p:nvGraphicFramePr>
            <p:xfrm>
              <a:off x="2079608" y="2749828"/>
              <a:ext cx="3036785" cy="1948875"/>
            </p:xfrm>
            <a:graphic>
              <a:graphicData uri="http://schemas.openxmlformats.org/drawingml/2006/table">
                <a:tbl>
                  <a:tblPr firstRow="1" bandRow="1">
                    <a:tableStyleId>{E8B1032C-EA38-4F05-BA0D-38AFFFC7BED3}</a:tableStyleId>
                  </a:tblPr>
                  <a:tblGrid>
                    <a:gridCol w="878403">
                      <a:extLst>
                        <a:ext uri="{9D8B030D-6E8A-4147-A177-3AD203B41FA5}">
                          <a16:colId xmlns:a16="http://schemas.microsoft.com/office/drawing/2014/main" val="3413417072"/>
                        </a:ext>
                      </a:extLst>
                    </a:gridCol>
                    <a:gridCol w="982852">
                      <a:extLst>
                        <a:ext uri="{9D8B030D-6E8A-4147-A177-3AD203B41FA5}">
                          <a16:colId xmlns:a16="http://schemas.microsoft.com/office/drawing/2014/main" val="4250225337"/>
                        </a:ext>
                      </a:extLst>
                    </a:gridCol>
                    <a:gridCol w="1175530">
                      <a:extLst>
                        <a:ext uri="{9D8B030D-6E8A-4147-A177-3AD203B41FA5}">
                          <a16:colId xmlns:a16="http://schemas.microsoft.com/office/drawing/2014/main" val="457151907"/>
                        </a:ext>
                      </a:extLst>
                    </a:gridCol>
                  </a:tblGrid>
                  <a:tr h="435387">
                    <a:tc>
                      <a:txBody>
                        <a:bodyPr/>
                        <a:lstStyle/>
                        <a:p>
                          <a:pPr algn="ctr"/>
                          <a:r>
                            <a:rPr lang="es-PE" sz="1200" b="1" dirty="0">
                              <a:solidFill>
                                <a:schemeClr val="tx1"/>
                              </a:solidFill>
                              <a:latin typeface="Times New Roman" panose="02020603050405020304" pitchFamily="18" charset="0"/>
                              <a:cs typeface="Times New Roman" panose="02020603050405020304" pitchFamily="18" charset="0"/>
                            </a:rPr>
                            <a:t>CONGLOMERADO</a:t>
                          </a:r>
                        </a:p>
                      </a:txBody>
                      <a:tcPr marL="62198" marR="62198" marT="31099" marB="31099"/>
                    </a:tc>
                    <a:tc>
                      <a:txBody>
                        <a:bodyPr/>
                        <a:lstStyle/>
                        <a:p>
                          <a:pPr/>
                          <a14:m>
                            <m:oMathPara xmlns:m="http://schemas.openxmlformats.org/officeDocument/2006/math">
                              <m:oMathParaPr>
                                <m:jc m:val="centerGroup"/>
                              </m:oMathParaPr>
                              <m:oMath xmlns:m="http://schemas.openxmlformats.org/officeDocument/2006/math">
                                <m:sSub>
                                  <m:sSubPr>
                                    <m:ctrlPr>
                                      <a:rPr lang="es-PE" sz="1200" i="1" smtClean="0">
                                        <a:solidFill>
                                          <a:schemeClr val="tx1"/>
                                        </a:solidFill>
                                        <a:latin typeface="Cambria Math" panose="02040503050406030204" pitchFamily="18" charset="0"/>
                                        <a:cs typeface="Times New Roman" panose="02020603050405020304" pitchFamily="18" charset="0"/>
                                      </a:rPr>
                                    </m:ctrlPr>
                                  </m:sSubPr>
                                  <m:e>
                                    <m:r>
                                      <a:rPr lang="es-PE" sz="1200" b="1" i="1" smtClean="0">
                                        <a:solidFill>
                                          <a:schemeClr val="tx1"/>
                                        </a:solidFill>
                                        <a:latin typeface="Cambria Math" panose="02040503050406030204" pitchFamily="18" charset="0"/>
                                        <a:cs typeface="Times New Roman" panose="02020603050405020304" pitchFamily="18" charset="0"/>
                                      </a:rPr>
                                      <m:t>𝒎</m:t>
                                    </m:r>
                                  </m:e>
                                  <m:sub>
                                    <m:r>
                                      <a:rPr lang="es-PE" sz="1200" b="1" i="1" smtClean="0">
                                        <a:solidFill>
                                          <a:schemeClr val="tx1"/>
                                        </a:solidFill>
                                        <a:latin typeface="Cambria Math" panose="02040503050406030204" pitchFamily="18" charset="0"/>
                                        <a:cs typeface="Times New Roman" panose="02020603050405020304" pitchFamily="18" charset="0"/>
                                      </a:rPr>
                                      <m:t>𝒊</m:t>
                                    </m:r>
                                  </m:sub>
                                </m:sSub>
                              </m:oMath>
                            </m:oMathPara>
                          </a14:m>
                          <a:endParaRPr lang="es-PE" sz="1200" dirty="0">
                            <a:solidFill>
                              <a:schemeClr val="tx1"/>
                            </a:solidFill>
                            <a:latin typeface="Times New Roman" panose="02020603050405020304" pitchFamily="18" charset="0"/>
                            <a:cs typeface="Times New Roman" panose="02020603050405020304" pitchFamily="18" charset="0"/>
                          </a:endParaRPr>
                        </a:p>
                      </a:txBody>
                      <a:tcPr marL="62198" marR="62198" marT="31099" marB="31099"/>
                    </a:tc>
                    <a:tc>
                      <a:txBody>
                        <a:bodyPr/>
                        <a:lstStyle/>
                        <a:p>
                          <a:pPr/>
                          <a14:m>
                            <m:oMathPara xmlns:m="http://schemas.openxmlformats.org/officeDocument/2006/math">
                              <m:oMathParaPr>
                                <m:jc m:val="centerGroup"/>
                              </m:oMathParaPr>
                              <m:oMath xmlns:m="http://schemas.openxmlformats.org/officeDocument/2006/math">
                                <m:sSub>
                                  <m:sSubPr>
                                    <m:ctrlPr>
                                      <a:rPr lang="es-PE" sz="1200" i="1" smtClean="0">
                                        <a:solidFill>
                                          <a:schemeClr val="tx1"/>
                                        </a:solidFill>
                                        <a:latin typeface="Cambria Math" panose="02040503050406030204" pitchFamily="18" charset="0"/>
                                        <a:cs typeface="Times New Roman" panose="02020603050405020304" pitchFamily="18" charset="0"/>
                                      </a:rPr>
                                    </m:ctrlPr>
                                  </m:sSubPr>
                                  <m:e>
                                    <m:r>
                                      <a:rPr lang="es-PE" sz="1200" b="1" i="1" smtClean="0">
                                        <a:solidFill>
                                          <a:schemeClr val="tx1"/>
                                        </a:solidFill>
                                        <a:latin typeface="Cambria Math" panose="02040503050406030204" pitchFamily="18" charset="0"/>
                                        <a:cs typeface="Times New Roman" panose="02020603050405020304" pitchFamily="18" charset="0"/>
                                      </a:rPr>
                                      <m:t>𝒚</m:t>
                                    </m:r>
                                  </m:e>
                                  <m:sub>
                                    <m:r>
                                      <a:rPr lang="es-PE" sz="1200" b="1" i="1" smtClean="0">
                                        <a:solidFill>
                                          <a:schemeClr val="tx1"/>
                                        </a:solidFill>
                                        <a:latin typeface="Cambria Math" panose="02040503050406030204" pitchFamily="18" charset="0"/>
                                        <a:cs typeface="Times New Roman" panose="02020603050405020304" pitchFamily="18" charset="0"/>
                                      </a:rPr>
                                      <m:t>𝒊</m:t>
                                    </m:r>
                                  </m:sub>
                                </m:sSub>
                              </m:oMath>
                            </m:oMathPara>
                          </a14:m>
                          <a:endParaRPr lang="es-PE" sz="1200" dirty="0">
                            <a:solidFill>
                              <a:schemeClr val="tx1"/>
                            </a:solidFill>
                            <a:latin typeface="Times New Roman" panose="02020603050405020304" pitchFamily="18" charset="0"/>
                            <a:cs typeface="Times New Roman" panose="02020603050405020304" pitchFamily="18" charset="0"/>
                          </a:endParaRPr>
                        </a:p>
                      </a:txBody>
                      <a:tcPr marL="62198" marR="62198" marT="31099" marB="31099"/>
                    </a:tc>
                    <a:extLst>
                      <a:ext uri="{0D108BD9-81ED-4DB2-BD59-A6C34878D82A}">
                        <a16:rowId xmlns:a16="http://schemas.microsoft.com/office/drawing/2014/main" val="2472688784"/>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180</a:t>
                          </a:r>
                        </a:p>
                      </a:txBody>
                      <a:tcPr marL="62198" marR="62198" marT="31099" marB="31099"/>
                    </a:tc>
                    <a:extLst>
                      <a:ext uri="{0D108BD9-81ED-4DB2-BD59-A6C34878D82A}">
                        <a16:rowId xmlns:a16="http://schemas.microsoft.com/office/drawing/2014/main" val="1218228420"/>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2</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125</a:t>
                          </a:r>
                        </a:p>
                      </a:txBody>
                      <a:tcPr marL="62198" marR="62198" marT="31099" marB="31099"/>
                    </a:tc>
                    <a:extLst>
                      <a:ext uri="{0D108BD9-81ED-4DB2-BD59-A6C34878D82A}">
                        <a16:rowId xmlns:a16="http://schemas.microsoft.com/office/drawing/2014/main" val="2839660899"/>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3</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53</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190</a:t>
                          </a:r>
                        </a:p>
                      </a:txBody>
                      <a:tcPr marL="62198" marR="62198" marT="31099" marB="31099"/>
                    </a:tc>
                    <a:extLst>
                      <a:ext uri="{0D108BD9-81ED-4DB2-BD59-A6C34878D82A}">
                        <a16:rowId xmlns:a16="http://schemas.microsoft.com/office/drawing/2014/main" val="3845719643"/>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4</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70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132</a:t>
                          </a:r>
                        </a:p>
                      </a:txBody>
                      <a:tcPr marL="62198" marR="62198" marT="31099" marB="31099"/>
                    </a:tc>
                    <a:extLst>
                      <a:ext uri="{0D108BD9-81ED-4DB2-BD59-A6C34878D82A}">
                        <a16:rowId xmlns:a16="http://schemas.microsoft.com/office/drawing/2014/main" val="2068335489"/>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65</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151</a:t>
                          </a:r>
                        </a:p>
                      </a:txBody>
                      <a:tcPr marL="62198" marR="62198" marT="31099" marB="31099"/>
                    </a:tc>
                    <a:extLst>
                      <a:ext uri="{0D108BD9-81ED-4DB2-BD59-A6C34878D82A}">
                        <a16:rowId xmlns:a16="http://schemas.microsoft.com/office/drawing/2014/main" val="259394447"/>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58</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92</a:t>
                          </a:r>
                        </a:p>
                      </a:txBody>
                      <a:tcPr marL="62198" marR="62198" marT="31099" marB="31099"/>
                    </a:tc>
                    <a:extLst>
                      <a:ext uri="{0D108BD9-81ED-4DB2-BD59-A6C34878D82A}">
                        <a16:rowId xmlns:a16="http://schemas.microsoft.com/office/drawing/2014/main" val="517561191"/>
                      </a:ext>
                    </a:extLst>
                  </a:tr>
                </a:tbl>
              </a:graphicData>
            </a:graphic>
          </p:graphicFrame>
        </mc:Choice>
        <mc:Fallback>
          <p:graphicFrame>
            <p:nvGraphicFramePr>
              <p:cNvPr id="3" name="Tabla 2"/>
              <p:cNvGraphicFramePr>
                <a:graphicFrameLocks noGrp="1"/>
              </p:cNvGraphicFramePr>
              <p:nvPr/>
            </p:nvGraphicFramePr>
            <p:xfrm>
              <a:off x="2079608" y="2749828"/>
              <a:ext cx="3036785" cy="1948875"/>
            </p:xfrm>
            <a:graphic>
              <a:graphicData uri="http://schemas.openxmlformats.org/drawingml/2006/table">
                <a:tbl>
                  <a:tblPr firstRow="1" bandRow="1">
                    <a:tableStyleId>{E8B1032C-EA38-4F05-BA0D-38AFFFC7BED3}</a:tableStyleId>
                  </a:tblPr>
                  <a:tblGrid>
                    <a:gridCol w="878403">
                      <a:extLst>
                        <a:ext uri="{9D8B030D-6E8A-4147-A177-3AD203B41FA5}">
                          <a16:colId xmlns:a16="http://schemas.microsoft.com/office/drawing/2014/main" val="3413417072"/>
                        </a:ext>
                      </a:extLst>
                    </a:gridCol>
                    <a:gridCol w="982852">
                      <a:extLst>
                        <a:ext uri="{9D8B030D-6E8A-4147-A177-3AD203B41FA5}">
                          <a16:colId xmlns:a16="http://schemas.microsoft.com/office/drawing/2014/main" val="4250225337"/>
                        </a:ext>
                      </a:extLst>
                    </a:gridCol>
                    <a:gridCol w="1175530">
                      <a:extLst>
                        <a:ext uri="{9D8B030D-6E8A-4147-A177-3AD203B41FA5}">
                          <a16:colId xmlns:a16="http://schemas.microsoft.com/office/drawing/2014/main" val="457151907"/>
                        </a:ext>
                      </a:extLst>
                    </a:gridCol>
                  </a:tblGrid>
                  <a:tr h="435387">
                    <a:tc>
                      <a:txBody>
                        <a:bodyPr/>
                        <a:lstStyle/>
                        <a:p>
                          <a:pPr algn="ctr"/>
                          <a:r>
                            <a:rPr lang="es-PE" sz="1200" b="1" dirty="0">
                              <a:solidFill>
                                <a:schemeClr val="tx1"/>
                              </a:solidFill>
                              <a:latin typeface="Times New Roman" panose="02020603050405020304" pitchFamily="18" charset="0"/>
                              <a:cs typeface="Times New Roman" panose="02020603050405020304" pitchFamily="18" charset="0"/>
                            </a:rPr>
                            <a:t>CONGLOMERADO</a:t>
                          </a:r>
                        </a:p>
                      </a:txBody>
                      <a:tcPr marL="62198" marR="62198" marT="31099" marB="31099"/>
                    </a:tc>
                    <a:tc>
                      <a:txBody>
                        <a:bodyPr/>
                        <a:lstStyle/>
                        <a:p>
                          <a:endParaRPr lang="es-PE"/>
                        </a:p>
                      </a:txBody>
                      <a:tcPr marL="62198" marR="62198" marT="31099" marB="31099">
                        <a:blipFill>
                          <a:blip r:embed="rId2"/>
                          <a:stretch>
                            <a:fillRect l="-89506" t="-4225" r="-120988" b="-363380"/>
                          </a:stretch>
                        </a:blipFill>
                      </a:tcPr>
                    </a:tc>
                    <a:tc>
                      <a:txBody>
                        <a:bodyPr/>
                        <a:lstStyle/>
                        <a:p>
                          <a:endParaRPr lang="es-PE"/>
                        </a:p>
                      </a:txBody>
                      <a:tcPr marL="62198" marR="62198" marT="31099" marB="31099">
                        <a:blipFill>
                          <a:blip r:embed="rId2"/>
                          <a:stretch>
                            <a:fillRect l="-159067" t="-4225" r="-1554" b="-363380"/>
                          </a:stretch>
                        </a:blipFill>
                      </a:tcPr>
                    </a:tc>
                    <a:extLst>
                      <a:ext uri="{0D108BD9-81ED-4DB2-BD59-A6C34878D82A}">
                        <a16:rowId xmlns:a16="http://schemas.microsoft.com/office/drawing/2014/main" val="2472688784"/>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180</a:t>
                          </a:r>
                        </a:p>
                      </a:txBody>
                      <a:tcPr marL="62198" marR="62198" marT="31099" marB="31099"/>
                    </a:tc>
                    <a:extLst>
                      <a:ext uri="{0D108BD9-81ED-4DB2-BD59-A6C34878D82A}">
                        <a16:rowId xmlns:a16="http://schemas.microsoft.com/office/drawing/2014/main" val="1218228420"/>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2</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125</a:t>
                          </a:r>
                        </a:p>
                      </a:txBody>
                      <a:tcPr marL="62198" marR="62198" marT="31099" marB="31099"/>
                    </a:tc>
                    <a:extLst>
                      <a:ext uri="{0D108BD9-81ED-4DB2-BD59-A6C34878D82A}">
                        <a16:rowId xmlns:a16="http://schemas.microsoft.com/office/drawing/2014/main" val="2839660899"/>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3</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53</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190</a:t>
                          </a:r>
                        </a:p>
                      </a:txBody>
                      <a:tcPr marL="62198" marR="62198" marT="31099" marB="31099"/>
                    </a:tc>
                    <a:extLst>
                      <a:ext uri="{0D108BD9-81ED-4DB2-BD59-A6C34878D82A}">
                        <a16:rowId xmlns:a16="http://schemas.microsoft.com/office/drawing/2014/main" val="3845719643"/>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4</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70</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132</a:t>
                          </a:r>
                        </a:p>
                      </a:txBody>
                      <a:tcPr marL="62198" marR="62198" marT="31099" marB="31099"/>
                    </a:tc>
                    <a:extLst>
                      <a:ext uri="{0D108BD9-81ED-4DB2-BD59-A6C34878D82A}">
                        <a16:rowId xmlns:a16="http://schemas.microsoft.com/office/drawing/2014/main" val="2068335489"/>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65</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151</a:t>
                          </a:r>
                        </a:p>
                      </a:txBody>
                      <a:tcPr marL="62198" marR="62198" marT="31099" marB="31099"/>
                    </a:tc>
                    <a:extLst>
                      <a:ext uri="{0D108BD9-81ED-4DB2-BD59-A6C34878D82A}">
                        <a16:rowId xmlns:a16="http://schemas.microsoft.com/office/drawing/2014/main" val="259394447"/>
                      </a:ext>
                    </a:extLst>
                  </a:tr>
                  <a:tr h="252248">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6</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58</a:t>
                          </a:r>
                        </a:p>
                      </a:txBody>
                      <a:tcPr marL="62198" marR="62198" marT="31099" marB="31099"/>
                    </a:tc>
                    <a:tc>
                      <a:txBody>
                        <a:bodyPr/>
                        <a:lstStyle/>
                        <a:p>
                          <a:pPr algn="ctr"/>
                          <a:r>
                            <a:rPr lang="es-PE" sz="1200" dirty="0">
                              <a:solidFill>
                                <a:schemeClr val="tx1"/>
                              </a:solidFill>
                              <a:latin typeface="Times New Roman" panose="02020603050405020304" pitchFamily="18" charset="0"/>
                              <a:cs typeface="Times New Roman" panose="02020603050405020304" pitchFamily="18" charset="0"/>
                            </a:rPr>
                            <a:t>92</a:t>
                          </a:r>
                        </a:p>
                      </a:txBody>
                      <a:tcPr marL="62198" marR="62198" marT="31099" marB="31099"/>
                    </a:tc>
                    <a:extLst>
                      <a:ext uri="{0D108BD9-81ED-4DB2-BD59-A6C34878D82A}">
                        <a16:rowId xmlns:a16="http://schemas.microsoft.com/office/drawing/2014/main" val="517561191"/>
                      </a:ext>
                    </a:extLst>
                  </a:tr>
                </a:tbl>
              </a:graphicData>
            </a:graphic>
          </p:graphicFrame>
        </mc:Fallback>
      </mc:AlternateContent>
      <mc:AlternateContent xmlns:mc="http://schemas.openxmlformats.org/markup-compatibility/2006">
        <mc:Choice xmlns:a14="http://schemas.microsoft.com/office/drawing/2010/main" Requires="a14">
          <p:sp>
            <p:nvSpPr>
              <p:cNvPr id="5" name="CuadroTexto 4"/>
              <p:cNvSpPr txBox="1"/>
              <p:nvPr/>
            </p:nvSpPr>
            <p:spPr>
              <a:xfrm>
                <a:off x="5380322" y="2939196"/>
                <a:ext cx="5287678" cy="1569660"/>
              </a:xfrm>
              <a:prstGeom prst="rect">
                <a:avLst/>
              </a:prstGeom>
              <a:noFill/>
            </p:spPr>
            <p:txBody>
              <a:bodyPr wrap="square" lIns="0" tIns="0" rIns="0" bIns="0" rtlCol="0">
                <a:spAutoFit/>
              </a:bodyPr>
              <a:lstStyle/>
              <a:p>
                <a:pPr algn="just">
                  <a:lnSpc>
                    <a:spcPct val="150000"/>
                  </a:lnSpc>
                </a:pPr>
                <a14:m>
                  <m:oMath xmlns:m="http://schemas.openxmlformats.org/officeDocument/2006/math">
                    <m:r>
                      <a:rPr lang="es-PE" sz="1360" i="1">
                        <a:latin typeface="Cambria Math" panose="02040503050406030204" pitchFamily="18" charset="0"/>
                      </a:rPr>
                      <m:t>𝑁</m:t>
                    </m:r>
                    <m:r>
                      <a:rPr lang="es-PE" sz="1360" i="1">
                        <a:latin typeface="Cambria Math" panose="02040503050406030204" pitchFamily="18" charset="0"/>
                      </a:rPr>
                      <m:t>=81</m:t>
                    </m:r>
                  </m:oMath>
                </a14:m>
                <a:r>
                  <a:rPr lang="es-PE" sz="1360" dirty="0">
                    <a:latin typeface="Times New Roman" panose="02020603050405020304" pitchFamily="18" charset="0"/>
                    <a:cs typeface="Times New Roman" panose="02020603050405020304" pitchFamily="18" charset="0"/>
                  </a:rPr>
                  <a:t> Total de escuelas públicas en la ciudad</a:t>
                </a:r>
              </a:p>
              <a:p>
                <a:pPr algn="just">
                  <a:lnSpc>
                    <a:spcPct val="150000"/>
                  </a:lnSpc>
                </a:pPr>
                <a14:m>
                  <m:oMath xmlns:m="http://schemas.openxmlformats.org/officeDocument/2006/math">
                    <m:r>
                      <a:rPr lang="es-PE" sz="1360" i="1">
                        <a:latin typeface="Cambria Math" panose="02040503050406030204" pitchFamily="18" charset="0"/>
                        <a:cs typeface="Times New Roman" panose="02020603050405020304" pitchFamily="18" charset="0"/>
                      </a:rPr>
                      <m:t>𝑛</m:t>
                    </m:r>
                    <m:r>
                      <a:rPr lang="es-PE" sz="1360" i="1">
                        <a:latin typeface="Cambria Math" panose="02040503050406030204" pitchFamily="18" charset="0"/>
                        <a:cs typeface="Times New Roman" panose="02020603050405020304" pitchFamily="18" charset="0"/>
                      </a:rPr>
                      <m:t>=6</m:t>
                    </m:r>
                  </m:oMath>
                </a14:m>
                <a:r>
                  <a:rPr lang="es-PE" sz="1360" dirty="0">
                    <a:latin typeface="Times New Roman" panose="02020603050405020304" pitchFamily="18" charset="0"/>
                    <a:cs typeface="Times New Roman" panose="02020603050405020304" pitchFamily="18" charset="0"/>
                  </a:rPr>
                  <a:t> Total de escuelas públicas en la muestra </a:t>
                </a:r>
              </a:p>
              <a:p>
                <a:pPr algn="just">
                  <a:lnSpc>
                    <a:spcPct val="150000"/>
                  </a:lnSpc>
                </a:pPr>
                <a14:m>
                  <m:oMath xmlns:m="http://schemas.openxmlformats.org/officeDocument/2006/math">
                    <m:sSub>
                      <m:sSubPr>
                        <m:ctrlPr>
                          <a:rPr lang="es-PE" sz="1360" i="1">
                            <a:latin typeface="Cambria Math" panose="02040503050406030204" pitchFamily="18" charset="0"/>
                            <a:cs typeface="Times New Roman" panose="02020603050405020304" pitchFamily="18" charset="0"/>
                          </a:rPr>
                        </m:ctrlPr>
                      </m:sSubPr>
                      <m:e>
                        <m:r>
                          <a:rPr lang="es-PE" sz="1360" i="1">
                            <a:latin typeface="Cambria Math" panose="02040503050406030204" pitchFamily="18" charset="0"/>
                            <a:cs typeface="Times New Roman" panose="02020603050405020304" pitchFamily="18" charset="0"/>
                          </a:rPr>
                          <m:t>𝑚</m:t>
                        </m:r>
                      </m:e>
                      <m:sub>
                        <m:r>
                          <a:rPr lang="es-PE" sz="1360" i="1">
                            <a:latin typeface="Cambria Math" panose="02040503050406030204" pitchFamily="18" charset="0"/>
                            <a:cs typeface="Times New Roman" panose="02020603050405020304" pitchFamily="18" charset="0"/>
                          </a:rPr>
                          <m:t>𝑖</m:t>
                        </m:r>
                      </m:sub>
                    </m:sSub>
                    <m:r>
                      <a:rPr lang="es-PE" sz="1360" i="1">
                        <a:latin typeface="Cambria Math" panose="02040503050406030204" pitchFamily="18" charset="0"/>
                        <a:cs typeface="Times New Roman" panose="02020603050405020304" pitchFamily="18" charset="0"/>
                      </a:rPr>
                      <m:t>=</m:t>
                    </m:r>
                  </m:oMath>
                </a14:m>
                <a:r>
                  <a:rPr lang="es-PE" sz="1360" dirty="0">
                    <a:latin typeface="Times New Roman" panose="02020603050405020304" pitchFamily="18" charset="0"/>
                    <a:cs typeface="Times New Roman" panose="02020603050405020304" pitchFamily="18" charset="0"/>
                  </a:rPr>
                  <a:t> Número total de niños de 6° grado en la escuela </a:t>
                </a:r>
                <a14:m>
                  <m:oMath xmlns:m="http://schemas.openxmlformats.org/officeDocument/2006/math">
                    <m:r>
                      <a:rPr lang="es-PE" sz="1360" i="1">
                        <a:latin typeface="Cambria Math" panose="02040503050406030204" pitchFamily="18" charset="0"/>
                        <a:cs typeface="Times New Roman" panose="02020603050405020304" pitchFamily="18" charset="0"/>
                      </a:rPr>
                      <m:t>𝑖</m:t>
                    </m:r>
                    <m:r>
                      <a:rPr lang="es-PE" sz="1360" i="1">
                        <a:latin typeface="Cambria Math" panose="02040503050406030204" pitchFamily="18" charset="0"/>
                        <a:cs typeface="Times New Roman" panose="02020603050405020304" pitchFamily="18" charset="0"/>
                      </a:rPr>
                      <m:t>, </m:t>
                    </m:r>
                    <m:r>
                      <a:rPr lang="es-PE" sz="1360" i="1">
                        <a:latin typeface="Cambria Math" panose="02040503050406030204" pitchFamily="18" charset="0"/>
                        <a:cs typeface="Times New Roman" panose="02020603050405020304" pitchFamily="18" charset="0"/>
                      </a:rPr>
                      <m:t>𝑖</m:t>
                    </m:r>
                    <m:r>
                      <a:rPr lang="es-PE" sz="1360" i="1">
                        <a:latin typeface="Cambria Math" panose="02040503050406030204" pitchFamily="18" charset="0"/>
                        <a:cs typeface="Times New Roman" panose="02020603050405020304" pitchFamily="18" charset="0"/>
                      </a:rPr>
                      <m:t>=1,2,…,6</m:t>
                    </m:r>
                  </m:oMath>
                </a14:m>
                <a:endParaRPr lang="es-PE" sz="1360" i="1" dirty="0">
                  <a:latin typeface="Cambria Math" panose="02040503050406030204" pitchFamily="18" charset="0"/>
                  <a:cs typeface="Times New Roman" panose="02020603050405020304" pitchFamily="18" charset="0"/>
                </a:endParaRPr>
              </a:p>
              <a:p>
                <a:pPr algn="just">
                  <a:lnSpc>
                    <a:spcPct val="150000"/>
                  </a:lnSpc>
                </a:pPr>
                <a14:m>
                  <m:oMath xmlns:m="http://schemas.openxmlformats.org/officeDocument/2006/math">
                    <m:sSub>
                      <m:sSubPr>
                        <m:ctrlPr>
                          <a:rPr lang="es-PE" sz="1360" i="1">
                            <a:latin typeface="Cambria Math" panose="02040503050406030204" pitchFamily="18" charset="0"/>
                            <a:cs typeface="Times New Roman" panose="02020603050405020304" pitchFamily="18" charset="0"/>
                          </a:rPr>
                        </m:ctrlPr>
                      </m:sSubPr>
                      <m:e>
                        <m:r>
                          <a:rPr lang="es-PE" sz="1360" i="1">
                            <a:latin typeface="Cambria Math" panose="02040503050406030204" pitchFamily="18" charset="0"/>
                            <a:cs typeface="Times New Roman" panose="02020603050405020304" pitchFamily="18" charset="0"/>
                          </a:rPr>
                          <m:t>𝑦</m:t>
                        </m:r>
                      </m:e>
                      <m:sub>
                        <m:r>
                          <a:rPr lang="es-PE" sz="1360" i="1">
                            <a:latin typeface="Cambria Math" panose="02040503050406030204" pitchFamily="18" charset="0"/>
                            <a:cs typeface="Times New Roman" panose="02020603050405020304" pitchFamily="18" charset="0"/>
                          </a:rPr>
                          <m:t>𝑖</m:t>
                        </m:r>
                      </m:sub>
                    </m:sSub>
                    <m:r>
                      <a:rPr lang="es-PE" sz="1360" i="1">
                        <a:latin typeface="Cambria Math" panose="02040503050406030204" pitchFamily="18" charset="0"/>
                        <a:cs typeface="Times New Roman" panose="02020603050405020304" pitchFamily="18" charset="0"/>
                      </a:rPr>
                      <m:t>=</m:t>
                    </m:r>
                  </m:oMath>
                </a14:m>
                <a:r>
                  <a:rPr lang="es-PE" sz="1360" dirty="0">
                    <a:latin typeface="Times New Roman" panose="02020603050405020304" pitchFamily="18" charset="0"/>
                    <a:cs typeface="Times New Roman" panose="02020603050405020304" pitchFamily="18" charset="0"/>
                  </a:rPr>
                  <a:t> Número total de libros leídos por los niños de la escuela i </a:t>
                </a:r>
              </a:p>
              <a:p>
                <a:pPr algn="just">
                  <a:lnSpc>
                    <a:spcPct val="150000"/>
                  </a:lnSpc>
                </a:pPr>
                <a:r>
                  <a:rPr lang="es-PE" sz="1360" dirty="0">
                    <a:latin typeface="Times New Roman" panose="02020603050405020304" pitchFamily="18" charset="0"/>
                    <a:cs typeface="Times New Roman" panose="02020603050405020304" pitchFamily="18" charset="0"/>
                  </a:rPr>
                  <a:t>Asumiendo que le número total de niños en todas las escuelas es 2268</a:t>
                </a:r>
              </a:p>
            </p:txBody>
          </p:sp>
        </mc:Choice>
        <mc:Fallback>
          <p:sp>
            <p:nvSpPr>
              <p:cNvPr id="5" name="CuadroTexto 4"/>
              <p:cNvSpPr txBox="1">
                <a:spLocks noRot="1" noChangeAspect="1" noMove="1" noResize="1" noEditPoints="1" noAdjustHandles="1" noChangeArrowheads="1" noChangeShapeType="1" noTextEdit="1"/>
              </p:cNvSpPr>
              <p:nvPr/>
            </p:nvSpPr>
            <p:spPr>
              <a:xfrm>
                <a:off x="5380322" y="2939196"/>
                <a:ext cx="5287678" cy="1569660"/>
              </a:xfrm>
              <a:prstGeom prst="rect">
                <a:avLst/>
              </a:prstGeom>
              <a:blipFill>
                <a:blip r:embed="rId3"/>
                <a:stretch>
                  <a:fillRect l="-2076" b="-3488"/>
                </a:stretch>
              </a:blipFill>
            </p:spPr>
            <p:txBody>
              <a:bodyPr/>
              <a:lstStyle/>
              <a:p>
                <a:r>
                  <a:rPr lang="es-PE">
                    <a:noFill/>
                  </a:rPr>
                  <a:t> </a:t>
                </a:r>
              </a:p>
            </p:txBody>
          </p:sp>
        </mc:Fallback>
      </mc:AlternateContent>
      <p:cxnSp>
        <p:nvCxnSpPr>
          <p:cNvPr id="6" name="Conector recto 5"/>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CuadroTexto 6"/>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Estimador de la Media</a:t>
            </a:r>
          </a:p>
        </p:txBody>
      </p:sp>
    </p:spTree>
    <p:extLst>
      <p:ext uri="{BB962C8B-B14F-4D97-AF65-F5344CB8AC3E}">
        <p14:creationId xmlns:p14="http://schemas.microsoft.com/office/powerpoint/2010/main" val="152572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uadroTexto 5"/>
              <p:cNvSpPr txBox="1"/>
              <p:nvPr/>
            </p:nvSpPr>
            <p:spPr>
              <a:xfrm>
                <a:off x="2063553" y="2528981"/>
                <a:ext cx="2083327" cy="1010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993" i="1">
                              <a:latin typeface="Cambria Math" panose="02040503050406030204" pitchFamily="18" charset="0"/>
                            </a:rPr>
                          </m:ctrlPr>
                        </m:accPr>
                        <m:e>
                          <m:r>
                            <a:rPr lang="es-PE" sz="2993" i="1">
                              <a:latin typeface="Cambria Math" panose="02040503050406030204" pitchFamily="18" charset="0"/>
                            </a:rPr>
                            <m:t>𝑦</m:t>
                          </m:r>
                        </m:e>
                      </m:acc>
                      <m:r>
                        <a:rPr lang="es-PE" sz="2993" i="1">
                          <a:latin typeface="Cambria Math" panose="02040503050406030204" pitchFamily="18" charset="0"/>
                        </a:rPr>
                        <m:t>=</m:t>
                      </m:r>
                      <m:f>
                        <m:fPr>
                          <m:ctrlPr>
                            <a:rPr lang="es-PE" sz="2993" i="1">
                              <a:latin typeface="Cambria Math" panose="02040503050406030204" pitchFamily="18" charset="0"/>
                            </a:rPr>
                          </m:ctrlPr>
                        </m:fPr>
                        <m:num>
                          <m:nary>
                            <m:naryPr>
                              <m:chr m:val="∑"/>
                              <m:limLoc m:val="subSup"/>
                              <m:ctrlPr>
                                <a:rPr lang="es-PE" sz="2993" i="1">
                                  <a:latin typeface="Cambria Math" panose="02040503050406030204" pitchFamily="18" charset="0"/>
                                </a:rPr>
                              </m:ctrlPr>
                            </m:naryPr>
                            <m:sub>
                              <m:r>
                                <m:rPr>
                                  <m:brk m:alnAt="25"/>
                                </m:rPr>
                                <a:rPr lang="es-PE" sz="2993" i="1">
                                  <a:latin typeface="Cambria Math" panose="02040503050406030204" pitchFamily="18" charset="0"/>
                                </a:rPr>
                                <m:t>𝑖</m:t>
                              </m:r>
                              <m:r>
                                <a:rPr lang="es-PE" sz="2993" i="1">
                                  <a:latin typeface="Cambria Math" panose="02040503050406030204" pitchFamily="18" charset="0"/>
                                </a:rPr>
                                <m:t>=1</m:t>
                              </m:r>
                            </m:sub>
                            <m:sup>
                              <m:r>
                                <a:rPr lang="es-PE" sz="2993" i="1">
                                  <a:latin typeface="Cambria Math" panose="02040503050406030204" pitchFamily="18" charset="0"/>
                                </a:rPr>
                                <m:t>𝑛</m:t>
                              </m:r>
                            </m:sup>
                            <m:e>
                              <m:sSub>
                                <m:sSubPr>
                                  <m:ctrlPr>
                                    <a:rPr lang="es-PE" sz="2993" i="1">
                                      <a:latin typeface="Cambria Math" panose="02040503050406030204" pitchFamily="18" charset="0"/>
                                    </a:rPr>
                                  </m:ctrlPr>
                                </m:sSubPr>
                                <m:e>
                                  <m:r>
                                    <a:rPr lang="es-PE" sz="2993" i="1">
                                      <a:latin typeface="Cambria Math" panose="02040503050406030204" pitchFamily="18" charset="0"/>
                                    </a:rPr>
                                    <m:t>𝑦</m:t>
                                  </m:r>
                                </m:e>
                                <m:sub>
                                  <m:r>
                                    <a:rPr lang="es-PE" sz="2993" i="1">
                                      <a:latin typeface="Cambria Math" panose="02040503050406030204" pitchFamily="18" charset="0"/>
                                    </a:rPr>
                                    <m:t>𝑖</m:t>
                                  </m:r>
                                </m:sub>
                              </m:sSub>
                            </m:e>
                          </m:nary>
                        </m:num>
                        <m:den>
                          <m:nary>
                            <m:naryPr>
                              <m:chr m:val="∑"/>
                              <m:limLoc m:val="subSup"/>
                              <m:ctrlPr>
                                <a:rPr lang="es-PE" sz="2993" i="1">
                                  <a:latin typeface="Cambria Math" panose="02040503050406030204" pitchFamily="18" charset="0"/>
                                </a:rPr>
                              </m:ctrlPr>
                            </m:naryPr>
                            <m:sub>
                              <m:r>
                                <m:rPr>
                                  <m:brk m:alnAt="25"/>
                                </m:rPr>
                                <a:rPr lang="es-PE" sz="2993" i="1">
                                  <a:latin typeface="Cambria Math" panose="02040503050406030204" pitchFamily="18" charset="0"/>
                                </a:rPr>
                                <m:t>𝑖</m:t>
                              </m:r>
                              <m:r>
                                <a:rPr lang="es-PE" sz="2993" i="1">
                                  <a:latin typeface="Cambria Math" panose="02040503050406030204" pitchFamily="18" charset="0"/>
                                </a:rPr>
                                <m:t>=1</m:t>
                              </m:r>
                            </m:sub>
                            <m:sup>
                              <m:r>
                                <a:rPr lang="es-PE" sz="2993" i="1">
                                  <a:latin typeface="Cambria Math" panose="02040503050406030204" pitchFamily="18" charset="0"/>
                                </a:rPr>
                                <m:t>𝑛</m:t>
                              </m:r>
                            </m:sup>
                            <m:e>
                              <m:sSub>
                                <m:sSubPr>
                                  <m:ctrlPr>
                                    <a:rPr lang="es-PE" sz="2993" i="1">
                                      <a:latin typeface="Cambria Math" panose="02040503050406030204" pitchFamily="18" charset="0"/>
                                    </a:rPr>
                                  </m:ctrlPr>
                                </m:sSubPr>
                                <m:e>
                                  <m:r>
                                    <a:rPr lang="es-PE" sz="2993" i="1">
                                      <a:latin typeface="Cambria Math" panose="02040503050406030204" pitchFamily="18" charset="0"/>
                                    </a:rPr>
                                    <m:t>𝑚</m:t>
                                  </m:r>
                                </m:e>
                                <m:sub>
                                  <m:r>
                                    <a:rPr lang="es-PE" sz="2993" i="1">
                                      <a:latin typeface="Cambria Math" panose="02040503050406030204" pitchFamily="18" charset="0"/>
                                    </a:rPr>
                                    <m:t>𝑖</m:t>
                                  </m:r>
                                </m:sub>
                              </m:sSub>
                            </m:e>
                          </m:nary>
                        </m:den>
                      </m:f>
                    </m:oMath>
                  </m:oMathPara>
                </a14:m>
                <a:endParaRPr lang="es-PE" sz="2993" dirty="0"/>
              </a:p>
            </p:txBody>
          </p:sp>
        </mc:Choice>
        <mc:Fallback>
          <p:sp>
            <p:nvSpPr>
              <p:cNvPr id="6" name="CuadroTexto 5"/>
              <p:cNvSpPr txBox="1">
                <a:spLocks noRot="1" noChangeAspect="1" noMove="1" noResize="1" noEditPoints="1" noAdjustHandles="1" noChangeArrowheads="1" noChangeShapeType="1" noTextEdit="1"/>
              </p:cNvSpPr>
              <p:nvPr/>
            </p:nvSpPr>
            <p:spPr>
              <a:xfrm>
                <a:off x="2063553" y="2528981"/>
                <a:ext cx="2083327" cy="1010790"/>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7" name="CuadroTexto 6"/>
              <p:cNvSpPr txBox="1"/>
              <p:nvPr/>
            </p:nvSpPr>
            <p:spPr>
              <a:xfrm>
                <a:off x="5704158" y="2596335"/>
                <a:ext cx="4314771" cy="1076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177" i="1">
                              <a:latin typeface="Cambria Math" panose="02040503050406030204" pitchFamily="18" charset="0"/>
                            </a:rPr>
                          </m:ctrlPr>
                        </m:accPr>
                        <m:e>
                          <m:r>
                            <a:rPr lang="es-PE" sz="2177" i="1">
                              <a:latin typeface="Cambria Math" panose="02040503050406030204" pitchFamily="18" charset="0"/>
                            </a:rPr>
                            <m:t>𝑉</m:t>
                          </m:r>
                        </m:e>
                      </m:acc>
                      <m:d>
                        <m:dPr>
                          <m:ctrlPr>
                            <a:rPr lang="es-PE" sz="2177" i="1">
                              <a:latin typeface="Cambria Math" panose="02040503050406030204" pitchFamily="18" charset="0"/>
                            </a:rPr>
                          </m:ctrlPr>
                        </m:dPr>
                        <m:e>
                          <m:acc>
                            <m:accPr>
                              <m:chr m:val="̅"/>
                              <m:ctrlPr>
                                <a:rPr lang="es-PE" sz="2177" i="1">
                                  <a:latin typeface="Cambria Math" panose="02040503050406030204" pitchFamily="18" charset="0"/>
                                </a:rPr>
                              </m:ctrlPr>
                            </m:accPr>
                            <m:e>
                              <m:r>
                                <a:rPr lang="es-PE" sz="2177" i="1">
                                  <a:latin typeface="Cambria Math" panose="02040503050406030204" pitchFamily="18" charset="0"/>
                                </a:rPr>
                                <m:t>𝑦</m:t>
                              </m:r>
                            </m:e>
                          </m:acc>
                        </m:e>
                      </m:d>
                      <m:r>
                        <a:rPr lang="es-PE" sz="2177" i="1">
                          <a:latin typeface="Cambria Math" panose="02040503050406030204" pitchFamily="18" charset="0"/>
                        </a:rPr>
                        <m:t>=</m:t>
                      </m:r>
                      <m:d>
                        <m:dPr>
                          <m:begChr m:val="["/>
                          <m:endChr m:val="]"/>
                          <m:ctrlPr>
                            <a:rPr lang="es-PE" sz="2177" i="1">
                              <a:latin typeface="Cambria Math" panose="02040503050406030204" pitchFamily="18" charset="0"/>
                            </a:rPr>
                          </m:ctrlPr>
                        </m:dPr>
                        <m:e>
                          <m:f>
                            <m:fPr>
                              <m:ctrlPr>
                                <a:rPr lang="es-PE" sz="2177" i="1">
                                  <a:latin typeface="Cambria Math" panose="02040503050406030204" pitchFamily="18" charset="0"/>
                                </a:rPr>
                              </m:ctrlPr>
                            </m:fPr>
                            <m:num>
                              <m:r>
                                <a:rPr lang="es-PE" sz="2177" i="1">
                                  <a:latin typeface="Cambria Math" panose="02040503050406030204" pitchFamily="18" charset="0"/>
                                </a:rPr>
                                <m:t>𝑁</m:t>
                              </m:r>
                              <m:r>
                                <a:rPr lang="es-PE" sz="2177" i="1">
                                  <a:latin typeface="Cambria Math" panose="02040503050406030204" pitchFamily="18" charset="0"/>
                                </a:rPr>
                                <m:t>−</m:t>
                              </m:r>
                              <m:r>
                                <a:rPr lang="es-PE" sz="2177" i="1">
                                  <a:latin typeface="Cambria Math" panose="02040503050406030204" pitchFamily="18" charset="0"/>
                                </a:rPr>
                                <m:t>𝑛</m:t>
                              </m:r>
                            </m:num>
                            <m:den>
                              <m:r>
                                <a:rPr lang="es-PE" sz="2177" i="1">
                                  <a:latin typeface="Cambria Math" panose="02040503050406030204" pitchFamily="18" charset="0"/>
                                </a:rPr>
                                <m:t>𝑁𝑛</m:t>
                              </m:r>
                              <m:sSup>
                                <m:sSupPr>
                                  <m:ctrlPr>
                                    <a:rPr lang="es-PE" sz="2177" i="1">
                                      <a:latin typeface="Cambria Math" panose="02040503050406030204" pitchFamily="18" charset="0"/>
                                    </a:rPr>
                                  </m:ctrlPr>
                                </m:sSupPr>
                                <m:e>
                                  <m:d>
                                    <m:dPr>
                                      <m:ctrlPr>
                                        <a:rPr lang="es-PE" sz="2177" i="1">
                                          <a:latin typeface="Cambria Math" panose="02040503050406030204" pitchFamily="18" charset="0"/>
                                        </a:rPr>
                                      </m:ctrlPr>
                                    </m:dPr>
                                    <m:e>
                                      <m:f>
                                        <m:fPr>
                                          <m:ctrlPr>
                                            <a:rPr lang="es-PE" sz="2177" i="1">
                                              <a:latin typeface="Cambria Math" panose="02040503050406030204" pitchFamily="18" charset="0"/>
                                            </a:rPr>
                                          </m:ctrlPr>
                                        </m:fPr>
                                        <m:num>
                                          <m:r>
                                            <a:rPr lang="es-PE" sz="2177" i="1">
                                              <a:latin typeface="Cambria Math" panose="02040503050406030204" pitchFamily="18" charset="0"/>
                                            </a:rPr>
                                            <m:t>𝑀</m:t>
                                          </m:r>
                                        </m:num>
                                        <m:den>
                                          <m:r>
                                            <a:rPr lang="es-PE" sz="2177" i="1">
                                              <a:latin typeface="Cambria Math" panose="02040503050406030204" pitchFamily="18" charset="0"/>
                                            </a:rPr>
                                            <m:t>𝑁</m:t>
                                          </m:r>
                                        </m:den>
                                      </m:f>
                                    </m:e>
                                  </m:d>
                                </m:e>
                                <m:sup>
                                  <m:r>
                                    <a:rPr lang="es-PE" sz="2177" i="1">
                                      <a:latin typeface="Cambria Math" panose="02040503050406030204" pitchFamily="18" charset="0"/>
                                    </a:rPr>
                                    <m:t>2</m:t>
                                  </m:r>
                                </m:sup>
                              </m:sSup>
                            </m:den>
                          </m:f>
                        </m:e>
                      </m:d>
                      <m:f>
                        <m:fPr>
                          <m:ctrlPr>
                            <a:rPr lang="es-PE" sz="2177" i="1">
                              <a:latin typeface="Cambria Math" panose="02040503050406030204" pitchFamily="18" charset="0"/>
                            </a:rPr>
                          </m:ctrlPr>
                        </m:fPr>
                        <m:num>
                          <m:nary>
                            <m:naryPr>
                              <m:chr m:val="∑"/>
                              <m:ctrlPr>
                                <a:rPr lang="es-PE" sz="2177" i="1">
                                  <a:latin typeface="Cambria Math" panose="02040503050406030204" pitchFamily="18" charset="0"/>
                                </a:rPr>
                              </m:ctrlPr>
                            </m:naryPr>
                            <m:sub>
                              <m:r>
                                <m:rPr>
                                  <m:brk m:alnAt="23"/>
                                </m:rPr>
                                <a:rPr lang="es-PE" sz="2177" i="1">
                                  <a:latin typeface="Cambria Math" panose="02040503050406030204" pitchFamily="18" charset="0"/>
                                </a:rPr>
                                <m:t>𝑖</m:t>
                              </m:r>
                              <m:r>
                                <a:rPr lang="es-PE" sz="2177" i="1">
                                  <a:latin typeface="Cambria Math" panose="02040503050406030204" pitchFamily="18" charset="0"/>
                                </a:rPr>
                                <m:t>=1</m:t>
                              </m:r>
                            </m:sub>
                            <m:sup>
                              <m:r>
                                <a:rPr lang="es-PE" sz="2177" i="1">
                                  <a:latin typeface="Cambria Math" panose="02040503050406030204" pitchFamily="18" charset="0"/>
                                </a:rPr>
                                <m:t>𝑛</m:t>
                              </m:r>
                            </m:sup>
                            <m:e>
                              <m:sSup>
                                <m:sSupPr>
                                  <m:ctrlPr>
                                    <a:rPr lang="es-PE" sz="2177" i="1">
                                      <a:latin typeface="Cambria Math" panose="02040503050406030204" pitchFamily="18" charset="0"/>
                                    </a:rPr>
                                  </m:ctrlPr>
                                </m:sSupPr>
                                <m:e>
                                  <m:d>
                                    <m:dPr>
                                      <m:ctrlPr>
                                        <a:rPr lang="es-PE" sz="2177" i="1">
                                          <a:latin typeface="Cambria Math" panose="02040503050406030204" pitchFamily="18" charset="0"/>
                                        </a:rPr>
                                      </m:ctrlPr>
                                    </m:dPr>
                                    <m:e>
                                      <m:sSub>
                                        <m:sSubPr>
                                          <m:ctrlPr>
                                            <a:rPr lang="es-PE" sz="2177" i="1">
                                              <a:latin typeface="Cambria Math" panose="02040503050406030204" pitchFamily="18" charset="0"/>
                                            </a:rPr>
                                          </m:ctrlPr>
                                        </m:sSubPr>
                                        <m:e>
                                          <m:r>
                                            <a:rPr lang="es-PE" sz="2177" i="1">
                                              <a:latin typeface="Cambria Math" panose="02040503050406030204" pitchFamily="18" charset="0"/>
                                            </a:rPr>
                                            <m:t>𝑦</m:t>
                                          </m:r>
                                        </m:e>
                                        <m:sub>
                                          <m:r>
                                            <a:rPr lang="es-PE" sz="2177" i="1">
                                              <a:latin typeface="Cambria Math" panose="02040503050406030204" pitchFamily="18" charset="0"/>
                                            </a:rPr>
                                            <m:t>𝑖</m:t>
                                          </m:r>
                                        </m:sub>
                                      </m:sSub>
                                      <m:r>
                                        <a:rPr lang="es-PE" sz="2177" i="1">
                                          <a:latin typeface="Cambria Math" panose="02040503050406030204" pitchFamily="18" charset="0"/>
                                        </a:rPr>
                                        <m:t>−</m:t>
                                      </m:r>
                                      <m:acc>
                                        <m:accPr>
                                          <m:chr m:val="̅"/>
                                          <m:ctrlPr>
                                            <a:rPr lang="es-PE" sz="2177" i="1">
                                              <a:latin typeface="Cambria Math" panose="02040503050406030204" pitchFamily="18" charset="0"/>
                                            </a:rPr>
                                          </m:ctrlPr>
                                        </m:accPr>
                                        <m:e>
                                          <m:r>
                                            <a:rPr lang="es-PE" sz="2177" i="1">
                                              <a:latin typeface="Cambria Math" panose="02040503050406030204" pitchFamily="18" charset="0"/>
                                            </a:rPr>
                                            <m:t>𝑦</m:t>
                                          </m:r>
                                        </m:e>
                                      </m:acc>
                                      <m:sSub>
                                        <m:sSubPr>
                                          <m:ctrlPr>
                                            <a:rPr lang="es-PE" sz="2177" i="1">
                                              <a:latin typeface="Cambria Math" panose="02040503050406030204" pitchFamily="18" charset="0"/>
                                            </a:rPr>
                                          </m:ctrlPr>
                                        </m:sSubPr>
                                        <m:e>
                                          <m:r>
                                            <a:rPr lang="es-PE" sz="2177" i="1">
                                              <a:latin typeface="Cambria Math" panose="02040503050406030204" pitchFamily="18" charset="0"/>
                                            </a:rPr>
                                            <m:t>𝑚</m:t>
                                          </m:r>
                                        </m:e>
                                        <m:sub>
                                          <m:r>
                                            <a:rPr lang="es-PE" sz="2177" i="1">
                                              <a:latin typeface="Cambria Math" panose="02040503050406030204" pitchFamily="18" charset="0"/>
                                            </a:rPr>
                                            <m:t>𝑖</m:t>
                                          </m:r>
                                        </m:sub>
                                      </m:sSub>
                                    </m:e>
                                  </m:d>
                                </m:e>
                                <m:sup>
                                  <m:r>
                                    <a:rPr lang="es-PE" sz="2177" i="1">
                                      <a:latin typeface="Cambria Math" panose="02040503050406030204" pitchFamily="18" charset="0"/>
                                    </a:rPr>
                                    <m:t>2</m:t>
                                  </m:r>
                                </m:sup>
                              </m:sSup>
                            </m:e>
                          </m:nary>
                        </m:num>
                        <m:den>
                          <m:r>
                            <a:rPr lang="es-PE" sz="2177" i="1">
                              <a:latin typeface="Cambria Math" panose="02040503050406030204" pitchFamily="18" charset="0"/>
                            </a:rPr>
                            <m:t>𝑛</m:t>
                          </m:r>
                          <m:r>
                            <a:rPr lang="es-PE" sz="2177" i="1">
                              <a:latin typeface="Cambria Math" panose="02040503050406030204" pitchFamily="18" charset="0"/>
                            </a:rPr>
                            <m:t>−1</m:t>
                          </m:r>
                        </m:den>
                      </m:f>
                    </m:oMath>
                  </m:oMathPara>
                </a14:m>
                <a:endParaRPr lang="es-PE" sz="2177" dirty="0"/>
              </a:p>
            </p:txBody>
          </p:sp>
        </mc:Choice>
        <mc:Fallback>
          <p:sp>
            <p:nvSpPr>
              <p:cNvPr id="7" name="CuadroTexto 6"/>
              <p:cNvSpPr txBox="1">
                <a:spLocks noRot="1" noChangeAspect="1" noMove="1" noResize="1" noEditPoints="1" noAdjustHandles="1" noChangeArrowheads="1" noChangeShapeType="1" noTextEdit="1"/>
              </p:cNvSpPr>
              <p:nvPr/>
            </p:nvSpPr>
            <p:spPr>
              <a:xfrm>
                <a:off x="5704158" y="2596335"/>
                <a:ext cx="4314771" cy="1076961"/>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CuadroTexto 8"/>
              <p:cNvSpPr txBox="1"/>
              <p:nvPr/>
            </p:nvSpPr>
            <p:spPr>
              <a:xfrm>
                <a:off x="3791745" y="4391742"/>
                <a:ext cx="4702119" cy="414665"/>
              </a:xfrm>
              <a:prstGeom prst="rect">
                <a:avLst/>
              </a:prstGeom>
              <a:noFill/>
            </p:spPr>
            <p:txBody>
              <a:bodyPr wrap="square" lIns="0" tIns="0" rIns="0" bIns="0" rtlCol="0">
                <a:spAutoFit/>
              </a:bodyPr>
              <a:lstStyle/>
              <a:p>
                <a14:m>
                  <m:oMath xmlns:m="http://schemas.openxmlformats.org/officeDocument/2006/math">
                    <m:acc>
                      <m:accPr>
                        <m:chr m:val="̅"/>
                        <m:ctrlPr>
                          <a:rPr lang="es-PE" sz="1905" i="1">
                            <a:latin typeface="Cambria Math" panose="02040503050406030204" pitchFamily="18" charset="0"/>
                          </a:rPr>
                        </m:ctrlPr>
                      </m:accPr>
                      <m:e>
                        <m:r>
                          <a:rPr lang="es-PE" sz="1905" i="1">
                            <a:latin typeface="Cambria Math" panose="02040503050406030204" pitchFamily="18" charset="0"/>
                          </a:rPr>
                          <m:t>𝑀</m:t>
                        </m:r>
                      </m:e>
                    </m:acc>
                    <m:r>
                      <a:rPr lang="es-PE" sz="1905" i="1">
                        <a:latin typeface="Cambria Math" panose="02040503050406030204" pitchFamily="18" charset="0"/>
                      </a:rPr>
                      <m:t>=</m:t>
                    </m:r>
                    <m:f>
                      <m:fPr>
                        <m:ctrlPr>
                          <a:rPr lang="es-PE" sz="1905" i="1">
                            <a:latin typeface="Cambria Math" panose="02040503050406030204" pitchFamily="18" charset="0"/>
                          </a:rPr>
                        </m:ctrlPr>
                      </m:fPr>
                      <m:num>
                        <m:r>
                          <a:rPr lang="es-PE" sz="1905" i="1">
                            <a:latin typeface="Cambria Math" panose="02040503050406030204" pitchFamily="18" charset="0"/>
                          </a:rPr>
                          <m:t>𝑀</m:t>
                        </m:r>
                      </m:num>
                      <m:den>
                        <m:r>
                          <a:rPr lang="es-PE" sz="1905" i="1">
                            <a:latin typeface="Cambria Math" panose="02040503050406030204" pitchFamily="18" charset="0"/>
                          </a:rPr>
                          <m:t>𝑁</m:t>
                        </m:r>
                      </m:den>
                    </m:f>
                  </m:oMath>
                </a14:m>
                <a:r>
                  <a:rPr lang="es-PE" sz="1905" dirty="0"/>
                  <a:t> : </a:t>
                </a:r>
                <a:r>
                  <a:rPr lang="es-PE" sz="1632" dirty="0">
                    <a:latin typeface="Times New Roman" panose="02020603050405020304" pitchFamily="18" charset="0"/>
                    <a:cs typeface="Times New Roman" panose="02020603050405020304" pitchFamily="18" charset="0"/>
                  </a:rPr>
                  <a:t>Tamaño promedio de los conglomerados</a:t>
                </a:r>
              </a:p>
            </p:txBody>
          </p:sp>
        </mc:Choice>
        <mc:Fallback>
          <p:sp>
            <p:nvSpPr>
              <p:cNvPr id="9" name="CuadroTexto 8"/>
              <p:cNvSpPr txBox="1">
                <a:spLocks noRot="1" noChangeAspect="1" noMove="1" noResize="1" noEditPoints="1" noAdjustHandles="1" noChangeArrowheads="1" noChangeShapeType="1" noTextEdit="1"/>
              </p:cNvSpPr>
              <p:nvPr/>
            </p:nvSpPr>
            <p:spPr>
              <a:xfrm>
                <a:off x="3791745" y="4391742"/>
                <a:ext cx="4702119" cy="414665"/>
              </a:xfrm>
              <a:prstGeom prst="rect">
                <a:avLst/>
              </a:prstGeom>
              <a:blipFill>
                <a:blip r:embed="rId4"/>
                <a:stretch>
                  <a:fillRect l="-1816" t="-5882" b="-19118"/>
                </a:stretch>
              </a:blipFill>
            </p:spPr>
            <p:txBody>
              <a:bodyPr/>
              <a:lstStyle/>
              <a:p>
                <a:r>
                  <a:rPr lang="es-PE">
                    <a:noFill/>
                  </a:rPr>
                  <a:t> </a:t>
                </a:r>
              </a:p>
            </p:txBody>
          </p:sp>
        </mc:Fallback>
      </mc:AlternateContent>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Muestreo por Conglomerados</a:t>
            </a:r>
          </a:p>
        </p:txBody>
      </p:sp>
      <p:sp>
        <p:nvSpPr>
          <p:cNvPr id="2" name="CuadroTexto 1">
            <a:extLst>
              <a:ext uri="{FF2B5EF4-FFF2-40B4-BE49-F238E27FC236}">
                <a16:creationId xmlns:a16="http://schemas.microsoft.com/office/drawing/2014/main" id="{93E18A9E-2EAF-443E-981C-8F2D620F43B8}"/>
              </a:ext>
            </a:extLst>
          </p:cNvPr>
          <p:cNvSpPr txBox="1"/>
          <p:nvPr/>
        </p:nvSpPr>
        <p:spPr>
          <a:xfrm>
            <a:off x="1847528" y="1301223"/>
            <a:ext cx="5472608" cy="369332"/>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Estimador de una media poblacional</a:t>
            </a:r>
          </a:p>
        </p:txBody>
      </p:sp>
    </p:spTree>
    <p:extLst>
      <p:ext uri="{BB962C8B-B14F-4D97-AF65-F5344CB8AC3E}">
        <p14:creationId xmlns:p14="http://schemas.microsoft.com/office/powerpoint/2010/main" val="4050766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Ejercicio</a:t>
            </a:r>
          </a:p>
        </p:txBody>
      </p:sp>
      <p:sp>
        <p:nvSpPr>
          <p:cNvPr id="3" name="CuadroTexto 2">
            <a:extLst>
              <a:ext uri="{FF2B5EF4-FFF2-40B4-BE49-F238E27FC236}">
                <a16:creationId xmlns:a16="http://schemas.microsoft.com/office/drawing/2014/main" id="{AF8A6AAF-20F7-44F7-8EC1-DE4BC5632E34}"/>
              </a:ext>
            </a:extLst>
          </p:cNvPr>
          <p:cNvSpPr txBox="1"/>
          <p:nvPr/>
        </p:nvSpPr>
        <p:spPr>
          <a:xfrm>
            <a:off x="2279576" y="1628800"/>
            <a:ext cx="7920880" cy="3000821"/>
          </a:xfrm>
          <a:prstGeom prst="rect">
            <a:avLst/>
          </a:prstGeom>
          <a:noFill/>
        </p:spPr>
        <p:txBody>
          <a:bodyPr wrap="square" rtlCol="0">
            <a:spAutoFit/>
          </a:bodyPr>
          <a:lstStyle/>
          <a:p>
            <a:pPr algn="just">
              <a:lnSpc>
                <a:spcPct val="150000"/>
              </a:lnSpc>
            </a:pPr>
            <a:r>
              <a:rPr lang="es-PE" dirty="0">
                <a:latin typeface="Times New Roman" panose="02020603050405020304" pitchFamily="18" charset="0"/>
                <a:cs typeface="Times New Roman" panose="02020603050405020304" pitchFamily="18" charset="0"/>
              </a:rPr>
              <a:t>Un sociólogo requiere estimar los ingresos medios por persona en una pequeña ciudad; además se desea estimar la proporción de residentes que viven en casa de alquiler, para tal fin se realizan entrevistas en cada uno de los 25 bloques muestreados. Se recolectaron datos acerca del ingreso y se les interroga acerca de si son dueños o alquilan la casa donde viven. Los resultados se presentan en el archivo </a:t>
            </a:r>
            <a:r>
              <a:rPr lang="es-PE">
                <a:latin typeface="Times New Roman" panose="02020603050405020304" pitchFamily="18" charset="0"/>
                <a:cs typeface="Times New Roman" panose="02020603050405020304" pitchFamily="18" charset="0"/>
              </a:rPr>
              <a:t>Ejemplo Conglomerados . </a:t>
            </a:r>
            <a:r>
              <a:rPr lang="es-PE" dirty="0">
                <a:latin typeface="Times New Roman" panose="02020603050405020304" pitchFamily="18" charset="0"/>
                <a:cs typeface="Times New Roman" panose="02020603050405020304" pitchFamily="18" charset="0"/>
              </a:rPr>
              <a:t>Los conglomerados se enumeran sobre un mapa de la ciudad con los números del 1 al 415.</a:t>
            </a:r>
          </a:p>
        </p:txBody>
      </p:sp>
    </p:spTree>
    <p:extLst>
      <p:ext uri="{BB962C8B-B14F-4D97-AF65-F5344CB8AC3E}">
        <p14:creationId xmlns:p14="http://schemas.microsoft.com/office/powerpoint/2010/main" val="394621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8" name="CuadroTexto 7"/>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Ejercicio</a:t>
            </a:r>
          </a:p>
        </p:txBody>
      </p:sp>
      <p:sp>
        <p:nvSpPr>
          <p:cNvPr id="2" name="CuadroTexto 1">
            <a:extLst>
              <a:ext uri="{FF2B5EF4-FFF2-40B4-BE49-F238E27FC236}">
                <a16:creationId xmlns:a16="http://schemas.microsoft.com/office/drawing/2014/main" id="{0F1C5C4C-97E1-41EB-9337-070B538EA9DD}"/>
              </a:ext>
            </a:extLst>
          </p:cNvPr>
          <p:cNvSpPr txBox="1"/>
          <p:nvPr/>
        </p:nvSpPr>
        <p:spPr>
          <a:xfrm>
            <a:off x="1847528" y="1354005"/>
            <a:ext cx="8208912" cy="4662815"/>
          </a:xfrm>
          <a:prstGeom prst="rect">
            <a:avLst/>
          </a:prstGeom>
          <a:noFill/>
        </p:spPr>
        <p:txBody>
          <a:bodyPr wrap="square" rtlCol="0">
            <a:spAutoFit/>
          </a:bodyPr>
          <a:lstStyle/>
          <a:p>
            <a:pPr marL="342900" indent="-342900" algn="just">
              <a:lnSpc>
                <a:spcPct val="150000"/>
              </a:lnSpc>
              <a:buFont typeface="+mj-lt"/>
              <a:buAutoNum type="arabicPeriod"/>
            </a:pPr>
            <a:r>
              <a:rPr lang="es-PE" dirty="0">
                <a:latin typeface="Times New Roman" panose="02020603050405020304" pitchFamily="18" charset="0"/>
                <a:cs typeface="Times New Roman" panose="02020603050405020304" pitchFamily="18" charset="0"/>
              </a:rPr>
              <a:t>Estime el ingreso medio por persona en la ciudad y establezca un límite para el error de estimación.</a:t>
            </a:r>
          </a:p>
          <a:p>
            <a:pPr marL="342900" indent="-342900" algn="just">
              <a:lnSpc>
                <a:spcPct val="150000"/>
              </a:lnSpc>
              <a:buFont typeface="+mj-lt"/>
              <a:buAutoNum type="arabicPeriod"/>
            </a:pPr>
            <a:r>
              <a:rPr lang="es-PE" dirty="0">
                <a:latin typeface="Times New Roman" panose="02020603050405020304" pitchFamily="18" charset="0"/>
                <a:cs typeface="Times New Roman" panose="02020603050405020304" pitchFamily="18" charset="0"/>
              </a:rPr>
              <a:t>Estime el ingreso total de todos los residentes de la ciudad y calcule un límite para el error de estimación. Suponga M desconocido.</a:t>
            </a:r>
          </a:p>
          <a:p>
            <a:pPr marL="342900" indent="-342900" algn="just">
              <a:lnSpc>
                <a:spcPct val="150000"/>
              </a:lnSpc>
              <a:buFont typeface="+mj-lt"/>
              <a:buAutoNum type="arabicPeriod"/>
            </a:pPr>
            <a:r>
              <a:rPr lang="es-PE" dirty="0">
                <a:latin typeface="Times New Roman" panose="02020603050405020304" pitchFamily="18" charset="0"/>
                <a:cs typeface="Times New Roman" panose="02020603050405020304" pitchFamily="18" charset="0"/>
              </a:rPr>
              <a:t>Estime el ingreso total de todos los residentes de la ciudad mediante un intervalo de confianza, suponga que existen 2500 residentes en la ciudad.</a:t>
            </a:r>
          </a:p>
          <a:p>
            <a:pPr marL="342900" indent="-342900" algn="just">
              <a:lnSpc>
                <a:spcPct val="150000"/>
              </a:lnSpc>
              <a:buFont typeface="+mj-lt"/>
              <a:buAutoNum type="arabicPeriod"/>
            </a:pPr>
            <a:r>
              <a:rPr lang="es-PE" dirty="0">
                <a:latin typeface="Times New Roman" panose="02020603050405020304" pitchFamily="18" charset="0"/>
                <a:cs typeface="Times New Roman" panose="02020603050405020304" pitchFamily="18" charset="0"/>
              </a:rPr>
              <a:t>Tomando los datos anteriores como una muestra previa, ¿cuál debe ser el tamaño de la muestra en una investigación futura para estimar el ingreso promedio por persona con un límite para el error de estimación de 500$.</a:t>
            </a:r>
          </a:p>
          <a:p>
            <a:pPr marL="342900" indent="-342900" algn="just">
              <a:lnSpc>
                <a:spcPct val="150000"/>
              </a:lnSpc>
              <a:buFont typeface="+mj-lt"/>
              <a:buAutoNum type="arabicPeriod"/>
            </a:pPr>
            <a:r>
              <a:rPr lang="es-PE" dirty="0">
                <a:latin typeface="Times New Roman" panose="02020603050405020304" pitchFamily="18" charset="0"/>
                <a:cs typeface="Times New Roman" panose="02020603050405020304" pitchFamily="18" charset="0"/>
              </a:rPr>
              <a:t>Estime la proporción de los residentes que viven en casa de alquiler y establezca un límite para el error de estimación. </a:t>
            </a:r>
          </a:p>
        </p:txBody>
      </p:sp>
    </p:spTree>
    <p:extLst>
      <p:ext uri="{BB962C8B-B14F-4D97-AF65-F5344CB8AC3E}">
        <p14:creationId xmlns:p14="http://schemas.microsoft.com/office/powerpoint/2010/main" val="3652537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981647" y="2400412"/>
            <a:ext cx="8326669" cy="2603790"/>
          </a:xfrm>
          <a:prstGeom prst="rect">
            <a:avLst/>
          </a:prstGeom>
        </p:spPr>
        <p:txBody>
          <a:bodyPr wrap="square">
            <a:spAutoFit/>
          </a:bodyPr>
          <a:lstStyle/>
          <a:p>
            <a:pPr algn="just">
              <a:lnSpc>
                <a:spcPct val="150000"/>
              </a:lnSpc>
            </a:pPr>
            <a:r>
              <a:rPr lang="es-PE" sz="1360" dirty="0">
                <a:latin typeface="Times New Roman" panose="02020603050405020304" pitchFamily="18" charset="0"/>
                <a:cs typeface="Times New Roman" panose="02020603050405020304" pitchFamily="18" charset="0"/>
              </a:rPr>
              <a:t>En una muestra por conglomerados de una etapa, los datos se dividen en dos "niveles", uno "anidado" en el otro. En el primer nivel, los datos se agrupan en conglomerados. En una muestra por conglomerados de una etapa, los conglomerados se seleccionan primero y se denominan unidades primarias de muestreo, o UPM.  Todos los elementos de cada agrupación seleccionada pasan a ser parte de la muestra.  Estos elementos representan el segundo "nivel" de los datos.  En nuestra muestra por conglomerados de una etapa, los distritos serán los conglomerados y las escuelas serán las unidades elementales de muestreo.  Por lo tanto, seleccionamos al azar los distritos escolares y luego seleccionamos todas las escuelas dentro de cada distrito seleccionado.  Pueden usar cualquier plan de muestreo para seleccionar los conglomerados; hemos usado el MIA sólo por simplicidad. </a:t>
            </a:r>
          </a:p>
        </p:txBody>
      </p:sp>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Ejemplo con </a:t>
            </a:r>
            <a:r>
              <a:rPr lang="es-PE" sz="2585" dirty="0" err="1">
                <a:solidFill>
                  <a:srgbClr val="0000FF"/>
                </a:solidFill>
                <a:latin typeface="Times New Roman" panose="02020603050405020304" pitchFamily="18" charset="0"/>
                <a:cs typeface="Times New Roman" panose="02020603050405020304" pitchFamily="18" charset="0"/>
              </a:rPr>
              <a:t>Stata</a:t>
            </a:r>
            <a:endParaRPr lang="es-PE" sz="2585"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688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50498" y="2209725"/>
            <a:ext cx="5093962" cy="587765"/>
          </a:xfrm>
          <a:prstGeom prst="rect">
            <a:avLst/>
          </a:prstGeom>
        </p:spPr>
      </p:pic>
      <p:sp>
        <p:nvSpPr>
          <p:cNvPr id="5" name="Flecha arriba 4"/>
          <p:cNvSpPr/>
          <p:nvPr/>
        </p:nvSpPr>
        <p:spPr>
          <a:xfrm>
            <a:off x="4479648" y="3673902"/>
            <a:ext cx="881647" cy="489804"/>
          </a:xfrm>
          <a:prstGeom prst="up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4008593" y="3096983"/>
            <a:ext cx="1823755" cy="427361"/>
          </a:xfrm>
          <a:prstGeom prst="rect">
            <a:avLst/>
          </a:prstGeom>
          <a:noFill/>
        </p:spPr>
        <p:txBody>
          <a:bodyPr wrap="square" rtlCol="0">
            <a:spAutoFit/>
          </a:bodyPr>
          <a:lstStyle/>
          <a:p>
            <a:r>
              <a:rPr lang="es-PE" sz="2177" dirty="0">
                <a:latin typeface="Times New Roman" panose="02020603050405020304" pitchFamily="18" charset="0"/>
                <a:cs typeface="Times New Roman" panose="02020603050405020304" pitchFamily="18" charset="0"/>
              </a:rPr>
              <a:t>Peso </a:t>
            </a:r>
            <a:r>
              <a:rPr lang="es-PE" sz="2177" dirty="0" err="1">
                <a:latin typeface="Times New Roman" panose="02020603050405020304" pitchFamily="18" charset="0"/>
                <a:cs typeface="Times New Roman" panose="02020603050405020304" pitchFamily="18" charset="0"/>
              </a:rPr>
              <a:t>Muestral</a:t>
            </a:r>
            <a:r>
              <a:rPr lang="es-PE" sz="2177" dirty="0">
                <a:latin typeface="Times New Roman" panose="02020603050405020304" pitchFamily="18" charset="0"/>
                <a:cs typeface="Times New Roman" panose="02020603050405020304" pitchFamily="18" charset="0"/>
              </a:rPr>
              <a:t> </a:t>
            </a:r>
          </a:p>
        </p:txBody>
      </p:sp>
      <p:sp>
        <p:nvSpPr>
          <p:cNvPr id="7" name="Flecha arriba 6"/>
          <p:cNvSpPr/>
          <p:nvPr/>
        </p:nvSpPr>
        <p:spPr>
          <a:xfrm>
            <a:off x="7467453" y="3641907"/>
            <a:ext cx="881647" cy="489804"/>
          </a:xfrm>
          <a:prstGeom prst="up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7248129" y="3184024"/>
            <a:ext cx="1823755" cy="845809"/>
          </a:xfrm>
          <a:prstGeom prst="rect">
            <a:avLst/>
          </a:prstGeom>
          <a:noFill/>
        </p:spPr>
        <p:txBody>
          <a:bodyPr wrap="square" rtlCol="0">
            <a:spAutoFit/>
          </a:bodyPr>
          <a:lstStyle/>
          <a:p>
            <a:pPr algn="ctr"/>
            <a:r>
              <a:rPr lang="es-PE" sz="1632" dirty="0">
                <a:latin typeface="Times New Roman" panose="02020603050405020304" pitchFamily="18" charset="0"/>
                <a:cs typeface="Times New Roman" panose="02020603050405020304" pitchFamily="18" charset="0"/>
              </a:rPr>
              <a:t>UPM</a:t>
            </a:r>
          </a:p>
          <a:p>
            <a:pPr algn="ctr"/>
            <a:r>
              <a:rPr lang="es-PE" sz="1632" dirty="0">
                <a:latin typeface="Times New Roman" panose="02020603050405020304" pitchFamily="18" charset="0"/>
                <a:cs typeface="Times New Roman" panose="02020603050405020304" pitchFamily="18" charset="0"/>
              </a:rPr>
              <a:t>Conglomerado</a:t>
            </a:r>
          </a:p>
          <a:p>
            <a:pPr algn="ctr"/>
            <a:r>
              <a:rPr lang="es-PE" sz="1632" dirty="0">
                <a:latin typeface="Times New Roman" panose="02020603050405020304" pitchFamily="18" charset="0"/>
                <a:cs typeface="Times New Roman" panose="02020603050405020304" pitchFamily="18" charset="0"/>
              </a:rPr>
              <a:t>Distrito</a:t>
            </a:r>
          </a:p>
        </p:txBody>
      </p:sp>
      <p:cxnSp>
        <p:nvCxnSpPr>
          <p:cNvPr id="11" name="Conector recto 10"/>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Corrección por Finitud</a:t>
            </a:r>
          </a:p>
        </p:txBody>
      </p:sp>
    </p:spTree>
    <p:extLst>
      <p:ext uri="{BB962C8B-B14F-4D97-AF65-F5344CB8AC3E}">
        <p14:creationId xmlns:p14="http://schemas.microsoft.com/office/powerpoint/2010/main" val="507103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75826" y="1196753"/>
            <a:ext cx="8424630" cy="4662815"/>
          </a:xfrm>
          <a:prstGeom prst="rect">
            <a:avLst/>
          </a:prstGeom>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Hay muchos tipos de pesos que pueden asociarse a una encuesta. Tal vez el más común sea el peso </a:t>
            </a:r>
            <a:r>
              <a:rPr lang="es-PE" dirty="0" err="1">
                <a:latin typeface="Times New Roman" panose="02020603050405020304" pitchFamily="18" charset="0"/>
                <a:cs typeface="Times New Roman" panose="02020603050405020304" pitchFamily="18" charset="0"/>
              </a:rPr>
              <a:t>muestral</a:t>
            </a:r>
            <a:r>
              <a:rPr lang="es-PE" dirty="0">
                <a:latin typeface="Times New Roman" panose="02020603050405020304" pitchFamily="18" charset="0"/>
                <a:cs typeface="Times New Roman" panose="02020603050405020304" pitchFamily="18" charset="0"/>
              </a:rPr>
              <a:t>, llamado </a:t>
            </a:r>
            <a:r>
              <a:rPr lang="es-PE" dirty="0" err="1">
                <a:latin typeface="Times New Roman" panose="02020603050405020304" pitchFamily="18" charset="0"/>
                <a:cs typeface="Times New Roman" panose="02020603050405020304" pitchFamily="18" charset="0"/>
              </a:rPr>
              <a:t>pweight</a:t>
            </a:r>
            <a:r>
              <a:rPr lang="es-PE" dirty="0">
                <a:latin typeface="Times New Roman" panose="02020603050405020304" pitchFamily="18" charset="0"/>
                <a:cs typeface="Times New Roman" panose="02020603050405020304" pitchFamily="18" charset="0"/>
              </a:rPr>
              <a:t> en </a:t>
            </a:r>
            <a:r>
              <a:rPr lang="es-PE" dirty="0" err="1">
                <a:latin typeface="Times New Roman" panose="02020603050405020304" pitchFamily="18" charset="0"/>
                <a:cs typeface="Times New Roman" panose="02020603050405020304" pitchFamily="18" charset="0"/>
              </a:rPr>
              <a:t>Stata</a:t>
            </a:r>
            <a:r>
              <a:rPr lang="es-PE" dirty="0">
                <a:latin typeface="Times New Roman" panose="02020603050405020304" pitchFamily="18" charset="0"/>
                <a:cs typeface="Times New Roman" panose="02020603050405020304" pitchFamily="18" charset="0"/>
              </a:rPr>
              <a:t>, que se utiliza para denotar el inverso de la probabilidad de ser incluido en la muestra debido al diseño del muestreo (excepto para una PSU de certeza, véase más abajo). El peso </a:t>
            </a:r>
            <a:r>
              <a:rPr lang="es-PE" dirty="0" err="1">
                <a:latin typeface="Times New Roman" panose="02020603050405020304" pitchFamily="18" charset="0"/>
                <a:cs typeface="Times New Roman" panose="02020603050405020304" pitchFamily="18" charset="0"/>
              </a:rPr>
              <a:t>muestral</a:t>
            </a:r>
            <a:r>
              <a:rPr lang="es-PE" dirty="0">
                <a:latin typeface="Times New Roman" panose="02020603050405020304" pitchFamily="18" charset="0"/>
                <a:cs typeface="Times New Roman" panose="02020603050405020304" pitchFamily="18" charset="0"/>
              </a:rPr>
              <a:t> se calcula como N/n, donde N = el número de elementos en la población y n = el número de elementos en la muestra.  Por ejemplo, si una población tiene 10 elementos y se muestrean 3 al azar con reemplazo, entonces el peso </a:t>
            </a:r>
            <a:r>
              <a:rPr lang="es-PE" dirty="0" err="1">
                <a:latin typeface="Times New Roman" panose="02020603050405020304" pitchFamily="18" charset="0"/>
                <a:cs typeface="Times New Roman" panose="02020603050405020304" pitchFamily="18" charset="0"/>
              </a:rPr>
              <a:t>muestral</a:t>
            </a:r>
            <a:r>
              <a:rPr lang="es-PE" dirty="0">
                <a:latin typeface="Times New Roman" panose="02020603050405020304" pitchFamily="18" charset="0"/>
                <a:cs typeface="Times New Roman" panose="02020603050405020304" pitchFamily="18" charset="0"/>
              </a:rPr>
              <a:t> sería 10/3 = 3,33.   En un diseño de dos etapas, el peso </a:t>
            </a:r>
            <a:r>
              <a:rPr lang="es-PE" dirty="0" err="1">
                <a:latin typeface="Times New Roman" panose="02020603050405020304" pitchFamily="18" charset="0"/>
                <a:cs typeface="Times New Roman" panose="02020603050405020304" pitchFamily="18" charset="0"/>
              </a:rPr>
              <a:t>muestral</a:t>
            </a:r>
            <a:r>
              <a:rPr lang="es-PE" dirty="0">
                <a:latin typeface="Times New Roman" panose="02020603050405020304" pitchFamily="18" charset="0"/>
                <a:cs typeface="Times New Roman" panose="02020603050405020304" pitchFamily="18" charset="0"/>
              </a:rPr>
              <a:t> se calcula como f1*f2, lo que significa que el inverso de la fracción de muestreo de la primera etapa se multiplica por el inverso de la fracción de muestreo de la segunda etapa. En muchos planes de muestreo, la suma de las ponderaciones de probabilidad será una buena estimación del tamaño de la población. </a:t>
            </a:r>
          </a:p>
        </p:txBody>
      </p:sp>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El Peso </a:t>
            </a:r>
            <a:r>
              <a:rPr lang="es-PE" sz="2585" dirty="0" err="1">
                <a:solidFill>
                  <a:srgbClr val="0000FF"/>
                </a:solidFill>
                <a:latin typeface="Times New Roman" panose="02020603050405020304" pitchFamily="18" charset="0"/>
                <a:cs typeface="Times New Roman" panose="02020603050405020304" pitchFamily="18" charset="0"/>
              </a:rPr>
              <a:t>Muestral</a:t>
            </a:r>
            <a:r>
              <a:rPr lang="es-PE" sz="2585" dirty="0">
                <a:solidFill>
                  <a:srgbClr val="0000FF"/>
                </a:solidFill>
                <a:latin typeface="Times New Roman" panose="02020603050405020304" pitchFamily="18" charset="0"/>
                <a:cs typeface="Times New Roman" panose="02020603050405020304" pitchFamily="18" charset="0"/>
              </a:rPr>
              <a:t> (</a:t>
            </a:r>
            <a:r>
              <a:rPr lang="es-PE" sz="2585" dirty="0" err="1">
                <a:solidFill>
                  <a:srgbClr val="0000FF"/>
                </a:solidFill>
                <a:latin typeface="Times New Roman" panose="02020603050405020304" pitchFamily="18" charset="0"/>
                <a:cs typeface="Times New Roman" panose="02020603050405020304" pitchFamily="18" charset="0"/>
              </a:rPr>
              <a:t>pweight</a:t>
            </a:r>
            <a:r>
              <a:rPr lang="es-PE" sz="2585"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6763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70132" y="1412777"/>
            <a:ext cx="8571571" cy="4247317"/>
          </a:xfrm>
          <a:prstGeom prst="rect">
            <a:avLst/>
          </a:prstGeom>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Esta es la unidad primaria de muestreo. Esta es la primera unidad que se muestrea en el diseño.  Por ejemplo, se pueden muestrear los distritos de Lima Metropolitana y luego se pueden muestrear las escuelas dentro de los distritos.  El distrito sería la PSU.  Si se muestrearan las regiones del Perú., y luego los distritos de cada región, y luego las escuelas de cada distrito, entonces las regiones serían la PSU. No es necesario utilizar el mismo método de muestreo en todos los niveles de muestreo. Por ejemplo, el muestreo proporcional a la probabilidad del tamaño se puede utilizar en el nivel 1 (para seleccionar las regiones), mientras que el muestreo de conglomerados se utiliza en el nivel 2 (para seleccionar los distritos).  En el caso de una muestra aleatoria simple, las UPM y las unidades elementales son las mismas. </a:t>
            </a:r>
          </a:p>
        </p:txBody>
      </p:sp>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La unidad primaria de muestreo (UPM)</a:t>
            </a:r>
          </a:p>
        </p:txBody>
      </p:sp>
    </p:spTree>
    <p:extLst>
      <p:ext uri="{BB962C8B-B14F-4D97-AF65-F5344CB8AC3E}">
        <p14:creationId xmlns:p14="http://schemas.microsoft.com/office/powerpoint/2010/main" val="238453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7408" y="3356992"/>
            <a:ext cx="4032448" cy="1440160"/>
          </a:xfrm>
        </p:spPr>
        <p:txBody>
          <a:bodyPr/>
          <a:lstStyle/>
          <a:p>
            <a:pPr>
              <a:lnSpc>
                <a:spcPct val="150000"/>
              </a:lnSpc>
            </a:pPr>
            <a:r>
              <a:rPr lang="es-PE" sz="2800" dirty="0">
                <a:solidFill>
                  <a:srgbClr val="0000CC"/>
                </a:solidFill>
                <a:latin typeface="Times New Roman" panose="02020603050405020304" pitchFamily="18" charset="0"/>
                <a:cs typeface="Times New Roman" panose="02020603050405020304" pitchFamily="18" charset="0"/>
              </a:rPr>
              <a:t>Muestreo </a:t>
            </a:r>
            <a:r>
              <a:rPr lang="es-PE" sz="2800" dirty="0">
                <a:solidFill>
                  <a:srgbClr val="0000CC"/>
                </a:solidFill>
                <a:latin typeface="Times New Roman" panose="02020603050405020304" pitchFamily="18" charset="0"/>
                <a:cs typeface="Times New Roman" panose="02020603050405020304" pitchFamily="18" charset="0"/>
              </a:rPr>
              <a:t>por conglomerados</a:t>
            </a:r>
          </a:p>
        </p:txBody>
      </p:sp>
    </p:spTree>
    <p:extLst>
      <p:ext uri="{BB962C8B-B14F-4D97-AF65-F5344CB8AC3E}">
        <p14:creationId xmlns:p14="http://schemas.microsoft.com/office/powerpoint/2010/main" val="72216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03513" y="1412777"/>
            <a:ext cx="8326669" cy="4247317"/>
          </a:xfrm>
          <a:prstGeom prst="rect">
            <a:avLst/>
          </a:prstGeom>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La estratificación es un método para dividir la población en diferentes grupos, a menudo por variables demográficas como el sexo, la raza o el NSE.  Una vez que estos grupos han sido definidos, se selecciona una muestra de cada grupo como si fuera independiente de todos los demás grupos.  Por ejemplo, si una muestra debe ser estratificada por sexo, los hombres y las mujeres serían muestreados independientemente unos de otros.  Esto significa que los pesos </a:t>
            </a:r>
            <a:r>
              <a:rPr lang="es-PE" dirty="0" err="1">
                <a:latin typeface="Times New Roman" panose="02020603050405020304" pitchFamily="18" charset="0"/>
                <a:cs typeface="Times New Roman" panose="02020603050405020304" pitchFamily="18" charset="0"/>
              </a:rPr>
              <a:t>muestrales</a:t>
            </a:r>
            <a:r>
              <a:rPr lang="es-PE" dirty="0">
                <a:latin typeface="Times New Roman" panose="02020603050405020304" pitchFamily="18" charset="0"/>
                <a:cs typeface="Times New Roman" panose="02020603050405020304" pitchFamily="18" charset="0"/>
              </a:rPr>
              <a:t> de los hombres serán diferentes de los pesos </a:t>
            </a:r>
            <a:r>
              <a:rPr lang="es-PE" dirty="0" err="1">
                <a:latin typeface="Times New Roman" panose="02020603050405020304" pitchFamily="18" charset="0"/>
                <a:cs typeface="Times New Roman" panose="02020603050405020304" pitchFamily="18" charset="0"/>
              </a:rPr>
              <a:t>muestrales</a:t>
            </a:r>
            <a:r>
              <a:rPr lang="es-PE" dirty="0">
                <a:latin typeface="Times New Roman" panose="02020603050405020304" pitchFamily="18" charset="0"/>
                <a:cs typeface="Times New Roman" panose="02020603050405020304" pitchFamily="18" charset="0"/>
              </a:rPr>
              <a:t> de las mujeres.  En la mayoría de los casos, es necesario tener dos o más UPM en cada estrato.  El propósito de la estratificación es mejorar la precisión de las estimaciones, y la estratificación funciona más eficazmente cuando la varianza de la variable dependiente es menor dentro de los estratos que en la muestra en su conjunto. </a:t>
            </a:r>
          </a:p>
        </p:txBody>
      </p:sp>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El Estrato (</a:t>
            </a:r>
            <a:r>
              <a:rPr lang="es-PE" sz="2585" dirty="0" err="1">
                <a:solidFill>
                  <a:srgbClr val="0000FF"/>
                </a:solidFill>
                <a:latin typeface="Times New Roman" panose="02020603050405020304" pitchFamily="18" charset="0"/>
                <a:cs typeface="Times New Roman" panose="02020603050405020304" pitchFamily="18" charset="0"/>
              </a:rPr>
              <a:t>strata</a:t>
            </a:r>
            <a:r>
              <a:rPr lang="es-PE" sz="2585"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22912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41351" y="1700808"/>
            <a:ext cx="8566448" cy="3416320"/>
          </a:xfrm>
          <a:prstGeom prst="rect">
            <a:avLst/>
          </a:prstGeom>
        </p:spPr>
        <p:txBody>
          <a:bodyPr wrap="square">
            <a:spAutoFit/>
          </a:bodyPr>
          <a:lstStyle/>
          <a:p>
            <a:pPr algn="just">
              <a:lnSpc>
                <a:spcPct val="150000"/>
              </a:lnSpc>
            </a:pPr>
            <a:r>
              <a:rPr lang="es-PE" dirty="0">
                <a:latin typeface="Times New Roman" panose="02020603050405020304" pitchFamily="18" charset="0"/>
                <a:cs typeface="Times New Roman" panose="02020603050405020304" pitchFamily="18" charset="0"/>
              </a:rPr>
              <a:t>Esta es la corrección por población finita llamada también corrección por finitud. Se utiliza cuando la fracción de muestreo (el número de elementos o encuestados muestreados en relación con la población) se hace grande.  La FPC se utiliza en el cálculo del error estándar de la estimación.  Si el valor de la </a:t>
            </a:r>
            <a:r>
              <a:rPr lang="es-PE" dirty="0" err="1">
                <a:latin typeface="Times New Roman" panose="02020603050405020304" pitchFamily="18" charset="0"/>
                <a:cs typeface="Times New Roman" panose="02020603050405020304" pitchFamily="18" charset="0"/>
              </a:rPr>
              <a:t>fpc</a:t>
            </a:r>
            <a:r>
              <a:rPr lang="es-PE" dirty="0">
                <a:latin typeface="Times New Roman" panose="02020603050405020304" pitchFamily="18" charset="0"/>
                <a:cs typeface="Times New Roman" panose="02020603050405020304" pitchFamily="18" charset="0"/>
              </a:rPr>
              <a:t> es cercano a 1, tendrá poco impacto y puede ser ignorado con seguridad.  En algunos programas de análisis de datos de encuestas, como el SUDAAN, esta información será necesaria si se especifica que los datos se recogieron sin reemplazo.   La fórmula para calcular la FPC es ((N-n)/(N-1))1/2, donde N es el número de elementos de la población y n es el número de elementos de la muestra. </a:t>
            </a:r>
          </a:p>
        </p:txBody>
      </p:sp>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5" name="CuadroTexto 4"/>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La Corrección por Finitud</a:t>
            </a:r>
          </a:p>
        </p:txBody>
      </p:sp>
    </p:spTree>
    <p:extLst>
      <p:ext uri="{BB962C8B-B14F-4D97-AF65-F5344CB8AC3E}">
        <p14:creationId xmlns:p14="http://schemas.microsoft.com/office/powerpoint/2010/main" val="81735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207"/>
          </a:xfrm>
          <a:prstGeom prst="rect">
            <a:avLst/>
          </a:prstGeom>
        </p:spPr>
      </p:pic>
    </p:spTree>
    <p:extLst>
      <p:ext uri="{BB962C8B-B14F-4D97-AF65-F5344CB8AC3E}">
        <p14:creationId xmlns:p14="http://schemas.microsoft.com/office/powerpoint/2010/main" val="321851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2086972045"/>
              </p:ext>
            </p:extLst>
          </p:nvPr>
        </p:nvGraphicFramePr>
        <p:xfrm>
          <a:off x="1932666" y="1340769"/>
          <a:ext cx="8277689" cy="4320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Conector recto 3"/>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Muestreo por Conglomerados</a:t>
            </a:r>
          </a:p>
        </p:txBody>
      </p:sp>
    </p:spTree>
    <p:extLst>
      <p:ext uri="{BB962C8B-B14F-4D97-AF65-F5344CB8AC3E}">
        <p14:creationId xmlns:p14="http://schemas.microsoft.com/office/powerpoint/2010/main" val="148447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p:cNvSpPr/>
          <p:nvPr/>
        </p:nvSpPr>
        <p:spPr>
          <a:xfrm>
            <a:off x="2079607" y="1916833"/>
            <a:ext cx="7983806" cy="881647"/>
          </a:xfrm>
          <a:prstGeom prst="roundRect">
            <a:avLst/>
          </a:prstGeom>
          <a:solidFill>
            <a:srgbClr val="669900"/>
          </a:solidFill>
        </p:spPr>
        <p:style>
          <a:lnRef idx="3">
            <a:schemeClr val="lt1"/>
          </a:lnRef>
          <a:fillRef idx="1">
            <a:schemeClr val="accent5"/>
          </a:fillRef>
          <a:effectRef idx="1">
            <a:schemeClr val="accent5"/>
          </a:effectRef>
          <a:fontRef idx="minor">
            <a:schemeClr val="lt1"/>
          </a:fontRef>
        </p:style>
        <p:txBody>
          <a:bodyPr rtlCol="0" anchor="ctr"/>
          <a:lstStyle/>
          <a:p>
            <a:pPr algn="just">
              <a:lnSpc>
                <a:spcPct val="150000"/>
              </a:lnSpc>
            </a:pPr>
            <a:r>
              <a:rPr lang="es-PE" sz="1632" dirty="0">
                <a:solidFill>
                  <a:schemeClr val="tx1"/>
                </a:solidFill>
                <a:latin typeface="Times New Roman" panose="02020603050405020304" pitchFamily="18" charset="0"/>
                <a:cs typeface="Times New Roman" panose="02020603050405020304" pitchFamily="18" charset="0"/>
              </a:rPr>
              <a:t>No existe un marco de muestreo de la población, o es muy caro construirlo o es imposible construirlo. </a:t>
            </a:r>
          </a:p>
        </p:txBody>
      </p:sp>
      <p:sp>
        <p:nvSpPr>
          <p:cNvPr id="8" name="Rectángulo redondeado 7"/>
          <p:cNvSpPr/>
          <p:nvPr/>
        </p:nvSpPr>
        <p:spPr>
          <a:xfrm>
            <a:off x="2079607" y="3645025"/>
            <a:ext cx="7983806" cy="587765"/>
          </a:xfrm>
          <a:prstGeom prst="roundRect">
            <a:avLst/>
          </a:prstGeom>
          <a:solidFill>
            <a:srgbClr val="FFC000"/>
          </a:solidFill>
        </p:spPr>
        <p:style>
          <a:lnRef idx="3">
            <a:schemeClr val="lt1"/>
          </a:lnRef>
          <a:fillRef idx="1">
            <a:schemeClr val="accent5"/>
          </a:fillRef>
          <a:effectRef idx="1">
            <a:schemeClr val="accent5"/>
          </a:effectRef>
          <a:fontRef idx="minor">
            <a:schemeClr val="lt1"/>
          </a:fontRef>
        </p:style>
        <p:txBody>
          <a:bodyPr rtlCol="0" anchor="ctr"/>
          <a:lstStyle/>
          <a:p>
            <a:pPr algn="just"/>
            <a:r>
              <a:rPr lang="es-PE" sz="1632" dirty="0">
                <a:solidFill>
                  <a:schemeClr val="tx1"/>
                </a:solidFill>
                <a:latin typeface="Times New Roman" panose="02020603050405020304" pitchFamily="18" charset="0"/>
                <a:cs typeface="Times New Roman" panose="02020603050405020304" pitchFamily="18" charset="0"/>
              </a:rPr>
              <a:t>Seleccionar conglomerados resulta menos costoso </a:t>
            </a:r>
          </a:p>
        </p:txBody>
      </p:sp>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Uso de Conglomerados</a:t>
            </a:r>
          </a:p>
        </p:txBody>
      </p:sp>
    </p:spTree>
    <p:extLst>
      <p:ext uri="{BB962C8B-B14F-4D97-AF65-F5344CB8AC3E}">
        <p14:creationId xmlns:p14="http://schemas.microsoft.com/office/powerpoint/2010/main" val="94785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IOS DE MERCADOS Y DE OPINIÓN PÚBLICA: TÉCNICAS DE MUESTREO Y MARK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724" y="1968765"/>
            <a:ext cx="4511428" cy="2938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CuadroTexto 2"/>
              <p:cNvSpPr txBox="1"/>
              <p:nvPr/>
            </p:nvSpPr>
            <p:spPr>
              <a:xfrm>
                <a:off x="6996101" y="1333807"/>
                <a:ext cx="2987805" cy="1754326"/>
              </a:xfrm>
              <a:prstGeom prst="rect">
                <a:avLst/>
              </a:prstGeom>
              <a:noFill/>
            </p:spPr>
            <p:txBody>
              <a:bodyPr wrap="square" rtlCol="0">
                <a:spAutoFit/>
              </a:bodyPr>
              <a:lstStyle/>
              <a:p>
                <a:pPr algn="just">
                  <a:lnSpc>
                    <a:spcPct val="150000"/>
                  </a:lnSpc>
                </a:pPr>
                <a14:m>
                  <m:oMath xmlns:m="http://schemas.openxmlformats.org/officeDocument/2006/math">
                    <m:r>
                      <a:rPr lang="es-PE" sz="1200" i="1">
                        <a:latin typeface="Cambria Math" panose="02040503050406030204" pitchFamily="18" charset="0"/>
                      </a:rPr>
                      <m:t>𝑁</m:t>
                    </m:r>
                    <m:r>
                      <a:rPr lang="es-PE" sz="1200" i="1">
                        <a:latin typeface="Cambria Math" panose="02040503050406030204" pitchFamily="18" charset="0"/>
                      </a:rPr>
                      <m:t>=20 </m:t>
                    </m:r>
                  </m:oMath>
                </a14:m>
                <a:r>
                  <a:rPr lang="es-PE" sz="1200" dirty="0"/>
                  <a:t> Conglomerados en la Población</a:t>
                </a:r>
              </a:p>
              <a:p>
                <a:pPr algn="just">
                  <a:lnSpc>
                    <a:spcPct val="150000"/>
                  </a:lnSpc>
                </a:pPr>
                <a14:m>
                  <m:oMath xmlns:m="http://schemas.openxmlformats.org/officeDocument/2006/math">
                    <m:r>
                      <a:rPr lang="es-PE" sz="1200" i="1">
                        <a:latin typeface="Cambria Math" panose="02040503050406030204" pitchFamily="18" charset="0"/>
                      </a:rPr>
                      <m:t>𝑛</m:t>
                    </m:r>
                    <m:r>
                      <a:rPr lang="es-PE" sz="1200" i="1">
                        <a:latin typeface="Cambria Math" panose="02040503050406030204" pitchFamily="18" charset="0"/>
                      </a:rPr>
                      <m:t>=4 </m:t>
                    </m:r>
                  </m:oMath>
                </a14:m>
                <a:r>
                  <a:rPr lang="es-PE" sz="1200" dirty="0"/>
                  <a:t> conglomerados seleccionados en la muestra.</a:t>
                </a:r>
              </a:p>
              <a:p>
                <a:pPr algn="just">
                  <a:lnSpc>
                    <a:spcPct val="150000"/>
                  </a:lnSpc>
                </a:pPr>
                <a:r>
                  <a:rPr lang="es-PE" sz="1200" dirty="0"/>
                  <a:t>En cada uno de los 4 conglomerados seleccionados se realiza un censo.</a:t>
                </a:r>
              </a:p>
              <a:p>
                <a:pPr algn="just">
                  <a:lnSpc>
                    <a:spcPct val="150000"/>
                  </a:lnSpc>
                </a:pPr>
                <a:endParaRPr lang="es-PE" sz="1200" dirty="0"/>
              </a:p>
            </p:txBody>
          </p:sp>
        </mc:Choice>
        <mc:Fallback>
          <p:sp>
            <p:nvSpPr>
              <p:cNvPr id="3" name="CuadroTexto 2"/>
              <p:cNvSpPr txBox="1">
                <a:spLocks noRot="1" noChangeAspect="1" noMove="1" noResize="1" noEditPoints="1" noAdjustHandles="1" noChangeArrowheads="1" noChangeShapeType="1" noTextEdit="1"/>
              </p:cNvSpPr>
              <p:nvPr/>
            </p:nvSpPr>
            <p:spPr>
              <a:xfrm>
                <a:off x="6996101" y="1333807"/>
                <a:ext cx="2987805" cy="1754326"/>
              </a:xfrm>
              <a:prstGeom prst="rect">
                <a:avLst/>
              </a:prstGeom>
              <a:blipFill>
                <a:blip r:embed="rId3"/>
                <a:stretch>
                  <a:fillRect l="-204"/>
                </a:stretch>
              </a:blipFill>
            </p:spPr>
            <p:txBody>
              <a:bodyPr/>
              <a:lstStyle/>
              <a:p>
                <a:r>
                  <a:rPr lang="es-PE">
                    <a:noFill/>
                  </a:rPr>
                  <a:t> </a:t>
                </a:r>
              </a:p>
            </p:txBody>
          </p:sp>
        </mc:Fallback>
      </mc:AlternateContent>
      <p:pic>
        <p:nvPicPr>
          <p:cNvPr id="4" name="Imagen 3"/>
          <p:cNvPicPr>
            <a:picLocks noChangeAspect="1"/>
          </p:cNvPicPr>
          <p:nvPr/>
        </p:nvPicPr>
        <p:blipFill>
          <a:blip r:embed="rId4"/>
          <a:stretch>
            <a:fillRect/>
          </a:stretch>
        </p:blipFill>
        <p:spPr>
          <a:xfrm>
            <a:off x="6650181" y="3331039"/>
            <a:ext cx="3446817" cy="777478"/>
          </a:xfrm>
          <a:prstGeom prst="rect">
            <a:avLst/>
          </a:prstGeom>
        </p:spPr>
      </p:pic>
      <p:pic>
        <p:nvPicPr>
          <p:cNvPr id="5" name="Imagen 4"/>
          <p:cNvPicPr>
            <a:picLocks noChangeAspect="1"/>
          </p:cNvPicPr>
          <p:nvPr/>
        </p:nvPicPr>
        <p:blipFill>
          <a:blip r:embed="rId5"/>
          <a:stretch>
            <a:fillRect/>
          </a:stretch>
        </p:blipFill>
        <p:spPr>
          <a:xfrm>
            <a:off x="7703015" y="4237015"/>
            <a:ext cx="1341149" cy="1341149"/>
          </a:xfrm>
          <a:prstGeom prst="rect">
            <a:avLst/>
          </a:prstGeom>
        </p:spPr>
      </p:pic>
      <p:sp>
        <p:nvSpPr>
          <p:cNvPr id="6" name="CuadroTexto 5"/>
          <p:cNvSpPr txBox="1"/>
          <p:nvPr/>
        </p:nvSpPr>
        <p:spPr>
          <a:xfrm>
            <a:off x="9130213" y="4781978"/>
            <a:ext cx="1227083" cy="646331"/>
          </a:xfrm>
          <a:prstGeom prst="rect">
            <a:avLst/>
          </a:prstGeom>
          <a:noFill/>
        </p:spPr>
        <p:txBody>
          <a:bodyPr wrap="square" rtlCol="0">
            <a:spAutoFit/>
          </a:bodyPr>
          <a:lstStyle/>
          <a:p>
            <a:pPr algn="ctr"/>
            <a:r>
              <a:rPr lang="es-PE" b="1" dirty="0">
                <a:latin typeface="Times New Roman" panose="02020603050405020304" pitchFamily="18" charset="0"/>
                <a:cs typeface="Times New Roman" panose="02020603050405020304" pitchFamily="18" charset="0"/>
              </a:rPr>
              <a:t>Muestra total</a:t>
            </a:r>
          </a:p>
        </p:txBody>
      </p:sp>
      <p:cxnSp>
        <p:nvCxnSpPr>
          <p:cNvPr id="8" name="Conector recto 7"/>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Conglomerados</a:t>
            </a:r>
          </a:p>
        </p:txBody>
      </p:sp>
    </p:spTree>
    <p:extLst>
      <p:ext uri="{BB962C8B-B14F-4D97-AF65-F5344CB8AC3E}">
        <p14:creationId xmlns:p14="http://schemas.microsoft.com/office/powerpoint/2010/main" val="5636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p:cNvSpPr/>
          <p:nvPr/>
        </p:nvSpPr>
        <p:spPr>
          <a:xfrm>
            <a:off x="2063552" y="1700808"/>
            <a:ext cx="7983806" cy="979608"/>
          </a:xfrm>
          <a:prstGeom prst="roundRect">
            <a:avLst/>
          </a:prstGeom>
          <a:solidFill>
            <a:srgbClr val="669900"/>
          </a:solidFill>
        </p:spPr>
        <p:style>
          <a:lnRef idx="3">
            <a:schemeClr val="lt1"/>
          </a:lnRef>
          <a:fillRef idx="1">
            <a:schemeClr val="accent5"/>
          </a:fillRef>
          <a:effectRef idx="1">
            <a:schemeClr val="accent5"/>
          </a:effectRef>
          <a:fontRef idx="minor">
            <a:schemeClr val="lt1"/>
          </a:fontRef>
        </p:style>
        <p:txBody>
          <a:bodyPr rtlCol="0" anchor="ctr"/>
          <a:lstStyle/>
          <a:p>
            <a:pPr algn="just">
              <a:lnSpc>
                <a:spcPct val="150000"/>
              </a:lnSpc>
            </a:pPr>
            <a:r>
              <a:rPr lang="es-PE" sz="1632" dirty="0">
                <a:solidFill>
                  <a:schemeClr val="tx1"/>
                </a:solidFill>
                <a:latin typeface="Times New Roman" panose="02020603050405020304" pitchFamily="18" charset="0"/>
                <a:cs typeface="Times New Roman" panose="02020603050405020304" pitchFamily="18" charset="0"/>
              </a:rPr>
              <a:t>Un M.A.S. de 400 viviendas cubre una ciudad de manera más uniforme que un M.A.S. de 10 manzanas con un promedio de 40 viviendas en cada manzana.</a:t>
            </a:r>
          </a:p>
        </p:txBody>
      </p:sp>
      <p:sp>
        <p:nvSpPr>
          <p:cNvPr id="5" name="Rectángulo redondeado 4"/>
          <p:cNvSpPr/>
          <p:nvPr/>
        </p:nvSpPr>
        <p:spPr>
          <a:xfrm>
            <a:off x="2063552" y="2931000"/>
            <a:ext cx="7983806" cy="979608"/>
          </a:xfrm>
          <a:prstGeom prst="roundRect">
            <a:avLst/>
          </a:prstGeom>
          <a:solidFill>
            <a:srgbClr val="FFC000"/>
          </a:solidFill>
        </p:spPr>
        <p:style>
          <a:lnRef idx="3">
            <a:schemeClr val="lt1"/>
          </a:lnRef>
          <a:fillRef idx="1">
            <a:schemeClr val="accent5"/>
          </a:fillRef>
          <a:effectRef idx="1">
            <a:schemeClr val="accent5"/>
          </a:effectRef>
          <a:fontRef idx="minor">
            <a:schemeClr val="lt1"/>
          </a:fontRef>
        </p:style>
        <p:txBody>
          <a:bodyPr rtlCol="0" anchor="ctr"/>
          <a:lstStyle/>
          <a:p>
            <a:pPr algn="just">
              <a:lnSpc>
                <a:spcPct val="150000"/>
              </a:lnSpc>
            </a:pPr>
            <a:r>
              <a:rPr lang="es-PE" sz="1632" dirty="0">
                <a:solidFill>
                  <a:schemeClr val="tx1"/>
                </a:solidFill>
                <a:latin typeface="Times New Roman" panose="02020603050405020304" pitchFamily="18" charset="0"/>
                <a:cs typeface="Times New Roman" panose="02020603050405020304" pitchFamily="18" charset="0"/>
              </a:rPr>
              <a:t>Pero se incurre en mayores gastos el ubicar 400 viviendas y trasladarse entre ellas, que en la ubicación de 10 manzanas y visitar a todas las viviendas en esas manzanas.</a:t>
            </a:r>
          </a:p>
        </p:txBody>
      </p:sp>
      <p:sp>
        <p:nvSpPr>
          <p:cNvPr id="6" name="Rectángulo redondeado 5"/>
          <p:cNvSpPr/>
          <p:nvPr/>
        </p:nvSpPr>
        <p:spPr>
          <a:xfrm>
            <a:off x="2063552" y="4161193"/>
            <a:ext cx="7983806" cy="979608"/>
          </a:xfrm>
          <a:prstGeom prst="roundRect">
            <a:avLst/>
          </a:prstGeom>
          <a:solidFill>
            <a:srgbClr val="D8164D"/>
          </a:solidFill>
        </p:spPr>
        <p:style>
          <a:lnRef idx="3">
            <a:schemeClr val="lt1"/>
          </a:lnRef>
          <a:fillRef idx="1">
            <a:schemeClr val="accent5"/>
          </a:fillRef>
          <a:effectRef idx="1">
            <a:schemeClr val="accent5"/>
          </a:effectRef>
          <a:fontRef idx="minor">
            <a:schemeClr val="lt1"/>
          </a:fontRef>
        </p:style>
        <p:txBody>
          <a:bodyPr rtlCol="0" anchor="ctr"/>
          <a:lstStyle/>
          <a:p>
            <a:pPr algn="just">
              <a:lnSpc>
                <a:spcPct val="150000"/>
              </a:lnSpc>
            </a:pPr>
            <a:r>
              <a:rPr lang="es-PE" sz="1632" dirty="0">
                <a:solidFill>
                  <a:schemeClr val="tx1"/>
                </a:solidFill>
                <a:latin typeface="Times New Roman" panose="02020603050405020304" pitchFamily="18" charset="0"/>
                <a:cs typeface="Times New Roman" panose="02020603050405020304" pitchFamily="18" charset="0"/>
              </a:rPr>
              <a:t>El M.A.S. de las 400 viviendas implica que se tiene un marco de viviendas; en cambio,  es más factible que se tenga un marco de manzanas.</a:t>
            </a:r>
          </a:p>
        </p:txBody>
      </p:sp>
      <p:cxnSp>
        <p:nvCxnSpPr>
          <p:cNvPr id="8" name="Conector recto 7"/>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Uso de Conglomerados</a:t>
            </a:r>
          </a:p>
        </p:txBody>
      </p:sp>
    </p:spTree>
    <p:extLst>
      <p:ext uri="{BB962C8B-B14F-4D97-AF65-F5344CB8AC3E}">
        <p14:creationId xmlns:p14="http://schemas.microsoft.com/office/powerpoint/2010/main" val="290504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16709699"/>
              </p:ext>
            </p:extLst>
          </p:nvPr>
        </p:nvGraphicFramePr>
        <p:xfrm>
          <a:off x="1847528" y="1484784"/>
          <a:ext cx="849417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Conector recto 4"/>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Selección de una muestra por Conglomerados</a:t>
            </a:r>
          </a:p>
        </p:txBody>
      </p:sp>
    </p:spTree>
    <p:extLst>
      <p:ext uri="{BB962C8B-B14F-4D97-AF65-F5344CB8AC3E}">
        <p14:creationId xmlns:p14="http://schemas.microsoft.com/office/powerpoint/2010/main" val="19564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919536" y="1628800"/>
            <a:ext cx="2938824" cy="3831818"/>
          </a:xfrm>
          <a:prstGeom prst="rect">
            <a:avLst/>
          </a:prstGeom>
          <a:noFill/>
        </p:spPr>
        <p:txBody>
          <a:bodyPr wrap="square" rtlCol="0">
            <a:spAutoFit/>
          </a:bodyPr>
          <a:lstStyle/>
          <a:p>
            <a:pPr algn="just">
              <a:lnSpc>
                <a:spcPct val="150000"/>
              </a:lnSpc>
            </a:pPr>
            <a:r>
              <a:rPr lang="es-PE" dirty="0">
                <a:latin typeface="Times New Roman" panose="02020603050405020304" pitchFamily="18" charset="0"/>
                <a:cs typeface="Times New Roman" panose="02020603050405020304" pitchFamily="18" charset="0"/>
              </a:rPr>
              <a:t>En cierto distrito de LM se desea realizar una encuesta entre la población de 18 a 60 años, para estudiar los hábitos de automedicación. El distrito está dividido en 47 secciones censales de las que se seleccionan cinco mediante muestreo probabilístico.</a:t>
            </a:r>
          </a:p>
        </p:txBody>
      </p:sp>
      <p:graphicFrame>
        <p:nvGraphicFramePr>
          <p:cNvPr id="5" name="Diagrama 4"/>
          <p:cNvGraphicFramePr/>
          <p:nvPr>
            <p:extLst>
              <p:ext uri="{D42A27DB-BD31-4B8C-83A1-F6EECF244321}">
                <p14:modId xmlns:p14="http://schemas.microsoft.com/office/powerpoint/2010/main" val="2786502307"/>
              </p:ext>
            </p:extLst>
          </p:nvPr>
        </p:nvGraphicFramePr>
        <p:xfrm>
          <a:off x="5805932" y="1484784"/>
          <a:ext cx="4506197"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ector recto 7"/>
          <p:cNvCxnSpPr/>
          <p:nvPr/>
        </p:nvCxnSpPr>
        <p:spPr>
          <a:xfrm>
            <a:off x="3650498" y="908720"/>
            <a:ext cx="6691204"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3791744" y="336615"/>
            <a:ext cx="6408712" cy="490134"/>
          </a:xfrm>
          <a:prstGeom prst="rect">
            <a:avLst/>
          </a:prstGeom>
          <a:noFill/>
        </p:spPr>
        <p:txBody>
          <a:bodyPr wrap="square" rtlCol="0">
            <a:spAutoFit/>
          </a:bodyPr>
          <a:lstStyle/>
          <a:p>
            <a:pPr algn="ctr"/>
            <a:r>
              <a:rPr lang="es-PE" sz="2585" dirty="0">
                <a:solidFill>
                  <a:srgbClr val="0000FF"/>
                </a:solidFill>
                <a:latin typeface="Times New Roman" panose="02020603050405020304" pitchFamily="18" charset="0"/>
                <a:cs typeface="Times New Roman" panose="02020603050405020304" pitchFamily="18" charset="0"/>
              </a:rPr>
              <a:t>Selección de una muestra por Conglomerados</a:t>
            </a:r>
          </a:p>
        </p:txBody>
      </p:sp>
    </p:spTree>
    <p:extLst>
      <p:ext uri="{BB962C8B-B14F-4D97-AF65-F5344CB8AC3E}">
        <p14:creationId xmlns:p14="http://schemas.microsoft.com/office/powerpoint/2010/main" val="25121813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1796</Words>
  <Application>Microsoft Office PowerPoint</Application>
  <PresentationFormat>Panorámica</PresentationFormat>
  <Paragraphs>173</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Cambria Math</vt:lpstr>
      <vt:lpstr>Times New Roman</vt:lpstr>
      <vt:lpstr>Diseño predeterminado</vt:lpstr>
      <vt:lpstr>TÉCNICAS DE MUESTREO CON SPSS Y STATA</vt:lpstr>
      <vt:lpstr>Presentación de PowerPoint</vt:lpstr>
      <vt:lpstr>Muestreo por conglomerados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ganchante</dc:creator>
  <cp:lastModifiedBy>Willer</cp:lastModifiedBy>
  <cp:revision>270</cp:revision>
  <dcterms:created xsi:type="dcterms:W3CDTF">2009-08-27T22:46:47Z</dcterms:created>
  <dcterms:modified xsi:type="dcterms:W3CDTF">2022-08-11T22:59:19Z</dcterms:modified>
</cp:coreProperties>
</file>