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410" r:id="rId2"/>
    <p:sldId id="299" r:id="rId3"/>
    <p:sldId id="294" r:id="rId4"/>
    <p:sldId id="451" r:id="rId5"/>
    <p:sldId id="411" r:id="rId6"/>
    <p:sldId id="431" r:id="rId7"/>
    <p:sldId id="444" r:id="rId8"/>
    <p:sldId id="412" r:id="rId9"/>
    <p:sldId id="413" r:id="rId10"/>
    <p:sldId id="432" r:id="rId11"/>
    <p:sldId id="434" r:id="rId12"/>
    <p:sldId id="428" r:id="rId13"/>
    <p:sldId id="435" r:id="rId14"/>
    <p:sldId id="415" r:id="rId15"/>
    <p:sldId id="417" r:id="rId16"/>
    <p:sldId id="438" r:id="rId17"/>
    <p:sldId id="441" r:id="rId18"/>
    <p:sldId id="418" r:id="rId19"/>
    <p:sldId id="442" r:id="rId20"/>
    <p:sldId id="443" r:id="rId21"/>
    <p:sldId id="420" r:id="rId22"/>
    <p:sldId id="422" r:id="rId23"/>
    <p:sldId id="421" r:id="rId24"/>
    <p:sldId id="452" r:id="rId25"/>
    <p:sldId id="445" r:id="rId26"/>
    <p:sldId id="447" r:id="rId27"/>
    <p:sldId id="448" r:id="rId28"/>
    <p:sldId id="449" r:id="rId29"/>
    <p:sldId id="425" r:id="rId30"/>
    <p:sldId id="426" r:id="rId31"/>
    <p:sldId id="427" r:id="rId32"/>
    <p:sldId id="446" r:id="rId33"/>
  </p:sldIdLst>
  <p:sldSz cx="12192000" cy="6858000"/>
  <p:notesSz cx="6811963" cy="9942513"/>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66"/>
    <a:srgbClr val="FF5050"/>
    <a:srgbClr val="FF0000"/>
    <a:srgbClr val="009900"/>
    <a:srgbClr val="D8164D"/>
    <a:srgbClr val="EA2E64"/>
    <a:srgbClr val="FFCCFF"/>
    <a:srgbClr val="0000FF"/>
    <a:srgbClr val="F480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p:cViewPr varScale="1">
        <p:scale>
          <a:sx n="81" d="100"/>
          <a:sy n="81" d="100"/>
        </p:scale>
        <p:origin x="252" y="96"/>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517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32B05-62EA-407A-B21C-2310C7945705}" type="doc">
      <dgm:prSet loTypeId="urn:microsoft.com/office/officeart/2008/layout/VerticalCurvedList" loCatId="list" qsTypeId="urn:microsoft.com/office/officeart/2005/8/quickstyle/simple4" qsCatId="simple" csTypeId="urn:microsoft.com/office/officeart/2005/8/colors/colorful1" csCatId="colorful" phldr="1"/>
      <dgm:spPr/>
      <dgm:t>
        <a:bodyPr/>
        <a:lstStyle/>
        <a:p>
          <a:endParaRPr lang="en-US"/>
        </a:p>
      </dgm:t>
    </dgm:pt>
    <dgm:pt modelId="{42D71409-67F9-455C-8C6D-716D284AAA6B}">
      <dgm:prSet phldrT="[Text]" custT="1"/>
      <dgm:spPr>
        <a:solidFill>
          <a:srgbClr val="00B050"/>
        </a:solidFill>
      </dgm:spPr>
      <dgm:t>
        <a:bodyPr/>
        <a:lstStyle/>
        <a:p>
          <a:pPr algn="just">
            <a:lnSpc>
              <a:spcPct val="150000"/>
            </a:lnSpc>
            <a:spcAft>
              <a:spcPts val="0"/>
            </a:spcAft>
          </a:pPr>
          <a:r>
            <a:rPr lang="es-PE" sz="1600" b="0" dirty="0">
              <a:solidFill>
                <a:schemeClr val="tx1"/>
              </a:solidFill>
              <a:latin typeface="Times New Roman" panose="02020603050405020304" pitchFamily="18" charset="0"/>
              <a:cs typeface="Times New Roman" panose="02020603050405020304" pitchFamily="18" charset="0"/>
            </a:rPr>
            <a:t>El muestreo es la  disciplina que trata con el conjunto de técnicas para tomar u obtener una muestra</a:t>
          </a:r>
          <a:endParaRPr lang="es-PE" sz="1600" b="0" noProof="0" dirty="0">
            <a:solidFill>
              <a:schemeClr val="tx1"/>
            </a:solidFill>
            <a:latin typeface="Times New Roman" panose="02020603050405020304" pitchFamily="18" charset="0"/>
            <a:cs typeface="Times New Roman" panose="02020603050405020304" pitchFamily="18" charset="0"/>
          </a:endParaRPr>
        </a:p>
      </dgm:t>
    </dgm:pt>
    <dgm:pt modelId="{51680ED1-AF6E-4B28-AE94-92B0EFB0DF7D}" type="parTrans" cxnId="{2AA9C11F-1F1D-428E-801A-47EAA766C99D}">
      <dgm:prSet/>
      <dgm:spPr/>
      <dgm:t>
        <a:bodyPr/>
        <a:lstStyle/>
        <a:p>
          <a:endParaRPr lang="es-PE" sz="1600" b="0" noProof="0" dirty="0">
            <a:latin typeface="Times New Roman" panose="02020603050405020304" pitchFamily="18" charset="0"/>
            <a:cs typeface="Times New Roman" panose="02020603050405020304" pitchFamily="18" charset="0"/>
          </a:endParaRPr>
        </a:p>
      </dgm:t>
    </dgm:pt>
    <dgm:pt modelId="{478B7D3C-9FB4-4BC6-90AC-49960560DECD}" type="sibTrans" cxnId="{2AA9C11F-1F1D-428E-801A-47EAA766C99D}">
      <dgm:prSet/>
      <dgm:spPr/>
      <dgm:t>
        <a:bodyPr/>
        <a:lstStyle/>
        <a:p>
          <a:endParaRPr lang="es-PE" sz="1600" b="0" noProof="0" dirty="0">
            <a:latin typeface="Times New Roman" panose="02020603050405020304" pitchFamily="18" charset="0"/>
            <a:cs typeface="Times New Roman" panose="02020603050405020304" pitchFamily="18" charset="0"/>
          </a:endParaRPr>
        </a:p>
      </dgm:t>
    </dgm:pt>
    <dgm:pt modelId="{F66099B6-DBBD-4AB0-82D2-877B80F846F7}">
      <dgm:prSet phldrT="[Text]" custT="1"/>
      <dgm:spPr>
        <a:solidFill>
          <a:srgbClr val="92D050"/>
        </a:solidFill>
      </dgm:spPr>
      <dgm:t>
        <a:bodyPr/>
        <a:lstStyle/>
        <a:p>
          <a:pPr algn="just">
            <a:lnSpc>
              <a:spcPct val="150000"/>
            </a:lnSpc>
            <a:spcAft>
              <a:spcPts val="0"/>
            </a:spcAft>
          </a:pPr>
          <a:r>
            <a:rPr lang="es-PE" sz="1600" b="0" dirty="0">
              <a:solidFill>
                <a:schemeClr val="tx1"/>
              </a:solidFill>
              <a:latin typeface="Times New Roman" panose="02020603050405020304" pitchFamily="18" charset="0"/>
              <a:cs typeface="Times New Roman" panose="02020603050405020304" pitchFamily="18" charset="0"/>
            </a:rPr>
            <a:t>Si las técnicas se basan en las leyes de la probabilidad, se denomina </a:t>
          </a:r>
          <a:r>
            <a:rPr lang="es-PE" sz="1600" b="0" i="1" dirty="0">
              <a:solidFill>
                <a:schemeClr val="tx1"/>
              </a:solidFill>
              <a:latin typeface="Times New Roman" panose="02020603050405020304" pitchFamily="18" charset="0"/>
              <a:cs typeface="Times New Roman" panose="02020603050405020304" pitchFamily="18" charset="0"/>
            </a:rPr>
            <a:t>MUESTREO PROBABILÍSTICO</a:t>
          </a:r>
          <a:endParaRPr lang="es-PE" sz="1600" b="0" noProof="0" dirty="0">
            <a:solidFill>
              <a:schemeClr val="tx1"/>
            </a:solidFill>
            <a:latin typeface="Times New Roman" panose="02020603050405020304" pitchFamily="18" charset="0"/>
            <a:cs typeface="Times New Roman" panose="02020603050405020304" pitchFamily="18" charset="0"/>
          </a:endParaRPr>
        </a:p>
      </dgm:t>
    </dgm:pt>
    <dgm:pt modelId="{B09C8BFB-F41C-4AC4-AB94-F216E3081C2D}" type="parTrans" cxnId="{B4F3EA32-CE64-4A92-9BAE-BC57E5392B05}">
      <dgm:prSet/>
      <dgm:spPr/>
      <dgm:t>
        <a:bodyPr/>
        <a:lstStyle/>
        <a:p>
          <a:endParaRPr lang="es-PE" sz="1600" b="0" noProof="0" dirty="0">
            <a:latin typeface="Times New Roman" panose="02020603050405020304" pitchFamily="18" charset="0"/>
            <a:cs typeface="Times New Roman" panose="02020603050405020304" pitchFamily="18" charset="0"/>
          </a:endParaRPr>
        </a:p>
      </dgm:t>
    </dgm:pt>
    <dgm:pt modelId="{BC531B32-9B0E-482E-BF91-65C61F17168D}" type="sibTrans" cxnId="{B4F3EA32-CE64-4A92-9BAE-BC57E5392B05}">
      <dgm:prSet/>
      <dgm:spPr/>
      <dgm:t>
        <a:bodyPr/>
        <a:lstStyle/>
        <a:p>
          <a:endParaRPr lang="es-PE" sz="1600" b="0" noProof="0" dirty="0">
            <a:latin typeface="Times New Roman" panose="02020603050405020304" pitchFamily="18" charset="0"/>
            <a:cs typeface="Times New Roman" panose="02020603050405020304" pitchFamily="18" charset="0"/>
          </a:endParaRPr>
        </a:p>
      </dgm:t>
    </dgm:pt>
    <dgm:pt modelId="{EE62A4F6-4AC4-435B-990E-81A71CE8CAC7}">
      <dgm:prSet phldrT="[Text]" custT="1"/>
      <dgm:spPr>
        <a:solidFill>
          <a:srgbClr val="FFC000"/>
        </a:solidFill>
      </dgm:spPr>
      <dgm:t>
        <a:bodyPr/>
        <a:lstStyle/>
        <a:p>
          <a:pPr algn="just">
            <a:lnSpc>
              <a:spcPct val="150000"/>
            </a:lnSpc>
            <a:spcAft>
              <a:spcPts val="0"/>
            </a:spcAft>
          </a:pPr>
          <a:r>
            <a:rPr lang="es-PE" sz="1600" b="0" dirty="0">
              <a:solidFill>
                <a:schemeClr val="tx1"/>
              </a:solidFill>
              <a:latin typeface="Times New Roman" panose="02020603050405020304" pitchFamily="18" charset="0"/>
              <a:cs typeface="Times New Roman" panose="02020603050405020304" pitchFamily="18" charset="0"/>
            </a:rPr>
            <a:t>Cuando la técnica de muestreo asigna a cada unidad de la población alguna probabilidad (diferente de cero) de ser seleccionada</a:t>
          </a:r>
          <a:endParaRPr lang="es-PE" sz="1600" b="0" noProof="0" dirty="0">
            <a:solidFill>
              <a:schemeClr val="tx1"/>
            </a:solidFill>
            <a:latin typeface="Times New Roman" panose="02020603050405020304" pitchFamily="18" charset="0"/>
            <a:cs typeface="Times New Roman" panose="02020603050405020304" pitchFamily="18" charset="0"/>
          </a:endParaRPr>
        </a:p>
      </dgm:t>
    </dgm:pt>
    <dgm:pt modelId="{F287B947-7343-4FA2-B288-B23A59FFAE31}" type="parTrans" cxnId="{3A2CECA6-0C5B-46BB-B7C6-7D37E9D210BD}">
      <dgm:prSet/>
      <dgm:spPr/>
      <dgm:t>
        <a:bodyPr/>
        <a:lstStyle/>
        <a:p>
          <a:endParaRPr lang="es-PE" sz="1600" b="0" noProof="0" dirty="0">
            <a:latin typeface="Times New Roman" panose="02020603050405020304" pitchFamily="18" charset="0"/>
            <a:cs typeface="Times New Roman" panose="02020603050405020304" pitchFamily="18" charset="0"/>
          </a:endParaRPr>
        </a:p>
      </dgm:t>
    </dgm:pt>
    <dgm:pt modelId="{389F9A93-0231-4877-8C41-5D5B8DD7AAC0}" type="sibTrans" cxnId="{3A2CECA6-0C5B-46BB-B7C6-7D37E9D210BD}">
      <dgm:prSet/>
      <dgm:spPr/>
      <dgm:t>
        <a:bodyPr/>
        <a:lstStyle/>
        <a:p>
          <a:endParaRPr lang="es-PE" sz="1600" b="0" noProof="0" dirty="0">
            <a:latin typeface="Times New Roman" panose="02020603050405020304" pitchFamily="18" charset="0"/>
            <a:cs typeface="Times New Roman" panose="02020603050405020304" pitchFamily="18" charset="0"/>
          </a:endParaRPr>
        </a:p>
      </dgm:t>
    </dgm:pt>
    <dgm:pt modelId="{1E8F13C1-7BD6-4379-90DF-643F2560C4CD}" type="pres">
      <dgm:prSet presAssocID="{B9C32B05-62EA-407A-B21C-2310C7945705}" presName="Name0" presStyleCnt="0">
        <dgm:presLayoutVars>
          <dgm:chMax val="7"/>
          <dgm:chPref val="7"/>
          <dgm:dir/>
        </dgm:presLayoutVars>
      </dgm:prSet>
      <dgm:spPr/>
    </dgm:pt>
    <dgm:pt modelId="{97B62193-5952-451C-A032-24B3B2EA3076}" type="pres">
      <dgm:prSet presAssocID="{B9C32B05-62EA-407A-B21C-2310C7945705}" presName="Name1" presStyleCnt="0"/>
      <dgm:spPr/>
    </dgm:pt>
    <dgm:pt modelId="{ACC3C5BE-DE92-4A51-9D55-C62DF2A7C110}" type="pres">
      <dgm:prSet presAssocID="{B9C32B05-62EA-407A-B21C-2310C7945705}" presName="cycle" presStyleCnt="0"/>
      <dgm:spPr/>
    </dgm:pt>
    <dgm:pt modelId="{087F8878-175B-4FF0-8F99-C36FEC8A8C64}" type="pres">
      <dgm:prSet presAssocID="{B9C32B05-62EA-407A-B21C-2310C7945705}" presName="srcNode" presStyleLbl="node1" presStyleIdx="0" presStyleCnt="3"/>
      <dgm:spPr/>
    </dgm:pt>
    <dgm:pt modelId="{03528F53-765E-4B98-B8BD-0BE89D28EBCA}" type="pres">
      <dgm:prSet presAssocID="{B9C32B05-62EA-407A-B21C-2310C7945705}" presName="conn" presStyleLbl="parChTrans1D2" presStyleIdx="0" presStyleCnt="1"/>
      <dgm:spPr/>
    </dgm:pt>
    <dgm:pt modelId="{F94C0A50-7625-413B-8873-F6B17D2D8196}" type="pres">
      <dgm:prSet presAssocID="{B9C32B05-62EA-407A-B21C-2310C7945705}" presName="extraNode" presStyleLbl="node1" presStyleIdx="0" presStyleCnt="3"/>
      <dgm:spPr/>
    </dgm:pt>
    <dgm:pt modelId="{DB878059-C75B-4C49-8714-C0546122D430}" type="pres">
      <dgm:prSet presAssocID="{B9C32B05-62EA-407A-B21C-2310C7945705}" presName="dstNode" presStyleLbl="node1" presStyleIdx="0" presStyleCnt="3"/>
      <dgm:spPr/>
    </dgm:pt>
    <dgm:pt modelId="{8D646181-64B1-44F3-B79E-820234ED8D9A}" type="pres">
      <dgm:prSet presAssocID="{42D71409-67F9-455C-8C6D-716D284AAA6B}" presName="text_1" presStyleLbl="node1" presStyleIdx="0" presStyleCnt="3">
        <dgm:presLayoutVars>
          <dgm:bulletEnabled val="1"/>
        </dgm:presLayoutVars>
      </dgm:prSet>
      <dgm:spPr/>
    </dgm:pt>
    <dgm:pt modelId="{16FE1018-0C0C-41FD-9B21-42E3677ABD5E}" type="pres">
      <dgm:prSet presAssocID="{42D71409-67F9-455C-8C6D-716D284AAA6B}" presName="accent_1" presStyleCnt="0"/>
      <dgm:spPr/>
    </dgm:pt>
    <dgm:pt modelId="{544C56DA-7A18-4AE0-AEFE-8E74AD9AC001}" type="pres">
      <dgm:prSet presAssocID="{42D71409-67F9-455C-8C6D-716D284AAA6B}" presName="accentRepeatNode" presStyleLbl="solidFgAcc1" presStyleIdx="0" presStyleCnt="3"/>
      <dgm:spPr/>
    </dgm:pt>
    <dgm:pt modelId="{8F3A0944-0833-4AE3-B541-584BBF5AC8CD}" type="pres">
      <dgm:prSet presAssocID="{F66099B6-DBBD-4AB0-82D2-877B80F846F7}" presName="text_2" presStyleLbl="node1" presStyleIdx="1" presStyleCnt="3">
        <dgm:presLayoutVars>
          <dgm:bulletEnabled val="1"/>
        </dgm:presLayoutVars>
      </dgm:prSet>
      <dgm:spPr/>
    </dgm:pt>
    <dgm:pt modelId="{50571C53-9DF4-473F-B46D-5657433AA0A4}" type="pres">
      <dgm:prSet presAssocID="{F66099B6-DBBD-4AB0-82D2-877B80F846F7}" presName="accent_2" presStyleCnt="0"/>
      <dgm:spPr/>
    </dgm:pt>
    <dgm:pt modelId="{347CF1D6-54F1-4597-8009-9D2342388E1B}" type="pres">
      <dgm:prSet presAssocID="{F66099B6-DBBD-4AB0-82D2-877B80F846F7}" presName="accentRepeatNode" presStyleLbl="solidFgAcc1" presStyleIdx="1" presStyleCnt="3"/>
      <dgm:spPr>
        <a:ln>
          <a:solidFill>
            <a:srgbClr val="92D050"/>
          </a:solidFill>
        </a:ln>
      </dgm:spPr>
    </dgm:pt>
    <dgm:pt modelId="{63729E07-5E2C-4312-B070-C0FADAC3D673}" type="pres">
      <dgm:prSet presAssocID="{EE62A4F6-4AC4-435B-990E-81A71CE8CAC7}" presName="text_3" presStyleLbl="node1" presStyleIdx="2" presStyleCnt="3">
        <dgm:presLayoutVars>
          <dgm:bulletEnabled val="1"/>
        </dgm:presLayoutVars>
      </dgm:prSet>
      <dgm:spPr/>
    </dgm:pt>
    <dgm:pt modelId="{C8676676-3D75-4EE2-BE3B-CB3EFDE7F23C}" type="pres">
      <dgm:prSet presAssocID="{EE62A4F6-4AC4-435B-990E-81A71CE8CAC7}" presName="accent_3" presStyleCnt="0"/>
      <dgm:spPr/>
    </dgm:pt>
    <dgm:pt modelId="{44975C73-AAC4-428F-9E94-FD89BF6A9C3D}" type="pres">
      <dgm:prSet presAssocID="{EE62A4F6-4AC4-435B-990E-81A71CE8CAC7}" presName="accentRepeatNode" presStyleLbl="solidFgAcc1" presStyleIdx="2" presStyleCnt="3"/>
      <dgm:spPr>
        <a:ln>
          <a:solidFill>
            <a:srgbClr val="FFC000"/>
          </a:solidFill>
        </a:ln>
      </dgm:spPr>
    </dgm:pt>
  </dgm:ptLst>
  <dgm:cxnLst>
    <dgm:cxn modelId="{90D12013-CE06-42FF-98DD-D6A3C2BAF930}" type="presOf" srcId="{F66099B6-DBBD-4AB0-82D2-877B80F846F7}" destId="{8F3A0944-0833-4AE3-B541-584BBF5AC8CD}" srcOrd="0" destOrd="0" presId="urn:microsoft.com/office/officeart/2008/layout/VerticalCurvedList"/>
    <dgm:cxn modelId="{2AA9C11F-1F1D-428E-801A-47EAA766C99D}" srcId="{B9C32B05-62EA-407A-B21C-2310C7945705}" destId="{42D71409-67F9-455C-8C6D-716D284AAA6B}" srcOrd="0" destOrd="0" parTransId="{51680ED1-AF6E-4B28-AE94-92B0EFB0DF7D}" sibTransId="{478B7D3C-9FB4-4BC6-90AC-49960560DECD}"/>
    <dgm:cxn modelId="{B4F3EA32-CE64-4A92-9BAE-BC57E5392B05}" srcId="{B9C32B05-62EA-407A-B21C-2310C7945705}" destId="{F66099B6-DBBD-4AB0-82D2-877B80F846F7}" srcOrd="1" destOrd="0" parTransId="{B09C8BFB-F41C-4AC4-AB94-F216E3081C2D}" sibTransId="{BC531B32-9B0E-482E-BF91-65C61F17168D}"/>
    <dgm:cxn modelId="{485D135B-64A4-4658-A1CF-1BF35C5AE7AF}" type="presOf" srcId="{478B7D3C-9FB4-4BC6-90AC-49960560DECD}" destId="{03528F53-765E-4B98-B8BD-0BE89D28EBCA}" srcOrd="0" destOrd="0" presId="urn:microsoft.com/office/officeart/2008/layout/VerticalCurvedList"/>
    <dgm:cxn modelId="{2BCDAE55-D66F-4AB9-88F6-F7AD76BD49B0}" type="presOf" srcId="{42D71409-67F9-455C-8C6D-716D284AAA6B}" destId="{8D646181-64B1-44F3-B79E-820234ED8D9A}" srcOrd="0" destOrd="0" presId="urn:microsoft.com/office/officeart/2008/layout/VerticalCurvedList"/>
    <dgm:cxn modelId="{3A2CECA6-0C5B-46BB-B7C6-7D37E9D210BD}" srcId="{B9C32B05-62EA-407A-B21C-2310C7945705}" destId="{EE62A4F6-4AC4-435B-990E-81A71CE8CAC7}" srcOrd="2" destOrd="0" parTransId="{F287B947-7343-4FA2-B288-B23A59FFAE31}" sibTransId="{389F9A93-0231-4877-8C41-5D5B8DD7AAC0}"/>
    <dgm:cxn modelId="{C5CC80B1-2FAC-4176-B5FE-31BC89A742B2}" type="presOf" srcId="{EE62A4F6-4AC4-435B-990E-81A71CE8CAC7}" destId="{63729E07-5E2C-4312-B070-C0FADAC3D673}" srcOrd="0" destOrd="0" presId="urn:microsoft.com/office/officeart/2008/layout/VerticalCurvedList"/>
    <dgm:cxn modelId="{DB5C87B6-FE9A-46E8-BCC1-B11D82E564EE}" type="presOf" srcId="{B9C32B05-62EA-407A-B21C-2310C7945705}" destId="{1E8F13C1-7BD6-4379-90DF-643F2560C4CD}" srcOrd="0" destOrd="0" presId="urn:microsoft.com/office/officeart/2008/layout/VerticalCurvedList"/>
    <dgm:cxn modelId="{735DFA9E-EBC1-43AF-BB3F-C393CACECE43}" type="presParOf" srcId="{1E8F13C1-7BD6-4379-90DF-643F2560C4CD}" destId="{97B62193-5952-451C-A032-24B3B2EA3076}" srcOrd="0" destOrd="0" presId="urn:microsoft.com/office/officeart/2008/layout/VerticalCurvedList"/>
    <dgm:cxn modelId="{71A33D19-1A79-47CB-9A2E-F3EA05F25BD4}" type="presParOf" srcId="{97B62193-5952-451C-A032-24B3B2EA3076}" destId="{ACC3C5BE-DE92-4A51-9D55-C62DF2A7C110}" srcOrd="0" destOrd="0" presId="urn:microsoft.com/office/officeart/2008/layout/VerticalCurvedList"/>
    <dgm:cxn modelId="{75CD8882-FE11-4B50-94E6-9DC47B87A967}" type="presParOf" srcId="{ACC3C5BE-DE92-4A51-9D55-C62DF2A7C110}" destId="{087F8878-175B-4FF0-8F99-C36FEC8A8C64}" srcOrd="0" destOrd="0" presId="urn:microsoft.com/office/officeart/2008/layout/VerticalCurvedList"/>
    <dgm:cxn modelId="{B79E0985-28AE-4F10-B524-CCFFCC1A42DF}" type="presParOf" srcId="{ACC3C5BE-DE92-4A51-9D55-C62DF2A7C110}" destId="{03528F53-765E-4B98-B8BD-0BE89D28EBCA}" srcOrd="1" destOrd="0" presId="urn:microsoft.com/office/officeart/2008/layout/VerticalCurvedList"/>
    <dgm:cxn modelId="{C31806C3-2223-4D77-B59A-318DD1ECE0D4}" type="presParOf" srcId="{ACC3C5BE-DE92-4A51-9D55-C62DF2A7C110}" destId="{F94C0A50-7625-413B-8873-F6B17D2D8196}" srcOrd="2" destOrd="0" presId="urn:microsoft.com/office/officeart/2008/layout/VerticalCurvedList"/>
    <dgm:cxn modelId="{E8109DF2-CDDF-4420-82F7-5618CDA571EE}" type="presParOf" srcId="{ACC3C5BE-DE92-4A51-9D55-C62DF2A7C110}" destId="{DB878059-C75B-4C49-8714-C0546122D430}" srcOrd="3" destOrd="0" presId="urn:microsoft.com/office/officeart/2008/layout/VerticalCurvedList"/>
    <dgm:cxn modelId="{B85A23DC-9BE5-4F09-A187-742796A62060}" type="presParOf" srcId="{97B62193-5952-451C-A032-24B3B2EA3076}" destId="{8D646181-64B1-44F3-B79E-820234ED8D9A}" srcOrd="1" destOrd="0" presId="urn:microsoft.com/office/officeart/2008/layout/VerticalCurvedList"/>
    <dgm:cxn modelId="{7EE95588-427F-4D91-B595-1AB2F42E4D51}" type="presParOf" srcId="{97B62193-5952-451C-A032-24B3B2EA3076}" destId="{16FE1018-0C0C-41FD-9B21-42E3677ABD5E}" srcOrd="2" destOrd="0" presId="urn:microsoft.com/office/officeart/2008/layout/VerticalCurvedList"/>
    <dgm:cxn modelId="{FC60DE81-43AB-43A2-8A79-C8BEECAC1A17}" type="presParOf" srcId="{16FE1018-0C0C-41FD-9B21-42E3677ABD5E}" destId="{544C56DA-7A18-4AE0-AEFE-8E74AD9AC001}" srcOrd="0" destOrd="0" presId="urn:microsoft.com/office/officeart/2008/layout/VerticalCurvedList"/>
    <dgm:cxn modelId="{A14F8BD2-9616-4286-AF32-62E214E1986B}" type="presParOf" srcId="{97B62193-5952-451C-A032-24B3B2EA3076}" destId="{8F3A0944-0833-4AE3-B541-584BBF5AC8CD}" srcOrd="3" destOrd="0" presId="urn:microsoft.com/office/officeart/2008/layout/VerticalCurvedList"/>
    <dgm:cxn modelId="{4A3BF7DD-FEA7-4266-994B-4C213B8AD202}" type="presParOf" srcId="{97B62193-5952-451C-A032-24B3B2EA3076}" destId="{50571C53-9DF4-473F-B46D-5657433AA0A4}" srcOrd="4" destOrd="0" presId="urn:microsoft.com/office/officeart/2008/layout/VerticalCurvedList"/>
    <dgm:cxn modelId="{7661120E-98B5-4901-AF3B-BD591E54ACAC}" type="presParOf" srcId="{50571C53-9DF4-473F-B46D-5657433AA0A4}" destId="{347CF1D6-54F1-4597-8009-9D2342388E1B}" srcOrd="0" destOrd="0" presId="urn:microsoft.com/office/officeart/2008/layout/VerticalCurvedList"/>
    <dgm:cxn modelId="{2795B349-A61C-4FB7-B16D-AAF19890B643}" type="presParOf" srcId="{97B62193-5952-451C-A032-24B3B2EA3076}" destId="{63729E07-5E2C-4312-B070-C0FADAC3D673}" srcOrd="5" destOrd="0" presId="urn:microsoft.com/office/officeart/2008/layout/VerticalCurvedList"/>
    <dgm:cxn modelId="{02B0CBE4-78A8-46C5-9373-BBD313CECAFD}" type="presParOf" srcId="{97B62193-5952-451C-A032-24B3B2EA3076}" destId="{C8676676-3D75-4EE2-BE3B-CB3EFDE7F23C}" srcOrd="6" destOrd="0" presId="urn:microsoft.com/office/officeart/2008/layout/VerticalCurvedList"/>
    <dgm:cxn modelId="{00D9A951-980D-418D-8E67-BAE52F730C07}" type="presParOf" srcId="{C8676676-3D75-4EE2-BE3B-CB3EFDE7F23C}" destId="{44975C73-AAC4-428F-9E94-FD89BF6A9C3D}" srcOrd="0" destOrd="0" presId="urn:microsoft.com/office/officeart/2008/layout/VerticalCurvedList"/>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D46A7C84-3FED-4B4E-9FE8-6E553B75FF98}"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s-ES"/>
        </a:p>
      </dgm:t>
    </dgm:pt>
    <dgm:pt modelId="{2520888C-4CFD-44CA-B40B-A898C9336E74}">
      <dgm:prSet phldrT="[Texto]" custT="1"/>
      <dgm:spPr>
        <a:solidFill>
          <a:srgbClr val="92D050"/>
        </a:solidFill>
      </dgm:spPr>
      <dgm:t>
        <a:bodyPr/>
        <a:lstStyle/>
        <a:p>
          <a:pPr algn="just">
            <a:lnSpc>
              <a:spcPct val="150000"/>
            </a:lnSpc>
            <a:spcAft>
              <a:spcPts val="0"/>
            </a:spcAft>
          </a:pPr>
          <a:r>
            <a:rPr lang="es-ES" sz="1600" dirty="0">
              <a:solidFill>
                <a:schemeClr val="tx1"/>
              </a:solidFill>
              <a:latin typeface="Times New Roman" panose="02020603050405020304" pitchFamily="18" charset="0"/>
              <a:cs typeface="Times New Roman" panose="02020603050405020304" pitchFamily="18" charset="0"/>
            </a:rPr>
            <a:t>Plan de selección: Método de muestreo probabilístico.</a:t>
          </a:r>
        </a:p>
      </dgm:t>
    </dgm:pt>
    <dgm:pt modelId="{4F76112F-3F25-45D6-B691-1CD0618730DF}" type="parTrans" cxnId="{21B7B183-B877-47EC-937F-BF8AD7D29EE6}">
      <dgm:prSet/>
      <dgm:spPr/>
      <dgm:t>
        <a:bodyPr/>
        <a:lstStyle/>
        <a:p>
          <a:endParaRPr lang="es-ES" sz="1600">
            <a:solidFill>
              <a:schemeClr val="tx1"/>
            </a:solidFill>
            <a:latin typeface="Times New Roman" panose="02020603050405020304" pitchFamily="18" charset="0"/>
            <a:cs typeface="Times New Roman" panose="02020603050405020304" pitchFamily="18" charset="0"/>
          </a:endParaRPr>
        </a:p>
      </dgm:t>
    </dgm:pt>
    <dgm:pt modelId="{7A2AF1DA-524C-4CBF-952A-E3BD6D7DC5AB}" type="sibTrans" cxnId="{21B7B183-B877-47EC-937F-BF8AD7D29EE6}">
      <dgm:prSet/>
      <dgm:spPr/>
      <dgm:t>
        <a:bodyPr/>
        <a:lstStyle/>
        <a:p>
          <a:endParaRPr lang="es-ES" sz="1600">
            <a:solidFill>
              <a:schemeClr val="tx1"/>
            </a:solidFill>
            <a:latin typeface="Times New Roman" panose="02020603050405020304" pitchFamily="18" charset="0"/>
            <a:cs typeface="Times New Roman" panose="02020603050405020304" pitchFamily="18" charset="0"/>
          </a:endParaRPr>
        </a:p>
      </dgm:t>
    </dgm:pt>
    <dgm:pt modelId="{693572FF-4C42-41C1-9E54-23CB343CC101}">
      <dgm:prSet phldrT="[Texto]" custT="1"/>
      <dgm:spPr>
        <a:solidFill>
          <a:srgbClr val="FFC000"/>
        </a:solidFill>
      </dgm:spPr>
      <dgm:t>
        <a:bodyPr/>
        <a:lstStyle/>
        <a:p>
          <a:pPr algn="just">
            <a:lnSpc>
              <a:spcPct val="150000"/>
            </a:lnSpc>
            <a:spcAft>
              <a:spcPts val="0"/>
            </a:spcAft>
          </a:pPr>
          <a:r>
            <a:rPr lang="es-ES" sz="1600" dirty="0">
              <a:solidFill>
                <a:schemeClr val="tx1"/>
              </a:solidFill>
              <a:latin typeface="Times New Roman" panose="02020603050405020304" pitchFamily="18" charset="0"/>
              <a:cs typeface="Times New Roman" panose="02020603050405020304" pitchFamily="18" charset="0"/>
            </a:rPr>
            <a:t>Tamaño de la muestra y distribución, según el error dispuesto a tolerar y el nivel de confianza pre establecido </a:t>
          </a:r>
        </a:p>
      </dgm:t>
    </dgm:pt>
    <dgm:pt modelId="{EBA0C50A-96C8-4B48-B09F-D01C11A324ED}" type="parTrans" cxnId="{EE736843-93E9-4F9B-94B0-62F4EF423E9A}">
      <dgm:prSet/>
      <dgm:spPr/>
      <dgm:t>
        <a:bodyPr/>
        <a:lstStyle/>
        <a:p>
          <a:endParaRPr lang="es-ES" sz="1600">
            <a:solidFill>
              <a:schemeClr val="tx1"/>
            </a:solidFill>
            <a:latin typeface="Times New Roman" panose="02020603050405020304" pitchFamily="18" charset="0"/>
            <a:cs typeface="Times New Roman" panose="02020603050405020304" pitchFamily="18" charset="0"/>
          </a:endParaRPr>
        </a:p>
      </dgm:t>
    </dgm:pt>
    <dgm:pt modelId="{3B75036C-498F-4A76-9FDF-FC2DE966789A}" type="sibTrans" cxnId="{EE736843-93E9-4F9B-94B0-62F4EF423E9A}">
      <dgm:prSet/>
      <dgm:spPr/>
      <dgm:t>
        <a:bodyPr/>
        <a:lstStyle/>
        <a:p>
          <a:endParaRPr lang="es-ES" sz="1600">
            <a:solidFill>
              <a:schemeClr val="tx1"/>
            </a:solidFill>
            <a:latin typeface="Times New Roman" panose="02020603050405020304" pitchFamily="18" charset="0"/>
            <a:cs typeface="Times New Roman" panose="02020603050405020304" pitchFamily="18" charset="0"/>
          </a:endParaRPr>
        </a:p>
      </dgm:t>
    </dgm:pt>
    <dgm:pt modelId="{14708BB1-3D03-46EE-B120-4E1DCAE1B851}">
      <dgm:prSet phldrT="[Texto]" custT="1"/>
      <dgm:spPr>
        <a:solidFill>
          <a:schemeClr val="accent2">
            <a:lumMod val="60000"/>
            <a:lumOff val="40000"/>
          </a:schemeClr>
        </a:solidFill>
      </dgm:spPr>
      <dgm:t>
        <a:bodyPr/>
        <a:lstStyle/>
        <a:p>
          <a:pPr algn="just">
            <a:lnSpc>
              <a:spcPct val="150000"/>
            </a:lnSpc>
            <a:spcAft>
              <a:spcPts val="0"/>
            </a:spcAft>
          </a:pPr>
          <a:r>
            <a:rPr lang="es-ES" sz="1600" dirty="0">
              <a:solidFill>
                <a:schemeClr val="tx1"/>
              </a:solidFill>
              <a:latin typeface="Times New Roman" panose="02020603050405020304" pitchFamily="18" charset="0"/>
              <a:cs typeface="Times New Roman" panose="02020603050405020304" pitchFamily="18" charset="0"/>
            </a:rPr>
            <a:t>Plan de estimación de parámetros y error, en función del esquema de muestreo probabilístico utilizado,</a:t>
          </a:r>
        </a:p>
      </dgm:t>
    </dgm:pt>
    <dgm:pt modelId="{188C9C17-C838-4083-BFEE-B9618C66DF18}" type="parTrans" cxnId="{EEDB215A-8D1D-4E79-A02C-9D4749874718}">
      <dgm:prSet/>
      <dgm:spPr/>
      <dgm:t>
        <a:bodyPr/>
        <a:lstStyle/>
        <a:p>
          <a:endParaRPr lang="es-ES" sz="1600">
            <a:solidFill>
              <a:schemeClr val="tx1"/>
            </a:solidFill>
            <a:latin typeface="Times New Roman" panose="02020603050405020304" pitchFamily="18" charset="0"/>
            <a:cs typeface="Times New Roman" panose="02020603050405020304" pitchFamily="18" charset="0"/>
          </a:endParaRPr>
        </a:p>
      </dgm:t>
    </dgm:pt>
    <dgm:pt modelId="{5DB9CECA-A535-4FD3-AB42-82F151AA71F9}" type="sibTrans" cxnId="{EEDB215A-8D1D-4E79-A02C-9D4749874718}">
      <dgm:prSet/>
      <dgm:spPr/>
      <dgm:t>
        <a:bodyPr/>
        <a:lstStyle/>
        <a:p>
          <a:endParaRPr lang="es-ES" sz="1600">
            <a:solidFill>
              <a:schemeClr val="tx1"/>
            </a:solidFill>
            <a:latin typeface="Times New Roman" panose="02020603050405020304" pitchFamily="18" charset="0"/>
            <a:cs typeface="Times New Roman" panose="02020603050405020304" pitchFamily="18" charset="0"/>
          </a:endParaRPr>
        </a:p>
      </dgm:t>
    </dgm:pt>
    <dgm:pt modelId="{EB001722-FB73-488B-9E19-5F70D310421A}" type="pres">
      <dgm:prSet presAssocID="{D46A7C84-3FED-4B4E-9FE8-6E553B75FF98}" presName="linear" presStyleCnt="0">
        <dgm:presLayoutVars>
          <dgm:dir/>
          <dgm:animLvl val="lvl"/>
          <dgm:resizeHandles val="exact"/>
        </dgm:presLayoutVars>
      </dgm:prSet>
      <dgm:spPr/>
    </dgm:pt>
    <dgm:pt modelId="{196DEA3C-D881-4246-A34A-0ABD91DEF9C4}" type="pres">
      <dgm:prSet presAssocID="{2520888C-4CFD-44CA-B40B-A898C9336E74}" presName="parentLin" presStyleCnt="0"/>
      <dgm:spPr/>
    </dgm:pt>
    <dgm:pt modelId="{3BF6BB77-7DBE-46E9-9E94-B4B816B8EC96}" type="pres">
      <dgm:prSet presAssocID="{2520888C-4CFD-44CA-B40B-A898C9336E74}" presName="parentLeftMargin" presStyleLbl="node1" presStyleIdx="0" presStyleCnt="3"/>
      <dgm:spPr/>
    </dgm:pt>
    <dgm:pt modelId="{418BD4F0-8BCE-45FE-8EDF-81E57D1D6FA9}" type="pres">
      <dgm:prSet presAssocID="{2520888C-4CFD-44CA-B40B-A898C9336E74}" presName="parentText" presStyleLbl="node1" presStyleIdx="0" presStyleCnt="3" custScaleX="110956" custScaleY="65164">
        <dgm:presLayoutVars>
          <dgm:chMax val="0"/>
          <dgm:bulletEnabled val="1"/>
        </dgm:presLayoutVars>
      </dgm:prSet>
      <dgm:spPr/>
    </dgm:pt>
    <dgm:pt modelId="{0C45ED1C-80E1-4B55-BF9C-59743D7126B3}" type="pres">
      <dgm:prSet presAssocID="{2520888C-4CFD-44CA-B40B-A898C9336E74}" presName="negativeSpace" presStyleCnt="0"/>
      <dgm:spPr/>
    </dgm:pt>
    <dgm:pt modelId="{ACCAF180-873E-48E0-9F33-FDD6407EAF84}" type="pres">
      <dgm:prSet presAssocID="{2520888C-4CFD-44CA-B40B-A898C9336E74}" presName="childText" presStyleLbl="conFgAcc1" presStyleIdx="0" presStyleCnt="3">
        <dgm:presLayoutVars>
          <dgm:bulletEnabled val="1"/>
        </dgm:presLayoutVars>
      </dgm:prSet>
      <dgm:spPr/>
    </dgm:pt>
    <dgm:pt modelId="{7790514C-31A6-434C-A6F7-2375F9FD069E}" type="pres">
      <dgm:prSet presAssocID="{7A2AF1DA-524C-4CBF-952A-E3BD6D7DC5AB}" presName="spaceBetweenRectangles" presStyleCnt="0"/>
      <dgm:spPr/>
    </dgm:pt>
    <dgm:pt modelId="{25AF47C4-D07E-44D2-A2EA-3FEA2CAD022B}" type="pres">
      <dgm:prSet presAssocID="{693572FF-4C42-41C1-9E54-23CB343CC101}" presName="parentLin" presStyleCnt="0"/>
      <dgm:spPr/>
    </dgm:pt>
    <dgm:pt modelId="{FCD9D4E4-AABE-4645-9774-D2ACD7334B1C}" type="pres">
      <dgm:prSet presAssocID="{693572FF-4C42-41C1-9E54-23CB343CC101}" presName="parentLeftMargin" presStyleLbl="node1" presStyleIdx="0" presStyleCnt="3"/>
      <dgm:spPr/>
    </dgm:pt>
    <dgm:pt modelId="{7353604C-90AD-40A1-B169-E8B42C5DEECF}" type="pres">
      <dgm:prSet presAssocID="{693572FF-4C42-41C1-9E54-23CB343CC101}" presName="parentText" presStyleLbl="node1" presStyleIdx="1" presStyleCnt="3" custScaleX="110956" custScaleY="65164">
        <dgm:presLayoutVars>
          <dgm:chMax val="0"/>
          <dgm:bulletEnabled val="1"/>
        </dgm:presLayoutVars>
      </dgm:prSet>
      <dgm:spPr/>
    </dgm:pt>
    <dgm:pt modelId="{5623E9CE-4AB9-4AF9-9B7C-A0F5A184BC6B}" type="pres">
      <dgm:prSet presAssocID="{693572FF-4C42-41C1-9E54-23CB343CC101}" presName="negativeSpace" presStyleCnt="0"/>
      <dgm:spPr/>
    </dgm:pt>
    <dgm:pt modelId="{372BE663-5A35-449F-9737-E96ED0D2AD14}" type="pres">
      <dgm:prSet presAssocID="{693572FF-4C42-41C1-9E54-23CB343CC101}" presName="childText" presStyleLbl="conFgAcc1" presStyleIdx="1" presStyleCnt="3">
        <dgm:presLayoutVars>
          <dgm:bulletEnabled val="1"/>
        </dgm:presLayoutVars>
      </dgm:prSet>
      <dgm:spPr/>
    </dgm:pt>
    <dgm:pt modelId="{E79D6A18-09AE-4FBF-923A-CF9AB8D1059A}" type="pres">
      <dgm:prSet presAssocID="{3B75036C-498F-4A76-9FDF-FC2DE966789A}" presName="spaceBetweenRectangles" presStyleCnt="0"/>
      <dgm:spPr/>
    </dgm:pt>
    <dgm:pt modelId="{3FFE3571-5AA9-4F2B-B5E7-0B282E46B940}" type="pres">
      <dgm:prSet presAssocID="{14708BB1-3D03-46EE-B120-4E1DCAE1B851}" presName="parentLin" presStyleCnt="0"/>
      <dgm:spPr/>
    </dgm:pt>
    <dgm:pt modelId="{FD53E9E8-06E1-497A-BE47-C8ED3DCD9F8B}" type="pres">
      <dgm:prSet presAssocID="{14708BB1-3D03-46EE-B120-4E1DCAE1B851}" presName="parentLeftMargin" presStyleLbl="node1" presStyleIdx="1" presStyleCnt="3"/>
      <dgm:spPr/>
    </dgm:pt>
    <dgm:pt modelId="{239E978A-6C7B-454F-A4A9-77C63AE056BD}" type="pres">
      <dgm:prSet presAssocID="{14708BB1-3D03-46EE-B120-4E1DCAE1B851}" presName="parentText" presStyleLbl="node1" presStyleIdx="2" presStyleCnt="3" custScaleX="110956" custScaleY="65164">
        <dgm:presLayoutVars>
          <dgm:chMax val="0"/>
          <dgm:bulletEnabled val="1"/>
        </dgm:presLayoutVars>
      </dgm:prSet>
      <dgm:spPr/>
    </dgm:pt>
    <dgm:pt modelId="{48ECB524-E136-4426-8ADE-9C65035BBB45}" type="pres">
      <dgm:prSet presAssocID="{14708BB1-3D03-46EE-B120-4E1DCAE1B851}" presName="negativeSpace" presStyleCnt="0"/>
      <dgm:spPr/>
    </dgm:pt>
    <dgm:pt modelId="{837905FE-3C21-49F9-B109-089A55064235}" type="pres">
      <dgm:prSet presAssocID="{14708BB1-3D03-46EE-B120-4E1DCAE1B851}" presName="childText" presStyleLbl="conFgAcc1" presStyleIdx="2" presStyleCnt="3">
        <dgm:presLayoutVars>
          <dgm:bulletEnabled val="1"/>
        </dgm:presLayoutVars>
      </dgm:prSet>
      <dgm:spPr/>
    </dgm:pt>
  </dgm:ptLst>
  <dgm:cxnLst>
    <dgm:cxn modelId="{54A22F29-3BE1-4131-8CF2-B4C91A30F932}" type="presOf" srcId="{2520888C-4CFD-44CA-B40B-A898C9336E74}" destId="{3BF6BB77-7DBE-46E9-9E94-B4B816B8EC96}" srcOrd="0" destOrd="0" presId="urn:microsoft.com/office/officeart/2005/8/layout/list1"/>
    <dgm:cxn modelId="{5BE5613D-55AE-486C-AB45-04647424E089}" type="presOf" srcId="{2520888C-4CFD-44CA-B40B-A898C9336E74}" destId="{418BD4F0-8BCE-45FE-8EDF-81E57D1D6FA9}" srcOrd="1" destOrd="0" presId="urn:microsoft.com/office/officeart/2005/8/layout/list1"/>
    <dgm:cxn modelId="{EE736843-93E9-4F9B-94B0-62F4EF423E9A}" srcId="{D46A7C84-3FED-4B4E-9FE8-6E553B75FF98}" destId="{693572FF-4C42-41C1-9E54-23CB343CC101}" srcOrd="1" destOrd="0" parTransId="{EBA0C50A-96C8-4B48-B09F-D01C11A324ED}" sibTransId="{3B75036C-498F-4A76-9FDF-FC2DE966789A}"/>
    <dgm:cxn modelId="{90060352-D6F7-455F-BC87-0E8F223F7750}" type="presOf" srcId="{14708BB1-3D03-46EE-B120-4E1DCAE1B851}" destId="{239E978A-6C7B-454F-A4A9-77C63AE056BD}" srcOrd="1" destOrd="0" presId="urn:microsoft.com/office/officeart/2005/8/layout/list1"/>
    <dgm:cxn modelId="{554D5676-7582-4A2D-AA69-27088602A1FA}" type="presOf" srcId="{693572FF-4C42-41C1-9E54-23CB343CC101}" destId="{FCD9D4E4-AABE-4645-9774-D2ACD7334B1C}" srcOrd="0" destOrd="0" presId="urn:microsoft.com/office/officeart/2005/8/layout/list1"/>
    <dgm:cxn modelId="{EEDB215A-8D1D-4E79-A02C-9D4749874718}" srcId="{D46A7C84-3FED-4B4E-9FE8-6E553B75FF98}" destId="{14708BB1-3D03-46EE-B120-4E1DCAE1B851}" srcOrd="2" destOrd="0" parTransId="{188C9C17-C838-4083-BFEE-B9618C66DF18}" sibTransId="{5DB9CECA-A535-4FD3-AB42-82F151AA71F9}"/>
    <dgm:cxn modelId="{21B7B183-B877-47EC-937F-BF8AD7D29EE6}" srcId="{D46A7C84-3FED-4B4E-9FE8-6E553B75FF98}" destId="{2520888C-4CFD-44CA-B40B-A898C9336E74}" srcOrd="0" destOrd="0" parTransId="{4F76112F-3F25-45D6-B691-1CD0618730DF}" sibTransId="{7A2AF1DA-524C-4CBF-952A-E3BD6D7DC5AB}"/>
    <dgm:cxn modelId="{4D4B35A0-C9E8-4E3A-AB4B-6AB02C780101}" type="presOf" srcId="{14708BB1-3D03-46EE-B120-4E1DCAE1B851}" destId="{FD53E9E8-06E1-497A-BE47-C8ED3DCD9F8B}" srcOrd="0" destOrd="0" presId="urn:microsoft.com/office/officeart/2005/8/layout/list1"/>
    <dgm:cxn modelId="{B4313BA1-61C3-4DC0-9270-A82BEA1B07E1}" type="presOf" srcId="{693572FF-4C42-41C1-9E54-23CB343CC101}" destId="{7353604C-90AD-40A1-B169-E8B42C5DEECF}" srcOrd="1" destOrd="0" presId="urn:microsoft.com/office/officeart/2005/8/layout/list1"/>
    <dgm:cxn modelId="{8B88F9D3-9CA9-43C4-A02A-BB6A14975594}" type="presOf" srcId="{D46A7C84-3FED-4B4E-9FE8-6E553B75FF98}" destId="{EB001722-FB73-488B-9E19-5F70D310421A}" srcOrd="0" destOrd="0" presId="urn:microsoft.com/office/officeart/2005/8/layout/list1"/>
    <dgm:cxn modelId="{710503D1-0A76-49D2-89C2-E27423CB17C6}" type="presParOf" srcId="{EB001722-FB73-488B-9E19-5F70D310421A}" destId="{196DEA3C-D881-4246-A34A-0ABD91DEF9C4}" srcOrd="0" destOrd="0" presId="urn:microsoft.com/office/officeart/2005/8/layout/list1"/>
    <dgm:cxn modelId="{5C813C3E-8B20-4237-9319-2DDC11845291}" type="presParOf" srcId="{196DEA3C-D881-4246-A34A-0ABD91DEF9C4}" destId="{3BF6BB77-7DBE-46E9-9E94-B4B816B8EC96}" srcOrd="0" destOrd="0" presId="urn:microsoft.com/office/officeart/2005/8/layout/list1"/>
    <dgm:cxn modelId="{4AA45866-6CB1-4C83-A9CE-878A036FF693}" type="presParOf" srcId="{196DEA3C-D881-4246-A34A-0ABD91DEF9C4}" destId="{418BD4F0-8BCE-45FE-8EDF-81E57D1D6FA9}" srcOrd="1" destOrd="0" presId="urn:microsoft.com/office/officeart/2005/8/layout/list1"/>
    <dgm:cxn modelId="{46DA6A51-2C16-4B31-B821-789F2810171A}" type="presParOf" srcId="{EB001722-FB73-488B-9E19-5F70D310421A}" destId="{0C45ED1C-80E1-4B55-BF9C-59743D7126B3}" srcOrd="1" destOrd="0" presId="urn:microsoft.com/office/officeart/2005/8/layout/list1"/>
    <dgm:cxn modelId="{F33C879E-29A9-499B-8AA5-E16DD196068A}" type="presParOf" srcId="{EB001722-FB73-488B-9E19-5F70D310421A}" destId="{ACCAF180-873E-48E0-9F33-FDD6407EAF84}" srcOrd="2" destOrd="0" presId="urn:microsoft.com/office/officeart/2005/8/layout/list1"/>
    <dgm:cxn modelId="{CF1148C8-9725-4D2E-A1C8-119D64291CC2}" type="presParOf" srcId="{EB001722-FB73-488B-9E19-5F70D310421A}" destId="{7790514C-31A6-434C-A6F7-2375F9FD069E}" srcOrd="3" destOrd="0" presId="urn:microsoft.com/office/officeart/2005/8/layout/list1"/>
    <dgm:cxn modelId="{BBCCE7AA-AF01-408A-B55A-195A05DE740D}" type="presParOf" srcId="{EB001722-FB73-488B-9E19-5F70D310421A}" destId="{25AF47C4-D07E-44D2-A2EA-3FEA2CAD022B}" srcOrd="4" destOrd="0" presId="urn:microsoft.com/office/officeart/2005/8/layout/list1"/>
    <dgm:cxn modelId="{970EC48E-4580-4B19-BAFC-C26925398259}" type="presParOf" srcId="{25AF47C4-D07E-44D2-A2EA-3FEA2CAD022B}" destId="{FCD9D4E4-AABE-4645-9774-D2ACD7334B1C}" srcOrd="0" destOrd="0" presId="urn:microsoft.com/office/officeart/2005/8/layout/list1"/>
    <dgm:cxn modelId="{F79D1C5F-4007-4F3B-AD62-CC84A16EF821}" type="presParOf" srcId="{25AF47C4-D07E-44D2-A2EA-3FEA2CAD022B}" destId="{7353604C-90AD-40A1-B169-E8B42C5DEECF}" srcOrd="1" destOrd="0" presId="urn:microsoft.com/office/officeart/2005/8/layout/list1"/>
    <dgm:cxn modelId="{968F394E-CA8A-4154-9704-9821EAC9C95D}" type="presParOf" srcId="{EB001722-FB73-488B-9E19-5F70D310421A}" destId="{5623E9CE-4AB9-4AF9-9B7C-A0F5A184BC6B}" srcOrd="5" destOrd="0" presId="urn:microsoft.com/office/officeart/2005/8/layout/list1"/>
    <dgm:cxn modelId="{E2214651-67FB-48A8-909B-7DEF1485CF9F}" type="presParOf" srcId="{EB001722-FB73-488B-9E19-5F70D310421A}" destId="{372BE663-5A35-449F-9737-E96ED0D2AD14}" srcOrd="6" destOrd="0" presId="urn:microsoft.com/office/officeart/2005/8/layout/list1"/>
    <dgm:cxn modelId="{1A135CFC-C00A-4923-9941-D7252C4EEE32}" type="presParOf" srcId="{EB001722-FB73-488B-9E19-5F70D310421A}" destId="{E79D6A18-09AE-4FBF-923A-CF9AB8D1059A}" srcOrd="7" destOrd="0" presId="urn:microsoft.com/office/officeart/2005/8/layout/list1"/>
    <dgm:cxn modelId="{3FFA5CF9-6C10-4288-AC99-3F7414EC0F21}" type="presParOf" srcId="{EB001722-FB73-488B-9E19-5F70D310421A}" destId="{3FFE3571-5AA9-4F2B-B5E7-0B282E46B940}" srcOrd="8" destOrd="0" presId="urn:microsoft.com/office/officeart/2005/8/layout/list1"/>
    <dgm:cxn modelId="{829A0126-FEF6-4E40-BB5A-F95C6A53B7C3}" type="presParOf" srcId="{3FFE3571-5AA9-4F2B-B5E7-0B282E46B940}" destId="{FD53E9E8-06E1-497A-BE47-C8ED3DCD9F8B}" srcOrd="0" destOrd="0" presId="urn:microsoft.com/office/officeart/2005/8/layout/list1"/>
    <dgm:cxn modelId="{C48AC833-1D2A-4556-AD49-68770DB31298}" type="presParOf" srcId="{3FFE3571-5AA9-4F2B-B5E7-0B282E46B940}" destId="{239E978A-6C7B-454F-A4A9-77C63AE056BD}" srcOrd="1" destOrd="0" presId="urn:microsoft.com/office/officeart/2005/8/layout/list1"/>
    <dgm:cxn modelId="{A34E5B33-0137-4B43-A2D1-C3549E6AFA7C}" type="presParOf" srcId="{EB001722-FB73-488B-9E19-5F70D310421A}" destId="{48ECB524-E136-4426-8ADE-9C65035BBB45}" srcOrd="9" destOrd="0" presId="urn:microsoft.com/office/officeart/2005/8/layout/list1"/>
    <dgm:cxn modelId="{8D564CA4-B164-4EE0-A96C-403B22F1F65F}" type="presParOf" srcId="{EB001722-FB73-488B-9E19-5F70D310421A}" destId="{837905FE-3C21-49F9-B109-089A5506423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9C32B05-62EA-407A-B21C-2310C7945705}" type="doc">
      <dgm:prSet loTypeId="urn:microsoft.com/office/officeart/2008/layout/VerticalCurvedList" loCatId="list" qsTypeId="urn:microsoft.com/office/officeart/2005/8/quickstyle/simple4" qsCatId="simple" csTypeId="urn:microsoft.com/office/officeart/2005/8/colors/colorful1" csCatId="colorful" phldr="1"/>
      <dgm:spPr/>
      <dgm:t>
        <a:bodyPr/>
        <a:lstStyle/>
        <a:p>
          <a:endParaRPr lang="en-US"/>
        </a:p>
      </dgm:t>
    </dgm:pt>
    <dgm:pt modelId="{42D71409-67F9-455C-8C6D-716D284AAA6B}">
      <dgm:prSet phldrT="[Text]" custT="1"/>
      <dgm:spPr>
        <a:xfrm>
          <a:off x="304652" y="199904"/>
          <a:ext cx="5749814" cy="400064"/>
        </a:xfrm>
        <a:prstGeom prst="rect">
          <a:avLst/>
        </a:prstGeom>
        <a:gradFill rotWithShape="0">
          <a:gsLst>
            <a:gs pos="0">
              <a:srgbClr val="16A085">
                <a:hueOff val="0"/>
                <a:satOff val="0"/>
                <a:lumOff val="0"/>
                <a:alphaOff val="0"/>
                <a:satMod val="103000"/>
                <a:lumMod val="102000"/>
                <a:tint val="94000"/>
              </a:srgbClr>
            </a:gs>
            <a:gs pos="50000">
              <a:srgbClr val="16A085">
                <a:hueOff val="0"/>
                <a:satOff val="0"/>
                <a:lumOff val="0"/>
                <a:alphaOff val="0"/>
                <a:satMod val="110000"/>
                <a:lumMod val="100000"/>
                <a:shade val="100000"/>
              </a:srgbClr>
            </a:gs>
            <a:gs pos="100000">
              <a:srgbClr val="16A085">
                <a:hueOff val="0"/>
                <a:satOff val="0"/>
                <a:lumOff val="0"/>
                <a:alphaOff val="0"/>
                <a:lumMod val="99000"/>
                <a:satMod val="120000"/>
                <a:shade val="78000"/>
              </a:srgbClr>
            </a:gs>
          </a:gsLst>
          <a:lin ang="5400000" scaled="0"/>
        </a:gradFill>
        <a:ln>
          <a:noFill/>
        </a:ln>
        <a:effectLst/>
      </dgm:spPr>
      <dgm:t>
        <a:bodyPr/>
        <a:lstStyle/>
        <a:p>
          <a:pPr>
            <a:lnSpc>
              <a:spcPct val="150000"/>
            </a:lnSpc>
          </a:pPr>
          <a:r>
            <a:rPr lang="es-PE" sz="1600" dirty="0">
              <a:solidFill>
                <a:schemeClr val="tx1"/>
              </a:solidFill>
              <a:latin typeface="Times New Roman" panose="02020603050405020304" pitchFamily="18" charset="0"/>
              <a:cs typeface="Times New Roman" panose="02020603050405020304" pitchFamily="18" charset="0"/>
            </a:rPr>
            <a:t>Procedimiento a través del cual se intenta calcular o estimar el verdadero valor buscado en la población (parámetro).</a:t>
          </a:r>
          <a:endParaRPr lang="en-US" sz="1600" dirty="0">
            <a:solidFill>
              <a:schemeClr val="tx1"/>
            </a:solidFill>
            <a:latin typeface="Times New Roman" panose="02020603050405020304" pitchFamily="18" charset="0"/>
            <a:ea typeface="+mn-ea"/>
            <a:cs typeface="Times New Roman" panose="02020603050405020304" pitchFamily="18" charset="0"/>
          </a:endParaRPr>
        </a:p>
      </dgm:t>
    </dgm:pt>
    <dgm:pt modelId="{51680ED1-AF6E-4B28-AE94-92B0EFB0DF7D}" type="parTrans" cxnId="{2AA9C11F-1F1D-428E-801A-47EAA766C99D}">
      <dgm:prSet/>
      <dgm:spPr/>
      <dgm:t>
        <a:bodyPr/>
        <a:lstStyle/>
        <a:p>
          <a:pPr>
            <a:lnSpc>
              <a:spcPct val="150000"/>
            </a:lnSpc>
          </a:pPr>
          <a:endParaRPr lang="en-US" sz="1600">
            <a:solidFill>
              <a:schemeClr val="tx1"/>
            </a:solidFill>
            <a:latin typeface="Times New Roman" panose="02020603050405020304" pitchFamily="18" charset="0"/>
            <a:cs typeface="Times New Roman" panose="02020603050405020304" pitchFamily="18" charset="0"/>
          </a:endParaRPr>
        </a:p>
      </dgm:t>
    </dgm:pt>
    <dgm:pt modelId="{478B7D3C-9FB4-4BC6-90AC-49960560DECD}" type="sibTrans" cxnId="{2AA9C11F-1F1D-428E-801A-47EAA766C99D}">
      <dgm:prSet/>
      <dgm:spPr/>
      <dgm:t>
        <a:bodyPr/>
        <a:lstStyle/>
        <a:p>
          <a:pPr>
            <a:lnSpc>
              <a:spcPct val="150000"/>
            </a:lnSpc>
          </a:pPr>
          <a:endParaRPr lang="en-US" sz="1600">
            <a:solidFill>
              <a:schemeClr val="tx1"/>
            </a:solidFill>
            <a:latin typeface="Times New Roman" panose="02020603050405020304" pitchFamily="18" charset="0"/>
            <a:cs typeface="Times New Roman" panose="02020603050405020304" pitchFamily="18" charset="0"/>
          </a:endParaRPr>
        </a:p>
      </dgm:t>
    </dgm:pt>
    <dgm:pt modelId="{F66099B6-DBBD-4AB0-82D2-877B80F846F7}">
      <dgm:prSet phldrT="[Text]" custT="1"/>
      <dgm:spPr>
        <a:xfrm>
          <a:off x="591327" y="799809"/>
          <a:ext cx="5463140" cy="400064"/>
        </a:xfrm>
        <a:prstGeom prst="rect">
          <a:avLst/>
        </a:prstGeom>
        <a:gradFill rotWithShape="0">
          <a:gsLst>
            <a:gs pos="0">
              <a:srgbClr val="9BBB59">
                <a:hueOff val="0"/>
                <a:satOff val="0"/>
                <a:lumOff val="0"/>
                <a:alphaOff val="0"/>
                <a:satMod val="103000"/>
                <a:lumMod val="102000"/>
                <a:tint val="94000"/>
              </a:srgbClr>
            </a:gs>
            <a:gs pos="50000">
              <a:srgbClr val="9BBB59">
                <a:hueOff val="0"/>
                <a:satOff val="0"/>
                <a:lumOff val="0"/>
                <a:alphaOff val="0"/>
                <a:satMod val="110000"/>
                <a:lumMod val="100000"/>
                <a:shade val="100000"/>
              </a:srgbClr>
            </a:gs>
            <a:gs pos="100000">
              <a:srgbClr val="9BBB59">
                <a:hueOff val="0"/>
                <a:satOff val="0"/>
                <a:lumOff val="0"/>
                <a:alphaOff val="0"/>
                <a:lumMod val="99000"/>
                <a:satMod val="120000"/>
                <a:shade val="78000"/>
              </a:srgbClr>
            </a:gs>
          </a:gsLst>
          <a:lin ang="5400000" scaled="0"/>
        </a:gradFill>
        <a:ln>
          <a:noFill/>
        </a:ln>
        <a:effectLst/>
      </dgm:spPr>
      <dgm:t>
        <a:bodyPr/>
        <a:lstStyle/>
        <a:p>
          <a:pPr>
            <a:lnSpc>
              <a:spcPct val="150000"/>
            </a:lnSpc>
          </a:pPr>
          <a:r>
            <a:rPr lang="es-PE" sz="1600" dirty="0">
              <a:solidFill>
                <a:schemeClr val="tx1"/>
              </a:solidFill>
              <a:latin typeface="Times New Roman" panose="02020603050405020304" pitchFamily="18" charset="0"/>
              <a:cs typeface="Times New Roman" panose="02020603050405020304" pitchFamily="18" charset="0"/>
            </a:rPr>
            <a:t>Se procede a partir de las observaciones de una muestra aleatoria (probabilística)</a:t>
          </a:r>
          <a:endParaRPr lang="en-US" sz="1600" dirty="0">
            <a:solidFill>
              <a:schemeClr val="tx1"/>
            </a:solidFill>
            <a:latin typeface="Times New Roman" panose="02020603050405020304" pitchFamily="18" charset="0"/>
            <a:ea typeface="+mn-ea"/>
            <a:cs typeface="Times New Roman" panose="02020603050405020304" pitchFamily="18" charset="0"/>
          </a:endParaRPr>
        </a:p>
      </dgm:t>
    </dgm:pt>
    <dgm:pt modelId="{B09C8BFB-F41C-4AC4-AB94-F216E3081C2D}" type="parTrans" cxnId="{B4F3EA32-CE64-4A92-9BAE-BC57E5392B05}">
      <dgm:prSet/>
      <dgm:spPr/>
      <dgm:t>
        <a:bodyPr/>
        <a:lstStyle/>
        <a:p>
          <a:pPr>
            <a:lnSpc>
              <a:spcPct val="150000"/>
            </a:lnSpc>
          </a:pPr>
          <a:endParaRPr lang="en-US" sz="1600">
            <a:solidFill>
              <a:schemeClr val="tx1"/>
            </a:solidFill>
            <a:latin typeface="Times New Roman" panose="02020603050405020304" pitchFamily="18" charset="0"/>
            <a:cs typeface="Times New Roman" panose="02020603050405020304" pitchFamily="18" charset="0"/>
          </a:endParaRPr>
        </a:p>
      </dgm:t>
    </dgm:pt>
    <dgm:pt modelId="{BC531B32-9B0E-482E-BF91-65C61F17168D}" type="sibTrans" cxnId="{B4F3EA32-CE64-4A92-9BAE-BC57E5392B05}">
      <dgm:prSet/>
      <dgm:spPr/>
      <dgm:t>
        <a:bodyPr/>
        <a:lstStyle/>
        <a:p>
          <a:pPr>
            <a:lnSpc>
              <a:spcPct val="150000"/>
            </a:lnSpc>
          </a:pPr>
          <a:endParaRPr lang="en-US" sz="1600">
            <a:solidFill>
              <a:schemeClr val="tx1"/>
            </a:solidFill>
            <a:latin typeface="Times New Roman" panose="02020603050405020304" pitchFamily="18" charset="0"/>
            <a:cs typeface="Times New Roman" panose="02020603050405020304" pitchFamily="18" charset="0"/>
          </a:endParaRPr>
        </a:p>
      </dgm:t>
    </dgm:pt>
    <dgm:pt modelId="{EE62A4F6-4AC4-435B-990E-81A71CE8CAC7}">
      <dgm:prSet phldrT="[Text]" custT="1"/>
      <dgm:spPr>
        <a:xfrm>
          <a:off x="679313" y="1399714"/>
          <a:ext cx="5375154" cy="400064"/>
        </a:xfrm>
        <a:prstGeom prst="rect">
          <a:avLst/>
        </a:prstGeom>
        <a:gradFill rotWithShape="0">
          <a:gsLst>
            <a:gs pos="0">
              <a:srgbClr val="F39C12">
                <a:hueOff val="0"/>
                <a:satOff val="0"/>
                <a:lumOff val="0"/>
                <a:alphaOff val="0"/>
                <a:satMod val="103000"/>
                <a:lumMod val="102000"/>
                <a:tint val="94000"/>
              </a:srgbClr>
            </a:gs>
            <a:gs pos="50000">
              <a:srgbClr val="F39C12">
                <a:hueOff val="0"/>
                <a:satOff val="0"/>
                <a:lumOff val="0"/>
                <a:alphaOff val="0"/>
                <a:satMod val="110000"/>
                <a:lumMod val="100000"/>
                <a:shade val="100000"/>
              </a:srgbClr>
            </a:gs>
            <a:gs pos="100000">
              <a:srgbClr val="F39C12">
                <a:hueOff val="0"/>
                <a:satOff val="0"/>
                <a:lumOff val="0"/>
                <a:alphaOff val="0"/>
                <a:lumMod val="99000"/>
                <a:satMod val="120000"/>
                <a:shade val="78000"/>
              </a:srgbClr>
            </a:gs>
          </a:gsLst>
          <a:lin ang="5400000" scaled="0"/>
        </a:gradFill>
        <a:ln>
          <a:noFill/>
        </a:ln>
        <a:effectLst/>
      </dgm:spPr>
      <dgm:t>
        <a:bodyPr/>
        <a:lstStyle/>
        <a:p>
          <a:pPr>
            <a:lnSpc>
              <a:spcPct val="150000"/>
            </a:lnSpc>
          </a:pPr>
          <a:r>
            <a:rPr lang="es-PE" sz="1600" dirty="0">
              <a:solidFill>
                <a:schemeClr val="tx1"/>
              </a:solidFill>
              <a:latin typeface="Times New Roman" panose="02020603050405020304" pitchFamily="18" charset="0"/>
              <a:cs typeface="Times New Roman" panose="02020603050405020304" pitchFamily="18" charset="0"/>
            </a:rPr>
            <a:t>Intenta tener en cuenta las fluctuaciones del muestreo 8no siempre es posible).</a:t>
          </a:r>
          <a:endParaRPr lang="en-US" sz="1600" dirty="0">
            <a:solidFill>
              <a:schemeClr val="tx1"/>
            </a:solidFill>
            <a:latin typeface="Times New Roman" panose="02020603050405020304" pitchFamily="18" charset="0"/>
            <a:ea typeface="+mn-ea"/>
            <a:cs typeface="Times New Roman" panose="02020603050405020304" pitchFamily="18" charset="0"/>
          </a:endParaRPr>
        </a:p>
      </dgm:t>
    </dgm:pt>
    <dgm:pt modelId="{F287B947-7343-4FA2-B288-B23A59FFAE31}" type="parTrans" cxnId="{3A2CECA6-0C5B-46BB-B7C6-7D37E9D210BD}">
      <dgm:prSet/>
      <dgm:spPr/>
      <dgm:t>
        <a:bodyPr/>
        <a:lstStyle/>
        <a:p>
          <a:pPr>
            <a:lnSpc>
              <a:spcPct val="150000"/>
            </a:lnSpc>
          </a:pPr>
          <a:endParaRPr lang="en-US" sz="1600">
            <a:solidFill>
              <a:schemeClr val="tx1"/>
            </a:solidFill>
            <a:latin typeface="Times New Roman" panose="02020603050405020304" pitchFamily="18" charset="0"/>
            <a:cs typeface="Times New Roman" panose="02020603050405020304" pitchFamily="18" charset="0"/>
          </a:endParaRPr>
        </a:p>
      </dgm:t>
    </dgm:pt>
    <dgm:pt modelId="{389F9A93-0231-4877-8C41-5D5B8DD7AAC0}" type="sibTrans" cxnId="{3A2CECA6-0C5B-46BB-B7C6-7D37E9D210BD}">
      <dgm:prSet/>
      <dgm:spPr/>
      <dgm:t>
        <a:bodyPr/>
        <a:lstStyle/>
        <a:p>
          <a:pPr>
            <a:lnSpc>
              <a:spcPct val="150000"/>
            </a:lnSpc>
          </a:pPr>
          <a:endParaRPr lang="en-US" sz="1600">
            <a:solidFill>
              <a:schemeClr val="tx1"/>
            </a:solidFill>
            <a:latin typeface="Times New Roman" panose="02020603050405020304" pitchFamily="18" charset="0"/>
            <a:cs typeface="Times New Roman" panose="02020603050405020304" pitchFamily="18" charset="0"/>
          </a:endParaRPr>
        </a:p>
      </dgm:t>
    </dgm:pt>
    <dgm:pt modelId="{B6D9DE15-697B-42C2-B6A1-CE31260EED93}">
      <dgm:prSet phldrT="[Text]" custT="1"/>
      <dgm:spPr>
        <a:xfrm>
          <a:off x="591327" y="1999619"/>
          <a:ext cx="5463140" cy="400064"/>
        </a:xfrm>
        <a:prstGeom prst="rect">
          <a:avLst/>
        </a:prstGeom>
        <a:gradFill rotWithShape="0">
          <a:gsLst>
            <a:gs pos="0">
              <a:srgbClr val="C0392B">
                <a:hueOff val="0"/>
                <a:satOff val="0"/>
                <a:lumOff val="0"/>
                <a:alphaOff val="0"/>
                <a:satMod val="103000"/>
                <a:lumMod val="102000"/>
                <a:tint val="94000"/>
              </a:srgbClr>
            </a:gs>
            <a:gs pos="50000">
              <a:srgbClr val="C0392B">
                <a:hueOff val="0"/>
                <a:satOff val="0"/>
                <a:lumOff val="0"/>
                <a:alphaOff val="0"/>
                <a:satMod val="110000"/>
                <a:lumMod val="100000"/>
                <a:shade val="100000"/>
              </a:srgbClr>
            </a:gs>
            <a:gs pos="100000">
              <a:srgbClr val="C0392B">
                <a:hueOff val="0"/>
                <a:satOff val="0"/>
                <a:lumOff val="0"/>
                <a:alphaOff val="0"/>
                <a:lumMod val="99000"/>
                <a:satMod val="120000"/>
                <a:shade val="78000"/>
              </a:srgbClr>
            </a:gs>
          </a:gsLst>
          <a:lin ang="5400000" scaled="0"/>
        </a:gradFill>
        <a:ln>
          <a:noFill/>
        </a:ln>
        <a:effectLst/>
      </dgm:spPr>
      <dgm:t>
        <a:bodyPr/>
        <a:lstStyle/>
        <a:p>
          <a:pPr>
            <a:lnSpc>
              <a:spcPct val="150000"/>
            </a:lnSpc>
          </a:pPr>
          <a:r>
            <a:rPr lang="es-PE" sz="1600" noProof="0" dirty="0">
              <a:solidFill>
                <a:schemeClr val="tx1"/>
              </a:solidFill>
              <a:latin typeface="Times New Roman" panose="02020603050405020304" pitchFamily="18" charset="0"/>
              <a:ea typeface="+mn-ea"/>
              <a:cs typeface="Times New Roman" panose="02020603050405020304" pitchFamily="18" charset="0"/>
            </a:rPr>
            <a:t>Existen dos formas de estimar parámetros: estimación puntual y la estimación por intervalo. </a:t>
          </a:r>
        </a:p>
      </dgm:t>
    </dgm:pt>
    <dgm:pt modelId="{EAC9FC21-5112-4CCF-8070-06ED15ED24ED}" type="parTrans" cxnId="{40513FB0-F94C-499F-9A0B-9E0341D0A0C2}">
      <dgm:prSet/>
      <dgm:spPr/>
      <dgm:t>
        <a:bodyPr/>
        <a:lstStyle/>
        <a:p>
          <a:pPr>
            <a:lnSpc>
              <a:spcPct val="150000"/>
            </a:lnSpc>
          </a:pPr>
          <a:endParaRPr lang="en-US" sz="1600">
            <a:solidFill>
              <a:schemeClr val="tx1"/>
            </a:solidFill>
            <a:latin typeface="Times New Roman" panose="02020603050405020304" pitchFamily="18" charset="0"/>
            <a:cs typeface="Times New Roman" panose="02020603050405020304" pitchFamily="18" charset="0"/>
          </a:endParaRPr>
        </a:p>
      </dgm:t>
    </dgm:pt>
    <dgm:pt modelId="{B605B681-1ACB-4650-8600-F9223ABDDC16}" type="sibTrans" cxnId="{40513FB0-F94C-499F-9A0B-9E0341D0A0C2}">
      <dgm:prSet/>
      <dgm:spPr/>
      <dgm:t>
        <a:bodyPr/>
        <a:lstStyle/>
        <a:p>
          <a:pPr>
            <a:lnSpc>
              <a:spcPct val="150000"/>
            </a:lnSpc>
          </a:pPr>
          <a:endParaRPr lang="en-US" sz="1600">
            <a:solidFill>
              <a:schemeClr val="tx1"/>
            </a:solidFill>
            <a:latin typeface="Times New Roman" panose="02020603050405020304" pitchFamily="18" charset="0"/>
            <a:cs typeface="Times New Roman" panose="02020603050405020304" pitchFamily="18" charset="0"/>
          </a:endParaRPr>
        </a:p>
      </dgm:t>
    </dgm:pt>
    <dgm:pt modelId="{1E8F13C1-7BD6-4379-90DF-643F2560C4CD}" type="pres">
      <dgm:prSet presAssocID="{B9C32B05-62EA-407A-B21C-2310C7945705}" presName="Name0" presStyleCnt="0">
        <dgm:presLayoutVars>
          <dgm:chMax val="7"/>
          <dgm:chPref val="7"/>
          <dgm:dir/>
        </dgm:presLayoutVars>
      </dgm:prSet>
      <dgm:spPr/>
    </dgm:pt>
    <dgm:pt modelId="{97B62193-5952-451C-A032-24B3B2EA3076}" type="pres">
      <dgm:prSet presAssocID="{B9C32B05-62EA-407A-B21C-2310C7945705}" presName="Name1" presStyleCnt="0"/>
      <dgm:spPr/>
    </dgm:pt>
    <dgm:pt modelId="{ACC3C5BE-DE92-4A51-9D55-C62DF2A7C110}" type="pres">
      <dgm:prSet presAssocID="{B9C32B05-62EA-407A-B21C-2310C7945705}" presName="cycle" presStyleCnt="0"/>
      <dgm:spPr/>
    </dgm:pt>
    <dgm:pt modelId="{087F8878-175B-4FF0-8F99-C36FEC8A8C64}" type="pres">
      <dgm:prSet presAssocID="{B9C32B05-62EA-407A-B21C-2310C7945705}" presName="srcNode" presStyleLbl="node1" presStyleIdx="0" presStyleCnt="4"/>
      <dgm:spPr/>
    </dgm:pt>
    <dgm:pt modelId="{03528F53-765E-4B98-B8BD-0BE89D28EBCA}" type="pres">
      <dgm:prSet presAssocID="{B9C32B05-62EA-407A-B21C-2310C7945705}" presName="conn" presStyleLbl="parChTrans1D2" presStyleIdx="0" presStyleCnt="1"/>
      <dgm:spPr/>
    </dgm:pt>
    <dgm:pt modelId="{F94C0A50-7625-413B-8873-F6B17D2D8196}" type="pres">
      <dgm:prSet presAssocID="{B9C32B05-62EA-407A-B21C-2310C7945705}" presName="extraNode" presStyleLbl="node1" presStyleIdx="0" presStyleCnt="4"/>
      <dgm:spPr/>
    </dgm:pt>
    <dgm:pt modelId="{DB878059-C75B-4C49-8714-C0546122D430}" type="pres">
      <dgm:prSet presAssocID="{B9C32B05-62EA-407A-B21C-2310C7945705}" presName="dstNode" presStyleLbl="node1" presStyleIdx="0" presStyleCnt="4"/>
      <dgm:spPr/>
    </dgm:pt>
    <dgm:pt modelId="{8D646181-64B1-44F3-B79E-820234ED8D9A}" type="pres">
      <dgm:prSet presAssocID="{42D71409-67F9-455C-8C6D-716D284AAA6B}" presName="text_1" presStyleLbl="node1" presStyleIdx="0" presStyleCnt="4">
        <dgm:presLayoutVars>
          <dgm:bulletEnabled val="1"/>
        </dgm:presLayoutVars>
      </dgm:prSet>
      <dgm:spPr/>
    </dgm:pt>
    <dgm:pt modelId="{16FE1018-0C0C-41FD-9B21-42E3677ABD5E}" type="pres">
      <dgm:prSet presAssocID="{42D71409-67F9-455C-8C6D-716D284AAA6B}" presName="accent_1" presStyleCnt="0"/>
      <dgm:spPr/>
    </dgm:pt>
    <dgm:pt modelId="{544C56DA-7A18-4AE0-AEFE-8E74AD9AC001}" type="pres">
      <dgm:prSet presAssocID="{42D71409-67F9-455C-8C6D-716D284AAA6B}" presName="accentRepeatNode" presStyleLbl="solidFgAcc1" presStyleIdx="0" presStyleCnt="4"/>
      <dgm:spPr>
        <a:xfrm>
          <a:off x="54612" y="149896"/>
          <a:ext cx="500080" cy="500080"/>
        </a:xfrm>
        <a:prstGeom prst="ellipse">
          <a:avLst/>
        </a:prstGeom>
        <a:solidFill>
          <a:sysClr val="window" lastClr="FFFFFF">
            <a:hueOff val="0"/>
            <a:satOff val="0"/>
            <a:lumOff val="0"/>
            <a:alphaOff val="0"/>
          </a:sysClr>
        </a:solidFill>
        <a:ln w="6350" cap="flat" cmpd="sng" algn="ctr">
          <a:solidFill>
            <a:srgbClr val="16A085">
              <a:hueOff val="0"/>
              <a:satOff val="0"/>
              <a:lumOff val="0"/>
              <a:alphaOff val="0"/>
            </a:srgbClr>
          </a:solidFill>
          <a:prstDash val="solid"/>
          <a:miter lim="800000"/>
        </a:ln>
        <a:effectLst/>
      </dgm:spPr>
    </dgm:pt>
    <dgm:pt modelId="{8F3A0944-0833-4AE3-B541-584BBF5AC8CD}" type="pres">
      <dgm:prSet presAssocID="{F66099B6-DBBD-4AB0-82D2-877B80F846F7}" presName="text_2" presStyleLbl="node1" presStyleIdx="1" presStyleCnt="4">
        <dgm:presLayoutVars>
          <dgm:bulletEnabled val="1"/>
        </dgm:presLayoutVars>
      </dgm:prSet>
      <dgm:spPr/>
    </dgm:pt>
    <dgm:pt modelId="{50571C53-9DF4-473F-B46D-5657433AA0A4}" type="pres">
      <dgm:prSet presAssocID="{F66099B6-DBBD-4AB0-82D2-877B80F846F7}" presName="accent_2" presStyleCnt="0"/>
      <dgm:spPr/>
    </dgm:pt>
    <dgm:pt modelId="{347CF1D6-54F1-4597-8009-9D2342388E1B}" type="pres">
      <dgm:prSet presAssocID="{F66099B6-DBBD-4AB0-82D2-877B80F846F7}" presName="accentRepeatNode" presStyleLbl="solidFgAcc1" presStyleIdx="1" presStyleCnt="4"/>
      <dgm:spPr>
        <a:xfrm>
          <a:off x="341286" y="749801"/>
          <a:ext cx="500080" cy="500080"/>
        </a:xfrm>
        <a:prstGeom prst="ellipse">
          <a:avLst/>
        </a:prstGeom>
        <a:solidFill>
          <a:sysClr val="window" lastClr="FFFFFF">
            <a:hueOff val="0"/>
            <a:satOff val="0"/>
            <a:lumOff val="0"/>
            <a:alphaOff val="0"/>
          </a:sysClr>
        </a:solidFill>
        <a:ln w="6350" cap="flat" cmpd="sng" algn="ctr">
          <a:solidFill>
            <a:srgbClr val="9BBB59">
              <a:hueOff val="0"/>
              <a:satOff val="0"/>
              <a:lumOff val="0"/>
              <a:alphaOff val="0"/>
            </a:srgbClr>
          </a:solidFill>
          <a:prstDash val="solid"/>
          <a:miter lim="800000"/>
        </a:ln>
        <a:effectLst/>
      </dgm:spPr>
    </dgm:pt>
    <dgm:pt modelId="{63729E07-5E2C-4312-B070-C0FADAC3D673}" type="pres">
      <dgm:prSet presAssocID="{EE62A4F6-4AC4-435B-990E-81A71CE8CAC7}" presName="text_3" presStyleLbl="node1" presStyleIdx="2" presStyleCnt="4">
        <dgm:presLayoutVars>
          <dgm:bulletEnabled val="1"/>
        </dgm:presLayoutVars>
      </dgm:prSet>
      <dgm:spPr/>
    </dgm:pt>
    <dgm:pt modelId="{C8676676-3D75-4EE2-BE3B-CB3EFDE7F23C}" type="pres">
      <dgm:prSet presAssocID="{EE62A4F6-4AC4-435B-990E-81A71CE8CAC7}" presName="accent_3" presStyleCnt="0"/>
      <dgm:spPr/>
    </dgm:pt>
    <dgm:pt modelId="{44975C73-AAC4-428F-9E94-FD89BF6A9C3D}" type="pres">
      <dgm:prSet presAssocID="{EE62A4F6-4AC4-435B-990E-81A71CE8CAC7}" presName="accentRepeatNode" presStyleLbl="solidFgAcc1" presStyleIdx="2" presStyleCnt="4"/>
      <dgm:spPr>
        <a:xfrm>
          <a:off x="429272" y="1349706"/>
          <a:ext cx="500080" cy="500080"/>
        </a:xfrm>
        <a:prstGeom prst="ellipse">
          <a:avLst/>
        </a:prstGeom>
        <a:solidFill>
          <a:sysClr val="window" lastClr="FFFFFF">
            <a:hueOff val="0"/>
            <a:satOff val="0"/>
            <a:lumOff val="0"/>
            <a:alphaOff val="0"/>
          </a:sysClr>
        </a:solidFill>
        <a:ln w="6350" cap="flat" cmpd="sng" algn="ctr">
          <a:solidFill>
            <a:srgbClr val="F39C12">
              <a:hueOff val="0"/>
              <a:satOff val="0"/>
              <a:lumOff val="0"/>
              <a:alphaOff val="0"/>
            </a:srgbClr>
          </a:solidFill>
          <a:prstDash val="solid"/>
          <a:miter lim="800000"/>
        </a:ln>
        <a:effectLst/>
      </dgm:spPr>
    </dgm:pt>
    <dgm:pt modelId="{218D4F6F-B658-41A6-8CA2-04F573A0CD2C}" type="pres">
      <dgm:prSet presAssocID="{B6D9DE15-697B-42C2-B6A1-CE31260EED93}" presName="text_4" presStyleLbl="node1" presStyleIdx="3" presStyleCnt="4">
        <dgm:presLayoutVars>
          <dgm:bulletEnabled val="1"/>
        </dgm:presLayoutVars>
      </dgm:prSet>
      <dgm:spPr/>
    </dgm:pt>
    <dgm:pt modelId="{7997B9BA-8BDF-4A50-8107-0BCBE98804EF}" type="pres">
      <dgm:prSet presAssocID="{B6D9DE15-697B-42C2-B6A1-CE31260EED93}" presName="accent_4" presStyleCnt="0"/>
      <dgm:spPr/>
    </dgm:pt>
    <dgm:pt modelId="{D6298742-3333-4FFF-BC71-661311F97259}" type="pres">
      <dgm:prSet presAssocID="{B6D9DE15-697B-42C2-B6A1-CE31260EED93}" presName="accentRepeatNode" presStyleLbl="solidFgAcc1" presStyleIdx="3" presStyleCnt="4"/>
      <dgm:spPr>
        <a:xfrm>
          <a:off x="341286" y="1949611"/>
          <a:ext cx="500080" cy="500080"/>
        </a:xfrm>
        <a:prstGeom prst="ellipse">
          <a:avLst/>
        </a:prstGeom>
        <a:solidFill>
          <a:sysClr val="window" lastClr="FFFFFF">
            <a:hueOff val="0"/>
            <a:satOff val="0"/>
            <a:lumOff val="0"/>
            <a:alphaOff val="0"/>
          </a:sysClr>
        </a:solidFill>
        <a:ln w="6350" cap="flat" cmpd="sng" algn="ctr">
          <a:solidFill>
            <a:srgbClr val="C0392B">
              <a:hueOff val="0"/>
              <a:satOff val="0"/>
              <a:lumOff val="0"/>
              <a:alphaOff val="0"/>
            </a:srgbClr>
          </a:solidFill>
          <a:prstDash val="solid"/>
          <a:miter lim="800000"/>
        </a:ln>
        <a:effectLst/>
      </dgm:spPr>
    </dgm:pt>
  </dgm:ptLst>
  <dgm:cxnLst>
    <dgm:cxn modelId="{C447BF03-3005-4AF7-98D9-11E246788984}" type="presOf" srcId="{EE62A4F6-4AC4-435B-990E-81A71CE8CAC7}" destId="{63729E07-5E2C-4312-B070-C0FADAC3D673}" srcOrd="0" destOrd="0" presId="urn:microsoft.com/office/officeart/2008/layout/VerticalCurvedList"/>
    <dgm:cxn modelId="{2AA9C11F-1F1D-428E-801A-47EAA766C99D}" srcId="{B9C32B05-62EA-407A-B21C-2310C7945705}" destId="{42D71409-67F9-455C-8C6D-716D284AAA6B}" srcOrd="0" destOrd="0" parTransId="{51680ED1-AF6E-4B28-AE94-92B0EFB0DF7D}" sibTransId="{478B7D3C-9FB4-4BC6-90AC-49960560DECD}"/>
    <dgm:cxn modelId="{B4F3EA32-CE64-4A92-9BAE-BC57E5392B05}" srcId="{B9C32B05-62EA-407A-B21C-2310C7945705}" destId="{F66099B6-DBBD-4AB0-82D2-877B80F846F7}" srcOrd="1" destOrd="0" parTransId="{B09C8BFB-F41C-4AC4-AB94-F216E3081C2D}" sibTransId="{BC531B32-9B0E-482E-BF91-65C61F17168D}"/>
    <dgm:cxn modelId="{B5ABE546-8626-44A4-9EB4-75D8E1893207}" type="presOf" srcId="{42D71409-67F9-455C-8C6D-716D284AAA6B}" destId="{8D646181-64B1-44F3-B79E-820234ED8D9A}" srcOrd="0" destOrd="0" presId="urn:microsoft.com/office/officeart/2008/layout/VerticalCurvedList"/>
    <dgm:cxn modelId="{3BE0476D-45AA-4226-B089-1E2F6279A373}" type="presOf" srcId="{F66099B6-DBBD-4AB0-82D2-877B80F846F7}" destId="{8F3A0944-0833-4AE3-B541-584BBF5AC8CD}" srcOrd="0" destOrd="0" presId="urn:microsoft.com/office/officeart/2008/layout/VerticalCurvedList"/>
    <dgm:cxn modelId="{75DDF87B-A135-4106-97FE-3248B757A531}" type="presOf" srcId="{478B7D3C-9FB4-4BC6-90AC-49960560DECD}" destId="{03528F53-765E-4B98-B8BD-0BE89D28EBCA}" srcOrd="0" destOrd="0" presId="urn:microsoft.com/office/officeart/2008/layout/VerticalCurvedList"/>
    <dgm:cxn modelId="{8015DD7D-FCF1-4D4C-B087-3263F15ABC4E}" type="presOf" srcId="{B6D9DE15-697B-42C2-B6A1-CE31260EED93}" destId="{218D4F6F-B658-41A6-8CA2-04F573A0CD2C}" srcOrd="0" destOrd="0" presId="urn:microsoft.com/office/officeart/2008/layout/VerticalCurvedList"/>
    <dgm:cxn modelId="{3A2CECA6-0C5B-46BB-B7C6-7D37E9D210BD}" srcId="{B9C32B05-62EA-407A-B21C-2310C7945705}" destId="{EE62A4F6-4AC4-435B-990E-81A71CE8CAC7}" srcOrd="2" destOrd="0" parTransId="{F287B947-7343-4FA2-B288-B23A59FFAE31}" sibTransId="{389F9A93-0231-4877-8C41-5D5B8DD7AAC0}"/>
    <dgm:cxn modelId="{40513FB0-F94C-499F-9A0B-9E0341D0A0C2}" srcId="{B9C32B05-62EA-407A-B21C-2310C7945705}" destId="{B6D9DE15-697B-42C2-B6A1-CE31260EED93}" srcOrd="3" destOrd="0" parTransId="{EAC9FC21-5112-4CCF-8070-06ED15ED24ED}" sibTransId="{B605B681-1ACB-4650-8600-F9223ABDDC16}"/>
    <dgm:cxn modelId="{430279BD-53C9-4023-AD42-1BBA473B1373}" type="presOf" srcId="{B9C32B05-62EA-407A-B21C-2310C7945705}" destId="{1E8F13C1-7BD6-4379-90DF-643F2560C4CD}" srcOrd="0" destOrd="0" presId="urn:microsoft.com/office/officeart/2008/layout/VerticalCurvedList"/>
    <dgm:cxn modelId="{A7534954-1879-4DF2-9BE4-FEEB6FDEFA0D}" type="presParOf" srcId="{1E8F13C1-7BD6-4379-90DF-643F2560C4CD}" destId="{97B62193-5952-451C-A032-24B3B2EA3076}" srcOrd="0" destOrd="0" presId="urn:microsoft.com/office/officeart/2008/layout/VerticalCurvedList"/>
    <dgm:cxn modelId="{B2CC710B-3DE5-4F22-B93C-D0D8A474EBFA}" type="presParOf" srcId="{97B62193-5952-451C-A032-24B3B2EA3076}" destId="{ACC3C5BE-DE92-4A51-9D55-C62DF2A7C110}" srcOrd="0" destOrd="0" presId="urn:microsoft.com/office/officeart/2008/layout/VerticalCurvedList"/>
    <dgm:cxn modelId="{21228492-40EE-4EF9-882A-5EA7DB2C2272}" type="presParOf" srcId="{ACC3C5BE-DE92-4A51-9D55-C62DF2A7C110}" destId="{087F8878-175B-4FF0-8F99-C36FEC8A8C64}" srcOrd="0" destOrd="0" presId="urn:microsoft.com/office/officeart/2008/layout/VerticalCurvedList"/>
    <dgm:cxn modelId="{D41761CC-796D-4F7E-A107-56D1A851850C}" type="presParOf" srcId="{ACC3C5BE-DE92-4A51-9D55-C62DF2A7C110}" destId="{03528F53-765E-4B98-B8BD-0BE89D28EBCA}" srcOrd="1" destOrd="0" presId="urn:microsoft.com/office/officeart/2008/layout/VerticalCurvedList"/>
    <dgm:cxn modelId="{17787A34-830E-46A4-8667-1936EEE7831A}" type="presParOf" srcId="{ACC3C5BE-DE92-4A51-9D55-C62DF2A7C110}" destId="{F94C0A50-7625-413B-8873-F6B17D2D8196}" srcOrd="2" destOrd="0" presId="urn:microsoft.com/office/officeart/2008/layout/VerticalCurvedList"/>
    <dgm:cxn modelId="{DDBB45FF-3F57-4E84-9A71-AD1C0A0170EA}" type="presParOf" srcId="{ACC3C5BE-DE92-4A51-9D55-C62DF2A7C110}" destId="{DB878059-C75B-4C49-8714-C0546122D430}" srcOrd="3" destOrd="0" presId="urn:microsoft.com/office/officeart/2008/layout/VerticalCurvedList"/>
    <dgm:cxn modelId="{65FD2E4F-E9A8-463A-81AA-722ED5330FF3}" type="presParOf" srcId="{97B62193-5952-451C-A032-24B3B2EA3076}" destId="{8D646181-64B1-44F3-B79E-820234ED8D9A}" srcOrd="1" destOrd="0" presId="urn:microsoft.com/office/officeart/2008/layout/VerticalCurvedList"/>
    <dgm:cxn modelId="{61E93407-1493-459D-8ECA-E890163BC001}" type="presParOf" srcId="{97B62193-5952-451C-A032-24B3B2EA3076}" destId="{16FE1018-0C0C-41FD-9B21-42E3677ABD5E}" srcOrd="2" destOrd="0" presId="urn:microsoft.com/office/officeart/2008/layout/VerticalCurvedList"/>
    <dgm:cxn modelId="{889E2B12-A819-4C41-8B42-089FD4CA3F4B}" type="presParOf" srcId="{16FE1018-0C0C-41FD-9B21-42E3677ABD5E}" destId="{544C56DA-7A18-4AE0-AEFE-8E74AD9AC001}" srcOrd="0" destOrd="0" presId="urn:microsoft.com/office/officeart/2008/layout/VerticalCurvedList"/>
    <dgm:cxn modelId="{F34D7738-42E7-46C7-A1A4-D9C82B4A603E}" type="presParOf" srcId="{97B62193-5952-451C-A032-24B3B2EA3076}" destId="{8F3A0944-0833-4AE3-B541-584BBF5AC8CD}" srcOrd="3" destOrd="0" presId="urn:microsoft.com/office/officeart/2008/layout/VerticalCurvedList"/>
    <dgm:cxn modelId="{2040EA75-5160-49A2-BE04-D1653A8AA224}" type="presParOf" srcId="{97B62193-5952-451C-A032-24B3B2EA3076}" destId="{50571C53-9DF4-473F-B46D-5657433AA0A4}" srcOrd="4" destOrd="0" presId="urn:microsoft.com/office/officeart/2008/layout/VerticalCurvedList"/>
    <dgm:cxn modelId="{806BA813-B07C-46FE-82A2-1E2A9D173AD4}" type="presParOf" srcId="{50571C53-9DF4-473F-B46D-5657433AA0A4}" destId="{347CF1D6-54F1-4597-8009-9D2342388E1B}" srcOrd="0" destOrd="0" presId="urn:microsoft.com/office/officeart/2008/layout/VerticalCurvedList"/>
    <dgm:cxn modelId="{E97E818C-FA73-4BD6-9B49-8734001FC039}" type="presParOf" srcId="{97B62193-5952-451C-A032-24B3B2EA3076}" destId="{63729E07-5E2C-4312-B070-C0FADAC3D673}" srcOrd="5" destOrd="0" presId="urn:microsoft.com/office/officeart/2008/layout/VerticalCurvedList"/>
    <dgm:cxn modelId="{58C5B57A-7398-45EE-ABB3-6AF724D065E2}" type="presParOf" srcId="{97B62193-5952-451C-A032-24B3B2EA3076}" destId="{C8676676-3D75-4EE2-BE3B-CB3EFDE7F23C}" srcOrd="6" destOrd="0" presId="urn:microsoft.com/office/officeart/2008/layout/VerticalCurvedList"/>
    <dgm:cxn modelId="{A98D2B48-61F9-4C73-B5C0-2E6A61A62FE9}" type="presParOf" srcId="{C8676676-3D75-4EE2-BE3B-CB3EFDE7F23C}" destId="{44975C73-AAC4-428F-9E94-FD89BF6A9C3D}" srcOrd="0" destOrd="0" presId="urn:microsoft.com/office/officeart/2008/layout/VerticalCurvedList"/>
    <dgm:cxn modelId="{5C8D2212-51D5-4EE2-BB53-AC2448E9E813}" type="presParOf" srcId="{97B62193-5952-451C-A032-24B3B2EA3076}" destId="{218D4F6F-B658-41A6-8CA2-04F573A0CD2C}" srcOrd="7" destOrd="0" presId="urn:microsoft.com/office/officeart/2008/layout/VerticalCurvedList"/>
    <dgm:cxn modelId="{3E2D46AB-64C0-4599-A050-0C6BB4DC56CD}" type="presParOf" srcId="{97B62193-5952-451C-A032-24B3B2EA3076}" destId="{7997B9BA-8BDF-4A50-8107-0BCBE98804EF}" srcOrd="8" destOrd="0" presId="urn:microsoft.com/office/officeart/2008/layout/VerticalCurvedList"/>
    <dgm:cxn modelId="{75D919F9-7CC4-4DF4-B050-C38DF30B6CA6}" type="presParOf" srcId="{7997B9BA-8BDF-4A50-8107-0BCBE98804EF}" destId="{D6298742-3333-4FFF-BC71-661311F97259}" srcOrd="0" destOrd="0" presId="urn:microsoft.com/office/officeart/2008/layout/VerticalCurvedList"/>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95B48C6-1041-4820-BA95-073A574E50E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s-ES"/>
        </a:p>
      </dgm:t>
    </dgm:pt>
    <dgm:pt modelId="{C3F381DE-0FB3-4246-98F1-3FB58121E8D1}">
      <dgm:prSet phldrT="[Texto]" custT="1"/>
      <dgm:spPr/>
      <dgm:t>
        <a:bodyPr/>
        <a:lstStyle/>
        <a:p>
          <a:r>
            <a:rPr lang="es-ES" sz="2000" dirty="0">
              <a:solidFill>
                <a:schemeClr val="accent2"/>
              </a:solidFill>
              <a:latin typeface="Times New Roman" panose="02020603050405020304" pitchFamily="18" charset="0"/>
              <a:cs typeface="Times New Roman" panose="02020603050405020304" pitchFamily="18" charset="0"/>
            </a:rPr>
            <a:t>Ejemplo</a:t>
          </a:r>
        </a:p>
      </dgm:t>
    </dgm:pt>
    <dgm:pt modelId="{2247C7AC-7F71-4A5B-B608-0C680AD1D90C}" type="parTrans" cxnId="{3D661A46-C494-497F-956B-E59D3EEA7655}">
      <dgm:prSet/>
      <dgm:spPr/>
      <dgm:t>
        <a:bodyPr/>
        <a:lstStyle/>
        <a:p>
          <a:endParaRPr lang="es-ES">
            <a:solidFill>
              <a:srgbClr val="0000CC"/>
            </a:solidFill>
          </a:endParaRPr>
        </a:p>
      </dgm:t>
    </dgm:pt>
    <dgm:pt modelId="{678CC82E-683C-41A4-90D7-0A6B6478103A}" type="sibTrans" cxnId="{3D661A46-C494-497F-956B-E59D3EEA7655}">
      <dgm:prSet/>
      <dgm:spPr/>
      <dgm:t>
        <a:bodyPr/>
        <a:lstStyle/>
        <a:p>
          <a:endParaRPr lang="es-ES">
            <a:solidFill>
              <a:srgbClr val="0000CC"/>
            </a:solidFill>
          </a:endParaRPr>
        </a:p>
      </dgm:t>
    </dgm:pt>
    <dgm:pt modelId="{C9E3B82B-F6B8-4D42-A217-4D7E2CD98DFE}">
      <dgm:prSet phldrT="[Texto]" custT="1"/>
      <dgm:spPr/>
      <dgm:t>
        <a:bodyPr/>
        <a:lstStyle/>
        <a:p>
          <a:pPr algn="just"/>
          <a:r>
            <a:rPr lang="es-PE" sz="1600" dirty="0">
              <a:solidFill>
                <a:srgbClr val="0000CC"/>
              </a:solidFill>
              <a:latin typeface="Times New Roman" panose="02020603050405020304" pitchFamily="18" charset="0"/>
              <a:cs typeface="Times New Roman" panose="02020603050405020304" pitchFamily="18" charset="0"/>
            </a:rPr>
            <a:t>Población: 3 agentes (A, B, C)</a:t>
          </a:r>
          <a:endParaRPr lang="es-ES" sz="1600" dirty="0">
            <a:solidFill>
              <a:srgbClr val="0000CC"/>
            </a:solidFill>
          </a:endParaRPr>
        </a:p>
      </dgm:t>
    </dgm:pt>
    <dgm:pt modelId="{582E2155-4F12-490B-910B-1621C96A4BB7}" type="parTrans" cxnId="{3D6FB6D3-4F7C-4563-A14A-A9104A195292}">
      <dgm:prSet/>
      <dgm:spPr/>
      <dgm:t>
        <a:bodyPr/>
        <a:lstStyle/>
        <a:p>
          <a:endParaRPr lang="es-ES">
            <a:solidFill>
              <a:srgbClr val="0000CC"/>
            </a:solidFill>
          </a:endParaRPr>
        </a:p>
      </dgm:t>
    </dgm:pt>
    <dgm:pt modelId="{0BB13DE7-DC4E-474C-8A7B-C81FE565D2D5}" type="sibTrans" cxnId="{3D6FB6D3-4F7C-4563-A14A-A9104A195292}">
      <dgm:prSet/>
      <dgm:spPr/>
      <dgm:t>
        <a:bodyPr/>
        <a:lstStyle/>
        <a:p>
          <a:endParaRPr lang="es-ES">
            <a:solidFill>
              <a:srgbClr val="0000CC"/>
            </a:solidFill>
          </a:endParaRPr>
        </a:p>
      </dgm:t>
    </dgm:pt>
    <dgm:pt modelId="{0E68AC32-3D9B-4C1C-8F20-531E143A9C48}">
      <dgm:prSet phldrT="[Texto]" custT="1"/>
      <dgm:spPr/>
      <dgm:t>
        <a:bodyPr/>
        <a:lstStyle/>
        <a:p>
          <a:pPr algn="just"/>
          <a:r>
            <a:rPr lang="es-PE" sz="1600" dirty="0">
              <a:solidFill>
                <a:srgbClr val="0000CC"/>
              </a:solidFill>
              <a:latin typeface="Times New Roman" panose="02020603050405020304" pitchFamily="18" charset="0"/>
              <a:cs typeface="Times New Roman" panose="02020603050405020304" pitchFamily="18" charset="0"/>
            </a:rPr>
            <a:t>Muestra: 1 agente</a:t>
          </a:r>
          <a:endParaRPr lang="es-ES" sz="1600" dirty="0">
            <a:solidFill>
              <a:srgbClr val="0000CC"/>
            </a:solidFill>
          </a:endParaRPr>
        </a:p>
      </dgm:t>
    </dgm:pt>
    <dgm:pt modelId="{6BCD4BA8-9DFB-4A74-B764-10E06CCC6B92}" type="parTrans" cxnId="{46E9A76F-8D16-46BF-A670-B29C619ED5A3}">
      <dgm:prSet/>
      <dgm:spPr/>
      <dgm:t>
        <a:bodyPr/>
        <a:lstStyle/>
        <a:p>
          <a:endParaRPr lang="es-ES">
            <a:solidFill>
              <a:srgbClr val="0000CC"/>
            </a:solidFill>
          </a:endParaRPr>
        </a:p>
      </dgm:t>
    </dgm:pt>
    <dgm:pt modelId="{306D8E7C-9E63-4E64-9BBC-5E5BDEF8F8D1}" type="sibTrans" cxnId="{46E9A76F-8D16-46BF-A670-B29C619ED5A3}">
      <dgm:prSet/>
      <dgm:spPr/>
      <dgm:t>
        <a:bodyPr/>
        <a:lstStyle/>
        <a:p>
          <a:endParaRPr lang="es-ES">
            <a:solidFill>
              <a:srgbClr val="0000CC"/>
            </a:solidFill>
          </a:endParaRPr>
        </a:p>
      </dgm:t>
    </dgm:pt>
    <dgm:pt modelId="{260652AE-EF09-455E-BF0E-FCC3477884C5}">
      <dgm:prSet phldrT="[Texto]" custT="1"/>
      <dgm:spPr/>
      <dgm:t>
        <a:bodyPr/>
        <a:lstStyle/>
        <a:p>
          <a:pPr algn="just">
            <a:lnSpc>
              <a:spcPct val="150000"/>
            </a:lnSpc>
            <a:spcAft>
              <a:spcPts val="0"/>
            </a:spcAft>
          </a:pPr>
          <a:r>
            <a:rPr lang="es-PE" sz="1400" dirty="0">
              <a:solidFill>
                <a:srgbClr val="0000CC"/>
              </a:solidFill>
              <a:latin typeface="Times New Roman" panose="02020603050405020304" pitchFamily="18" charset="0"/>
              <a:cs typeface="Times New Roman" panose="02020603050405020304" pitchFamily="18" charset="0"/>
            </a:rPr>
            <a:t>Método de selección: Lanzar una moneda, si sale cara elige A, caso contrario, lanzar nuevamente, si sale cara elige B, caso contrario elige C</a:t>
          </a:r>
          <a:endParaRPr lang="es-ES" sz="1400" dirty="0">
            <a:solidFill>
              <a:srgbClr val="0000CC"/>
            </a:solidFill>
          </a:endParaRPr>
        </a:p>
      </dgm:t>
    </dgm:pt>
    <dgm:pt modelId="{2C825FA1-F4A0-48B3-94CE-3C0C594FB69D}" type="parTrans" cxnId="{90BAE050-0F5F-44C4-8159-37A41248EAD5}">
      <dgm:prSet/>
      <dgm:spPr/>
      <dgm:t>
        <a:bodyPr/>
        <a:lstStyle/>
        <a:p>
          <a:endParaRPr lang="es-ES">
            <a:solidFill>
              <a:srgbClr val="0000CC"/>
            </a:solidFill>
          </a:endParaRPr>
        </a:p>
      </dgm:t>
    </dgm:pt>
    <dgm:pt modelId="{AD8AF62E-2B7A-4A08-8524-62006ACC252E}" type="sibTrans" cxnId="{90BAE050-0F5F-44C4-8159-37A41248EAD5}">
      <dgm:prSet/>
      <dgm:spPr/>
      <dgm:t>
        <a:bodyPr/>
        <a:lstStyle/>
        <a:p>
          <a:endParaRPr lang="es-ES">
            <a:solidFill>
              <a:srgbClr val="0000CC"/>
            </a:solidFill>
          </a:endParaRPr>
        </a:p>
      </dgm:t>
    </dgm:pt>
    <dgm:pt modelId="{0E173F2C-05C6-4769-A07C-3C146B715F09}">
      <dgm:prSet custT="1"/>
      <dgm:spPr/>
      <dgm:t>
        <a:bodyPr/>
        <a:lstStyle/>
        <a:p>
          <a:pPr algn="just">
            <a:lnSpc>
              <a:spcPct val="150000"/>
            </a:lnSpc>
            <a:spcAft>
              <a:spcPts val="0"/>
            </a:spcAft>
          </a:pPr>
          <a:r>
            <a:rPr lang="es-PE" sz="1600" dirty="0">
              <a:solidFill>
                <a:srgbClr val="0000CC"/>
              </a:solidFill>
              <a:latin typeface="Times New Roman" panose="02020603050405020304" pitchFamily="18" charset="0"/>
              <a:cs typeface="Times New Roman" panose="02020603050405020304" pitchFamily="18" charset="0"/>
            </a:rPr>
            <a:t>Si las técnicas no consideran los principios de probabilidad, se llama </a:t>
          </a:r>
          <a:r>
            <a:rPr lang="es-PE" sz="1600" b="1" i="1" dirty="0">
              <a:solidFill>
                <a:srgbClr val="0000CC"/>
              </a:solidFill>
              <a:latin typeface="Times New Roman" panose="02020603050405020304" pitchFamily="18" charset="0"/>
              <a:cs typeface="Times New Roman" panose="02020603050405020304" pitchFamily="18" charset="0"/>
            </a:rPr>
            <a:t>MUESTREO NO PROBABILÍSTICO</a:t>
          </a:r>
          <a:endParaRPr lang="es-ES" sz="1600" dirty="0">
            <a:solidFill>
              <a:srgbClr val="0000CC"/>
            </a:solidFill>
          </a:endParaRPr>
        </a:p>
      </dgm:t>
    </dgm:pt>
    <dgm:pt modelId="{1585FBCE-3434-46BB-AC84-25E28E1160AE}" type="parTrans" cxnId="{D7B1BBFF-65ED-492A-8D1F-D6575F2792EB}">
      <dgm:prSet/>
      <dgm:spPr/>
      <dgm:t>
        <a:bodyPr/>
        <a:lstStyle/>
        <a:p>
          <a:endParaRPr lang="es-ES">
            <a:solidFill>
              <a:srgbClr val="0000CC"/>
            </a:solidFill>
          </a:endParaRPr>
        </a:p>
      </dgm:t>
    </dgm:pt>
    <dgm:pt modelId="{03487A38-B8A7-4BCB-A789-89D9121F4D7D}" type="sibTrans" cxnId="{D7B1BBFF-65ED-492A-8D1F-D6575F2792EB}">
      <dgm:prSet/>
      <dgm:spPr/>
      <dgm:t>
        <a:bodyPr/>
        <a:lstStyle/>
        <a:p>
          <a:endParaRPr lang="es-ES">
            <a:solidFill>
              <a:srgbClr val="0000CC"/>
            </a:solidFill>
          </a:endParaRPr>
        </a:p>
      </dgm:t>
    </dgm:pt>
    <dgm:pt modelId="{A376D703-2DBA-4DF0-B622-DE3CC707D686}" type="pres">
      <dgm:prSet presAssocID="{795B48C6-1041-4820-BA95-073A574E50E8}" presName="vert0" presStyleCnt="0">
        <dgm:presLayoutVars>
          <dgm:dir/>
          <dgm:animOne val="branch"/>
          <dgm:animLvl val="lvl"/>
        </dgm:presLayoutVars>
      </dgm:prSet>
      <dgm:spPr/>
    </dgm:pt>
    <dgm:pt modelId="{87D020EA-65B8-4807-BF1A-EE63A7C1FB2F}" type="pres">
      <dgm:prSet presAssocID="{C3F381DE-0FB3-4246-98F1-3FB58121E8D1}" presName="thickLine" presStyleLbl="alignNode1" presStyleIdx="0" presStyleCnt="1"/>
      <dgm:spPr/>
    </dgm:pt>
    <dgm:pt modelId="{1184480C-917E-4458-94A8-3D209B579B56}" type="pres">
      <dgm:prSet presAssocID="{C3F381DE-0FB3-4246-98F1-3FB58121E8D1}" presName="horz1" presStyleCnt="0"/>
      <dgm:spPr/>
    </dgm:pt>
    <dgm:pt modelId="{5333FD87-AF11-4D57-99E0-2C0E3BC83B76}" type="pres">
      <dgm:prSet presAssocID="{C3F381DE-0FB3-4246-98F1-3FB58121E8D1}" presName="tx1" presStyleLbl="revTx" presStyleIdx="0" presStyleCnt="5"/>
      <dgm:spPr/>
    </dgm:pt>
    <dgm:pt modelId="{85374322-392D-4453-97AF-2020CA80AE5C}" type="pres">
      <dgm:prSet presAssocID="{C3F381DE-0FB3-4246-98F1-3FB58121E8D1}" presName="vert1" presStyleCnt="0"/>
      <dgm:spPr/>
    </dgm:pt>
    <dgm:pt modelId="{294B227C-E411-4E58-B296-C3A4AE3196A1}" type="pres">
      <dgm:prSet presAssocID="{C9E3B82B-F6B8-4D42-A217-4D7E2CD98DFE}" presName="vertSpace2a" presStyleCnt="0"/>
      <dgm:spPr/>
    </dgm:pt>
    <dgm:pt modelId="{A89B21BB-4002-4641-A3EA-C9030DD835B7}" type="pres">
      <dgm:prSet presAssocID="{C9E3B82B-F6B8-4D42-A217-4D7E2CD98DFE}" presName="horz2" presStyleCnt="0"/>
      <dgm:spPr/>
    </dgm:pt>
    <dgm:pt modelId="{FD337912-D1C0-4A60-B6F6-88ED7B83E030}" type="pres">
      <dgm:prSet presAssocID="{C9E3B82B-F6B8-4D42-A217-4D7E2CD98DFE}" presName="horzSpace2" presStyleCnt="0"/>
      <dgm:spPr/>
    </dgm:pt>
    <dgm:pt modelId="{0E74F59A-798B-41B3-848B-DB6B9321CD59}" type="pres">
      <dgm:prSet presAssocID="{C9E3B82B-F6B8-4D42-A217-4D7E2CD98DFE}" presName="tx2" presStyleLbl="revTx" presStyleIdx="1" presStyleCnt="5"/>
      <dgm:spPr/>
    </dgm:pt>
    <dgm:pt modelId="{09986F7E-53ED-44BE-9460-49B18809D4D4}" type="pres">
      <dgm:prSet presAssocID="{C9E3B82B-F6B8-4D42-A217-4D7E2CD98DFE}" presName="vert2" presStyleCnt="0"/>
      <dgm:spPr/>
    </dgm:pt>
    <dgm:pt modelId="{52F45F7F-AD9F-4EA4-A372-41EEDEA80DE9}" type="pres">
      <dgm:prSet presAssocID="{C9E3B82B-F6B8-4D42-A217-4D7E2CD98DFE}" presName="thinLine2b" presStyleLbl="callout" presStyleIdx="0" presStyleCnt="4"/>
      <dgm:spPr/>
    </dgm:pt>
    <dgm:pt modelId="{1F843C9C-9299-4C67-A3C8-AFC106491490}" type="pres">
      <dgm:prSet presAssocID="{C9E3B82B-F6B8-4D42-A217-4D7E2CD98DFE}" presName="vertSpace2b" presStyleCnt="0"/>
      <dgm:spPr/>
    </dgm:pt>
    <dgm:pt modelId="{AFCB0EF5-E462-4777-B157-A7E0D3516394}" type="pres">
      <dgm:prSet presAssocID="{0E68AC32-3D9B-4C1C-8F20-531E143A9C48}" presName="horz2" presStyleCnt="0"/>
      <dgm:spPr/>
    </dgm:pt>
    <dgm:pt modelId="{5421999B-A584-486B-9758-25BCD91A215D}" type="pres">
      <dgm:prSet presAssocID="{0E68AC32-3D9B-4C1C-8F20-531E143A9C48}" presName="horzSpace2" presStyleCnt="0"/>
      <dgm:spPr/>
    </dgm:pt>
    <dgm:pt modelId="{4D9829CD-18CA-45C5-B681-09755CDF1D3A}" type="pres">
      <dgm:prSet presAssocID="{0E68AC32-3D9B-4C1C-8F20-531E143A9C48}" presName="tx2" presStyleLbl="revTx" presStyleIdx="2" presStyleCnt="5"/>
      <dgm:spPr/>
    </dgm:pt>
    <dgm:pt modelId="{5140EDF3-0E7E-482B-AE63-666658F2B208}" type="pres">
      <dgm:prSet presAssocID="{0E68AC32-3D9B-4C1C-8F20-531E143A9C48}" presName="vert2" presStyleCnt="0"/>
      <dgm:spPr/>
    </dgm:pt>
    <dgm:pt modelId="{FC3A8658-1742-45FE-8BF7-0A41793EA43E}" type="pres">
      <dgm:prSet presAssocID="{0E68AC32-3D9B-4C1C-8F20-531E143A9C48}" presName="thinLine2b" presStyleLbl="callout" presStyleIdx="1" presStyleCnt="4"/>
      <dgm:spPr/>
    </dgm:pt>
    <dgm:pt modelId="{DD9A6313-5AFD-41E5-8F7E-CB2A254F43BE}" type="pres">
      <dgm:prSet presAssocID="{0E68AC32-3D9B-4C1C-8F20-531E143A9C48}" presName="vertSpace2b" presStyleCnt="0"/>
      <dgm:spPr/>
    </dgm:pt>
    <dgm:pt modelId="{EE3349CF-F1FF-469A-B40B-E38F1FA24FCD}" type="pres">
      <dgm:prSet presAssocID="{260652AE-EF09-455E-BF0E-FCC3477884C5}" presName="horz2" presStyleCnt="0"/>
      <dgm:spPr/>
    </dgm:pt>
    <dgm:pt modelId="{5AD21027-F582-4506-85D4-2080AEE1F2B4}" type="pres">
      <dgm:prSet presAssocID="{260652AE-EF09-455E-BF0E-FCC3477884C5}" presName="horzSpace2" presStyleCnt="0"/>
      <dgm:spPr/>
    </dgm:pt>
    <dgm:pt modelId="{BDF679B3-01C6-493B-832A-53341D802D30}" type="pres">
      <dgm:prSet presAssocID="{260652AE-EF09-455E-BF0E-FCC3477884C5}" presName="tx2" presStyleLbl="revTx" presStyleIdx="3" presStyleCnt="5"/>
      <dgm:spPr/>
    </dgm:pt>
    <dgm:pt modelId="{984F48D9-9B13-4E30-ADE2-FDB7D379586B}" type="pres">
      <dgm:prSet presAssocID="{260652AE-EF09-455E-BF0E-FCC3477884C5}" presName="vert2" presStyleCnt="0"/>
      <dgm:spPr/>
    </dgm:pt>
    <dgm:pt modelId="{128B1393-B661-40F7-8CE6-E39701241E7E}" type="pres">
      <dgm:prSet presAssocID="{260652AE-EF09-455E-BF0E-FCC3477884C5}" presName="thinLine2b" presStyleLbl="callout" presStyleIdx="2" presStyleCnt="4"/>
      <dgm:spPr/>
    </dgm:pt>
    <dgm:pt modelId="{EBB40403-6F52-485D-BCEF-D5E6C9F59C4F}" type="pres">
      <dgm:prSet presAssocID="{260652AE-EF09-455E-BF0E-FCC3477884C5}" presName="vertSpace2b" presStyleCnt="0"/>
      <dgm:spPr/>
    </dgm:pt>
    <dgm:pt modelId="{593CE6A5-EF5B-4089-B023-25D030841D2A}" type="pres">
      <dgm:prSet presAssocID="{0E173F2C-05C6-4769-A07C-3C146B715F09}" presName="horz2" presStyleCnt="0"/>
      <dgm:spPr/>
    </dgm:pt>
    <dgm:pt modelId="{81B7758C-70DC-46FB-9322-265832EBDEB2}" type="pres">
      <dgm:prSet presAssocID="{0E173F2C-05C6-4769-A07C-3C146B715F09}" presName="horzSpace2" presStyleCnt="0"/>
      <dgm:spPr/>
    </dgm:pt>
    <dgm:pt modelId="{ADAECCD4-D715-4E54-9294-5647E1E2E391}" type="pres">
      <dgm:prSet presAssocID="{0E173F2C-05C6-4769-A07C-3C146B715F09}" presName="tx2" presStyleLbl="revTx" presStyleIdx="4" presStyleCnt="5"/>
      <dgm:spPr/>
    </dgm:pt>
    <dgm:pt modelId="{CC2C7F17-A1B0-49C1-8C55-EBCEF9E564F2}" type="pres">
      <dgm:prSet presAssocID="{0E173F2C-05C6-4769-A07C-3C146B715F09}" presName="vert2" presStyleCnt="0"/>
      <dgm:spPr/>
    </dgm:pt>
    <dgm:pt modelId="{21C9ADA1-78E5-4899-BD79-64604EEC2974}" type="pres">
      <dgm:prSet presAssocID="{0E173F2C-05C6-4769-A07C-3C146B715F09}" presName="thinLine2b" presStyleLbl="callout" presStyleIdx="3" presStyleCnt="4"/>
      <dgm:spPr/>
    </dgm:pt>
    <dgm:pt modelId="{E00493AD-7885-4402-AEE2-6CBC4F6B81D2}" type="pres">
      <dgm:prSet presAssocID="{0E173F2C-05C6-4769-A07C-3C146B715F09}" presName="vertSpace2b" presStyleCnt="0"/>
      <dgm:spPr/>
    </dgm:pt>
  </dgm:ptLst>
  <dgm:cxnLst>
    <dgm:cxn modelId="{FD713402-A436-4000-A7A1-1B5970463818}" type="presOf" srcId="{795B48C6-1041-4820-BA95-073A574E50E8}" destId="{A376D703-2DBA-4DF0-B622-DE3CC707D686}" srcOrd="0" destOrd="0" presId="urn:microsoft.com/office/officeart/2008/layout/LinedList"/>
    <dgm:cxn modelId="{8F72E745-4013-4816-86B3-67161615EB14}" type="presOf" srcId="{0E173F2C-05C6-4769-A07C-3C146B715F09}" destId="{ADAECCD4-D715-4E54-9294-5647E1E2E391}" srcOrd="0" destOrd="0" presId="urn:microsoft.com/office/officeart/2008/layout/LinedList"/>
    <dgm:cxn modelId="{3D661A46-C494-497F-956B-E59D3EEA7655}" srcId="{795B48C6-1041-4820-BA95-073A574E50E8}" destId="{C3F381DE-0FB3-4246-98F1-3FB58121E8D1}" srcOrd="0" destOrd="0" parTransId="{2247C7AC-7F71-4A5B-B608-0C680AD1D90C}" sibTransId="{678CC82E-683C-41A4-90D7-0A6B6478103A}"/>
    <dgm:cxn modelId="{13A3AF48-AB1A-43CE-9123-DA1CDEA83BDE}" type="presOf" srcId="{C9E3B82B-F6B8-4D42-A217-4D7E2CD98DFE}" destId="{0E74F59A-798B-41B3-848B-DB6B9321CD59}" srcOrd="0" destOrd="0" presId="urn:microsoft.com/office/officeart/2008/layout/LinedList"/>
    <dgm:cxn modelId="{46E9A76F-8D16-46BF-A670-B29C619ED5A3}" srcId="{C3F381DE-0FB3-4246-98F1-3FB58121E8D1}" destId="{0E68AC32-3D9B-4C1C-8F20-531E143A9C48}" srcOrd="1" destOrd="0" parTransId="{6BCD4BA8-9DFB-4A74-B764-10E06CCC6B92}" sibTransId="{306D8E7C-9E63-4E64-9BBC-5E5BDEF8F8D1}"/>
    <dgm:cxn modelId="{90BAE050-0F5F-44C4-8159-37A41248EAD5}" srcId="{C3F381DE-0FB3-4246-98F1-3FB58121E8D1}" destId="{260652AE-EF09-455E-BF0E-FCC3477884C5}" srcOrd="2" destOrd="0" parTransId="{2C825FA1-F4A0-48B3-94CE-3C0C594FB69D}" sibTransId="{AD8AF62E-2B7A-4A08-8524-62006ACC252E}"/>
    <dgm:cxn modelId="{3CC16C90-E43A-43D4-BB87-96BB765E0B24}" type="presOf" srcId="{0E68AC32-3D9B-4C1C-8F20-531E143A9C48}" destId="{4D9829CD-18CA-45C5-B681-09755CDF1D3A}" srcOrd="0" destOrd="0" presId="urn:microsoft.com/office/officeart/2008/layout/LinedList"/>
    <dgm:cxn modelId="{96756495-4DD1-4E82-8217-4F6133910744}" type="presOf" srcId="{C3F381DE-0FB3-4246-98F1-3FB58121E8D1}" destId="{5333FD87-AF11-4D57-99E0-2C0E3BC83B76}" srcOrd="0" destOrd="0" presId="urn:microsoft.com/office/officeart/2008/layout/LinedList"/>
    <dgm:cxn modelId="{4C72E7B8-6DA6-427F-9BBF-BC094E782D10}" type="presOf" srcId="{260652AE-EF09-455E-BF0E-FCC3477884C5}" destId="{BDF679B3-01C6-493B-832A-53341D802D30}" srcOrd="0" destOrd="0" presId="urn:microsoft.com/office/officeart/2008/layout/LinedList"/>
    <dgm:cxn modelId="{3D6FB6D3-4F7C-4563-A14A-A9104A195292}" srcId="{C3F381DE-0FB3-4246-98F1-3FB58121E8D1}" destId="{C9E3B82B-F6B8-4D42-A217-4D7E2CD98DFE}" srcOrd="0" destOrd="0" parTransId="{582E2155-4F12-490B-910B-1621C96A4BB7}" sibTransId="{0BB13DE7-DC4E-474C-8A7B-C81FE565D2D5}"/>
    <dgm:cxn modelId="{D7B1BBFF-65ED-492A-8D1F-D6575F2792EB}" srcId="{C3F381DE-0FB3-4246-98F1-3FB58121E8D1}" destId="{0E173F2C-05C6-4769-A07C-3C146B715F09}" srcOrd="3" destOrd="0" parTransId="{1585FBCE-3434-46BB-AC84-25E28E1160AE}" sibTransId="{03487A38-B8A7-4BCB-A789-89D9121F4D7D}"/>
    <dgm:cxn modelId="{5CD00CF4-4C7D-4185-9076-2D2C40068843}" type="presParOf" srcId="{A376D703-2DBA-4DF0-B622-DE3CC707D686}" destId="{87D020EA-65B8-4807-BF1A-EE63A7C1FB2F}" srcOrd="0" destOrd="0" presId="urn:microsoft.com/office/officeart/2008/layout/LinedList"/>
    <dgm:cxn modelId="{564369CF-A841-4340-9EE8-C7C7F47BBDE6}" type="presParOf" srcId="{A376D703-2DBA-4DF0-B622-DE3CC707D686}" destId="{1184480C-917E-4458-94A8-3D209B579B56}" srcOrd="1" destOrd="0" presId="urn:microsoft.com/office/officeart/2008/layout/LinedList"/>
    <dgm:cxn modelId="{EEDDB99F-A598-44C9-90CF-5C3A8E99111F}" type="presParOf" srcId="{1184480C-917E-4458-94A8-3D209B579B56}" destId="{5333FD87-AF11-4D57-99E0-2C0E3BC83B76}" srcOrd="0" destOrd="0" presId="urn:microsoft.com/office/officeart/2008/layout/LinedList"/>
    <dgm:cxn modelId="{171AD80F-A710-4A90-BC7F-F2EA51750BB7}" type="presParOf" srcId="{1184480C-917E-4458-94A8-3D209B579B56}" destId="{85374322-392D-4453-97AF-2020CA80AE5C}" srcOrd="1" destOrd="0" presId="urn:microsoft.com/office/officeart/2008/layout/LinedList"/>
    <dgm:cxn modelId="{05E2B70C-A24C-4F45-AF8C-CE4C860BE4EF}" type="presParOf" srcId="{85374322-392D-4453-97AF-2020CA80AE5C}" destId="{294B227C-E411-4E58-B296-C3A4AE3196A1}" srcOrd="0" destOrd="0" presId="urn:microsoft.com/office/officeart/2008/layout/LinedList"/>
    <dgm:cxn modelId="{CA666842-E771-473B-B949-A4EB6612FEEC}" type="presParOf" srcId="{85374322-392D-4453-97AF-2020CA80AE5C}" destId="{A89B21BB-4002-4641-A3EA-C9030DD835B7}" srcOrd="1" destOrd="0" presId="urn:microsoft.com/office/officeart/2008/layout/LinedList"/>
    <dgm:cxn modelId="{2A2FC5ED-01BF-4E16-925B-E5A4AEF2C8E8}" type="presParOf" srcId="{A89B21BB-4002-4641-A3EA-C9030DD835B7}" destId="{FD337912-D1C0-4A60-B6F6-88ED7B83E030}" srcOrd="0" destOrd="0" presId="urn:microsoft.com/office/officeart/2008/layout/LinedList"/>
    <dgm:cxn modelId="{FB89CC94-1960-4B74-9BF5-868573ADF533}" type="presParOf" srcId="{A89B21BB-4002-4641-A3EA-C9030DD835B7}" destId="{0E74F59A-798B-41B3-848B-DB6B9321CD59}" srcOrd="1" destOrd="0" presId="urn:microsoft.com/office/officeart/2008/layout/LinedList"/>
    <dgm:cxn modelId="{C110C0AB-687A-4EB2-A879-281C4C817306}" type="presParOf" srcId="{A89B21BB-4002-4641-A3EA-C9030DD835B7}" destId="{09986F7E-53ED-44BE-9460-49B18809D4D4}" srcOrd="2" destOrd="0" presId="urn:microsoft.com/office/officeart/2008/layout/LinedList"/>
    <dgm:cxn modelId="{C50CB6AE-F29B-41EC-86F0-BD8C8E5BED14}" type="presParOf" srcId="{85374322-392D-4453-97AF-2020CA80AE5C}" destId="{52F45F7F-AD9F-4EA4-A372-41EEDEA80DE9}" srcOrd="2" destOrd="0" presId="urn:microsoft.com/office/officeart/2008/layout/LinedList"/>
    <dgm:cxn modelId="{C4F3C96A-F67C-4D7A-ABC0-2A771F6E966A}" type="presParOf" srcId="{85374322-392D-4453-97AF-2020CA80AE5C}" destId="{1F843C9C-9299-4C67-A3C8-AFC106491490}" srcOrd="3" destOrd="0" presId="urn:microsoft.com/office/officeart/2008/layout/LinedList"/>
    <dgm:cxn modelId="{D5E8D542-1588-417D-8E48-202AB9FC2688}" type="presParOf" srcId="{85374322-392D-4453-97AF-2020CA80AE5C}" destId="{AFCB0EF5-E462-4777-B157-A7E0D3516394}" srcOrd="4" destOrd="0" presId="urn:microsoft.com/office/officeart/2008/layout/LinedList"/>
    <dgm:cxn modelId="{099C79F7-E1CF-43DE-8C7E-EAB5771988C1}" type="presParOf" srcId="{AFCB0EF5-E462-4777-B157-A7E0D3516394}" destId="{5421999B-A584-486B-9758-25BCD91A215D}" srcOrd="0" destOrd="0" presId="urn:microsoft.com/office/officeart/2008/layout/LinedList"/>
    <dgm:cxn modelId="{A0B3A4B7-0DD1-4474-875E-09A660FFCCF5}" type="presParOf" srcId="{AFCB0EF5-E462-4777-B157-A7E0D3516394}" destId="{4D9829CD-18CA-45C5-B681-09755CDF1D3A}" srcOrd="1" destOrd="0" presId="urn:microsoft.com/office/officeart/2008/layout/LinedList"/>
    <dgm:cxn modelId="{714E4D3D-249F-4D06-920B-DD3F7E28B323}" type="presParOf" srcId="{AFCB0EF5-E462-4777-B157-A7E0D3516394}" destId="{5140EDF3-0E7E-482B-AE63-666658F2B208}" srcOrd="2" destOrd="0" presId="urn:microsoft.com/office/officeart/2008/layout/LinedList"/>
    <dgm:cxn modelId="{E7B4EA4A-EBE5-4B9C-9AA9-3A1CF09BDF2B}" type="presParOf" srcId="{85374322-392D-4453-97AF-2020CA80AE5C}" destId="{FC3A8658-1742-45FE-8BF7-0A41793EA43E}" srcOrd="5" destOrd="0" presId="urn:microsoft.com/office/officeart/2008/layout/LinedList"/>
    <dgm:cxn modelId="{31CB4400-4484-48EC-AC09-D6E429CADCAC}" type="presParOf" srcId="{85374322-392D-4453-97AF-2020CA80AE5C}" destId="{DD9A6313-5AFD-41E5-8F7E-CB2A254F43BE}" srcOrd="6" destOrd="0" presId="urn:microsoft.com/office/officeart/2008/layout/LinedList"/>
    <dgm:cxn modelId="{72F22ECB-65E3-4B6C-B176-A52BE12710E5}" type="presParOf" srcId="{85374322-392D-4453-97AF-2020CA80AE5C}" destId="{EE3349CF-F1FF-469A-B40B-E38F1FA24FCD}" srcOrd="7" destOrd="0" presId="urn:microsoft.com/office/officeart/2008/layout/LinedList"/>
    <dgm:cxn modelId="{9D55CF00-485F-4547-A2F8-9C1072E98949}" type="presParOf" srcId="{EE3349CF-F1FF-469A-B40B-E38F1FA24FCD}" destId="{5AD21027-F582-4506-85D4-2080AEE1F2B4}" srcOrd="0" destOrd="0" presId="urn:microsoft.com/office/officeart/2008/layout/LinedList"/>
    <dgm:cxn modelId="{510675DE-6D38-4F85-930F-5DB433C7B68C}" type="presParOf" srcId="{EE3349CF-F1FF-469A-B40B-E38F1FA24FCD}" destId="{BDF679B3-01C6-493B-832A-53341D802D30}" srcOrd="1" destOrd="0" presId="urn:microsoft.com/office/officeart/2008/layout/LinedList"/>
    <dgm:cxn modelId="{EEA18F72-6158-4D58-A92A-0FE6F7AD1F7A}" type="presParOf" srcId="{EE3349CF-F1FF-469A-B40B-E38F1FA24FCD}" destId="{984F48D9-9B13-4E30-ADE2-FDB7D379586B}" srcOrd="2" destOrd="0" presId="urn:microsoft.com/office/officeart/2008/layout/LinedList"/>
    <dgm:cxn modelId="{C240894E-8232-4532-8FFF-A7FEF875A7A7}" type="presParOf" srcId="{85374322-392D-4453-97AF-2020CA80AE5C}" destId="{128B1393-B661-40F7-8CE6-E39701241E7E}" srcOrd="8" destOrd="0" presId="urn:microsoft.com/office/officeart/2008/layout/LinedList"/>
    <dgm:cxn modelId="{A5C161E6-B849-4A82-9780-A4F07A40CD6D}" type="presParOf" srcId="{85374322-392D-4453-97AF-2020CA80AE5C}" destId="{EBB40403-6F52-485D-BCEF-D5E6C9F59C4F}" srcOrd="9" destOrd="0" presId="urn:microsoft.com/office/officeart/2008/layout/LinedList"/>
    <dgm:cxn modelId="{307A65C2-82D9-40D8-AD3D-B91575EEA6E4}" type="presParOf" srcId="{85374322-392D-4453-97AF-2020CA80AE5C}" destId="{593CE6A5-EF5B-4089-B023-25D030841D2A}" srcOrd="10" destOrd="0" presId="urn:microsoft.com/office/officeart/2008/layout/LinedList"/>
    <dgm:cxn modelId="{F4ECD792-F205-40E6-9838-2EA1EFE415F3}" type="presParOf" srcId="{593CE6A5-EF5B-4089-B023-25D030841D2A}" destId="{81B7758C-70DC-46FB-9322-265832EBDEB2}" srcOrd="0" destOrd="0" presId="urn:microsoft.com/office/officeart/2008/layout/LinedList"/>
    <dgm:cxn modelId="{3B124694-4C91-4E71-B766-37EE4AC5809C}" type="presParOf" srcId="{593CE6A5-EF5B-4089-B023-25D030841D2A}" destId="{ADAECCD4-D715-4E54-9294-5647E1E2E391}" srcOrd="1" destOrd="0" presId="urn:microsoft.com/office/officeart/2008/layout/LinedList"/>
    <dgm:cxn modelId="{66D0660C-ACC4-438B-B7D9-CF25ACFE4CA4}" type="presParOf" srcId="{593CE6A5-EF5B-4089-B023-25D030841D2A}" destId="{CC2C7F17-A1B0-49C1-8C55-EBCEF9E564F2}" srcOrd="2" destOrd="0" presId="urn:microsoft.com/office/officeart/2008/layout/LinedList"/>
    <dgm:cxn modelId="{96F05214-341C-4249-AE5D-848315B638BF}" type="presParOf" srcId="{85374322-392D-4453-97AF-2020CA80AE5C}" destId="{21C9ADA1-78E5-4899-BD79-64604EEC2974}" srcOrd="11" destOrd="0" presId="urn:microsoft.com/office/officeart/2008/layout/LinedList"/>
    <dgm:cxn modelId="{95154BEA-ABEE-42B2-94D9-9131ECC73834}" type="presParOf" srcId="{85374322-392D-4453-97AF-2020CA80AE5C}" destId="{E00493AD-7885-4402-AEE2-6CBC4F6B81D2}"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C32B05-62EA-407A-B21C-2310C7945705}" type="doc">
      <dgm:prSet loTypeId="urn:microsoft.com/office/officeart/2005/8/layout/hList1" loCatId="list" qsTypeId="urn:microsoft.com/office/officeart/2005/8/quickstyle/simple4" qsCatId="simple" csTypeId="urn:microsoft.com/office/officeart/2005/8/colors/colorful1" csCatId="colorful" phldr="1"/>
      <dgm:spPr/>
      <dgm:t>
        <a:bodyPr/>
        <a:lstStyle/>
        <a:p>
          <a:endParaRPr lang="en-US"/>
        </a:p>
      </dgm:t>
    </dgm:pt>
    <dgm:pt modelId="{42D71409-67F9-455C-8C6D-716D284AAA6B}">
      <dgm:prSet phldrT="[Text]" custT="1"/>
      <dgm:spPr>
        <a:solidFill>
          <a:srgbClr val="FFC000"/>
        </a:solidFill>
      </dgm:spPr>
      <dgm:t>
        <a:bodyPr/>
        <a:lstStyle/>
        <a:p>
          <a:r>
            <a:rPr lang="es-PE" sz="2000" b="1" noProof="0" dirty="0">
              <a:solidFill>
                <a:schemeClr val="tx1"/>
              </a:solidFill>
              <a:latin typeface="Times New Roman" panose="02020603050405020304" pitchFamily="18" charset="0"/>
              <a:cs typeface="Times New Roman" panose="02020603050405020304" pitchFamily="18" charset="0"/>
            </a:rPr>
            <a:t>Técnicas Elementales</a:t>
          </a:r>
        </a:p>
      </dgm:t>
    </dgm:pt>
    <dgm:pt modelId="{51680ED1-AF6E-4B28-AE94-92B0EFB0DF7D}" type="parTrans" cxnId="{2AA9C11F-1F1D-428E-801A-47EAA766C99D}">
      <dgm:prSet/>
      <dgm:spPr/>
      <dgm:t>
        <a:bodyPr/>
        <a:lstStyle/>
        <a:p>
          <a:endParaRPr lang="es-PE" noProof="0" dirty="0">
            <a:solidFill>
              <a:schemeClr val="tx1"/>
            </a:solidFill>
            <a:latin typeface="Times New Roman" panose="02020603050405020304" pitchFamily="18" charset="0"/>
            <a:cs typeface="Times New Roman" panose="02020603050405020304" pitchFamily="18" charset="0"/>
          </a:endParaRPr>
        </a:p>
      </dgm:t>
    </dgm:pt>
    <dgm:pt modelId="{478B7D3C-9FB4-4BC6-90AC-49960560DECD}" type="sibTrans" cxnId="{2AA9C11F-1F1D-428E-801A-47EAA766C99D}">
      <dgm:prSet/>
      <dgm:spPr/>
      <dgm:t>
        <a:bodyPr/>
        <a:lstStyle/>
        <a:p>
          <a:endParaRPr lang="es-PE" noProof="0" dirty="0">
            <a:solidFill>
              <a:schemeClr val="tx1"/>
            </a:solidFill>
            <a:latin typeface="Times New Roman" panose="02020603050405020304" pitchFamily="18" charset="0"/>
            <a:cs typeface="Times New Roman" panose="02020603050405020304" pitchFamily="18" charset="0"/>
          </a:endParaRPr>
        </a:p>
      </dgm:t>
    </dgm:pt>
    <dgm:pt modelId="{F66099B6-DBBD-4AB0-82D2-877B80F846F7}">
      <dgm:prSet phldrT="[Text]" custT="1"/>
      <dgm:spPr>
        <a:solidFill>
          <a:srgbClr val="92D050"/>
        </a:solidFill>
      </dgm:spPr>
      <dgm:t>
        <a:bodyPr/>
        <a:lstStyle/>
        <a:p>
          <a:r>
            <a:rPr lang="es-PE" sz="2000" b="1" noProof="0" dirty="0">
              <a:solidFill>
                <a:schemeClr val="tx1"/>
              </a:solidFill>
              <a:latin typeface="Times New Roman" panose="02020603050405020304" pitchFamily="18" charset="0"/>
              <a:cs typeface="Times New Roman" panose="02020603050405020304" pitchFamily="18" charset="0"/>
            </a:rPr>
            <a:t>Técnicas Complejas</a:t>
          </a:r>
        </a:p>
      </dgm:t>
    </dgm:pt>
    <dgm:pt modelId="{B09C8BFB-F41C-4AC4-AB94-F216E3081C2D}" type="parTrans" cxnId="{B4F3EA32-CE64-4A92-9BAE-BC57E5392B05}">
      <dgm:prSet/>
      <dgm:spPr/>
      <dgm:t>
        <a:bodyPr/>
        <a:lstStyle/>
        <a:p>
          <a:endParaRPr lang="es-PE" noProof="0" dirty="0">
            <a:solidFill>
              <a:schemeClr val="tx1"/>
            </a:solidFill>
            <a:latin typeface="Times New Roman" panose="02020603050405020304" pitchFamily="18" charset="0"/>
            <a:cs typeface="Times New Roman" panose="02020603050405020304" pitchFamily="18" charset="0"/>
          </a:endParaRPr>
        </a:p>
      </dgm:t>
    </dgm:pt>
    <dgm:pt modelId="{BC531B32-9B0E-482E-BF91-65C61F17168D}" type="sibTrans" cxnId="{B4F3EA32-CE64-4A92-9BAE-BC57E5392B05}">
      <dgm:prSet/>
      <dgm:spPr/>
      <dgm:t>
        <a:bodyPr/>
        <a:lstStyle/>
        <a:p>
          <a:endParaRPr lang="es-PE" noProof="0" dirty="0">
            <a:solidFill>
              <a:schemeClr val="tx1"/>
            </a:solidFill>
            <a:latin typeface="Times New Roman" panose="02020603050405020304" pitchFamily="18" charset="0"/>
            <a:cs typeface="Times New Roman" panose="02020603050405020304" pitchFamily="18" charset="0"/>
          </a:endParaRPr>
        </a:p>
      </dgm:t>
    </dgm:pt>
    <dgm:pt modelId="{3AF880A5-0F00-4315-A5DF-1FE656798601}">
      <dgm:prSet phldrT="[Text]" custT="1"/>
      <dgm:spPr>
        <a:solidFill>
          <a:srgbClr val="FFCCFF">
            <a:alpha val="89804"/>
          </a:srgbClr>
        </a:solidFill>
      </dgm:spPr>
      <dgm:t>
        <a:bodyPr/>
        <a:lstStyle/>
        <a:p>
          <a:pPr algn="just">
            <a:lnSpc>
              <a:spcPct val="150000"/>
            </a:lnSpc>
            <a:spcAft>
              <a:spcPts val="0"/>
            </a:spcAft>
          </a:pPr>
          <a:r>
            <a:rPr lang="es-PE" sz="2000" noProof="0" dirty="0">
              <a:solidFill>
                <a:schemeClr val="tx1"/>
              </a:solidFill>
              <a:latin typeface="Times New Roman" panose="02020603050405020304" pitchFamily="18" charset="0"/>
              <a:cs typeface="Times New Roman" panose="02020603050405020304" pitchFamily="18" charset="0"/>
            </a:rPr>
            <a:t>Muestreo Sistemático</a:t>
          </a:r>
        </a:p>
      </dgm:t>
    </dgm:pt>
    <dgm:pt modelId="{A13BB1F9-5857-4B43-8BF5-6589AA2CB759}" type="parTrans" cxnId="{24F8CBE2-5003-4E69-A772-6B98F2B05181}">
      <dgm:prSet/>
      <dgm:spPr/>
      <dgm:t>
        <a:bodyPr/>
        <a:lstStyle/>
        <a:p>
          <a:endParaRPr lang="es-PE" noProof="0" dirty="0">
            <a:solidFill>
              <a:schemeClr val="tx1"/>
            </a:solidFill>
            <a:latin typeface="Times New Roman" panose="02020603050405020304" pitchFamily="18" charset="0"/>
            <a:cs typeface="Times New Roman" panose="02020603050405020304" pitchFamily="18" charset="0"/>
          </a:endParaRPr>
        </a:p>
      </dgm:t>
    </dgm:pt>
    <dgm:pt modelId="{C198C41D-2640-4669-83ED-E0CD35701C8E}" type="sibTrans" cxnId="{24F8CBE2-5003-4E69-A772-6B98F2B05181}">
      <dgm:prSet/>
      <dgm:spPr/>
      <dgm:t>
        <a:bodyPr/>
        <a:lstStyle/>
        <a:p>
          <a:endParaRPr lang="es-PE" noProof="0" dirty="0">
            <a:solidFill>
              <a:schemeClr val="tx1"/>
            </a:solidFill>
            <a:latin typeface="Times New Roman" panose="02020603050405020304" pitchFamily="18" charset="0"/>
            <a:cs typeface="Times New Roman" panose="02020603050405020304" pitchFamily="18" charset="0"/>
          </a:endParaRPr>
        </a:p>
      </dgm:t>
    </dgm:pt>
    <dgm:pt modelId="{8EA7219F-BDB2-48EB-9EEB-3133522D132E}">
      <dgm:prSet phldrT="[Text]" custT="1"/>
      <dgm:spPr>
        <a:solidFill>
          <a:srgbClr val="FFCCFF">
            <a:alpha val="89804"/>
          </a:srgbClr>
        </a:solidFill>
      </dgm:spPr>
      <dgm:t>
        <a:bodyPr/>
        <a:lstStyle/>
        <a:p>
          <a:pPr algn="just">
            <a:lnSpc>
              <a:spcPct val="150000"/>
            </a:lnSpc>
            <a:spcAft>
              <a:spcPts val="0"/>
            </a:spcAft>
          </a:pPr>
          <a:r>
            <a:rPr lang="es-PE" sz="2000" noProof="0" dirty="0">
              <a:solidFill>
                <a:schemeClr val="tx1"/>
              </a:solidFill>
              <a:latin typeface="Times New Roman" panose="02020603050405020304" pitchFamily="18" charset="0"/>
              <a:cs typeface="Times New Roman" panose="02020603050405020304" pitchFamily="18" charset="0"/>
            </a:rPr>
            <a:t>Muestreo Aleatorio Simple</a:t>
          </a:r>
        </a:p>
      </dgm:t>
    </dgm:pt>
    <dgm:pt modelId="{3EE8403A-CB7C-4815-85BD-AEBCAEB71B37}" type="parTrans" cxnId="{58AD7EEF-D408-406B-87EE-4691D4C30668}">
      <dgm:prSet/>
      <dgm:spPr/>
      <dgm:t>
        <a:bodyPr/>
        <a:lstStyle/>
        <a:p>
          <a:endParaRPr lang="es-PE" noProof="0" dirty="0">
            <a:solidFill>
              <a:schemeClr val="tx1"/>
            </a:solidFill>
            <a:latin typeface="Times New Roman" panose="02020603050405020304" pitchFamily="18" charset="0"/>
            <a:cs typeface="Times New Roman" panose="02020603050405020304" pitchFamily="18" charset="0"/>
          </a:endParaRPr>
        </a:p>
      </dgm:t>
    </dgm:pt>
    <dgm:pt modelId="{C94B7947-85DC-4B21-BB99-DF8438356F98}" type="sibTrans" cxnId="{58AD7EEF-D408-406B-87EE-4691D4C30668}">
      <dgm:prSet/>
      <dgm:spPr/>
      <dgm:t>
        <a:bodyPr/>
        <a:lstStyle/>
        <a:p>
          <a:endParaRPr lang="es-PE" noProof="0" dirty="0">
            <a:solidFill>
              <a:schemeClr val="tx1"/>
            </a:solidFill>
            <a:latin typeface="Times New Roman" panose="02020603050405020304" pitchFamily="18" charset="0"/>
            <a:cs typeface="Times New Roman" panose="02020603050405020304" pitchFamily="18" charset="0"/>
          </a:endParaRPr>
        </a:p>
      </dgm:t>
    </dgm:pt>
    <dgm:pt modelId="{8E4D864B-9C86-44E0-B1D0-FF14007BE490}">
      <dgm:prSet phldrT="[Text]" custT="1"/>
      <dgm:spPr>
        <a:solidFill>
          <a:srgbClr val="FFCCFF">
            <a:alpha val="89804"/>
          </a:srgbClr>
        </a:solidFill>
      </dgm:spPr>
      <dgm:t>
        <a:bodyPr/>
        <a:lstStyle/>
        <a:p>
          <a:pPr algn="just">
            <a:lnSpc>
              <a:spcPct val="150000"/>
            </a:lnSpc>
            <a:spcAft>
              <a:spcPts val="0"/>
            </a:spcAft>
          </a:pPr>
          <a:r>
            <a:rPr lang="es-PE" sz="2000" noProof="0" dirty="0">
              <a:solidFill>
                <a:schemeClr val="tx1"/>
              </a:solidFill>
              <a:latin typeface="Times New Roman" panose="02020603050405020304" pitchFamily="18" charset="0"/>
              <a:cs typeface="Times New Roman" panose="02020603050405020304" pitchFamily="18" charset="0"/>
            </a:rPr>
            <a:t>Muestreo Estratificado</a:t>
          </a:r>
        </a:p>
      </dgm:t>
    </dgm:pt>
    <dgm:pt modelId="{0C2EB5D3-A80D-470E-9432-712CB89B8DFE}" type="parTrans" cxnId="{7FE3C242-7C67-4242-B2E6-4A6B47812D38}">
      <dgm:prSet/>
      <dgm:spPr/>
      <dgm:t>
        <a:bodyPr/>
        <a:lstStyle/>
        <a:p>
          <a:endParaRPr lang="es-PE" noProof="0" dirty="0">
            <a:solidFill>
              <a:schemeClr val="tx1"/>
            </a:solidFill>
            <a:latin typeface="Times New Roman" panose="02020603050405020304" pitchFamily="18" charset="0"/>
            <a:cs typeface="Times New Roman" panose="02020603050405020304" pitchFamily="18" charset="0"/>
          </a:endParaRPr>
        </a:p>
      </dgm:t>
    </dgm:pt>
    <dgm:pt modelId="{9AE12D6D-8EF1-45D8-8B34-9928CD08CF79}" type="sibTrans" cxnId="{7FE3C242-7C67-4242-B2E6-4A6B47812D38}">
      <dgm:prSet/>
      <dgm:spPr/>
      <dgm:t>
        <a:bodyPr/>
        <a:lstStyle/>
        <a:p>
          <a:endParaRPr lang="es-PE" noProof="0" dirty="0">
            <a:solidFill>
              <a:schemeClr val="tx1"/>
            </a:solidFill>
            <a:latin typeface="Times New Roman" panose="02020603050405020304" pitchFamily="18" charset="0"/>
            <a:cs typeface="Times New Roman" panose="02020603050405020304" pitchFamily="18" charset="0"/>
          </a:endParaRPr>
        </a:p>
      </dgm:t>
    </dgm:pt>
    <dgm:pt modelId="{A75FE0C3-58DD-4593-8B4C-795D37A12CC2}">
      <dgm:prSet phldrT="[Text]" custT="1"/>
      <dgm:spPr>
        <a:solidFill>
          <a:srgbClr val="FFCCFF">
            <a:alpha val="89804"/>
          </a:srgbClr>
        </a:solidFill>
      </dgm:spPr>
      <dgm:t>
        <a:bodyPr/>
        <a:lstStyle/>
        <a:p>
          <a:pPr algn="just">
            <a:lnSpc>
              <a:spcPct val="150000"/>
            </a:lnSpc>
            <a:spcAft>
              <a:spcPts val="0"/>
            </a:spcAft>
          </a:pPr>
          <a:r>
            <a:rPr lang="es-PE" sz="2000" noProof="0" dirty="0">
              <a:solidFill>
                <a:schemeClr val="tx1"/>
              </a:solidFill>
              <a:latin typeface="Times New Roman" panose="02020603050405020304" pitchFamily="18" charset="0"/>
              <a:cs typeface="Times New Roman" panose="02020603050405020304" pitchFamily="18" charset="0"/>
            </a:rPr>
            <a:t>Muestreo por conglomerados</a:t>
          </a:r>
        </a:p>
      </dgm:t>
    </dgm:pt>
    <dgm:pt modelId="{DB58ED3F-3B50-4AA1-A061-7CB916853962}" type="parTrans" cxnId="{789207B9-BC75-42BD-B7CB-70A31B31119C}">
      <dgm:prSet/>
      <dgm:spPr/>
      <dgm:t>
        <a:bodyPr/>
        <a:lstStyle/>
        <a:p>
          <a:endParaRPr lang="es-PE" noProof="0" dirty="0">
            <a:solidFill>
              <a:schemeClr val="tx1"/>
            </a:solidFill>
            <a:latin typeface="Times New Roman" panose="02020603050405020304" pitchFamily="18" charset="0"/>
            <a:cs typeface="Times New Roman" panose="02020603050405020304" pitchFamily="18" charset="0"/>
          </a:endParaRPr>
        </a:p>
      </dgm:t>
    </dgm:pt>
    <dgm:pt modelId="{F18D486E-D4E5-45E7-8676-E8A3671DEC14}" type="sibTrans" cxnId="{789207B9-BC75-42BD-B7CB-70A31B31119C}">
      <dgm:prSet/>
      <dgm:spPr/>
      <dgm:t>
        <a:bodyPr/>
        <a:lstStyle/>
        <a:p>
          <a:endParaRPr lang="es-PE" noProof="0" dirty="0">
            <a:solidFill>
              <a:schemeClr val="tx1"/>
            </a:solidFill>
            <a:latin typeface="Times New Roman" panose="02020603050405020304" pitchFamily="18" charset="0"/>
            <a:cs typeface="Times New Roman" panose="02020603050405020304" pitchFamily="18" charset="0"/>
          </a:endParaRPr>
        </a:p>
      </dgm:t>
    </dgm:pt>
    <dgm:pt modelId="{C594B031-7BF2-45AF-9533-485E4903B324}">
      <dgm:prSet phldrT="[Text]" custT="1"/>
      <dgm:spPr>
        <a:solidFill>
          <a:schemeClr val="accent3">
            <a:lumMod val="95000"/>
            <a:alpha val="90000"/>
          </a:schemeClr>
        </a:solidFill>
      </dgm:spPr>
      <dgm:t>
        <a:bodyPr/>
        <a:lstStyle/>
        <a:p>
          <a:pPr algn="just">
            <a:lnSpc>
              <a:spcPct val="150000"/>
            </a:lnSpc>
            <a:spcAft>
              <a:spcPts val="0"/>
            </a:spcAft>
          </a:pPr>
          <a:r>
            <a:rPr lang="es-PE" sz="1600" dirty="0">
              <a:latin typeface="Times New Roman" panose="02020603050405020304" pitchFamily="18" charset="0"/>
              <a:cs typeface="Times New Roman" panose="02020603050405020304" pitchFamily="18" charset="0"/>
            </a:rPr>
            <a:t>Muestreo de conglomerados sin </a:t>
          </a:r>
          <a:r>
            <a:rPr lang="es-PE" sz="1600" dirty="0" err="1">
              <a:latin typeface="Times New Roman" panose="02020603050405020304" pitchFamily="18" charset="0"/>
              <a:cs typeface="Times New Roman" panose="02020603050405020304" pitchFamily="18" charset="0"/>
            </a:rPr>
            <a:t>submuestreo</a:t>
          </a:r>
          <a:r>
            <a:rPr lang="es-PE" sz="1600" dirty="0">
              <a:latin typeface="Times New Roman" panose="02020603050405020304" pitchFamily="18" charset="0"/>
              <a:cs typeface="Times New Roman" panose="02020603050405020304" pitchFamily="18" charset="0"/>
            </a:rPr>
            <a:t> (</a:t>
          </a:r>
          <a:r>
            <a:rPr lang="es-PE" sz="1600" dirty="0" err="1">
              <a:latin typeface="Times New Roman" panose="02020603050405020304" pitchFamily="18" charset="0"/>
              <a:cs typeface="Times New Roman" panose="02020603050405020304" pitchFamily="18" charset="0"/>
            </a:rPr>
            <a:t>Bietápico</a:t>
          </a:r>
          <a:r>
            <a:rPr lang="es-PE" sz="1600" dirty="0">
              <a:latin typeface="Times New Roman" panose="02020603050405020304" pitchFamily="18" charset="0"/>
              <a:cs typeface="Times New Roman" panose="02020603050405020304" pitchFamily="18" charset="0"/>
            </a:rPr>
            <a:t>)</a:t>
          </a:r>
          <a:endParaRPr lang="es-PE" sz="1600" noProof="0" dirty="0">
            <a:solidFill>
              <a:schemeClr val="tx1"/>
            </a:solidFill>
            <a:latin typeface="Times New Roman" panose="02020603050405020304" pitchFamily="18" charset="0"/>
            <a:cs typeface="Times New Roman" panose="02020603050405020304" pitchFamily="18" charset="0"/>
          </a:endParaRPr>
        </a:p>
      </dgm:t>
    </dgm:pt>
    <dgm:pt modelId="{5A69C382-C836-4651-90C3-9B7AEF3C05FB}" type="parTrans" cxnId="{1863D860-3716-4E6D-8428-692C06989C2B}">
      <dgm:prSet/>
      <dgm:spPr/>
      <dgm:t>
        <a:bodyPr/>
        <a:lstStyle/>
        <a:p>
          <a:endParaRPr lang="es-PE" noProof="0" dirty="0">
            <a:solidFill>
              <a:schemeClr val="tx1"/>
            </a:solidFill>
            <a:latin typeface="Times New Roman" panose="02020603050405020304" pitchFamily="18" charset="0"/>
            <a:cs typeface="Times New Roman" panose="02020603050405020304" pitchFamily="18" charset="0"/>
          </a:endParaRPr>
        </a:p>
      </dgm:t>
    </dgm:pt>
    <dgm:pt modelId="{5D8246B1-B7CD-4698-B93F-EA29EBA4C752}" type="sibTrans" cxnId="{1863D860-3716-4E6D-8428-692C06989C2B}">
      <dgm:prSet/>
      <dgm:spPr/>
      <dgm:t>
        <a:bodyPr/>
        <a:lstStyle/>
        <a:p>
          <a:endParaRPr lang="es-PE" noProof="0" dirty="0">
            <a:solidFill>
              <a:schemeClr val="tx1"/>
            </a:solidFill>
            <a:latin typeface="Times New Roman" panose="02020603050405020304" pitchFamily="18" charset="0"/>
            <a:cs typeface="Times New Roman" panose="02020603050405020304" pitchFamily="18" charset="0"/>
          </a:endParaRPr>
        </a:p>
      </dgm:t>
    </dgm:pt>
    <dgm:pt modelId="{B8A10805-7404-489D-A09A-083DA05763EB}">
      <dgm:prSet phldrT="[Text]" custT="1"/>
      <dgm:spPr>
        <a:solidFill>
          <a:schemeClr val="accent3">
            <a:lumMod val="95000"/>
            <a:alpha val="90000"/>
          </a:schemeClr>
        </a:solidFill>
      </dgm:spPr>
      <dgm:t>
        <a:bodyPr/>
        <a:lstStyle/>
        <a:p>
          <a:pPr algn="just">
            <a:lnSpc>
              <a:spcPct val="150000"/>
            </a:lnSpc>
            <a:spcAft>
              <a:spcPts val="0"/>
            </a:spcAft>
          </a:pPr>
          <a:r>
            <a:rPr lang="es-PE" sz="1600" dirty="0">
              <a:latin typeface="Times New Roman" panose="02020603050405020304" pitchFamily="18" charset="0"/>
              <a:cs typeface="Times New Roman" panose="02020603050405020304" pitchFamily="18" charset="0"/>
            </a:rPr>
            <a:t>Muestreo de Conglomerados con </a:t>
          </a:r>
          <a:r>
            <a:rPr lang="es-PE" sz="1600" dirty="0" err="1">
              <a:latin typeface="Times New Roman" panose="02020603050405020304" pitchFamily="18" charset="0"/>
              <a:cs typeface="Times New Roman" panose="02020603050405020304" pitchFamily="18" charset="0"/>
            </a:rPr>
            <a:t>submuestreo</a:t>
          </a:r>
          <a:r>
            <a:rPr lang="es-PE" sz="1600" dirty="0">
              <a:latin typeface="Times New Roman" panose="02020603050405020304" pitchFamily="18" charset="0"/>
              <a:cs typeface="Times New Roman" panose="02020603050405020304" pitchFamily="18" charset="0"/>
            </a:rPr>
            <a:t> (</a:t>
          </a:r>
          <a:r>
            <a:rPr lang="es-PE" sz="1600" dirty="0" err="1">
              <a:latin typeface="Times New Roman" panose="02020603050405020304" pitchFamily="18" charset="0"/>
              <a:cs typeface="Times New Roman" panose="02020603050405020304" pitchFamily="18" charset="0"/>
            </a:rPr>
            <a:t>Bietápico</a:t>
          </a:r>
          <a:r>
            <a:rPr lang="es-PE" sz="1600" dirty="0">
              <a:latin typeface="Times New Roman" panose="02020603050405020304" pitchFamily="18" charset="0"/>
              <a:cs typeface="Times New Roman" panose="02020603050405020304" pitchFamily="18" charset="0"/>
            </a:rPr>
            <a:t>)</a:t>
          </a:r>
          <a:endParaRPr lang="es-PE" sz="1600" noProof="0" dirty="0">
            <a:solidFill>
              <a:schemeClr val="tx1"/>
            </a:solidFill>
            <a:latin typeface="Times New Roman" panose="02020603050405020304" pitchFamily="18" charset="0"/>
            <a:cs typeface="Times New Roman" panose="02020603050405020304" pitchFamily="18" charset="0"/>
          </a:endParaRPr>
        </a:p>
      </dgm:t>
    </dgm:pt>
    <dgm:pt modelId="{6CDBF375-808C-46F6-80F7-083063EA634E}" type="parTrans" cxnId="{9820DF08-94D1-467C-BCE9-D368BFE351EF}">
      <dgm:prSet/>
      <dgm:spPr/>
      <dgm:t>
        <a:bodyPr/>
        <a:lstStyle/>
        <a:p>
          <a:endParaRPr lang="es-PE" noProof="0" dirty="0">
            <a:solidFill>
              <a:schemeClr val="tx1"/>
            </a:solidFill>
            <a:latin typeface="Times New Roman" panose="02020603050405020304" pitchFamily="18" charset="0"/>
            <a:cs typeface="Times New Roman" panose="02020603050405020304" pitchFamily="18" charset="0"/>
          </a:endParaRPr>
        </a:p>
      </dgm:t>
    </dgm:pt>
    <dgm:pt modelId="{F010827A-52D4-4214-980D-E3C0016A3B0E}" type="sibTrans" cxnId="{9820DF08-94D1-467C-BCE9-D368BFE351EF}">
      <dgm:prSet/>
      <dgm:spPr/>
      <dgm:t>
        <a:bodyPr/>
        <a:lstStyle/>
        <a:p>
          <a:endParaRPr lang="es-PE" noProof="0" dirty="0">
            <a:solidFill>
              <a:schemeClr val="tx1"/>
            </a:solidFill>
            <a:latin typeface="Times New Roman" panose="02020603050405020304" pitchFamily="18" charset="0"/>
            <a:cs typeface="Times New Roman" panose="02020603050405020304" pitchFamily="18" charset="0"/>
          </a:endParaRPr>
        </a:p>
      </dgm:t>
    </dgm:pt>
    <dgm:pt modelId="{F107145E-3860-401F-B7EB-EB5D4F2090D2}">
      <dgm:prSet phldrT="[Text]" custT="1"/>
      <dgm:spPr>
        <a:solidFill>
          <a:schemeClr val="accent3">
            <a:lumMod val="95000"/>
            <a:alpha val="90000"/>
          </a:schemeClr>
        </a:solidFill>
      </dgm:spPr>
      <dgm:t>
        <a:bodyPr/>
        <a:lstStyle/>
        <a:p>
          <a:pPr algn="just">
            <a:lnSpc>
              <a:spcPct val="150000"/>
            </a:lnSpc>
            <a:spcAft>
              <a:spcPts val="0"/>
            </a:spcAft>
          </a:pPr>
          <a:r>
            <a:rPr lang="es-PE" sz="1600" dirty="0">
              <a:latin typeface="Times New Roman" panose="02020603050405020304" pitchFamily="18" charset="0"/>
              <a:cs typeface="Times New Roman" panose="02020603050405020304" pitchFamily="18" charset="0"/>
            </a:rPr>
            <a:t>Muestreo </a:t>
          </a:r>
          <a:r>
            <a:rPr lang="es-PE" sz="1600" dirty="0" err="1">
              <a:latin typeface="Times New Roman" panose="02020603050405020304" pitchFamily="18" charset="0"/>
              <a:cs typeface="Times New Roman" panose="02020603050405020304" pitchFamily="18" charset="0"/>
            </a:rPr>
            <a:t>Multietápico</a:t>
          </a:r>
          <a:endParaRPr lang="es-PE" sz="1600" noProof="0" dirty="0">
            <a:solidFill>
              <a:schemeClr val="tx1"/>
            </a:solidFill>
            <a:latin typeface="Times New Roman" panose="02020603050405020304" pitchFamily="18" charset="0"/>
            <a:cs typeface="Times New Roman" panose="02020603050405020304" pitchFamily="18" charset="0"/>
          </a:endParaRPr>
        </a:p>
      </dgm:t>
    </dgm:pt>
    <dgm:pt modelId="{B0B71044-3731-4153-AC1D-ABD4A370A7C6}" type="parTrans" cxnId="{4B0427C1-D207-431F-943A-3FFF02C48291}">
      <dgm:prSet/>
      <dgm:spPr/>
      <dgm:t>
        <a:bodyPr/>
        <a:lstStyle/>
        <a:p>
          <a:endParaRPr lang="es-PE" noProof="0" dirty="0">
            <a:solidFill>
              <a:schemeClr val="tx1"/>
            </a:solidFill>
            <a:latin typeface="Times New Roman" panose="02020603050405020304" pitchFamily="18" charset="0"/>
            <a:cs typeface="Times New Roman" panose="02020603050405020304" pitchFamily="18" charset="0"/>
          </a:endParaRPr>
        </a:p>
      </dgm:t>
    </dgm:pt>
    <dgm:pt modelId="{D2BEBC07-AB12-4CB6-ADA6-4320DA88F020}" type="sibTrans" cxnId="{4B0427C1-D207-431F-943A-3FFF02C48291}">
      <dgm:prSet/>
      <dgm:spPr/>
      <dgm:t>
        <a:bodyPr/>
        <a:lstStyle/>
        <a:p>
          <a:endParaRPr lang="es-PE" noProof="0" dirty="0">
            <a:solidFill>
              <a:schemeClr val="tx1"/>
            </a:solidFill>
            <a:latin typeface="Times New Roman" panose="02020603050405020304" pitchFamily="18" charset="0"/>
            <a:cs typeface="Times New Roman" panose="02020603050405020304" pitchFamily="18" charset="0"/>
          </a:endParaRPr>
        </a:p>
      </dgm:t>
    </dgm:pt>
    <dgm:pt modelId="{8AD88742-124D-427E-95CA-793AD169CFCF}">
      <dgm:prSet phldrT="[Text]" custT="1"/>
      <dgm:spPr>
        <a:solidFill>
          <a:schemeClr val="accent3">
            <a:lumMod val="95000"/>
            <a:alpha val="90000"/>
          </a:schemeClr>
        </a:solidFill>
      </dgm:spPr>
      <dgm:t>
        <a:bodyPr/>
        <a:lstStyle/>
        <a:p>
          <a:pPr algn="just">
            <a:lnSpc>
              <a:spcPct val="150000"/>
            </a:lnSpc>
            <a:spcAft>
              <a:spcPts val="0"/>
            </a:spcAft>
          </a:pPr>
          <a:r>
            <a:rPr lang="es-PE" sz="1600" dirty="0">
              <a:latin typeface="Times New Roman" panose="02020603050405020304" pitchFamily="18" charset="0"/>
              <a:cs typeface="Times New Roman" panose="02020603050405020304" pitchFamily="18" charset="0"/>
            </a:rPr>
            <a:t>Muestreo </a:t>
          </a:r>
          <a:r>
            <a:rPr lang="es-PE" sz="1600" dirty="0" err="1">
              <a:latin typeface="Times New Roman" panose="02020603050405020304" pitchFamily="18" charset="0"/>
              <a:cs typeface="Times New Roman" panose="02020603050405020304" pitchFamily="18" charset="0"/>
            </a:rPr>
            <a:t>Multietápico</a:t>
          </a:r>
          <a:r>
            <a:rPr lang="es-PE" sz="1600" dirty="0">
              <a:latin typeface="Times New Roman" panose="02020603050405020304" pitchFamily="18" charset="0"/>
              <a:cs typeface="Times New Roman" panose="02020603050405020304" pitchFamily="18" charset="0"/>
            </a:rPr>
            <a:t> con estratificación</a:t>
          </a:r>
          <a:endParaRPr lang="es-PE" sz="1600" noProof="0" dirty="0">
            <a:solidFill>
              <a:schemeClr val="tx1"/>
            </a:solidFill>
            <a:latin typeface="Times New Roman" panose="02020603050405020304" pitchFamily="18" charset="0"/>
            <a:cs typeface="Times New Roman" panose="02020603050405020304" pitchFamily="18" charset="0"/>
          </a:endParaRPr>
        </a:p>
      </dgm:t>
    </dgm:pt>
    <dgm:pt modelId="{9C957555-1BFE-43F2-BBD9-2CD8AE41804C}" type="parTrans" cxnId="{5423D34D-C613-4415-8910-924762FAE119}">
      <dgm:prSet/>
      <dgm:spPr/>
      <dgm:t>
        <a:bodyPr/>
        <a:lstStyle/>
        <a:p>
          <a:endParaRPr lang="es-PE" noProof="0" dirty="0">
            <a:solidFill>
              <a:schemeClr val="tx1"/>
            </a:solidFill>
            <a:latin typeface="Times New Roman" panose="02020603050405020304" pitchFamily="18" charset="0"/>
            <a:cs typeface="Times New Roman" panose="02020603050405020304" pitchFamily="18" charset="0"/>
          </a:endParaRPr>
        </a:p>
      </dgm:t>
    </dgm:pt>
    <dgm:pt modelId="{37751E37-36B1-4F07-927F-8C321BBD57EE}" type="sibTrans" cxnId="{5423D34D-C613-4415-8910-924762FAE119}">
      <dgm:prSet/>
      <dgm:spPr/>
      <dgm:t>
        <a:bodyPr/>
        <a:lstStyle/>
        <a:p>
          <a:endParaRPr lang="es-PE" noProof="0" dirty="0">
            <a:solidFill>
              <a:schemeClr val="tx1"/>
            </a:solidFill>
            <a:latin typeface="Times New Roman" panose="02020603050405020304" pitchFamily="18" charset="0"/>
            <a:cs typeface="Times New Roman" panose="02020603050405020304" pitchFamily="18" charset="0"/>
          </a:endParaRPr>
        </a:p>
      </dgm:t>
    </dgm:pt>
    <dgm:pt modelId="{42ADC127-5DFE-403B-875A-BE452F2EF826}">
      <dgm:prSet phldrT="[Text]" custT="1"/>
      <dgm:spPr>
        <a:solidFill>
          <a:srgbClr val="FFCCFF">
            <a:alpha val="89804"/>
          </a:srgbClr>
        </a:solidFill>
      </dgm:spPr>
      <dgm:t>
        <a:bodyPr/>
        <a:lstStyle/>
        <a:p>
          <a:pPr algn="just">
            <a:lnSpc>
              <a:spcPct val="150000"/>
            </a:lnSpc>
            <a:spcAft>
              <a:spcPts val="0"/>
            </a:spcAft>
          </a:pPr>
          <a:r>
            <a:rPr lang="es-PE" sz="2000" noProof="0" dirty="0">
              <a:solidFill>
                <a:schemeClr val="tx1"/>
              </a:solidFill>
              <a:latin typeface="Times New Roman" panose="02020603050405020304" pitchFamily="18" charset="0"/>
              <a:cs typeface="Times New Roman" panose="02020603050405020304" pitchFamily="18" charset="0"/>
            </a:rPr>
            <a:t>Muestreo con probabilidades proporcionales al tamaño (PPT)</a:t>
          </a:r>
        </a:p>
      </dgm:t>
    </dgm:pt>
    <dgm:pt modelId="{715A9E7E-54BE-401D-A026-A3A2650B4B9E}" type="parTrans" cxnId="{9B243DF4-49C5-46E2-98A7-84777D9E0A3B}">
      <dgm:prSet/>
      <dgm:spPr/>
      <dgm:t>
        <a:bodyPr/>
        <a:lstStyle/>
        <a:p>
          <a:endParaRPr lang="es-ES"/>
        </a:p>
      </dgm:t>
    </dgm:pt>
    <dgm:pt modelId="{EB3C7C6A-56C7-4CF4-917C-8E7FF7712086}" type="sibTrans" cxnId="{9B243DF4-49C5-46E2-98A7-84777D9E0A3B}">
      <dgm:prSet/>
      <dgm:spPr/>
      <dgm:t>
        <a:bodyPr/>
        <a:lstStyle/>
        <a:p>
          <a:endParaRPr lang="es-ES"/>
        </a:p>
      </dgm:t>
    </dgm:pt>
    <dgm:pt modelId="{553C9166-430D-4782-8620-BAF72B27B168}">
      <dgm:prSet phldrT="[Text]" custT="1"/>
      <dgm:spPr>
        <a:solidFill>
          <a:schemeClr val="accent3">
            <a:lumMod val="95000"/>
            <a:alpha val="90000"/>
          </a:schemeClr>
        </a:solidFill>
      </dgm:spPr>
      <dgm:t>
        <a:bodyPr/>
        <a:lstStyle/>
        <a:p>
          <a:pPr algn="just">
            <a:lnSpc>
              <a:spcPct val="150000"/>
            </a:lnSpc>
            <a:spcAft>
              <a:spcPts val="0"/>
            </a:spcAft>
          </a:pPr>
          <a:r>
            <a:rPr lang="es-PE" sz="1600" dirty="0">
              <a:latin typeface="Times New Roman" panose="02020603050405020304" pitchFamily="18" charset="0"/>
              <a:cs typeface="Times New Roman" panose="02020603050405020304" pitchFamily="18" charset="0"/>
            </a:rPr>
            <a:t>Muestreo doble o por fases</a:t>
          </a:r>
          <a:endParaRPr lang="es-PE" sz="1600" noProof="0" dirty="0">
            <a:solidFill>
              <a:schemeClr val="tx1"/>
            </a:solidFill>
            <a:latin typeface="Times New Roman" panose="02020603050405020304" pitchFamily="18" charset="0"/>
            <a:cs typeface="Times New Roman" panose="02020603050405020304" pitchFamily="18" charset="0"/>
          </a:endParaRPr>
        </a:p>
      </dgm:t>
    </dgm:pt>
    <dgm:pt modelId="{C2C76C48-638E-43FA-B140-D69B75E41773}" type="parTrans" cxnId="{D552DE86-8BEE-40B5-A5C0-9F43CA67F683}">
      <dgm:prSet/>
      <dgm:spPr/>
      <dgm:t>
        <a:bodyPr/>
        <a:lstStyle/>
        <a:p>
          <a:endParaRPr lang="es-ES"/>
        </a:p>
      </dgm:t>
    </dgm:pt>
    <dgm:pt modelId="{6E99B4D7-CA00-4998-A4EA-A9F498955869}" type="sibTrans" cxnId="{D552DE86-8BEE-40B5-A5C0-9F43CA67F683}">
      <dgm:prSet/>
      <dgm:spPr/>
      <dgm:t>
        <a:bodyPr/>
        <a:lstStyle/>
        <a:p>
          <a:endParaRPr lang="es-ES"/>
        </a:p>
      </dgm:t>
    </dgm:pt>
    <dgm:pt modelId="{ED315F88-EFEA-4155-B9C9-A2978C43B664}" type="pres">
      <dgm:prSet presAssocID="{B9C32B05-62EA-407A-B21C-2310C7945705}" presName="Name0" presStyleCnt="0">
        <dgm:presLayoutVars>
          <dgm:dir/>
          <dgm:animLvl val="lvl"/>
          <dgm:resizeHandles val="exact"/>
        </dgm:presLayoutVars>
      </dgm:prSet>
      <dgm:spPr/>
    </dgm:pt>
    <dgm:pt modelId="{0B81E80C-C7EF-4F7A-B9FB-A6E658917D4D}" type="pres">
      <dgm:prSet presAssocID="{42D71409-67F9-455C-8C6D-716D284AAA6B}" presName="composite" presStyleCnt="0"/>
      <dgm:spPr/>
    </dgm:pt>
    <dgm:pt modelId="{9E1F39AB-B84D-4B95-9F06-E8910C9269B8}" type="pres">
      <dgm:prSet presAssocID="{42D71409-67F9-455C-8C6D-716D284AAA6B}" presName="parTx" presStyleLbl="alignNode1" presStyleIdx="0" presStyleCnt="2" custScaleY="79423">
        <dgm:presLayoutVars>
          <dgm:chMax val="0"/>
          <dgm:chPref val="0"/>
          <dgm:bulletEnabled val="1"/>
        </dgm:presLayoutVars>
      </dgm:prSet>
      <dgm:spPr/>
    </dgm:pt>
    <dgm:pt modelId="{5CF6AD51-273B-4BF5-B5AC-38CBD4AAE234}" type="pres">
      <dgm:prSet presAssocID="{42D71409-67F9-455C-8C6D-716D284AAA6B}" presName="desTx" presStyleLbl="alignAccFollowNode1" presStyleIdx="0" presStyleCnt="2">
        <dgm:presLayoutVars>
          <dgm:bulletEnabled val="1"/>
        </dgm:presLayoutVars>
      </dgm:prSet>
      <dgm:spPr/>
    </dgm:pt>
    <dgm:pt modelId="{52D9B301-F76C-4244-A44E-B2485D3B9D84}" type="pres">
      <dgm:prSet presAssocID="{478B7D3C-9FB4-4BC6-90AC-49960560DECD}" presName="space" presStyleCnt="0"/>
      <dgm:spPr/>
    </dgm:pt>
    <dgm:pt modelId="{29E86DDF-557C-4C26-A494-DBE83F76C563}" type="pres">
      <dgm:prSet presAssocID="{F66099B6-DBBD-4AB0-82D2-877B80F846F7}" presName="composite" presStyleCnt="0"/>
      <dgm:spPr/>
    </dgm:pt>
    <dgm:pt modelId="{C9D212FA-8AA5-4434-8EB9-9478E66F1B86}" type="pres">
      <dgm:prSet presAssocID="{F66099B6-DBBD-4AB0-82D2-877B80F846F7}" presName="parTx" presStyleLbl="alignNode1" presStyleIdx="1" presStyleCnt="2" custScaleY="79423">
        <dgm:presLayoutVars>
          <dgm:chMax val="0"/>
          <dgm:chPref val="0"/>
          <dgm:bulletEnabled val="1"/>
        </dgm:presLayoutVars>
      </dgm:prSet>
      <dgm:spPr/>
    </dgm:pt>
    <dgm:pt modelId="{7D157D37-29DE-4E6D-B7CF-69C0FA45F7AD}" type="pres">
      <dgm:prSet presAssocID="{F66099B6-DBBD-4AB0-82D2-877B80F846F7}" presName="desTx" presStyleLbl="alignAccFollowNode1" presStyleIdx="1" presStyleCnt="2">
        <dgm:presLayoutVars>
          <dgm:bulletEnabled val="1"/>
        </dgm:presLayoutVars>
      </dgm:prSet>
      <dgm:spPr/>
    </dgm:pt>
  </dgm:ptLst>
  <dgm:cxnLst>
    <dgm:cxn modelId="{AC015102-52FA-40D8-9DD7-910D87B6D4B9}" type="presOf" srcId="{C594B031-7BF2-45AF-9533-485E4903B324}" destId="{7D157D37-29DE-4E6D-B7CF-69C0FA45F7AD}" srcOrd="0" destOrd="0" presId="urn:microsoft.com/office/officeart/2005/8/layout/hList1"/>
    <dgm:cxn modelId="{9820DF08-94D1-467C-BCE9-D368BFE351EF}" srcId="{F66099B6-DBBD-4AB0-82D2-877B80F846F7}" destId="{B8A10805-7404-489D-A09A-083DA05763EB}" srcOrd="1" destOrd="0" parTransId="{6CDBF375-808C-46F6-80F7-083063EA634E}" sibTransId="{F010827A-52D4-4214-980D-E3C0016A3B0E}"/>
    <dgm:cxn modelId="{2AA9C11F-1F1D-428E-801A-47EAA766C99D}" srcId="{B9C32B05-62EA-407A-B21C-2310C7945705}" destId="{42D71409-67F9-455C-8C6D-716D284AAA6B}" srcOrd="0" destOrd="0" parTransId="{51680ED1-AF6E-4B28-AE94-92B0EFB0DF7D}" sibTransId="{478B7D3C-9FB4-4BC6-90AC-49960560DECD}"/>
    <dgm:cxn modelId="{B4F3EA32-CE64-4A92-9BAE-BC57E5392B05}" srcId="{B9C32B05-62EA-407A-B21C-2310C7945705}" destId="{F66099B6-DBBD-4AB0-82D2-877B80F846F7}" srcOrd="1" destOrd="0" parTransId="{B09C8BFB-F41C-4AC4-AB94-F216E3081C2D}" sibTransId="{BC531B32-9B0E-482E-BF91-65C61F17168D}"/>
    <dgm:cxn modelId="{1EA57A34-412D-4283-A6A0-81B881260AE2}" type="presOf" srcId="{8AD88742-124D-427E-95CA-793AD169CFCF}" destId="{7D157D37-29DE-4E6D-B7CF-69C0FA45F7AD}" srcOrd="0" destOrd="3" presId="urn:microsoft.com/office/officeart/2005/8/layout/hList1"/>
    <dgm:cxn modelId="{BC2ABB35-5AA7-4616-8BBC-EB8E4CB6508F}" type="presOf" srcId="{8EA7219F-BDB2-48EB-9EEB-3133522D132E}" destId="{5CF6AD51-273B-4BF5-B5AC-38CBD4AAE234}" srcOrd="0" destOrd="0" presId="urn:microsoft.com/office/officeart/2005/8/layout/hList1"/>
    <dgm:cxn modelId="{8245A13C-8487-41C8-9884-842073481B10}" type="presOf" srcId="{42ADC127-5DFE-403B-875A-BE452F2EF826}" destId="{5CF6AD51-273B-4BF5-B5AC-38CBD4AAE234}" srcOrd="0" destOrd="4" presId="urn:microsoft.com/office/officeart/2005/8/layout/hList1"/>
    <dgm:cxn modelId="{DABE625F-B824-41C2-8B25-94E7848B6F31}" type="presOf" srcId="{B9C32B05-62EA-407A-B21C-2310C7945705}" destId="{ED315F88-EFEA-4155-B9C9-A2978C43B664}" srcOrd="0" destOrd="0" presId="urn:microsoft.com/office/officeart/2005/8/layout/hList1"/>
    <dgm:cxn modelId="{1863D860-3716-4E6D-8428-692C06989C2B}" srcId="{F66099B6-DBBD-4AB0-82D2-877B80F846F7}" destId="{C594B031-7BF2-45AF-9533-485E4903B324}" srcOrd="0" destOrd="0" parTransId="{5A69C382-C836-4651-90C3-9B7AEF3C05FB}" sibTransId="{5D8246B1-B7CD-4698-B93F-EA29EBA4C752}"/>
    <dgm:cxn modelId="{7FE3C242-7C67-4242-B2E6-4A6B47812D38}" srcId="{42D71409-67F9-455C-8C6D-716D284AAA6B}" destId="{8E4D864B-9C86-44E0-B1D0-FF14007BE490}" srcOrd="2" destOrd="0" parTransId="{0C2EB5D3-A80D-470E-9432-712CB89B8DFE}" sibTransId="{9AE12D6D-8EF1-45D8-8B34-9928CD08CF79}"/>
    <dgm:cxn modelId="{61923365-B4FC-466F-9356-8D3C6CCCBC7E}" type="presOf" srcId="{42D71409-67F9-455C-8C6D-716D284AAA6B}" destId="{9E1F39AB-B84D-4B95-9F06-E8910C9269B8}" srcOrd="0" destOrd="0" presId="urn:microsoft.com/office/officeart/2005/8/layout/hList1"/>
    <dgm:cxn modelId="{5423D34D-C613-4415-8910-924762FAE119}" srcId="{F66099B6-DBBD-4AB0-82D2-877B80F846F7}" destId="{8AD88742-124D-427E-95CA-793AD169CFCF}" srcOrd="3" destOrd="0" parTransId="{9C957555-1BFE-43F2-BBD9-2CD8AE41804C}" sibTransId="{37751E37-36B1-4F07-927F-8C321BBD57EE}"/>
    <dgm:cxn modelId="{D552DE86-8BEE-40B5-A5C0-9F43CA67F683}" srcId="{F66099B6-DBBD-4AB0-82D2-877B80F846F7}" destId="{553C9166-430D-4782-8620-BAF72B27B168}" srcOrd="4" destOrd="0" parTransId="{C2C76C48-638E-43FA-B140-D69B75E41773}" sibTransId="{6E99B4D7-CA00-4998-A4EA-A9F498955869}"/>
    <dgm:cxn modelId="{92E0F78A-5C14-4C35-802F-9B394109398B}" type="presOf" srcId="{553C9166-430D-4782-8620-BAF72B27B168}" destId="{7D157D37-29DE-4E6D-B7CF-69C0FA45F7AD}" srcOrd="0" destOrd="4" presId="urn:microsoft.com/office/officeart/2005/8/layout/hList1"/>
    <dgm:cxn modelId="{60705D8C-F055-477C-8D9A-9EA57295ADE2}" type="presOf" srcId="{3AF880A5-0F00-4315-A5DF-1FE656798601}" destId="{5CF6AD51-273B-4BF5-B5AC-38CBD4AAE234}" srcOrd="0" destOrd="1" presId="urn:microsoft.com/office/officeart/2005/8/layout/hList1"/>
    <dgm:cxn modelId="{B44A5694-4A29-4337-8871-ADC27BEE883A}" type="presOf" srcId="{B8A10805-7404-489D-A09A-083DA05763EB}" destId="{7D157D37-29DE-4E6D-B7CF-69C0FA45F7AD}" srcOrd="0" destOrd="1" presId="urn:microsoft.com/office/officeart/2005/8/layout/hList1"/>
    <dgm:cxn modelId="{417DF0AA-2E81-4FE7-A339-2B87EA4D56AC}" type="presOf" srcId="{F66099B6-DBBD-4AB0-82D2-877B80F846F7}" destId="{C9D212FA-8AA5-4434-8EB9-9478E66F1B86}" srcOrd="0" destOrd="0" presId="urn:microsoft.com/office/officeart/2005/8/layout/hList1"/>
    <dgm:cxn modelId="{0BAAB7B0-56B0-4E6F-8484-B81C16D1BFAB}" type="presOf" srcId="{8E4D864B-9C86-44E0-B1D0-FF14007BE490}" destId="{5CF6AD51-273B-4BF5-B5AC-38CBD4AAE234}" srcOrd="0" destOrd="2" presId="urn:microsoft.com/office/officeart/2005/8/layout/hList1"/>
    <dgm:cxn modelId="{789207B9-BC75-42BD-B7CB-70A31B31119C}" srcId="{42D71409-67F9-455C-8C6D-716D284AAA6B}" destId="{A75FE0C3-58DD-4593-8B4C-795D37A12CC2}" srcOrd="3" destOrd="0" parTransId="{DB58ED3F-3B50-4AA1-A061-7CB916853962}" sibTransId="{F18D486E-D4E5-45E7-8676-E8A3671DEC14}"/>
    <dgm:cxn modelId="{4B0427C1-D207-431F-943A-3FFF02C48291}" srcId="{F66099B6-DBBD-4AB0-82D2-877B80F846F7}" destId="{F107145E-3860-401F-B7EB-EB5D4F2090D2}" srcOrd="2" destOrd="0" parTransId="{B0B71044-3731-4153-AC1D-ABD4A370A7C6}" sibTransId="{D2BEBC07-AB12-4CB6-ADA6-4320DA88F020}"/>
    <dgm:cxn modelId="{24F8CBE2-5003-4E69-A772-6B98F2B05181}" srcId="{42D71409-67F9-455C-8C6D-716D284AAA6B}" destId="{3AF880A5-0F00-4315-A5DF-1FE656798601}" srcOrd="1" destOrd="0" parTransId="{A13BB1F9-5857-4B43-8BF5-6589AA2CB759}" sibTransId="{C198C41D-2640-4669-83ED-E0CD35701C8E}"/>
    <dgm:cxn modelId="{818F0DE6-4B5B-4A94-BEBE-B2D2C049692E}" type="presOf" srcId="{A75FE0C3-58DD-4593-8B4C-795D37A12CC2}" destId="{5CF6AD51-273B-4BF5-B5AC-38CBD4AAE234}" srcOrd="0" destOrd="3" presId="urn:microsoft.com/office/officeart/2005/8/layout/hList1"/>
    <dgm:cxn modelId="{58AD7EEF-D408-406B-87EE-4691D4C30668}" srcId="{42D71409-67F9-455C-8C6D-716D284AAA6B}" destId="{8EA7219F-BDB2-48EB-9EEB-3133522D132E}" srcOrd="0" destOrd="0" parTransId="{3EE8403A-CB7C-4815-85BD-AEBCAEB71B37}" sibTransId="{C94B7947-85DC-4B21-BB99-DF8438356F98}"/>
    <dgm:cxn modelId="{9B243DF4-49C5-46E2-98A7-84777D9E0A3B}" srcId="{42D71409-67F9-455C-8C6D-716D284AAA6B}" destId="{42ADC127-5DFE-403B-875A-BE452F2EF826}" srcOrd="4" destOrd="0" parTransId="{715A9E7E-54BE-401D-A026-A3A2650B4B9E}" sibTransId="{EB3C7C6A-56C7-4CF4-917C-8E7FF7712086}"/>
    <dgm:cxn modelId="{886663F7-FAC7-4441-B001-C323999A865D}" type="presOf" srcId="{F107145E-3860-401F-B7EB-EB5D4F2090D2}" destId="{7D157D37-29DE-4E6D-B7CF-69C0FA45F7AD}" srcOrd="0" destOrd="2" presId="urn:microsoft.com/office/officeart/2005/8/layout/hList1"/>
    <dgm:cxn modelId="{B6903127-C528-417C-8333-65609683E13F}" type="presParOf" srcId="{ED315F88-EFEA-4155-B9C9-A2978C43B664}" destId="{0B81E80C-C7EF-4F7A-B9FB-A6E658917D4D}" srcOrd="0" destOrd="0" presId="urn:microsoft.com/office/officeart/2005/8/layout/hList1"/>
    <dgm:cxn modelId="{8154646D-9C08-4266-A594-749BCCE7CD85}" type="presParOf" srcId="{0B81E80C-C7EF-4F7A-B9FB-A6E658917D4D}" destId="{9E1F39AB-B84D-4B95-9F06-E8910C9269B8}" srcOrd="0" destOrd="0" presId="urn:microsoft.com/office/officeart/2005/8/layout/hList1"/>
    <dgm:cxn modelId="{3A2C4EEE-B3DF-4CAB-BA83-E842C97E2382}" type="presParOf" srcId="{0B81E80C-C7EF-4F7A-B9FB-A6E658917D4D}" destId="{5CF6AD51-273B-4BF5-B5AC-38CBD4AAE234}" srcOrd="1" destOrd="0" presId="urn:microsoft.com/office/officeart/2005/8/layout/hList1"/>
    <dgm:cxn modelId="{537C814A-0E09-484A-A812-D58075EACE3A}" type="presParOf" srcId="{ED315F88-EFEA-4155-B9C9-A2978C43B664}" destId="{52D9B301-F76C-4244-A44E-B2485D3B9D84}" srcOrd="1" destOrd="0" presId="urn:microsoft.com/office/officeart/2005/8/layout/hList1"/>
    <dgm:cxn modelId="{59F6B1A7-BC8E-4015-9664-85BB4DE2823E}" type="presParOf" srcId="{ED315F88-EFEA-4155-B9C9-A2978C43B664}" destId="{29E86DDF-557C-4C26-A494-DBE83F76C563}" srcOrd="2" destOrd="0" presId="urn:microsoft.com/office/officeart/2005/8/layout/hList1"/>
    <dgm:cxn modelId="{2CB122B0-48C9-4E8E-86E0-879C5F827340}" type="presParOf" srcId="{29E86DDF-557C-4C26-A494-DBE83F76C563}" destId="{C9D212FA-8AA5-4434-8EB9-9478E66F1B86}" srcOrd="0" destOrd="0" presId="urn:microsoft.com/office/officeart/2005/8/layout/hList1"/>
    <dgm:cxn modelId="{25AC8E02-22FC-4EE6-8595-CB813772D360}" type="presParOf" srcId="{29E86DDF-557C-4C26-A494-DBE83F76C563}" destId="{7D157D37-29DE-4E6D-B7CF-69C0FA45F7AD}" srcOrd="1" destOrd="0" presId="urn:microsoft.com/office/officeart/2005/8/layout/hList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E4CE3341-1718-40AF-88B3-1664E26B1ED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ES"/>
        </a:p>
      </dgm:t>
    </dgm:pt>
    <dgm:pt modelId="{E499BE26-A4E9-444C-BFE4-F3AA728E4827}">
      <dgm:prSet phldrT="[Texto]" custT="1"/>
      <dgm:spPr>
        <a:solidFill>
          <a:srgbClr val="92D050"/>
        </a:solidFill>
      </dgm:spPr>
      <dgm:t>
        <a:bodyPr/>
        <a:lstStyle/>
        <a:p>
          <a:pPr algn="just">
            <a:lnSpc>
              <a:spcPct val="150000"/>
            </a:lnSpc>
            <a:spcAft>
              <a:spcPts val="0"/>
            </a:spcAft>
          </a:pPr>
          <a:r>
            <a:rPr lang="es-ES" sz="1600" dirty="0">
              <a:solidFill>
                <a:schemeClr val="tx1"/>
              </a:solidFill>
              <a:latin typeface="Times New Roman" panose="02020603050405020304" pitchFamily="18" charset="0"/>
              <a:cs typeface="Times New Roman" panose="02020603050405020304" pitchFamily="18" charset="0"/>
            </a:rPr>
            <a:t>Según </a:t>
          </a:r>
          <a:r>
            <a:rPr lang="es-ES" sz="1600" dirty="0" err="1">
              <a:solidFill>
                <a:schemeClr val="tx1"/>
              </a:solidFill>
              <a:latin typeface="Times New Roman" panose="02020603050405020304" pitchFamily="18" charset="0"/>
              <a:cs typeface="Times New Roman" panose="02020603050405020304" pitchFamily="18" charset="0"/>
            </a:rPr>
            <a:t>Scheafer</a:t>
          </a:r>
          <a:r>
            <a:rPr lang="es-ES" sz="1600" dirty="0">
              <a:solidFill>
                <a:schemeClr val="tx1"/>
              </a:solidFill>
              <a:latin typeface="Times New Roman" panose="02020603050405020304" pitchFamily="18" charset="0"/>
              <a:cs typeface="Times New Roman" panose="02020603050405020304" pitchFamily="18" charset="0"/>
            </a:rPr>
            <a:t>, </a:t>
          </a:r>
          <a:r>
            <a:rPr lang="es-ES" sz="1600" dirty="0" err="1">
              <a:solidFill>
                <a:schemeClr val="tx1"/>
              </a:solidFill>
              <a:latin typeface="Times New Roman" panose="02020603050405020304" pitchFamily="18" charset="0"/>
              <a:cs typeface="Times New Roman" panose="02020603050405020304" pitchFamily="18" charset="0"/>
            </a:rPr>
            <a:t>Mendenhal</a:t>
          </a:r>
          <a:r>
            <a:rPr lang="es-ES" sz="1600" dirty="0">
              <a:solidFill>
                <a:schemeClr val="tx1"/>
              </a:solidFill>
              <a:latin typeface="Times New Roman" panose="02020603050405020304" pitchFamily="18" charset="0"/>
              <a:cs typeface="Times New Roman" panose="02020603050405020304" pitchFamily="18" charset="0"/>
            </a:rPr>
            <a:t>, </a:t>
          </a:r>
          <a:r>
            <a:rPr lang="es-ES" sz="1600" dirty="0" err="1">
              <a:solidFill>
                <a:schemeClr val="tx1"/>
              </a:solidFill>
              <a:latin typeface="Times New Roman" panose="02020603050405020304" pitchFamily="18" charset="0"/>
              <a:cs typeface="Times New Roman" panose="02020603050405020304" pitchFamily="18" charset="0"/>
            </a:rPr>
            <a:t>Lyman</a:t>
          </a:r>
          <a:r>
            <a:rPr lang="es-ES" sz="1600" dirty="0">
              <a:solidFill>
                <a:schemeClr val="tx1"/>
              </a:solidFill>
              <a:latin typeface="Times New Roman" panose="02020603050405020304" pitchFamily="18" charset="0"/>
              <a:cs typeface="Times New Roman" panose="02020603050405020304" pitchFamily="18" charset="0"/>
            </a:rPr>
            <a:t> (2006) se define como </a:t>
          </a:r>
          <a:r>
            <a:rPr lang="es-ES" sz="1600" b="1" i="1" dirty="0">
              <a:solidFill>
                <a:schemeClr val="tx1"/>
              </a:solidFill>
              <a:latin typeface="Times New Roman" panose="02020603050405020304" pitchFamily="18" charset="0"/>
              <a:cs typeface="Times New Roman" panose="02020603050405020304" pitchFamily="18" charset="0"/>
            </a:rPr>
            <a:t>elemento</a:t>
          </a:r>
          <a:r>
            <a:rPr lang="es-ES" sz="1600" dirty="0">
              <a:solidFill>
                <a:schemeClr val="tx1"/>
              </a:solidFill>
              <a:latin typeface="Times New Roman" panose="02020603050405020304" pitchFamily="18" charset="0"/>
              <a:cs typeface="Times New Roman" panose="02020603050405020304" pitchFamily="18" charset="0"/>
            </a:rPr>
            <a:t> a todo objeto sobre el que se toma una medición.</a:t>
          </a:r>
        </a:p>
      </dgm:t>
    </dgm:pt>
    <dgm:pt modelId="{A9510133-82FD-45E7-803C-6A61AC304B45}" type="parTrans" cxnId="{4F17F3F7-CC56-4FF2-9BDA-243CA1ECF7AE}">
      <dgm:prSet/>
      <dgm:spPr/>
      <dgm:t>
        <a:bodyPr/>
        <a:lstStyle/>
        <a:p>
          <a:endParaRPr lang="es-ES">
            <a:solidFill>
              <a:schemeClr val="tx1"/>
            </a:solidFill>
          </a:endParaRPr>
        </a:p>
      </dgm:t>
    </dgm:pt>
    <dgm:pt modelId="{C5516C89-AEA9-44DD-8251-D6844B828FB8}" type="sibTrans" cxnId="{4F17F3F7-CC56-4FF2-9BDA-243CA1ECF7AE}">
      <dgm:prSet/>
      <dgm:spPr/>
      <dgm:t>
        <a:bodyPr/>
        <a:lstStyle/>
        <a:p>
          <a:endParaRPr lang="es-ES">
            <a:solidFill>
              <a:schemeClr val="tx1"/>
            </a:solidFill>
          </a:endParaRPr>
        </a:p>
      </dgm:t>
    </dgm:pt>
    <dgm:pt modelId="{AFE0C6A1-DC37-4DED-B70A-E96299715BCE}">
      <dgm:prSet phldrT="[Texto]" custT="1"/>
      <dgm:spPr>
        <a:solidFill>
          <a:srgbClr val="FFC000"/>
        </a:solidFill>
      </dgm:spPr>
      <dgm:t>
        <a:bodyPr/>
        <a:lstStyle/>
        <a:p>
          <a:pPr algn="just">
            <a:lnSpc>
              <a:spcPct val="150000"/>
            </a:lnSpc>
            <a:spcAft>
              <a:spcPts val="0"/>
            </a:spcAft>
          </a:pPr>
          <a:r>
            <a:rPr lang="es-ES" sz="1600" b="1" i="1" dirty="0">
              <a:solidFill>
                <a:schemeClr val="tx1"/>
              </a:solidFill>
              <a:latin typeface="Times New Roman" panose="02020603050405020304" pitchFamily="18" charset="0"/>
              <a:cs typeface="Times New Roman" panose="02020603050405020304" pitchFamily="18" charset="0"/>
            </a:rPr>
            <a:t>Universo </a:t>
          </a:r>
          <a:r>
            <a:rPr lang="es-ES" sz="1600" dirty="0">
              <a:solidFill>
                <a:schemeClr val="tx1"/>
              </a:solidFill>
              <a:latin typeface="Times New Roman" panose="02020603050405020304" pitchFamily="18" charset="0"/>
              <a:cs typeface="Times New Roman" panose="02020603050405020304" pitchFamily="18" charset="0"/>
            </a:rPr>
            <a:t>según </a:t>
          </a:r>
          <a:r>
            <a:rPr lang="es-ES" sz="1600" dirty="0" err="1">
              <a:solidFill>
                <a:schemeClr val="tx1"/>
              </a:solidFill>
              <a:latin typeface="Times New Roman" panose="02020603050405020304" pitchFamily="18" charset="0"/>
              <a:cs typeface="Times New Roman" panose="02020603050405020304" pitchFamily="18" charset="0"/>
            </a:rPr>
            <a:t>Seijas</a:t>
          </a:r>
          <a:r>
            <a:rPr lang="es-ES" sz="1600" dirty="0">
              <a:solidFill>
                <a:schemeClr val="tx1"/>
              </a:solidFill>
              <a:latin typeface="Times New Roman" panose="02020603050405020304" pitchFamily="18" charset="0"/>
              <a:cs typeface="Times New Roman" panose="02020603050405020304" pitchFamily="18" charset="0"/>
            </a:rPr>
            <a:t> (1981) se refiere a un conjunto finito o infinito de elementos, seres o cosas que tienen características comunes que son de interés para el investigador</a:t>
          </a:r>
        </a:p>
      </dgm:t>
    </dgm:pt>
    <dgm:pt modelId="{14AC0B81-6706-457E-A518-FCF8B90795C1}" type="parTrans" cxnId="{66717F01-3FEA-41A2-B3C4-ADC413EA0513}">
      <dgm:prSet/>
      <dgm:spPr/>
      <dgm:t>
        <a:bodyPr/>
        <a:lstStyle/>
        <a:p>
          <a:endParaRPr lang="es-ES">
            <a:solidFill>
              <a:schemeClr val="tx1"/>
            </a:solidFill>
          </a:endParaRPr>
        </a:p>
      </dgm:t>
    </dgm:pt>
    <dgm:pt modelId="{ACB99EA8-21AF-4751-82CD-83C377C9BE41}" type="sibTrans" cxnId="{66717F01-3FEA-41A2-B3C4-ADC413EA0513}">
      <dgm:prSet/>
      <dgm:spPr/>
      <dgm:t>
        <a:bodyPr/>
        <a:lstStyle/>
        <a:p>
          <a:endParaRPr lang="es-ES">
            <a:solidFill>
              <a:schemeClr val="tx1"/>
            </a:solidFill>
          </a:endParaRPr>
        </a:p>
      </dgm:t>
    </dgm:pt>
    <dgm:pt modelId="{A2A41A9B-353A-43C0-B63E-FF8F5F96DD2F}">
      <dgm:prSet phldrT="[Texto]" custT="1"/>
      <dgm:spPr>
        <a:solidFill>
          <a:schemeClr val="accent2">
            <a:lumMod val="60000"/>
            <a:lumOff val="40000"/>
          </a:schemeClr>
        </a:solidFill>
      </dgm:spPr>
      <dgm:t>
        <a:bodyPr/>
        <a:lstStyle/>
        <a:p>
          <a:pPr algn="just">
            <a:lnSpc>
              <a:spcPct val="150000"/>
            </a:lnSpc>
            <a:spcAft>
              <a:spcPts val="0"/>
            </a:spcAft>
          </a:pPr>
          <a:r>
            <a:rPr lang="es-ES" sz="1600" b="1" i="1" dirty="0">
              <a:solidFill>
                <a:schemeClr val="tx1"/>
              </a:solidFill>
              <a:latin typeface="Times New Roman" panose="02020603050405020304" pitchFamily="18" charset="0"/>
              <a:cs typeface="Times New Roman" panose="02020603050405020304" pitchFamily="18" charset="0"/>
            </a:rPr>
            <a:t>Población </a:t>
          </a:r>
          <a:r>
            <a:rPr lang="es-ES" sz="1600" dirty="0">
              <a:solidFill>
                <a:schemeClr val="tx1"/>
              </a:solidFill>
              <a:latin typeface="Times New Roman" panose="02020603050405020304" pitchFamily="18" charset="0"/>
              <a:cs typeface="Times New Roman" panose="02020603050405020304" pitchFamily="18" charset="0"/>
            </a:rPr>
            <a:t>está constituido por el conjunto de medidas de las variables en estudio en cada una de las unidades que conforman el universo (</a:t>
          </a:r>
          <a:r>
            <a:rPr lang="es-ES" sz="1600" dirty="0" err="1">
              <a:solidFill>
                <a:schemeClr val="tx1"/>
              </a:solidFill>
              <a:latin typeface="Times New Roman" panose="02020603050405020304" pitchFamily="18" charset="0"/>
              <a:cs typeface="Times New Roman" panose="02020603050405020304" pitchFamily="18" charset="0"/>
            </a:rPr>
            <a:t>Seijas</a:t>
          </a:r>
          <a:r>
            <a:rPr lang="es-ES" sz="1600" dirty="0">
              <a:solidFill>
                <a:schemeClr val="tx1"/>
              </a:solidFill>
              <a:latin typeface="Times New Roman" panose="02020603050405020304" pitchFamily="18" charset="0"/>
              <a:cs typeface="Times New Roman" panose="02020603050405020304" pitchFamily="18" charset="0"/>
            </a:rPr>
            <a:t> 1981).</a:t>
          </a:r>
        </a:p>
      </dgm:t>
    </dgm:pt>
    <dgm:pt modelId="{FA0DE127-69B3-440B-87C7-073336D16642}" type="parTrans" cxnId="{321282DF-73F9-4642-A003-874D7A3F6B84}">
      <dgm:prSet/>
      <dgm:spPr/>
      <dgm:t>
        <a:bodyPr/>
        <a:lstStyle/>
        <a:p>
          <a:endParaRPr lang="es-ES">
            <a:solidFill>
              <a:schemeClr val="tx1"/>
            </a:solidFill>
          </a:endParaRPr>
        </a:p>
      </dgm:t>
    </dgm:pt>
    <dgm:pt modelId="{6BD2984B-22E9-436D-93AE-85BBD6866245}" type="sibTrans" cxnId="{321282DF-73F9-4642-A003-874D7A3F6B84}">
      <dgm:prSet/>
      <dgm:spPr/>
      <dgm:t>
        <a:bodyPr/>
        <a:lstStyle/>
        <a:p>
          <a:endParaRPr lang="es-ES">
            <a:solidFill>
              <a:schemeClr val="tx1"/>
            </a:solidFill>
          </a:endParaRPr>
        </a:p>
      </dgm:t>
    </dgm:pt>
    <dgm:pt modelId="{A2B60A51-C487-4031-941C-9CBA2B27113F}">
      <dgm:prSet custT="1"/>
      <dgm:spPr/>
      <dgm:t>
        <a:bodyPr/>
        <a:lstStyle/>
        <a:p>
          <a:pPr algn="just">
            <a:lnSpc>
              <a:spcPct val="150000"/>
            </a:lnSpc>
            <a:spcAft>
              <a:spcPts val="0"/>
            </a:spcAft>
          </a:pPr>
          <a:r>
            <a:rPr lang="es-ES" sz="1600" dirty="0">
              <a:solidFill>
                <a:schemeClr val="tx1"/>
              </a:solidFill>
              <a:latin typeface="Times New Roman" panose="02020603050405020304" pitchFamily="18" charset="0"/>
              <a:cs typeface="Times New Roman" panose="02020603050405020304" pitchFamily="18" charset="0"/>
            </a:rPr>
            <a:t>Según </a:t>
          </a:r>
          <a:r>
            <a:rPr lang="es-ES" sz="1600" dirty="0" err="1">
              <a:solidFill>
                <a:schemeClr val="tx1"/>
              </a:solidFill>
              <a:latin typeface="Times New Roman" panose="02020603050405020304" pitchFamily="18" charset="0"/>
              <a:cs typeface="Times New Roman" panose="02020603050405020304" pitchFamily="18" charset="0"/>
            </a:rPr>
            <a:t>Scheaffer</a:t>
          </a:r>
          <a:r>
            <a:rPr lang="es-ES" sz="1600" dirty="0">
              <a:solidFill>
                <a:schemeClr val="tx1"/>
              </a:solidFill>
              <a:latin typeface="Times New Roman" panose="02020603050405020304" pitchFamily="18" charset="0"/>
              <a:cs typeface="Times New Roman" panose="02020603050405020304" pitchFamily="18" charset="0"/>
            </a:rPr>
            <a:t> una </a:t>
          </a:r>
          <a:r>
            <a:rPr lang="es-ES" sz="1600" b="1" i="1" dirty="0">
              <a:solidFill>
                <a:schemeClr val="tx1"/>
              </a:solidFill>
              <a:latin typeface="Times New Roman" panose="02020603050405020304" pitchFamily="18" charset="0"/>
              <a:cs typeface="Times New Roman" panose="02020603050405020304" pitchFamily="18" charset="0"/>
            </a:rPr>
            <a:t>población</a:t>
          </a:r>
          <a:r>
            <a:rPr lang="es-ES" sz="1600" dirty="0">
              <a:solidFill>
                <a:schemeClr val="tx1"/>
              </a:solidFill>
              <a:latin typeface="Times New Roman" panose="02020603050405020304" pitchFamily="18" charset="0"/>
              <a:cs typeface="Times New Roman" panose="02020603050405020304" pitchFamily="18" charset="0"/>
            </a:rPr>
            <a:t> es un conjunto de elementos sobre los que se desea realizar una inferencia.</a:t>
          </a:r>
        </a:p>
      </dgm:t>
    </dgm:pt>
    <dgm:pt modelId="{7B4FB861-3BCE-486D-966E-3FFCD84F86D7}" type="parTrans" cxnId="{8F264ADF-3986-446A-BC2D-EB1113830D4C}">
      <dgm:prSet/>
      <dgm:spPr/>
      <dgm:t>
        <a:bodyPr/>
        <a:lstStyle/>
        <a:p>
          <a:endParaRPr lang="es-ES"/>
        </a:p>
      </dgm:t>
    </dgm:pt>
    <dgm:pt modelId="{4ED117F4-7F8E-4CF2-99AB-EE77FEA17B4B}" type="sibTrans" cxnId="{8F264ADF-3986-446A-BC2D-EB1113830D4C}">
      <dgm:prSet/>
      <dgm:spPr/>
      <dgm:t>
        <a:bodyPr/>
        <a:lstStyle/>
        <a:p>
          <a:endParaRPr lang="es-ES"/>
        </a:p>
      </dgm:t>
    </dgm:pt>
    <dgm:pt modelId="{544FED54-D471-410D-83AC-CA86B5E2DE81}" type="pres">
      <dgm:prSet presAssocID="{E4CE3341-1718-40AF-88B3-1664E26B1EDE}" presName="linear" presStyleCnt="0">
        <dgm:presLayoutVars>
          <dgm:dir/>
          <dgm:animLvl val="lvl"/>
          <dgm:resizeHandles val="exact"/>
        </dgm:presLayoutVars>
      </dgm:prSet>
      <dgm:spPr/>
    </dgm:pt>
    <dgm:pt modelId="{4BEAB681-3CFF-4232-9D96-5CCC871F8DBF}" type="pres">
      <dgm:prSet presAssocID="{E499BE26-A4E9-444C-BFE4-F3AA728E4827}" presName="parentLin" presStyleCnt="0"/>
      <dgm:spPr/>
    </dgm:pt>
    <dgm:pt modelId="{1B1E3F2B-53B2-4CE3-980F-3A9A0DDD8C62}" type="pres">
      <dgm:prSet presAssocID="{E499BE26-A4E9-444C-BFE4-F3AA728E4827}" presName="parentLeftMargin" presStyleLbl="node1" presStyleIdx="0" presStyleCnt="4"/>
      <dgm:spPr/>
    </dgm:pt>
    <dgm:pt modelId="{D0738BE5-EB3C-48A2-A8D8-B13606B4738B}" type="pres">
      <dgm:prSet presAssocID="{E499BE26-A4E9-444C-BFE4-F3AA728E4827}" presName="parentText" presStyleLbl="node1" presStyleIdx="0" presStyleCnt="4" custScaleX="129556" custScaleY="89608">
        <dgm:presLayoutVars>
          <dgm:chMax val="0"/>
          <dgm:bulletEnabled val="1"/>
        </dgm:presLayoutVars>
      </dgm:prSet>
      <dgm:spPr/>
    </dgm:pt>
    <dgm:pt modelId="{5D80A575-B10A-4F6D-B8EA-C5253C0EF2DB}" type="pres">
      <dgm:prSet presAssocID="{E499BE26-A4E9-444C-BFE4-F3AA728E4827}" presName="negativeSpace" presStyleCnt="0"/>
      <dgm:spPr/>
    </dgm:pt>
    <dgm:pt modelId="{863C6BF8-BF1B-44B5-ADAF-110B6AA69830}" type="pres">
      <dgm:prSet presAssocID="{E499BE26-A4E9-444C-BFE4-F3AA728E4827}" presName="childText" presStyleLbl="conFgAcc1" presStyleIdx="0" presStyleCnt="4">
        <dgm:presLayoutVars>
          <dgm:bulletEnabled val="1"/>
        </dgm:presLayoutVars>
      </dgm:prSet>
      <dgm:spPr/>
    </dgm:pt>
    <dgm:pt modelId="{69939E34-D980-4E33-AE93-1D5B2F6F6C93}" type="pres">
      <dgm:prSet presAssocID="{C5516C89-AEA9-44DD-8251-D6844B828FB8}" presName="spaceBetweenRectangles" presStyleCnt="0"/>
      <dgm:spPr/>
    </dgm:pt>
    <dgm:pt modelId="{5F93A500-4DFC-4C1D-85E2-179BE34039EF}" type="pres">
      <dgm:prSet presAssocID="{AFE0C6A1-DC37-4DED-B70A-E96299715BCE}" presName="parentLin" presStyleCnt="0"/>
      <dgm:spPr/>
    </dgm:pt>
    <dgm:pt modelId="{9274DF73-0530-40CE-9840-1781BA11F8D0}" type="pres">
      <dgm:prSet presAssocID="{AFE0C6A1-DC37-4DED-B70A-E96299715BCE}" presName="parentLeftMargin" presStyleLbl="node1" presStyleIdx="0" presStyleCnt="4"/>
      <dgm:spPr/>
    </dgm:pt>
    <dgm:pt modelId="{A46D911E-E2EE-49B2-B030-310207E269C9}" type="pres">
      <dgm:prSet presAssocID="{AFE0C6A1-DC37-4DED-B70A-E96299715BCE}" presName="parentText" presStyleLbl="node1" presStyleIdx="1" presStyleCnt="4" custScaleX="129556" custScaleY="89608">
        <dgm:presLayoutVars>
          <dgm:chMax val="0"/>
          <dgm:bulletEnabled val="1"/>
        </dgm:presLayoutVars>
      </dgm:prSet>
      <dgm:spPr/>
    </dgm:pt>
    <dgm:pt modelId="{B42C85C6-C009-41BA-964C-B99BB8952D54}" type="pres">
      <dgm:prSet presAssocID="{AFE0C6A1-DC37-4DED-B70A-E96299715BCE}" presName="negativeSpace" presStyleCnt="0"/>
      <dgm:spPr/>
    </dgm:pt>
    <dgm:pt modelId="{ADFA50C7-A1AC-41A0-9714-BE9DF84775D0}" type="pres">
      <dgm:prSet presAssocID="{AFE0C6A1-DC37-4DED-B70A-E96299715BCE}" presName="childText" presStyleLbl="conFgAcc1" presStyleIdx="1" presStyleCnt="4">
        <dgm:presLayoutVars>
          <dgm:bulletEnabled val="1"/>
        </dgm:presLayoutVars>
      </dgm:prSet>
      <dgm:spPr/>
    </dgm:pt>
    <dgm:pt modelId="{C862B90E-4E6B-472A-AA76-47EF2B6640E8}" type="pres">
      <dgm:prSet presAssocID="{ACB99EA8-21AF-4751-82CD-83C377C9BE41}" presName="spaceBetweenRectangles" presStyleCnt="0"/>
      <dgm:spPr/>
    </dgm:pt>
    <dgm:pt modelId="{AD1D359C-F5E6-4739-9653-5792700795E3}" type="pres">
      <dgm:prSet presAssocID="{A2A41A9B-353A-43C0-B63E-FF8F5F96DD2F}" presName="parentLin" presStyleCnt="0"/>
      <dgm:spPr/>
    </dgm:pt>
    <dgm:pt modelId="{8C2FE795-0D81-4565-9D73-EC456374929F}" type="pres">
      <dgm:prSet presAssocID="{A2A41A9B-353A-43C0-B63E-FF8F5F96DD2F}" presName="parentLeftMargin" presStyleLbl="node1" presStyleIdx="1" presStyleCnt="4"/>
      <dgm:spPr/>
    </dgm:pt>
    <dgm:pt modelId="{E94CC8AB-1498-4CA4-92BC-84BF2178BAAE}" type="pres">
      <dgm:prSet presAssocID="{A2A41A9B-353A-43C0-B63E-FF8F5F96DD2F}" presName="parentText" presStyleLbl="node1" presStyleIdx="2" presStyleCnt="4" custScaleX="129556" custScaleY="89608">
        <dgm:presLayoutVars>
          <dgm:chMax val="0"/>
          <dgm:bulletEnabled val="1"/>
        </dgm:presLayoutVars>
      </dgm:prSet>
      <dgm:spPr/>
    </dgm:pt>
    <dgm:pt modelId="{63802EDF-056D-428B-BF3F-825AB2DF72A4}" type="pres">
      <dgm:prSet presAssocID="{A2A41A9B-353A-43C0-B63E-FF8F5F96DD2F}" presName="negativeSpace" presStyleCnt="0"/>
      <dgm:spPr/>
    </dgm:pt>
    <dgm:pt modelId="{FFF53243-BD82-4625-989C-9B3860C4E968}" type="pres">
      <dgm:prSet presAssocID="{A2A41A9B-353A-43C0-B63E-FF8F5F96DD2F}" presName="childText" presStyleLbl="conFgAcc1" presStyleIdx="2" presStyleCnt="4">
        <dgm:presLayoutVars>
          <dgm:bulletEnabled val="1"/>
        </dgm:presLayoutVars>
      </dgm:prSet>
      <dgm:spPr/>
    </dgm:pt>
    <dgm:pt modelId="{059C728C-2B5A-48DA-B64D-46B6796F3D49}" type="pres">
      <dgm:prSet presAssocID="{6BD2984B-22E9-436D-93AE-85BBD6866245}" presName="spaceBetweenRectangles" presStyleCnt="0"/>
      <dgm:spPr/>
    </dgm:pt>
    <dgm:pt modelId="{E24CA649-C702-4B21-94C2-36FD10B4806D}" type="pres">
      <dgm:prSet presAssocID="{A2B60A51-C487-4031-941C-9CBA2B27113F}" presName="parentLin" presStyleCnt="0"/>
      <dgm:spPr/>
    </dgm:pt>
    <dgm:pt modelId="{4CE82FCE-ECF0-4F8A-BAB4-3583C3393A08}" type="pres">
      <dgm:prSet presAssocID="{A2B60A51-C487-4031-941C-9CBA2B27113F}" presName="parentLeftMargin" presStyleLbl="node1" presStyleIdx="2" presStyleCnt="4"/>
      <dgm:spPr/>
    </dgm:pt>
    <dgm:pt modelId="{361C75F4-2AA6-4C08-9801-077079DFD867}" type="pres">
      <dgm:prSet presAssocID="{A2B60A51-C487-4031-941C-9CBA2B27113F}" presName="parentText" presStyleLbl="node1" presStyleIdx="3" presStyleCnt="4" custScaleX="128169">
        <dgm:presLayoutVars>
          <dgm:chMax val="0"/>
          <dgm:bulletEnabled val="1"/>
        </dgm:presLayoutVars>
      </dgm:prSet>
      <dgm:spPr/>
    </dgm:pt>
    <dgm:pt modelId="{88E00FCF-B8B1-44F9-A4BB-CEE6CEC3B118}" type="pres">
      <dgm:prSet presAssocID="{A2B60A51-C487-4031-941C-9CBA2B27113F}" presName="negativeSpace" presStyleCnt="0"/>
      <dgm:spPr/>
    </dgm:pt>
    <dgm:pt modelId="{AD5CD6F5-5865-4AD0-AF5D-4E81E6FF2D3B}" type="pres">
      <dgm:prSet presAssocID="{A2B60A51-C487-4031-941C-9CBA2B27113F}" presName="childText" presStyleLbl="conFgAcc1" presStyleIdx="3" presStyleCnt="4">
        <dgm:presLayoutVars>
          <dgm:bulletEnabled val="1"/>
        </dgm:presLayoutVars>
      </dgm:prSet>
      <dgm:spPr/>
    </dgm:pt>
  </dgm:ptLst>
  <dgm:cxnLst>
    <dgm:cxn modelId="{66717F01-3FEA-41A2-B3C4-ADC413EA0513}" srcId="{E4CE3341-1718-40AF-88B3-1664E26B1EDE}" destId="{AFE0C6A1-DC37-4DED-B70A-E96299715BCE}" srcOrd="1" destOrd="0" parTransId="{14AC0B81-6706-457E-A518-FCF8B90795C1}" sibTransId="{ACB99EA8-21AF-4751-82CD-83C377C9BE41}"/>
    <dgm:cxn modelId="{DAAB6012-574D-4E4D-9F9E-9D50D6744372}" type="presOf" srcId="{E499BE26-A4E9-444C-BFE4-F3AA728E4827}" destId="{1B1E3F2B-53B2-4CE3-980F-3A9A0DDD8C62}" srcOrd="0" destOrd="0" presId="urn:microsoft.com/office/officeart/2005/8/layout/list1"/>
    <dgm:cxn modelId="{2FABA512-8D09-41C5-8CED-3A288B045692}" type="presOf" srcId="{E4CE3341-1718-40AF-88B3-1664E26B1EDE}" destId="{544FED54-D471-410D-83AC-CA86B5E2DE81}" srcOrd="0" destOrd="0" presId="urn:microsoft.com/office/officeart/2005/8/layout/list1"/>
    <dgm:cxn modelId="{91B31B13-8354-4D64-A5D6-3B45A7394C93}" type="presOf" srcId="{AFE0C6A1-DC37-4DED-B70A-E96299715BCE}" destId="{9274DF73-0530-40CE-9840-1781BA11F8D0}" srcOrd="0" destOrd="0" presId="urn:microsoft.com/office/officeart/2005/8/layout/list1"/>
    <dgm:cxn modelId="{35999719-0FEC-494F-B45F-4E896E4E9BEB}" type="presOf" srcId="{A2B60A51-C487-4031-941C-9CBA2B27113F}" destId="{361C75F4-2AA6-4C08-9801-077079DFD867}" srcOrd="1" destOrd="0" presId="urn:microsoft.com/office/officeart/2005/8/layout/list1"/>
    <dgm:cxn modelId="{40B1A45B-4DD3-45EC-81D8-FBCEAF7115A0}" type="presOf" srcId="{E499BE26-A4E9-444C-BFE4-F3AA728E4827}" destId="{D0738BE5-EB3C-48A2-A8D8-B13606B4738B}" srcOrd="1" destOrd="0" presId="urn:microsoft.com/office/officeart/2005/8/layout/list1"/>
    <dgm:cxn modelId="{79CE9941-0579-4ACD-AA94-40D6CB1F4A71}" type="presOf" srcId="{A2A41A9B-353A-43C0-B63E-FF8F5F96DD2F}" destId="{E94CC8AB-1498-4CA4-92BC-84BF2178BAAE}" srcOrd="1" destOrd="0" presId="urn:microsoft.com/office/officeart/2005/8/layout/list1"/>
    <dgm:cxn modelId="{82B423C4-1EE0-4317-8C85-25C525A6D4D1}" type="presOf" srcId="{A2B60A51-C487-4031-941C-9CBA2B27113F}" destId="{4CE82FCE-ECF0-4F8A-BAB4-3583C3393A08}" srcOrd="0" destOrd="0" presId="urn:microsoft.com/office/officeart/2005/8/layout/list1"/>
    <dgm:cxn modelId="{8F264ADF-3986-446A-BC2D-EB1113830D4C}" srcId="{E4CE3341-1718-40AF-88B3-1664E26B1EDE}" destId="{A2B60A51-C487-4031-941C-9CBA2B27113F}" srcOrd="3" destOrd="0" parTransId="{7B4FB861-3BCE-486D-966E-3FFCD84F86D7}" sibTransId="{4ED117F4-7F8E-4CF2-99AB-EE77FEA17B4B}"/>
    <dgm:cxn modelId="{321282DF-73F9-4642-A003-874D7A3F6B84}" srcId="{E4CE3341-1718-40AF-88B3-1664E26B1EDE}" destId="{A2A41A9B-353A-43C0-B63E-FF8F5F96DD2F}" srcOrd="2" destOrd="0" parTransId="{FA0DE127-69B3-440B-87C7-073336D16642}" sibTransId="{6BD2984B-22E9-436D-93AE-85BBD6866245}"/>
    <dgm:cxn modelId="{443B33E3-F95B-4E09-A356-2BC0FC8F4DEE}" type="presOf" srcId="{AFE0C6A1-DC37-4DED-B70A-E96299715BCE}" destId="{A46D911E-E2EE-49B2-B030-310207E269C9}" srcOrd="1" destOrd="0" presId="urn:microsoft.com/office/officeart/2005/8/layout/list1"/>
    <dgm:cxn modelId="{D728A5ED-0324-4E48-8E91-31AE9BC9DCBD}" type="presOf" srcId="{A2A41A9B-353A-43C0-B63E-FF8F5F96DD2F}" destId="{8C2FE795-0D81-4565-9D73-EC456374929F}" srcOrd="0" destOrd="0" presId="urn:microsoft.com/office/officeart/2005/8/layout/list1"/>
    <dgm:cxn modelId="{4F17F3F7-CC56-4FF2-9BDA-243CA1ECF7AE}" srcId="{E4CE3341-1718-40AF-88B3-1664E26B1EDE}" destId="{E499BE26-A4E9-444C-BFE4-F3AA728E4827}" srcOrd="0" destOrd="0" parTransId="{A9510133-82FD-45E7-803C-6A61AC304B45}" sibTransId="{C5516C89-AEA9-44DD-8251-D6844B828FB8}"/>
    <dgm:cxn modelId="{FF4CB88E-504B-42D2-A624-BB7A0AE8E320}" type="presParOf" srcId="{544FED54-D471-410D-83AC-CA86B5E2DE81}" destId="{4BEAB681-3CFF-4232-9D96-5CCC871F8DBF}" srcOrd="0" destOrd="0" presId="urn:microsoft.com/office/officeart/2005/8/layout/list1"/>
    <dgm:cxn modelId="{A701E363-DDBF-4B1F-B8F7-BB7CDF2339C8}" type="presParOf" srcId="{4BEAB681-3CFF-4232-9D96-5CCC871F8DBF}" destId="{1B1E3F2B-53B2-4CE3-980F-3A9A0DDD8C62}" srcOrd="0" destOrd="0" presId="urn:microsoft.com/office/officeart/2005/8/layout/list1"/>
    <dgm:cxn modelId="{5A916C1D-907F-4C2F-9A80-99790C4D132D}" type="presParOf" srcId="{4BEAB681-3CFF-4232-9D96-5CCC871F8DBF}" destId="{D0738BE5-EB3C-48A2-A8D8-B13606B4738B}" srcOrd="1" destOrd="0" presId="urn:microsoft.com/office/officeart/2005/8/layout/list1"/>
    <dgm:cxn modelId="{41B44538-5221-432B-A81D-ABC68B865A0B}" type="presParOf" srcId="{544FED54-D471-410D-83AC-CA86B5E2DE81}" destId="{5D80A575-B10A-4F6D-B8EA-C5253C0EF2DB}" srcOrd="1" destOrd="0" presId="urn:microsoft.com/office/officeart/2005/8/layout/list1"/>
    <dgm:cxn modelId="{B86E450A-EEE4-4A32-A1E5-F71EC7C9FCC7}" type="presParOf" srcId="{544FED54-D471-410D-83AC-CA86B5E2DE81}" destId="{863C6BF8-BF1B-44B5-ADAF-110B6AA69830}" srcOrd="2" destOrd="0" presId="urn:microsoft.com/office/officeart/2005/8/layout/list1"/>
    <dgm:cxn modelId="{F2D6DDC2-83B5-49C7-9BBE-74C8815F3C23}" type="presParOf" srcId="{544FED54-D471-410D-83AC-CA86B5E2DE81}" destId="{69939E34-D980-4E33-AE93-1D5B2F6F6C93}" srcOrd="3" destOrd="0" presId="urn:microsoft.com/office/officeart/2005/8/layout/list1"/>
    <dgm:cxn modelId="{A6C00E4B-4B22-43FF-99EB-76B35B3453BA}" type="presParOf" srcId="{544FED54-D471-410D-83AC-CA86B5E2DE81}" destId="{5F93A500-4DFC-4C1D-85E2-179BE34039EF}" srcOrd="4" destOrd="0" presId="urn:microsoft.com/office/officeart/2005/8/layout/list1"/>
    <dgm:cxn modelId="{60F7784D-3E0F-4E1A-92CA-06F925F60DDA}" type="presParOf" srcId="{5F93A500-4DFC-4C1D-85E2-179BE34039EF}" destId="{9274DF73-0530-40CE-9840-1781BA11F8D0}" srcOrd="0" destOrd="0" presId="urn:microsoft.com/office/officeart/2005/8/layout/list1"/>
    <dgm:cxn modelId="{DD6EA229-92D9-4F31-8A4E-9DE3606BA2D8}" type="presParOf" srcId="{5F93A500-4DFC-4C1D-85E2-179BE34039EF}" destId="{A46D911E-E2EE-49B2-B030-310207E269C9}" srcOrd="1" destOrd="0" presId="urn:microsoft.com/office/officeart/2005/8/layout/list1"/>
    <dgm:cxn modelId="{559EB20B-98DD-494E-A89C-CCE49CF62DF8}" type="presParOf" srcId="{544FED54-D471-410D-83AC-CA86B5E2DE81}" destId="{B42C85C6-C009-41BA-964C-B99BB8952D54}" srcOrd="5" destOrd="0" presId="urn:microsoft.com/office/officeart/2005/8/layout/list1"/>
    <dgm:cxn modelId="{0C2A8200-A1B7-41AE-AAF4-0F8FC0F4F4CF}" type="presParOf" srcId="{544FED54-D471-410D-83AC-CA86B5E2DE81}" destId="{ADFA50C7-A1AC-41A0-9714-BE9DF84775D0}" srcOrd="6" destOrd="0" presId="urn:microsoft.com/office/officeart/2005/8/layout/list1"/>
    <dgm:cxn modelId="{5E7D6A56-48B6-40F0-8D69-BA314AFBECC9}" type="presParOf" srcId="{544FED54-D471-410D-83AC-CA86B5E2DE81}" destId="{C862B90E-4E6B-472A-AA76-47EF2B6640E8}" srcOrd="7" destOrd="0" presId="urn:microsoft.com/office/officeart/2005/8/layout/list1"/>
    <dgm:cxn modelId="{26D184D0-48FC-4C9C-83B7-365010E12183}" type="presParOf" srcId="{544FED54-D471-410D-83AC-CA86B5E2DE81}" destId="{AD1D359C-F5E6-4739-9653-5792700795E3}" srcOrd="8" destOrd="0" presId="urn:microsoft.com/office/officeart/2005/8/layout/list1"/>
    <dgm:cxn modelId="{AC38748E-60A3-491E-B7F8-2D7EDF308630}" type="presParOf" srcId="{AD1D359C-F5E6-4739-9653-5792700795E3}" destId="{8C2FE795-0D81-4565-9D73-EC456374929F}" srcOrd="0" destOrd="0" presId="urn:microsoft.com/office/officeart/2005/8/layout/list1"/>
    <dgm:cxn modelId="{F3081F96-51FE-4593-A888-D8A62C63D7D5}" type="presParOf" srcId="{AD1D359C-F5E6-4739-9653-5792700795E3}" destId="{E94CC8AB-1498-4CA4-92BC-84BF2178BAAE}" srcOrd="1" destOrd="0" presId="urn:microsoft.com/office/officeart/2005/8/layout/list1"/>
    <dgm:cxn modelId="{B0A1E902-3B1E-4D2C-A584-19D809B6B45D}" type="presParOf" srcId="{544FED54-D471-410D-83AC-CA86B5E2DE81}" destId="{63802EDF-056D-428B-BF3F-825AB2DF72A4}" srcOrd="9" destOrd="0" presId="urn:microsoft.com/office/officeart/2005/8/layout/list1"/>
    <dgm:cxn modelId="{15641F29-7D0D-4AF6-9063-08BB79721152}" type="presParOf" srcId="{544FED54-D471-410D-83AC-CA86B5E2DE81}" destId="{FFF53243-BD82-4625-989C-9B3860C4E968}" srcOrd="10" destOrd="0" presId="urn:microsoft.com/office/officeart/2005/8/layout/list1"/>
    <dgm:cxn modelId="{19EC3726-76BB-41A2-A793-FB673609156D}" type="presParOf" srcId="{544FED54-D471-410D-83AC-CA86B5E2DE81}" destId="{059C728C-2B5A-48DA-B64D-46B6796F3D49}" srcOrd="11" destOrd="0" presId="urn:microsoft.com/office/officeart/2005/8/layout/list1"/>
    <dgm:cxn modelId="{24B2877D-7A7F-403C-A40B-6EA7930E6A72}" type="presParOf" srcId="{544FED54-D471-410D-83AC-CA86B5E2DE81}" destId="{E24CA649-C702-4B21-94C2-36FD10B4806D}" srcOrd="12" destOrd="0" presId="urn:microsoft.com/office/officeart/2005/8/layout/list1"/>
    <dgm:cxn modelId="{2E57A909-DE9C-47C6-8936-095CCAF94FA2}" type="presParOf" srcId="{E24CA649-C702-4B21-94C2-36FD10B4806D}" destId="{4CE82FCE-ECF0-4F8A-BAB4-3583C3393A08}" srcOrd="0" destOrd="0" presId="urn:microsoft.com/office/officeart/2005/8/layout/list1"/>
    <dgm:cxn modelId="{80397E2F-4B76-4909-BD6C-AC65292CCEA1}" type="presParOf" srcId="{E24CA649-C702-4B21-94C2-36FD10B4806D}" destId="{361C75F4-2AA6-4C08-9801-077079DFD867}" srcOrd="1" destOrd="0" presId="urn:microsoft.com/office/officeart/2005/8/layout/list1"/>
    <dgm:cxn modelId="{C0477414-D0E8-4D53-A1B9-D6CD2807E0B7}" type="presParOf" srcId="{544FED54-D471-410D-83AC-CA86B5E2DE81}" destId="{88E00FCF-B8B1-44F9-A4BB-CEE6CEC3B118}" srcOrd="13" destOrd="0" presId="urn:microsoft.com/office/officeart/2005/8/layout/list1"/>
    <dgm:cxn modelId="{BFB65B09-796D-4A0A-930E-2470029F98FF}" type="presParOf" srcId="{544FED54-D471-410D-83AC-CA86B5E2DE81}" destId="{AD5CD6F5-5865-4AD0-AF5D-4E81E6FF2D3B}"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C32B05-62EA-407A-B21C-2310C7945705}"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42D71409-67F9-455C-8C6D-716D284AAA6B}">
      <dgm:prSet phldrT="[Text]" custT="1"/>
      <dgm:spPr>
        <a:solidFill>
          <a:srgbClr val="00B050"/>
        </a:solidFill>
      </dgm:spPr>
      <dgm:t>
        <a:bodyPr/>
        <a:lstStyle/>
        <a:p>
          <a:r>
            <a:rPr lang="es-PE" sz="2000" b="1" i="1" dirty="0">
              <a:solidFill>
                <a:schemeClr val="tx1"/>
              </a:solidFill>
              <a:latin typeface="Times New Roman" panose="02020603050405020304" pitchFamily="18" charset="0"/>
              <a:cs typeface="Times New Roman" panose="02020603050405020304" pitchFamily="18" charset="0"/>
            </a:rPr>
            <a:t>Unidad de Análisis (elemental o de observación)</a:t>
          </a:r>
          <a:endParaRPr lang="en-US" sz="2000" dirty="0">
            <a:solidFill>
              <a:schemeClr val="tx1"/>
            </a:solidFill>
          </a:endParaRPr>
        </a:p>
      </dgm:t>
    </dgm:pt>
    <dgm:pt modelId="{51680ED1-AF6E-4B28-AE94-92B0EFB0DF7D}" type="parTrans" cxnId="{2AA9C11F-1F1D-428E-801A-47EAA766C99D}">
      <dgm:prSet/>
      <dgm:spPr/>
      <dgm:t>
        <a:bodyPr/>
        <a:lstStyle/>
        <a:p>
          <a:endParaRPr lang="en-US">
            <a:solidFill>
              <a:schemeClr val="tx1"/>
            </a:solidFill>
          </a:endParaRPr>
        </a:p>
      </dgm:t>
    </dgm:pt>
    <dgm:pt modelId="{478B7D3C-9FB4-4BC6-90AC-49960560DECD}" type="sibTrans" cxnId="{2AA9C11F-1F1D-428E-801A-47EAA766C99D}">
      <dgm:prSet/>
      <dgm:spPr/>
      <dgm:t>
        <a:bodyPr/>
        <a:lstStyle/>
        <a:p>
          <a:endParaRPr lang="en-US">
            <a:solidFill>
              <a:schemeClr val="tx1"/>
            </a:solidFill>
          </a:endParaRPr>
        </a:p>
      </dgm:t>
    </dgm:pt>
    <dgm:pt modelId="{F66099B6-DBBD-4AB0-82D2-877B80F846F7}">
      <dgm:prSet phldrT="[Text]" custT="1"/>
      <dgm:spPr>
        <a:solidFill>
          <a:srgbClr val="92D050"/>
        </a:solidFill>
      </dgm:spPr>
      <dgm:t>
        <a:bodyPr/>
        <a:lstStyle/>
        <a:p>
          <a:r>
            <a:rPr lang="es-PE" sz="2000" b="1" i="1" dirty="0">
              <a:solidFill>
                <a:schemeClr val="tx1"/>
              </a:solidFill>
              <a:latin typeface="Times New Roman" panose="02020603050405020304" pitchFamily="18" charset="0"/>
              <a:cs typeface="Times New Roman" panose="02020603050405020304" pitchFamily="18" charset="0"/>
            </a:rPr>
            <a:t>Unidad de Muestreo</a:t>
          </a:r>
          <a:endParaRPr lang="en-US" sz="2000" dirty="0">
            <a:solidFill>
              <a:schemeClr val="tx1"/>
            </a:solidFill>
          </a:endParaRPr>
        </a:p>
      </dgm:t>
    </dgm:pt>
    <dgm:pt modelId="{B09C8BFB-F41C-4AC4-AB94-F216E3081C2D}" type="parTrans" cxnId="{B4F3EA32-CE64-4A92-9BAE-BC57E5392B05}">
      <dgm:prSet/>
      <dgm:spPr/>
      <dgm:t>
        <a:bodyPr/>
        <a:lstStyle/>
        <a:p>
          <a:endParaRPr lang="en-US">
            <a:solidFill>
              <a:schemeClr val="tx1"/>
            </a:solidFill>
          </a:endParaRPr>
        </a:p>
      </dgm:t>
    </dgm:pt>
    <dgm:pt modelId="{BC531B32-9B0E-482E-BF91-65C61F17168D}" type="sibTrans" cxnId="{B4F3EA32-CE64-4A92-9BAE-BC57E5392B05}">
      <dgm:prSet/>
      <dgm:spPr/>
      <dgm:t>
        <a:bodyPr/>
        <a:lstStyle/>
        <a:p>
          <a:endParaRPr lang="en-US">
            <a:solidFill>
              <a:schemeClr val="tx1"/>
            </a:solidFill>
          </a:endParaRPr>
        </a:p>
      </dgm:t>
    </dgm:pt>
    <dgm:pt modelId="{EE62A4F6-4AC4-435B-990E-81A71CE8CAC7}">
      <dgm:prSet phldrT="[Text]" custT="1"/>
      <dgm:spPr>
        <a:solidFill>
          <a:srgbClr val="FFC000"/>
        </a:solidFill>
      </dgm:spPr>
      <dgm:t>
        <a:bodyPr/>
        <a:lstStyle/>
        <a:p>
          <a:r>
            <a:rPr lang="es-PE" sz="2000" b="1" i="1" dirty="0">
              <a:solidFill>
                <a:schemeClr val="tx1"/>
              </a:solidFill>
              <a:latin typeface="Times New Roman" panose="02020603050405020304" pitchFamily="18" charset="0"/>
              <a:cs typeface="Times New Roman" panose="02020603050405020304" pitchFamily="18" charset="0"/>
            </a:rPr>
            <a:t>Unidad Informante</a:t>
          </a:r>
          <a:endParaRPr lang="en-US" sz="2000" dirty="0">
            <a:solidFill>
              <a:schemeClr val="tx1"/>
            </a:solidFill>
          </a:endParaRPr>
        </a:p>
      </dgm:t>
    </dgm:pt>
    <dgm:pt modelId="{F287B947-7343-4FA2-B288-B23A59FFAE31}" type="parTrans" cxnId="{3A2CECA6-0C5B-46BB-B7C6-7D37E9D210BD}">
      <dgm:prSet/>
      <dgm:spPr/>
      <dgm:t>
        <a:bodyPr/>
        <a:lstStyle/>
        <a:p>
          <a:endParaRPr lang="en-US">
            <a:solidFill>
              <a:schemeClr val="tx1"/>
            </a:solidFill>
          </a:endParaRPr>
        </a:p>
      </dgm:t>
    </dgm:pt>
    <dgm:pt modelId="{389F9A93-0231-4877-8C41-5D5B8DD7AAC0}" type="sibTrans" cxnId="{3A2CECA6-0C5B-46BB-B7C6-7D37E9D210BD}">
      <dgm:prSet/>
      <dgm:spPr/>
      <dgm:t>
        <a:bodyPr/>
        <a:lstStyle/>
        <a:p>
          <a:endParaRPr lang="en-US">
            <a:solidFill>
              <a:schemeClr val="tx1"/>
            </a:solidFill>
          </a:endParaRPr>
        </a:p>
      </dgm:t>
    </dgm:pt>
    <dgm:pt modelId="{D1A33548-E2ED-4E18-803E-44612B9428A5}">
      <dgm:prSet phldrT="[Text]" custT="1"/>
      <dgm:spPr/>
      <dgm:t>
        <a:bodyPr/>
        <a:lstStyle/>
        <a:p>
          <a:pPr algn="just">
            <a:lnSpc>
              <a:spcPct val="150000"/>
            </a:lnSpc>
            <a:spcAft>
              <a:spcPts val="0"/>
            </a:spcAft>
          </a:pPr>
          <a:r>
            <a:rPr lang="es-PE" sz="1600" dirty="0">
              <a:latin typeface="Times New Roman" panose="02020603050405020304" pitchFamily="18" charset="0"/>
              <a:cs typeface="Times New Roman" panose="02020603050405020304" pitchFamily="18" charset="0"/>
            </a:rPr>
            <a:t>Corresponde a la entidad que va a ser objeto específico de estudio en una medición y se refiere al qué o quién es objeto de interés en una investigación</a:t>
          </a:r>
          <a:endParaRPr lang="en-US" sz="1600" dirty="0">
            <a:solidFill>
              <a:schemeClr val="tx1"/>
            </a:solidFill>
          </a:endParaRPr>
        </a:p>
      </dgm:t>
    </dgm:pt>
    <dgm:pt modelId="{D0B5BDD6-6478-41B0-BCA5-16AEC06088DF}" type="parTrans" cxnId="{40792BEB-CB26-41D4-ACD6-EB7E300A27D4}">
      <dgm:prSet/>
      <dgm:spPr/>
      <dgm:t>
        <a:bodyPr/>
        <a:lstStyle/>
        <a:p>
          <a:endParaRPr lang="en-US">
            <a:solidFill>
              <a:schemeClr val="tx1"/>
            </a:solidFill>
          </a:endParaRPr>
        </a:p>
      </dgm:t>
    </dgm:pt>
    <dgm:pt modelId="{0CFA9B24-3E46-49B2-9EA5-981AFE53A02A}" type="sibTrans" cxnId="{40792BEB-CB26-41D4-ACD6-EB7E300A27D4}">
      <dgm:prSet/>
      <dgm:spPr/>
      <dgm:t>
        <a:bodyPr/>
        <a:lstStyle/>
        <a:p>
          <a:endParaRPr lang="en-US">
            <a:solidFill>
              <a:schemeClr val="tx1"/>
            </a:solidFill>
          </a:endParaRPr>
        </a:p>
      </dgm:t>
    </dgm:pt>
    <dgm:pt modelId="{B371A1BA-9679-4AF2-ABE4-E379672A8A94}">
      <dgm:prSet phldrT="[Text]" custT="1"/>
      <dgm:spPr/>
      <dgm:t>
        <a:bodyPr/>
        <a:lstStyle/>
        <a:p>
          <a:pPr algn="just">
            <a:lnSpc>
              <a:spcPct val="150000"/>
            </a:lnSpc>
            <a:spcAft>
              <a:spcPts val="0"/>
            </a:spcAft>
          </a:pPr>
          <a:r>
            <a:rPr lang="es-PE" sz="1600" dirty="0">
              <a:latin typeface="Times New Roman" panose="02020603050405020304" pitchFamily="18" charset="0"/>
              <a:cs typeface="Times New Roman" panose="02020603050405020304" pitchFamily="18" charset="0"/>
            </a:rPr>
            <a:t>Corresponde a la entidad básica mediante la cual se accederá a la unidad de análisis. En algunos casos, ambas unidades se corresponden. La unidad de muestreo debe ser observable, identificable y ubicable</a:t>
          </a:r>
          <a:endParaRPr lang="en-US" sz="1600" dirty="0">
            <a:solidFill>
              <a:schemeClr val="tx1"/>
            </a:solidFill>
          </a:endParaRPr>
        </a:p>
      </dgm:t>
    </dgm:pt>
    <dgm:pt modelId="{3345FD20-B13A-40CC-B4DF-9200329DC119}" type="parTrans" cxnId="{119C055D-D84A-4110-867D-48223ECB7D37}">
      <dgm:prSet/>
      <dgm:spPr/>
      <dgm:t>
        <a:bodyPr/>
        <a:lstStyle/>
        <a:p>
          <a:endParaRPr lang="en-US">
            <a:solidFill>
              <a:schemeClr val="tx1"/>
            </a:solidFill>
          </a:endParaRPr>
        </a:p>
      </dgm:t>
    </dgm:pt>
    <dgm:pt modelId="{FB8D758D-01CD-489D-993C-62A3B0CA51A3}" type="sibTrans" cxnId="{119C055D-D84A-4110-867D-48223ECB7D37}">
      <dgm:prSet/>
      <dgm:spPr/>
      <dgm:t>
        <a:bodyPr/>
        <a:lstStyle/>
        <a:p>
          <a:endParaRPr lang="en-US">
            <a:solidFill>
              <a:schemeClr val="tx1"/>
            </a:solidFill>
          </a:endParaRPr>
        </a:p>
      </dgm:t>
    </dgm:pt>
    <dgm:pt modelId="{38FE19BE-E586-4DF3-B91B-1D742AB8BD33}">
      <dgm:prSet phldrT="[Text]" custT="1"/>
      <dgm:spPr/>
      <dgm:t>
        <a:bodyPr/>
        <a:lstStyle/>
        <a:p>
          <a:pPr algn="just"/>
          <a:r>
            <a:rPr lang="es-PE" sz="1600" dirty="0">
              <a:latin typeface="Times New Roman" panose="02020603050405020304" pitchFamily="18" charset="0"/>
              <a:cs typeface="Times New Roman" panose="02020603050405020304" pitchFamily="18" charset="0"/>
            </a:rPr>
            <a:t>Corresponde a la entidad que reporta la información sobre la unidad de análisis observada. </a:t>
          </a:r>
          <a:endParaRPr lang="en-US" sz="1600" dirty="0">
            <a:solidFill>
              <a:schemeClr val="tx1"/>
            </a:solidFill>
          </a:endParaRPr>
        </a:p>
      </dgm:t>
    </dgm:pt>
    <dgm:pt modelId="{329E2396-320C-40FB-AF8E-55E8DD22B24B}" type="parTrans" cxnId="{08961636-A678-49E9-B6EF-7017C95F4497}">
      <dgm:prSet/>
      <dgm:spPr/>
      <dgm:t>
        <a:bodyPr/>
        <a:lstStyle/>
        <a:p>
          <a:endParaRPr lang="en-US">
            <a:solidFill>
              <a:schemeClr val="tx1"/>
            </a:solidFill>
          </a:endParaRPr>
        </a:p>
      </dgm:t>
    </dgm:pt>
    <dgm:pt modelId="{4EC995D2-B29F-4654-9017-7514885ABA18}" type="sibTrans" cxnId="{08961636-A678-49E9-B6EF-7017C95F4497}">
      <dgm:prSet/>
      <dgm:spPr/>
      <dgm:t>
        <a:bodyPr/>
        <a:lstStyle/>
        <a:p>
          <a:endParaRPr lang="en-US">
            <a:solidFill>
              <a:schemeClr val="tx1"/>
            </a:solidFill>
          </a:endParaRPr>
        </a:p>
      </dgm:t>
    </dgm:pt>
    <dgm:pt modelId="{2D6CC8F4-FA96-41B6-BBA7-DA9AFACE8294}" type="pres">
      <dgm:prSet presAssocID="{B9C32B05-62EA-407A-B21C-2310C7945705}" presName="linear" presStyleCnt="0">
        <dgm:presLayoutVars>
          <dgm:animLvl val="lvl"/>
          <dgm:resizeHandles val="exact"/>
        </dgm:presLayoutVars>
      </dgm:prSet>
      <dgm:spPr/>
    </dgm:pt>
    <dgm:pt modelId="{20DE0CAA-39FC-41B4-9154-3E63B63DEB1E}" type="pres">
      <dgm:prSet presAssocID="{42D71409-67F9-455C-8C6D-716D284AAA6B}" presName="parentText" presStyleLbl="node1" presStyleIdx="0" presStyleCnt="3">
        <dgm:presLayoutVars>
          <dgm:chMax val="0"/>
          <dgm:bulletEnabled val="1"/>
        </dgm:presLayoutVars>
      </dgm:prSet>
      <dgm:spPr/>
    </dgm:pt>
    <dgm:pt modelId="{C1EEBF41-EF24-49B7-93C0-A97FBF4ABFB2}" type="pres">
      <dgm:prSet presAssocID="{42D71409-67F9-455C-8C6D-716D284AAA6B}" presName="childText" presStyleLbl="revTx" presStyleIdx="0" presStyleCnt="3">
        <dgm:presLayoutVars>
          <dgm:bulletEnabled val="1"/>
        </dgm:presLayoutVars>
      </dgm:prSet>
      <dgm:spPr/>
    </dgm:pt>
    <dgm:pt modelId="{FD198AF8-9B6D-492B-BCCF-5B14789B523F}" type="pres">
      <dgm:prSet presAssocID="{F66099B6-DBBD-4AB0-82D2-877B80F846F7}" presName="parentText" presStyleLbl="node1" presStyleIdx="1" presStyleCnt="3">
        <dgm:presLayoutVars>
          <dgm:chMax val="0"/>
          <dgm:bulletEnabled val="1"/>
        </dgm:presLayoutVars>
      </dgm:prSet>
      <dgm:spPr/>
    </dgm:pt>
    <dgm:pt modelId="{A3D055C9-D29D-4E47-8921-6BD67F875901}" type="pres">
      <dgm:prSet presAssocID="{F66099B6-DBBD-4AB0-82D2-877B80F846F7}" presName="childText" presStyleLbl="revTx" presStyleIdx="1" presStyleCnt="3">
        <dgm:presLayoutVars>
          <dgm:bulletEnabled val="1"/>
        </dgm:presLayoutVars>
      </dgm:prSet>
      <dgm:spPr/>
    </dgm:pt>
    <dgm:pt modelId="{7DE15947-2DD6-4DA2-ADE2-AD26D97BEAEC}" type="pres">
      <dgm:prSet presAssocID="{EE62A4F6-4AC4-435B-990E-81A71CE8CAC7}" presName="parentText" presStyleLbl="node1" presStyleIdx="2" presStyleCnt="3">
        <dgm:presLayoutVars>
          <dgm:chMax val="0"/>
          <dgm:bulletEnabled val="1"/>
        </dgm:presLayoutVars>
      </dgm:prSet>
      <dgm:spPr/>
    </dgm:pt>
    <dgm:pt modelId="{62BD204B-BAE4-4EEC-B5AA-703B7D4846DD}" type="pres">
      <dgm:prSet presAssocID="{EE62A4F6-4AC4-435B-990E-81A71CE8CAC7}" presName="childText" presStyleLbl="revTx" presStyleIdx="2" presStyleCnt="3">
        <dgm:presLayoutVars>
          <dgm:bulletEnabled val="1"/>
        </dgm:presLayoutVars>
      </dgm:prSet>
      <dgm:spPr/>
    </dgm:pt>
  </dgm:ptLst>
  <dgm:cxnLst>
    <dgm:cxn modelId="{368E5605-A61E-427A-8E6F-23EE9AEF938C}" type="presOf" srcId="{D1A33548-E2ED-4E18-803E-44612B9428A5}" destId="{C1EEBF41-EF24-49B7-93C0-A97FBF4ABFB2}" srcOrd="0" destOrd="0" presId="urn:microsoft.com/office/officeart/2005/8/layout/vList2"/>
    <dgm:cxn modelId="{2AA9C11F-1F1D-428E-801A-47EAA766C99D}" srcId="{B9C32B05-62EA-407A-B21C-2310C7945705}" destId="{42D71409-67F9-455C-8C6D-716D284AAA6B}" srcOrd="0" destOrd="0" parTransId="{51680ED1-AF6E-4B28-AE94-92B0EFB0DF7D}" sibTransId="{478B7D3C-9FB4-4BC6-90AC-49960560DECD}"/>
    <dgm:cxn modelId="{B4F3EA32-CE64-4A92-9BAE-BC57E5392B05}" srcId="{B9C32B05-62EA-407A-B21C-2310C7945705}" destId="{F66099B6-DBBD-4AB0-82D2-877B80F846F7}" srcOrd="1" destOrd="0" parTransId="{B09C8BFB-F41C-4AC4-AB94-F216E3081C2D}" sibTransId="{BC531B32-9B0E-482E-BF91-65C61F17168D}"/>
    <dgm:cxn modelId="{08961636-A678-49E9-B6EF-7017C95F4497}" srcId="{EE62A4F6-4AC4-435B-990E-81A71CE8CAC7}" destId="{38FE19BE-E586-4DF3-B91B-1D742AB8BD33}" srcOrd="0" destOrd="0" parTransId="{329E2396-320C-40FB-AF8E-55E8DD22B24B}" sibTransId="{4EC995D2-B29F-4654-9017-7514885ABA18}"/>
    <dgm:cxn modelId="{EEA09539-21CA-4569-BF4D-A1B38C73F93C}" type="presOf" srcId="{F66099B6-DBBD-4AB0-82D2-877B80F846F7}" destId="{FD198AF8-9B6D-492B-BCCF-5B14789B523F}" srcOrd="0" destOrd="0" presId="urn:microsoft.com/office/officeart/2005/8/layout/vList2"/>
    <dgm:cxn modelId="{119C055D-D84A-4110-867D-48223ECB7D37}" srcId="{F66099B6-DBBD-4AB0-82D2-877B80F846F7}" destId="{B371A1BA-9679-4AF2-ABE4-E379672A8A94}" srcOrd="0" destOrd="0" parTransId="{3345FD20-B13A-40CC-B4DF-9200329DC119}" sibTransId="{FB8D758D-01CD-489D-993C-62A3B0CA51A3}"/>
    <dgm:cxn modelId="{CDA22C41-09E9-45B1-9350-82E453798CF2}" type="presOf" srcId="{B371A1BA-9679-4AF2-ABE4-E379672A8A94}" destId="{A3D055C9-D29D-4E47-8921-6BD67F875901}" srcOrd="0" destOrd="0" presId="urn:microsoft.com/office/officeart/2005/8/layout/vList2"/>
    <dgm:cxn modelId="{1BD9176D-6C06-4CE4-AE3A-7855CFAA781C}" type="presOf" srcId="{38FE19BE-E586-4DF3-B91B-1D742AB8BD33}" destId="{62BD204B-BAE4-4EEC-B5AA-703B7D4846DD}" srcOrd="0" destOrd="0" presId="urn:microsoft.com/office/officeart/2005/8/layout/vList2"/>
    <dgm:cxn modelId="{4AD93274-2DDB-4468-A624-8707C61F5FEF}" type="presOf" srcId="{EE62A4F6-4AC4-435B-990E-81A71CE8CAC7}" destId="{7DE15947-2DD6-4DA2-ADE2-AD26D97BEAEC}" srcOrd="0" destOrd="0" presId="urn:microsoft.com/office/officeart/2005/8/layout/vList2"/>
    <dgm:cxn modelId="{8B6F478C-BB1C-4BCF-85B9-0A2CAF1469D3}" type="presOf" srcId="{B9C32B05-62EA-407A-B21C-2310C7945705}" destId="{2D6CC8F4-FA96-41B6-BBA7-DA9AFACE8294}" srcOrd="0" destOrd="0" presId="urn:microsoft.com/office/officeart/2005/8/layout/vList2"/>
    <dgm:cxn modelId="{3A2CECA6-0C5B-46BB-B7C6-7D37E9D210BD}" srcId="{B9C32B05-62EA-407A-B21C-2310C7945705}" destId="{EE62A4F6-4AC4-435B-990E-81A71CE8CAC7}" srcOrd="2" destOrd="0" parTransId="{F287B947-7343-4FA2-B288-B23A59FFAE31}" sibTransId="{389F9A93-0231-4877-8C41-5D5B8DD7AAC0}"/>
    <dgm:cxn modelId="{54C8F7B7-91A8-4BCD-A063-6A78C02BFCAC}" type="presOf" srcId="{42D71409-67F9-455C-8C6D-716D284AAA6B}" destId="{20DE0CAA-39FC-41B4-9154-3E63B63DEB1E}" srcOrd="0" destOrd="0" presId="urn:microsoft.com/office/officeart/2005/8/layout/vList2"/>
    <dgm:cxn modelId="{40792BEB-CB26-41D4-ACD6-EB7E300A27D4}" srcId="{42D71409-67F9-455C-8C6D-716D284AAA6B}" destId="{D1A33548-E2ED-4E18-803E-44612B9428A5}" srcOrd="0" destOrd="0" parTransId="{D0B5BDD6-6478-41B0-BCA5-16AEC06088DF}" sibTransId="{0CFA9B24-3E46-49B2-9EA5-981AFE53A02A}"/>
    <dgm:cxn modelId="{AB062530-3300-42DD-B621-4B32F4090F66}" type="presParOf" srcId="{2D6CC8F4-FA96-41B6-BBA7-DA9AFACE8294}" destId="{20DE0CAA-39FC-41B4-9154-3E63B63DEB1E}" srcOrd="0" destOrd="0" presId="urn:microsoft.com/office/officeart/2005/8/layout/vList2"/>
    <dgm:cxn modelId="{426D755F-29C4-4EC5-9315-FAA78DBD42BE}" type="presParOf" srcId="{2D6CC8F4-FA96-41B6-BBA7-DA9AFACE8294}" destId="{C1EEBF41-EF24-49B7-93C0-A97FBF4ABFB2}" srcOrd="1" destOrd="0" presId="urn:microsoft.com/office/officeart/2005/8/layout/vList2"/>
    <dgm:cxn modelId="{55FD82BA-144A-48BE-8FD4-CAD7E3AC376F}" type="presParOf" srcId="{2D6CC8F4-FA96-41B6-BBA7-DA9AFACE8294}" destId="{FD198AF8-9B6D-492B-BCCF-5B14789B523F}" srcOrd="2" destOrd="0" presId="urn:microsoft.com/office/officeart/2005/8/layout/vList2"/>
    <dgm:cxn modelId="{22C2F4B8-3D91-4FC6-B1FA-5124B7D20171}" type="presParOf" srcId="{2D6CC8F4-FA96-41B6-BBA7-DA9AFACE8294}" destId="{A3D055C9-D29D-4E47-8921-6BD67F875901}" srcOrd="3" destOrd="0" presId="urn:microsoft.com/office/officeart/2005/8/layout/vList2"/>
    <dgm:cxn modelId="{87C5C187-19EE-4E91-A89B-F752239442C5}" type="presParOf" srcId="{2D6CC8F4-FA96-41B6-BBA7-DA9AFACE8294}" destId="{7DE15947-2DD6-4DA2-ADE2-AD26D97BEAEC}" srcOrd="4" destOrd="0" presId="urn:microsoft.com/office/officeart/2005/8/layout/vList2"/>
    <dgm:cxn modelId="{F621EE3F-714D-4AB8-BE03-FEAC65D1E2AA}" type="presParOf" srcId="{2D6CC8F4-FA96-41B6-BBA7-DA9AFACE8294}" destId="{62BD204B-BAE4-4EEC-B5AA-703B7D4846DD}" srcOrd="5"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B9C32B05-62EA-407A-B21C-2310C7945705}"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42D71409-67F9-455C-8C6D-716D284AAA6B}">
      <dgm:prSet phldrT="[Text]" custT="1"/>
      <dgm:spPr>
        <a:solidFill>
          <a:srgbClr val="FFC000"/>
        </a:solidFill>
      </dgm:spPr>
      <dgm:t>
        <a:bodyPr/>
        <a:lstStyle/>
        <a:p>
          <a:r>
            <a:rPr lang="es-PE" sz="2000" b="1" i="1" dirty="0">
              <a:solidFill>
                <a:schemeClr val="tx1"/>
              </a:solidFill>
              <a:latin typeface="Times New Roman" panose="02020603050405020304" pitchFamily="18" charset="0"/>
              <a:cs typeface="Times New Roman" panose="02020603050405020304" pitchFamily="18" charset="0"/>
            </a:rPr>
            <a:t>Marco de Muestreo</a:t>
          </a:r>
          <a:endParaRPr lang="en-US" sz="2000" dirty="0">
            <a:solidFill>
              <a:schemeClr val="tx1"/>
            </a:solidFill>
          </a:endParaRPr>
        </a:p>
      </dgm:t>
    </dgm:pt>
    <dgm:pt modelId="{51680ED1-AF6E-4B28-AE94-92B0EFB0DF7D}" type="parTrans" cxnId="{2AA9C11F-1F1D-428E-801A-47EAA766C99D}">
      <dgm:prSet/>
      <dgm:spPr/>
      <dgm:t>
        <a:bodyPr/>
        <a:lstStyle/>
        <a:p>
          <a:endParaRPr lang="en-US">
            <a:solidFill>
              <a:schemeClr val="tx1"/>
            </a:solidFill>
          </a:endParaRPr>
        </a:p>
      </dgm:t>
    </dgm:pt>
    <dgm:pt modelId="{478B7D3C-9FB4-4BC6-90AC-49960560DECD}" type="sibTrans" cxnId="{2AA9C11F-1F1D-428E-801A-47EAA766C99D}">
      <dgm:prSet/>
      <dgm:spPr/>
      <dgm:t>
        <a:bodyPr/>
        <a:lstStyle/>
        <a:p>
          <a:endParaRPr lang="en-US">
            <a:solidFill>
              <a:schemeClr val="tx1"/>
            </a:solidFill>
          </a:endParaRPr>
        </a:p>
      </dgm:t>
    </dgm:pt>
    <dgm:pt modelId="{F66099B6-DBBD-4AB0-82D2-877B80F846F7}">
      <dgm:prSet phldrT="[Text]" custT="1"/>
      <dgm:spPr>
        <a:solidFill>
          <a:srgbClr val="92D050"/>
        </a:solidFill>
      </dgm:spPr>
      <dgm:t>
        <a:bodyPr/>
        <a:lstStyle/>
        <a:p>
          <a:r>
            <a:rPr lang="es-PE" sz="2000" b="1" i="1" dirty="0">
              <a:solidFill>
                <a:schemeClr val="tx1"/>
              </a:solidFill>
              <a:latin typeface="Times New Roman" panose="02020603050405020304" pitchFamily="18" charset="0"/>
              <a:cs typeface="Times New Roman" panose="02020603050405020304" pitchFamily="18" charset="0"/>
            </a:rPr>
            <a:t>Tipos de Marco </a:t>
          </a:r>
          <a:r>
            <a:rPr lang="es-PE" sz="2000" b="1" i="1" dirty="0" err="1">
              <a:solidFill>
                <a:schemeClr val="tx1"/>
              </a:solidFill>
              <a:latin typeface="Times New Roman" panose="02020603050405020304" pitchFamily="18" charset="0"/>
              <a:cs typeface="Times New Roman" panose="02020603050405020304" pitchFamily="18" charset="0"/>
            </a:rPr>
            <a:t>muestral</a:t>
          </a:r>
          <a:endParaRPr lang="en-US" sz="2000" dirty="0">
            <a:solidFill>
              <a:schemeClr val="tx1"/>
            </a:solidFill>
          </a:endParaRPr>
        </a:p>
      </dgm:t>
    </dgm:pt>
    <dgm:pt modelId="{B09C8BFB-F41C-4AC4-AB94-F216E3081C2D}" type="parTrans" cxnId="{B4F3EA32-CE64-4A92-9BAE-BC57E5392B05}">
      <dgm:prSet/>
      <dgm:spPr/>
      <dgm:t>
        <a:bodyPr/>
        <a:lstStyle/>
        <a:p>
          <a:endParaRPr lang="en-US">
            <a:solidFill>
              <a:schemeClr val="tx1"/>
            </a:solidFill>
          </a:endParaRPr>
        </a:p>
      </dgm:t>
    </dgm:pt>
    <dgm:pt modelId="{BC531B32-9B0E-482E-BF91-65C61F17168D}" type="sibTrans" cxnId="{B4F3EA32-CE64-4A92-9BAE-BC57E5392B05}">
      <dgm:prSet/>
      <dgm:spPr/>
      <dgm:t>
        <a:bodyPr/>
        <a:lstStyle/>
        <a:p>
          <a:endParaRPr lang="en-US">
            <a:solidFill>
              <a:schemeClr val="tx1"/>
            </a:solidFill>
          </a:endParaRPr>
        </a:p>
      </dgm:t>
    </dgm:pt>
    <dgm:pt modelId="{D1A33548-E2ED-4E18-803E-44612B9428A5}">
      <dgm:prSet phldrT="[Text]" custT="1"/>
      <dgm:spPr/>
      <dgm:t>
        <a:bodyPr/>
        <a:lstStyle/>
        <a:p>
          <a:pPr algn="just">
            <a:lnSpc>
              <a:spcPct val="150000"/>
            </a:lnSpc>
            <a:spcAft>
              <a:spcPts val="0"/>
            </a:spcAft>
          </a:pPr>
          <a:r>
            <a:rPr lang="es-PE" sz="1600" dirty="0">
              <a:latin typeface="Times New Roman" panose="02020603050405020304" pitchFamily="18" charset="0"/>
              <a:cs typeface="Times New Roman" panose="02020603050405020304" pitchFamily="18" charset="0"/>
            </a:rPr>
            <a:t>Es el conjunto de todas las unidades </a:t>
          </a:r>
          <a:r>
            <a:rPr lang="es-PE" sz="1600" dirty="0" err="1">
              <a:latin typeface="Times New Roman" panose="02020603050405020304" pitchFamily="18" charset="0"/>
              <a:cs typeface="Times New Roman" panose="02020603050405020304" pitchFamily="18" charset="0"/>
            </a:rPr>
            <a:t>muestrales</a:t>
          </a:r>
          <a:r>
            <a:rPr lang="es-PE" sz="1600" dirty="0">
              <a:latin typeface="Times New Roman" panose="02020603050405020304" pitchFamily="18" charset="0"/>
              <a:cs typeface="Times New Roman" panose="02020603050405020304" pitchFamily="18" charset="0"/>
            </a:rPr>
            <a:t> existentes en la población de estudio. Se organiza y consolida en una base de datos tabular y/o gráfica, que permitirá diseñar y seleccionar la muestra.</a:t>
          </a:r>
          <a:endParaRPr lang="en-US" sz="1600" dirty="0">
            <a:solidFill>
              <a:schemeClr val="tx1"/>
            </a:solidFill>
          </a:endParaRPr>
        </a:p>
      </dgm:t>
    </dgm:pt>
    <dgm:pt modelId="{D0B5BDD6-6478-41B0-BCA5-16AEC06088DF}" type="parTrans" cxnId="{40792BEB-CB26-41D4-ACD6-EB7E300A27D4}">
      <dgm:prSet/>
      <dgm:spPr/>
      <dgm:t>
        <a:bodyPr/>
        <a:lstStyle/>
        <a:p>
          <a:endParaRPr lang="en-US">
            <a:solidFill>
              <a:schemeClr val="tx1"/>
            </a:solidFill>
          </a:endParaRPr>
        </a:p>
      </dgm:t>
    </dgm:pt>
    <dgm:pt modelId="{0CFA9B24-3E46-49B2-9EA5-981AFE53A02A}" type="sibTrans" cxnId="{40792BEB-CB26-41D4-ACD6-EB7E300A27D4}">
      <dgm:prSet/>
      <dgm:spPr/>
      <dgm:t>
        <a:bodyPr/>
        <a:lstStyle/>
        <a:p>
          <a:endParaRPr lang="en-US">
            <a:solidFill>
              <a:schemeClr val="tx1"/>
            </a:solidFill>
          </a:endParaRPr>
        </a:p>
      </dgm:t>
    </dgm:pt>
    <dgm:pt modelId="{B0DFE68F-151A-43BF-8744-C58D6805786B}">
      <dgm:prSet phldrT="[Text]" custT="1"/>
      <dgm:spPr/>
      <dgm:t>
        <a:bodyPr/>
        <a:lstStyle/>
        <a:p>
          <a:pPr algn="just">
            <a:lnSpc>
              <a:spcPct val="150000"/>
            </a:lnSpc>
            <a:spcAft>
              <a:spcPts val="0"/>
            </a:spcAft>
          </a:pPr>
          <a:endParaRPr lang="en-US" sz="1600" dirty="0">
            <a:solidFill>
              <a:schemeClr val="tx1"/>
            </a:solidFill>
          </a:endParaRPr>
        </a:p>
      </dgm:t>
    </dgm:pt>
    <dgm:pt modelId="{CF6580E1-7955-4466-A37E-5ECD378B9E79}" type="parTrans" cxnId="{63C0D90C-1E50-434D-BF31-2C7F6AE638D7}">
      <dgm:prSet/>
      <dgm:spPr/>
      <dgm:t>
        <a:bodyPr/>
        <a:lstStyle/>
        <a:p>
          <a:endParaRPr lang="es-ES"/>
        </a:p>
      </dgm:t>
    </dgm:pt>
    <dgm:pt modelId="{8758AA49-C32C-485F-BA76-36771F453590}" type="sibTrans" cxnId="{63C0D90C-1E50-434D-BF31-2C7F6AE638D7}">
      <dgm:prSet/>
      <dgm:spPr/>
      <dgm:t>
        <a:bodyPr/>
        <a:lstStyle/>
        <a:p>
          <a:endParaRPr lang="es-ES"/>
        </a:p>
      </dgm:t>
    </dgm:pt>
    <dgm:pt modelId="{2D6CC8F4-FA96-41B6-BBA7-DA9AFACE8294}" type="pres">
      <dgm:prSet presAssocID="{B9C32B05-62EA-407A-B21C-2310C7945705}" presName="linear" presStyleCnt="0">
        <dgm:presLayoutVars>
          <dgm:animLvl val="lvl"/>
          <dgm:resizeHandles val="exact"/>
        </dgm:presLayoutVars>
      </dgm:prSet>
      <dgm:spPr/>
    </dgm:pt>
    <dgm:pt modelId="{20DE0CAA-39FC-41B4-9154-3E63B63DEB1E}" type="pres">
      <dgm:prSet presAssocID="{42D71409-67F9-455C-8C6D-716D284AAA6B}" presName="parentText" presStyleLbl="node1" presStyleIdx="0" presStyleCnt="2" custScaleY="64494">
        <dgm:presLayoutVars>
          <dgm:chMax val="0"/>
          <dgm:bulletEnabled val="1"/>
        </dgm:presLayoutVars>
      </dgm:prSet>
      <dgm:spPr/>
    </dgm:pt>
    <dgm:pt modelId="{C1EEBF41-EF24-49B7-93C0-A97FBF4ABFB2}" type="pres">
      <dgm:prSet presAssocID="{42D71409-67F9-455C-8C6D-716D284AAA6B}" presName="childText" presStyleLbl="revTx" presStyleIdx="0" presStyleCnt="1">
        <dgm:presLayoutVars>
          <dgm:bulletEnabled val="1"/>
        </dgm:presLayoutVars>
      </dgm:prSet>
      <dgm:spPr/>
    </dgm:pt>
    <dgm:pt modelId="{FD198AF8-9B6D-492B-BCCF-5B14789B523F}" type="pres">
      <dgm:prSet presAssocID="{F66099B6-DBBD-4AB0-82D2-877B80F846F7}" presName="parentText" presStyleLbl="node1" presStyleIdx="1" presStyleCnt="2" custScaleY="64494">
        <dgm:presLayoutVars>
          <dgm:chMax val="0"/>
          <dgm:bulletEnabled val="1"/>
        </dgm:presLayoutVars>
      </dgm:prSet>
      <dgm:spPr/>
    </dgm:pt>
  </dgm:ptLst>
  <dgm:cxnLst>
    <dgm:cxn modelId="{368E5605-A61E-427A-8E6F-23EE9AEF938C}" type="presOf" srcId="{D1A33548-E2ED-4E18-803E-44612B9428A5}" destId="{C1EEBF41-EF24-49B7-93C0-A97FBF4ABFB2}" srcOrd="0" destOrd="0" presId="urn:microsoft.com/office/officeart/2005/8/layout/vList2"/>
    <dgm:cxn modelId="{63C0D90C-1E50-434D-BF31-2C7F6AE638D7}" srcId="{42D71409-67F9-455C-8C6D-716D284AAA6B}" destId="{B0DFE68F-151A-43BF-8744-C58D6805786B}" srcOrd="1" destOrd="0" parTransId="{CF6580E1-7955-4466-A37E-5ECD378B9E79}" sibTransId="{8758AA49-C32C-485F-BA76-36771F453590}"/>
    <dgm:cxn modelId="{2AA9C11F-1F1D-428E-801A-47EAA766C99D}" srcId="{B9C32B05-62EA-407A-B21C-2310C7945705}" destId="{42D71409-67F9-455C-8C6D-716D284AAA6B}" srcOrd="0" destOrd="0" parTransId="{51680ED1-AF6E-4B28-AE94-92B0EFB0DF7D}" sibTransId="{478B7D3C-9FB4-4BC6-90AC-49960560DECD}"/>
    <dgm:cxn modelId="{B4F3EA32-CE64-4A92-9BAE-BC57E5392B05}" srcId="{B9C32B05-62EA-407A-B21C-2310C7945705}" destId="{F66099B6-DBBD-4AB0-82D2-877B80F846F7}" srcOrd="1" destOrd="0" parTransId="{B09C8BFB-F41C-4AC4-AB94-F216E3081C2D}" sibTransId="{BC531B32-9B0E-482E-BF91-65C61F17168D}"/>
    <dgm:cxn modelId="{EEA09539-21CA-4569-BF4D-A1B38C73F93C}" type="presOf" srcId="{F66099B6-DBBD-4AB0-82D2-877B80F846F7}" destId="{FD198AF8-9B6D-492B-BCCF-5B14789B523F}" srcOrd="0" destOrd="0" presId="urn:microsoft.com/office/officeart/2005/8/layout/vList2"/>
    <dgm:cxn modelId="{88939042-B71C-49CF-A85C-A41F9DA4EEDE}" type="presOf" srcId="{B0DFE68F-151A-43BF-8744-C58D6805786B}" destId="{C1EEBF41-EF24-49B7-93C0-A97FBF4ABFB2}" srcOrd="0" destOrd="1" presId="urn:microsoft.com/office/officeart/2005/8/layout/vList2"/>
    <dgm:cxn modelId="{8B6F478C-BB1C-4BCF-85B9-0A2CAF1469D3}" type="presOf" srcId="{B9C32B05-62EA-407A-B21C-2310C7945705}" destId="{2D6CC8F4-FA96-41B6-BBA7-DA9AFACE8294}" srcOrd="0" destOrd="0" presId="urn:microsoft.com/office/officeart/2005/8/layout/vList2"/>
    <dgm:cxn modelId="{54C8F7B7-91A8-4BCD-A063-6A78C02BFCAC}" type="presOf" srcId="{42D71409-67F9-455C-8C6D-716D284AAA6B}" destId="{20DE0CAA-39FC-41B4-9154-3E63B63DEB1E}" srcOrd="0" destOrd="0" presId="urn:microsoft.com/office/officeart/2005/8/layout/vList2"/>
    <dgm:cxn modelId="{40792BEB-CB26-41D4-ACD6-EB7E300A27D4}" srcId="{42D71409-67F9-455C-8C6D-716D284AAA6B}" destId="{D1A33548-E2ED-4E18-803E-44612B9428A5}" srcOrd="0" destOrd="0" parTransId="{D0B5BDD6-6478-41B0-BCA5-16AEC06088DF}" sibTransId="{0CFA9B24-3E46-49B2-9EA5-981AFE53A02A}"/>
    <dgm:cxn modelId="{AB062530-3300-42DD-B621-4B32F4090F66}" type="presParOf" srcId="{2D6CC8F4-FA96-41B6-BBA7-DA9AFACE8294}" destId="{20DE0CAA-39FC-41B4-9154-3E63B63DEB1E}" srcOrd="0" destOrd="0" presId="urn:microsoft.com/office/officeart/2005/8/layout/vList2"/>
    <dgm:cxn modelId="{426D755F-29C4-4EC5-9315-FAA78DBD42BE}" type="presParOf" srcId="{2D6CC8F4-FA96-41B6-BBA7-DA9AFACE8294}" destId="{C1EEBF41-EF24-49B7-93C0-A97FBF4ABFB2}" srcOrd="1" destOrd="0" presId="urn:microsoft.com/office/officeart/2005/8/layout/vList2"/>
    <dgm:cxn modelId="{55FD82BA-144A-48BE-8FD4-CAD7E3AC376F}" type="presParOf" srcId="{2D6CC8F4-FA96-41B6-BBA7-DA9AFACE8294}" destId="{FD198AF8-9B6D-492B-BCCF-5B14789B523F}" srcOrd="2"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B9C32B05-62EA-407A-B21C-2310C7945705}"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42D71409-67F9-455C-8C6D-716D284AAA6B}">
      <dgm:prSet phldrT="[Text]" custT="1"/>
      <dgm:spPr>
        <a:solidFill>
          <a:srgbClr val="00B050"/>
        </a:solidFill>
      </dgm:spPr>
      <dgm:t>
        <a:bodyPr/>
        <a:lstStyle/>
        <a:p>
          <a:pPr algn="l"/>
          <a:r>
            <a:rPr lang="es-PE" sz="2000" noProof="0" dirty="0">
              <a:solidFill>
                <a:schemeClr val="tx1"/>
              </a:solidFill>
              <a:latin typeface="Times New Roman" panose="02020603050405020304" pitchFamily="18" charset="0"/>
              <a:cs typeface="Times New Roman" panose="02020603050405020304" pitchFamily="18" charset="0"/>
            </a:rPr>
            <a:t>Identificación</a:t>
          </a:r>
        </a:p>
      </dgm:t>
    </dgm:pt>
    <dgm:pt modelId="{51680ED1-AF6E-4B28-AE94-92B0EFB0DF7D}" type="parTrans" cxnId="{2AA9C11F-1F1D-428E-801A-47EAA766C99D}">
      <dgm:prSet/>
      <dgm:spPr/>
      <dgm:t>
        <a:bodyPr/>
        <a:lstStyle/>
        <a:p>
          <a:pPr algn="l"/>
          <a:endParaRPr lang="es-PE" noProof="0" dirty="0">
            <a:solidFill>
              <a:schemeClr val="tx1"/>
            </a:solidFill>
            <a:latin typeface="Times New Roman" panose="02020603050405020304" pitchFamily="18" charset="0"/>
            <a:cs typeface="Times New Roman" panose="02020603050405020304" pitchFamily="18" charset="0"/>
          </a:endParaRPr>
        </a:p>
      </dgm:t>
    </dgm:pt>
    <dgm:pt modelId="{478B7D3C-9FB4-4BC6-90AC-49960560DECD}" type="sibTrans" cxnId="{2AA9C11F-1F1D-428E-801A-47EAA766C99D}">
      <dgm:prSet/>
      <dgm:spPr/>
      <dgm:t>
        <a:bodyPr/>
        <a:lstStyle/>
        <a:p>
          <a:pPr algn="l"/>
          <a:endParaRPr lang="es-PE" noProof="0" dirty="0">
            <a:solidFill>
              <a:schemeClr val="tx1"/>
            </a:solidFill>
            <a:latin typeface="Times New Roman" panose="02020603050405020304" pitchFamily="18" charset="0"/>
            <a:cs typeface="Times New Roman" panose="02020603050405020304" pitchFamily="18" charset="0"/>
          </a:endParaRPr>
        </a:p>
      </dgm:t>
    </dgm:pt>
    <dgm:pt modelId="{F66099B6-DBBD-4AB0-82D2-877B80F846F7}">
      <dgm:prSet phldrT="[Text]" custT="1"/>
      <dgm:spPr>
        <a:solidFill>
          <a:srgbClr val="92D050"/>
        </a:solidFill>
      </dgm:spPr>
      <dgm:t>
        <a:bodyPr/>
        <a:lstStyle/>
        <a:p>
          <a:pPr algn="l"/>
          <a:r>
            <a:rPr lang="es-PE" sz="2000" noProof="0" dirty="0">
              <a:solidFill>
                <a:schemeClr val="tx1"/>
              </a:solidFill>
              <a:latin typeface="Times New Roman" panose="02020603050405020304" pitchFamily="18" charset="0"/>
              <a:cs typeface="Times New Roman" panose="02020603050405020304" pitchFamily="18" charset="0"/>
            </a:rPr>
            <a:t>Ubicación</a:t>
          </a:r>
        </a:p>
      </dgm:t>
    </dgm:pt>
    <dgm:pt modelId="{B09C8BFB-F41C-4AC4-AB94-F216E3081C2D}" type="parTrans" cxnId="{B4F3EA32-CE64-4A92-9BAE-BC57E5392B05}">
      <dgm:prSet/>
      <dgm:spPr/>
      <dgm:t>
        <a:bodyPr/>
        <a:lstStyle/>
        <a:p>
          <a:pPr algn="l"/>
          <a:endParaRPr lang="es-PE" noProof="0" dirty="0">
            <a:solidFill>
              <a:schemeClr val="tx1"/>
            </a:solidFill>
            <a:latin typeface="Times New Roman" panose="02020603050405020304" pitchFamily="18" charset="0"/>
            <a:cs typeface="Times New Roman" panose="02020603050405020304" pitchFamily="18" charset="0"/>
          </a:endParaRPr>
        </a:p>
      </dgm:t>
    </dgm:pt>
    <dgm:pt modelId="{BC531B32-9B0E-482E-BF91-65C61F17168D}" type="sibTrans" cxnId="{B4F3EA32-CE64-4A92-9BAE-BC57E5392B05}">
      <dgm:prSet/>
      <dgm:spPr/>
      <dgm:t>
        <a:bodyPr/>
        <a:lstStyle/>
        <a:p>
          <a:pPr algn="l"/>
          <a:endParaRPr lang="es-PE" noProof="0" dirty="0">
            <a:solidFill>
              <a:schemeClr val="tx1"/>
            </a:solidFill>
            <a:latin typeface="Times New Roman" panose="02020603050405020304" pitchFamily="18" charset="0"/>
            <a:cs typeface="Times New Roman" panose="02020603050405020304" pitchFamily="18" charset="0"/>
          </a:endParaRPr>
        </a:p>
      </dgm:t>
    </dgm:pt>
    <dgm:pt modelId="{EE62A4F6-4AC4-435B-990E-81A71CE8CAC7}">
      <dgm:prSet phldrT="[Text]" custT="1"/>
      <dgm:spPr>
        <a:solidFill>
          <a:srgbClr val="FFC000"/>
        </a:solidFill>
      </dgm:spPr>
      <dgm:t>
        <a:bodyPr/>
        <a:lstStyle/>
        <a:p>
          <a:pPr algn="l"/>
          <a:r>
            <a:rPr lang="es-PE" sz="2000" noProof="0" dirty="0">
              <a:solidFill>
                <a:schemeClr val="tx1"/>
              </a:solidFill>
              <a:latin typeface="Times New Roman" panose="02020603050405020304" pitchFamily="18" charset="0"/>
              <a:cs typeface="Times New Roman" panose="02020603050405020304" pitchFamily="18" charset="0"/>
            </a:rPr>
            <a:t>Estratificación</a:t>
          </a:r>
        </a:p>
      </dgm:t>
    </dgm:pt>
    <dgm:pt modelId="{F287B947-7343-4FA2-B288-B23A59FFAE31}" type="parTrans" cxnId="{3A2CECA6-0C5B-46BB-B7C6-7D37E9D210BD}">
      <dgm:prSet/>
      <dgm:spPr/>
      <dgm:t>
        <a:bodyPr/>
        <a:lstStyle/>
        <a:p>
          <a:pPr algn="l"/>
          <a:endParaRPr lang="es-PE" noProof="0" dirty="0">
            <a:solidFill>
              <a:schemeClr val="tx1"/>
            </a:solidFill>
            <a:latin typeface="Times New Roman" panose="02020603050405020304" pitchFamily="18" charset="0"/>
            <a:cs typeface="Times New Roman" panose="02020603050405020304" pitchFamily="18" charset="0"/>
          </a:endParaRPr>
        </a:p>
      </dgm:t>
    </dgm:pt>
    <dgm:pt modelId="{389F9A93-0231-4877-8C41-5D5B8DD7AAC0}" type="sibTrans" cxnId="{3A2CECA6-0C5B-46BB-B7C6-7D37E9D210BD}">
      <dgm:prSet/>
      <dgm:spPr/>
      <dgm:t>
        <a:bodyPr/>
        <a:lstStyle/>
        <a:p>
          <a:pPr algn="l"/>
          <a:endParaRPr lang="es-PE" noProof="0" dirty="0">
            <a:solidFill>
              <a:schemeClr val="tx1"/>
            </a:solidFill>
            <a:latin typeface="Times New Roman" panose="02020603050405020304" pitchFamily="18" charset="0"/>
            <a:cs typeface="Times New Roman" panose="02020603050405020304" pitchFamily="18" charset="0"/>
          </a:endParaRPr>
        </a:p>
      </dgm:t>
    </dgm:pt>
    <dgm:pt modelId="{B6D9DE15-697B-42C2-B6A1-CE31260EED93}">
      <dgm:prSet phldrT="[Text]" custT="1"/>
      <dgm:spPr>
        <a:solidFill>
          <a:srgbClr val="D8164D"/>
        </a:solidFill>
      </dgm:spPr>
      <dgm:t>
        <a:bodyPr/>
        <a:lstStyle/>
        <a:p>
          <a:pPr algn="l"/>
          <a:r>
            <a:rPr lang="es-PE" sz="2000" noProof="0" dirty="0">
              <a:solidFill>
                <a:schemeClr val="tx1"/>
              </a:solidFill>
              <a:latin typeface="Times New Roman" panose="02020603050405020304" pitchFamily="18" charset="0"/>
              <a:cs typeface="Times New Roman" panose="02020603050405020304" pitchFamily="18" charset="0"/>
            </a:rPr>
            <a:t>Otros</a:t>
          </a:r>
        </a:p>
      </dgm:t>
    </dgm:pt>
    <dgm:pt modelId="{EAC9FC21-5112-4CCF-8070-06ED15ED24ED}" type="parTrans" cxnId="{40513FB0-F94C-499F-9A0B-9E0341D0A0C2}">
      <dgm:prSet/>
      <dgm:spPr/>
      <dgm:t>
        <a:bodyPr/>
        <a:lstStyle/>
        <a:p>
          <a:pPr algn="l"/>
          <a:endParaRPr lang="es-PE" noProof="0" dirty="0">
            <a:solidFill>
              <a:schemeClr val="tx1"/>
            </a:solidFill>
            <a:latin typeface="Times New Roman" panose="02020603050405020304" pitchFamily="18" charset="0"/>
            <a:cs typeface="Times New Roman" panose="02020603050405020304" pitchFamily="18" charset="0"/>
          </a:endParaRPr>
        </a:p>
      </dgm:t>
    </dgm:pt>
    <dgm:pt modelId="{B605B681-1ACB-4650-8600-F9223ABDDC16}" type="sibTrans" cxnId="{40513FB0-F94C-499F-9A0B-9E0341D0A0C2}">
      <dgm:prSet/>
      <dgm:spPr/>
      <dgm:t>
        <a:bodyPr/>
        <a:lstStyle/>
        <a:p>
          <a:pPr algn="l"/>
          <a:endParaRPr lang="es-PE" noProof="0" dirty="0">
            <a:solidFill>
              <a:schemeClr val="tx1"/>
            </a:solidFill>
            <a:latin typeface="Times New Roman" panose="02020603050405020304" pitchFamily="18" charset="0"/>
            <a:cs typeface="Times New Roman" panose="02020603050405020304" pitchFamily="18" charset="0"/>
          </a:endParaRPr>
        </a:p>
      </dgm:t>
    </dgm:pt>
    <dgm:pt modelId="{6CF284C3-4A70-4432-8F33-E75A802B3330}">
      <dgm:prSet custT="1"/>
      <dgm:spPr>
        <a:solidFill>
          <a:schemeClr val="accent2">
            <a:lumMod val="40000"/>
            <a:lumOff val="60000"/>
            <a:alpha val="90000"/>
          </a:schemeClr>
        </a:solidFill>
      </dgm:spPr>
      <dgm:t>
        <a:bodyPr/>
        <a:lstStyle/>
        <a:p>
          <a:pPr algn="just">
            <a:lnSpc>
              <a:spcPct val="150000"/>
            </a:lnSpc>
            <a:spcAft>
              <a:spcPts val="0"/>
            </a:spcAft>
          </a:pPr>
          <a:r>
            <a:rPr lang="es-PE" sz="1200" dirty="0">
              <a:latin typeface="Times New Roman" panose="02020603050405020304" pitchFamily="18" charset="0"/>
              <a:cs typeface="Times New Roman" panose="02020603050405020304" pitchFamily="18" charset="0"/>
            </a:rPr>
            <a:t>El marco </a:t>
          </a:r>
          <a:r>
            <a:rPr lang="es-PE" sz="1200" dirty="0" err="1">
              <a:latin typeface="Times New Roman" panose="02020603050405020304" pitchFamily="18" charset="0"/>
              <a:cs typeface="Times New Roman" panose="02020603050405020304" pitchFamily="18" charset="0"/>
            </a:rPr>
            <a:t>muestral</a:t>
          </a:r>
          <a:r>
            <a:rPr lang="es-PE" sz="1200" dirty="0">
              <a:latin typeface="Times New Roman" panose="02020603050405020304" pitchFamily="18" charset="0"/>
              <a:cs typeface="Times New Roman" panose="02020603050405020304" pitchFamily="18" charset="0"/>
            </a:rPr>
            <a:t> debe contener información que permita la ubicación en el campo de las unidades </a:t>
          </a:r>
          <a:r>
            <a:rPr lang="es-PE" sz="1200" dirty="0" err="1">
              <a:latin typeface="Times New Roman" panose="02020603050405020304" pitchFamily="18" charset="0"/>
              <a:cs typeface="Times New Roman" panose="02020603050405020304" pitchFamily="18" charset="0"/>
            </a:rPr>
            <a:t>muestrales</a:t>
          </a:r>
          <a:r>
            <a:rPr lang="es-PE" sz="1200" dirty="0">
              <a:latin typeface="Times New Roman" panose="02020603050405020304" pitchFamily="18" charset="0"/>
              <a:cs typeface="Times New Roman" panose="02020603050405020304" pitchFamily="18" charset="0"/>
            </a:rPr>
            <a:t>, tales como: </a:t>
          </a:r>
          <a:r>
            <a:rPr lang="es-PE" sz="1200" dirty="0" err="1">
              <a:latin typeface="Times New Roman" panose="02020603050405020304" pitchFamily="18" charset="0"/>
              <a:cs typeface="Times New Roman" panose="02020603050405020304" pitchFamily="18" charset="0"/>
            </a:rPr>
            <a:t>Ubigeo</a:t>
          </a:r>
          <a:r>
            <a:rPr lang="es-PE" sz="1200" dirty="0">
              <a:latin typeface="Times New Roman" panose="02020603050405020304" pitchFamily="18" charset="0"/>
              <a:cs typeface="Times New Roman" panose="02020603050405020304" pitchFamily="18" charset="0"/>
            </a:rPr>
            <a:t>, coordenadas, dirección, teléfono, etc.</a:t>
          </a:r>
          <a:endParaRPr lang="es-PE" sz="1200" noProof="0" dirty="0">
            <a:solidFill>
              <a:schemeClr val="tx1"/>
            </a:solidFill>
            <a:latin typeface="Times New Roman" panose="02020603050405020304" pitchFamily="18" charset="0"/>
            <a:cs typeface="Times New Roman" panose="02020603050405020304" pitchFamily="18" charset="0"/>
          </a:endParaRPr>
        </a:p>
      </dgm:t>
    </dgm:pt>
    <dgm:pt modelId="{044831E6-2FC9-4DDA-81FB-5FA418568D07}" type="parTrans" cxnId="{2DC24386-BC50-4BAB-8571-16CB10C2603C}">
      <dgm:prSet/>
      <dgm:spPr/>
      <dgm:t>
        <a:bodyPr/>
        <a:lstStyle/>
        <a:p>
          <a:pPr algn="l"/>
          <a:endParaRPr lang="es-PE" noProof="0" dirty="0">
            <a:solidFill>
              <a:schemeClr val="tx1"/>
            </a:solidFill>
            <a:latin typeface="Times New Roman" panose="02020603050405020304" pitchFamily="18" charset="0"/>
            <a:cs typeface="Times New Roman" panose="02020603050405020304" pitchFamily="18" charset="0"/>
          </a:endParaRPr>
        </a:p>
      </dgm:t>
    </dgm:pt>
    <dgm:pt modelId="{CD50B82D-84BB-4747-B282-ABB339EBA294}" type="sibTrans" cxnId="{2DC24386-BC50-4BAB-8571-16CB10C2603C}">
      <dgm:prSet/>
      <dgm:spPr/>
      <dgm:t>
        <a:bodyPr/>
        <a:lstStyle/>
        <a:p>
          <a:pPr algn="l"/>
          <a:endParaRPr lang="es-PE" noProof="0" dirty="0">
            <a:solidFill>
              <a:schemeClr val="tx1"/>
            </a:solidFill>
            <a:latin typeface="Times New Roman" panose="02020603050405020304" pitchFamily="18" charset="0"/>
            <a:cs typeface="Times New Roman" panose="02020603050405020304" pitchFamily="18" charset="0"/>
          </a:endParaRPr>
        </a:p>
      </dgm:t>
    </dgm:pt>
    <dgm:pt modelId="{DDCF078C-D429-4F3D-A86A-601C37333F0E}">
      <dgm:prSet phldrT="[Text]" custT="1"/>
      <dgm:spPr/>
      <dgm:t>
        <a:bodyPr/>
        <a:lstStyle/>
        <a:p>
          <a:pPr algn="just">
            <a:lnSpc>
              <a:spcPct val="150000"/>
            </a:lnSpc>
            <a:spcAft>
              <a:spcPts val="0"/>
            </a:spcAft>
          </a:pPr>
          <a:r>
            <a:rPr lang="es-PE" sz="1200" dirty="0">
              <a:latin typeface="Times New Roman" panose="02020603050405020304" pitchFamily="18" charset="0"/>
              <a:cs typeface="Times New Roman" panose="02020603050405020304" pitchFamily="18" charset="0"/>
            </a:rPr>
            <a:t>Un marco </a:t>
          </a:r>
          <a:r>
            <a:rPr lang="es-PE" sz="1200" dirty="0" err="1">
              <a:latin typeface="Times New Roman" panose="02020603050405020304" pitchFamily="18" charset="0"/>
              <a:cs typeface="Times New Roman" panose="02020603050405020304" pitchFamily="18" charset="0"/>
            </a:rPr>
            <a:t>muestral</a:t>
          </a:r>
          <a:r>
            <a:rPr lang="es-PE" sz="1200" dirty="0">
              <a:latin typeface="Times New Roman" panose="02020603050405020304" pitchFamily="18" charset="0"/>
              <a:cs typeface="Times New Roman" panose="02020603050405020304" pitchFamily="18" charset="0"/>
            </a:rPr>
            <a:t> eficiente es aquel que dispone de información que permita estratificar las unidades </a:t>
          </a:r>
          <a:r>
            <a:rPr lang="es-PE" sz="1200" dirty="0" err="1">
              <a:latin typeface="Times New Roman" panose="02020603050405020304" pitchFamily="18" charset="0"/>
              <a:cs typeface="Times New Roman" panose="02020603050405020304" pitchFamily="18" charset="0"/>
            </a:rPr>
            <a:t>muestrales</a:t>
          </a:r>
          <a:r>
            <a:rPr lang="es-PE" sz="1200" dirty="0">
              <a:latin typeface="Times New Roman" panose="02020603050405020304" pitchFamily="18" charset="0"/>
              <a:cs typeface="Times New Roman" panose="02020603050405020304" pitchFamily="18" charset="0"/>
            </a:rPr>
            <a:t>. Por tanto, es útil que cada unidad tenga ciertas medidas de tamaño (superficie, capacidad, número de trabajadores, etc.)</a:t>
          </a:r>
          <a:endParaRPr lang="es-PE" sz="1200" noProof="0" dirty="0">
            <a:solidFill>
              <a:schemeClr val="tx1"/>
            </a:solidFill>
            <a:latin typeface="Times New Roman" panose="02020603050405020304" pitchFamily="18" charset="0"/>
            <a:cs typeface="Times New Roman" panose="02020603050405020304" pitchFamily="18" charset="0"/>
          </a:endParaRPr>
        </a:p>
      </dgm:t>
    </dgm:pt>
    <dgm:pt modelId="{1882E0FC-22B0-4EC0-AFEA-6913C3E42D04}" type="parTrans" cxnId="{8ED196F6-6553-443C-AAB2-40F72E795577}">
      <dgm:prSet/>
      <dgm:spPr/>
      <dgm:t>
        <a:bodyPr/>
        <a:lstStyle/>
        <a:p>
          <a:pPr algn="l"/>
          <a:endParaRPr lang="es-PE" noProof="0" dirty="0">
            <a:solidFill>
              <a:schemeClr val="tx1"/>
            </a:solidFill>
            <a:latin typeface="Times New Roman" panose="02020603050405020304" pitchFamily="18" charset="0"/>
            <a:cs typeface="Times New Roman" panose="02020603050405020304" pitchFamily="18" charset="0"/>
          </a:endParaRPr>
        </a:p>
      </dgm:t>
    </dgm:pt>
    <dgm:pt modelId="{E265BFA4-891C-408C-98FC-08B80CC170BD}" type="sibTrans" cxnId="{8ED196F6-6553-443C-AAB2-40F72E795577}">
      <dgm:prSet/>
      <dgm:spPr/>
      <dgm:t>
        <a:bodyPr/>
        <a:lstStyle/>
        <a:p>
          <a:pPr algn="l"/>
          <a:endParaRPr lang="es-PE" noProof="0" dirty="0">
            <a:solidFill>
              <a:schemeClr val="tx1"/>
            </a:solidFill>
            <a:latin typeface="Times New Roman" panose="02020603050405020304" pitchFamily="18" charset="0"/>
            <a:cs typeface="Times New Roman" panose="02020603050405020304" pitchFamily="18" charset="0"/>
          </a:endParaRPr>
        </a:p>
      </dgm:t>
    </dgm:pt>
    <dgm:pt modelId="{0175455E-C54B-45D4-9F64-0589EB6B3316}">
      <dgm:prSet phldrT="[Text]" custT="1"/>
      <dgm:spPr>
        <a:solidFill>
          <a:schemeClr val="accent5">
            <a:lumMod val="90000"/>
            <a:alpha val="90000"/>
          </a:schemeClr>
        </a:solidFill>
      </dgm:spPr>
      <dgm:t>
        <a:bodyPr/>
        <a:lstStyle/>
        <a:p>
          <a:pPr algn="just">
            <a:lnSpc>
              <a:spcPct val="150000"/>
            </a:lnSpc>
            <a:spcAft>
              <a:spcPts val="0"/>
            </a:spcAft>
          </a:pPr>
          <a:r>
            <a:rPr lang="es-PE" sz="1200" dirty="0">
              <a:latin typeface="Times New Roman" panose="02020603050405020304" pitchFamily="18" charset="0"/>
              <a:cs typeface="Times New Roman" panose="02020603050405020304" pitchFamily="18" charset="0"/>
            </a:rPr>
            <a:t>Otros datos que permitan realizar un mantenimiento adecuado, tales como: situación de la unidad, fechas, etc.</a:t>
          </a:r>
          <a:endParaRPr lang="es-PE" sz="1200" noProof="0" dirty="0">
            <a:solidFill>
              <a:schemeClr val="tx1"/>
            </a:solidFill>
            <a:latin typeface="Times New Roman" panose="02020603050405020304" pitchFamily="18" charset="0"/>
            <a:cs typeface="Times New Roman" panose="02020603050405020304" pitchFamily="18" charset="0"/>
          </a:endParaRPr>
        </a:p>
      </dgm:t>
    </dgm:pt>
    <dgm:pt modelId="{88BD4BDB-1D85-4113-AFEC-21431AF63D5F}" type="parTrans" cxnId="{C8B436FC-B783-46B4-A145-3B3B3DD3B3F9}">
      <dgm:prSet/>
      <dgm:spPr/>
      <dgm:t>
        <a:bodyPr/>
        <a:lstStyle/>
        <a:p>
          <a:pPr algn="l"/>
          <a:endParaRPr lang="es-PE" noProof="0" dirty="0">
            <a:solidFill>
              <a:schemeClr val="tx1"/>
            </a:solidFill>
            <a:latin typeface="Times New Roman" panose="02020603050405020304" pitchFamily="18" charset="0"/>
            <a:cs typeface="Times New Roman" panose="02020603050405020304" pitchFamily="18" charset="0"/>
          </a:endParaRPr>
        </a:p>
      </dgm:t>
    </dgm:pt>
    <dgm:pt modelId="{814ADA3B-AA89-4AB7-868E-C824585A3ABB}" type="sibTrans" cxnId="{C8B436FC-B783-46B4-A145-3B3B3DD3B3F9}">
      <dgm:prSet/>
      <dgm:spPr/>
      <dgm:t>
        <a:bodyPr/>
        <a:lstStyle/>
        <a:p>
          <a:pPr algn="l"/>
          <a:endParaRPr lang="es-PE" noProof="0" dirty="0">
            <a:solidFill>
              <a:schemeClr val="tx1"/>
            </a:solidFill>
            <a:latin typeface="Times New Roman" panose="02020603050405020304" pitchFamily="18" charset="0"/>
            <a:cs typeface="Times New Roman" panose="02020603050405020304" pitchFamily="18" charset="0"/>
          </a:endParaRPr>
        </a:p>
      </dgm:t>
    </dgm:pt>
    <dgm:pt modelId="{8EA7219F-BDB2-48EB-9EEB-3133522D132E}">
      <dgm:prSet phldrT="[Text]" custT="1"/>
      <dgm:spPr/>
      <dgm:t>
        <a:bodyPr/>
        <a:lstStyle/>
        <a:p>
          <a:pPr algn="just">
            <a:lnSpc>
              <a:spcPct val="150000"/>
            </a:lnSpc>
            <a:spcAft>
              <a:spcPts val="0"/>
            </a:spcAft>
          </a:pPr>
          <a:r>
            <a:rPr lang="es-PE" sz="1200" dirty="0">
              <a:latin typeface="Times New Roman" panose="02020603050405020304" pitchFamily="18" charset="0"/>
              <a:cs typeface="Times New Roman" panose="02020603050405020304" pitchFamily="18" charset="0"/>
            </a:rPr>
            <a:t>Cada unidad del marco de muestreo debe estar identificado con un código de identificación único. Puede complementarse con datos como: nombre de propietario, razón social, etc.</a:t>
          </a:r>
          <a:endParaRPr lang="es-PE" sz="1200" noProof="0" dirty="0">
            <a:solidFill>
              <a:schemeClr val="tx1"/>
            </a:solidFill>
            <a:latin typeface="Times New Roman" panose="02020603050405020304" pitchFamily="18" charset="0"/>
            <a:cs typeface="Times New Roman" panose="02020603050405020304" pitchFamily="18" charset="0"/>
          </a:endParaRPr>
        </a:p>
      </dgm:t>
    </dgm:pt>
    <dgm:pt modelId="{C94B7947-85DC-4B21-BB99-DF8438356F98}" type="sibTrans" cxnId="{58AD7EEF-D408-406B-87EE-4691D4C30668}">
      <dgm:prSet/>
      <dgm:spPr/>
      <dgm:t>
        <a:bodyPr/>
        <a:lstStyle/>
        <a:p>
          <a:pPr algn="l"/>
          <a:endParaRPr lang="es-PE" noProof="0" dirty="0">
            <a:solidFill>
              <a:schemeClr val="tx1"/>
            </a:solidFill>
            <a:latin typeface="Times New Roman" panose="02020603050405020304" pitchFamily="18" charset="0"/>
            <a:cs typeface="Times New Roman" panose="02020603050405020304" pitchFamily="18" charset="0"/>
          </a:endParaRPr>
        </a:p>
      </dgm:t>
    </dgm:pt>
    <dgm:pt modelId="{3EE8403A-CB7C-4815-85BD-AEBCAEB71B37}" type="parTrans" cxnId="{58AD7EEF-D408-406B-87EE-4691D4C30668}">
      <dgm:prSet/>
      <dgm:spPr/>
      <dgm:t>
        <a:bodyPr/>
        <a:lstStyle/>
        <a:p>
          <a:pPr algn="l"/>
          <a:endParaRPr lang="es-PE" noProof="0" dirty="0">
            <a:solidFill>
              <a:schemeClr val="tx1"/>
            </a:solidFill>
            <a:latin typeface="Times New Roman" panose="02020603050405020304" pitchFamily="18" charset="0"/>
            <a:cs typeface="Times New Roman" panose="02020603050405020304" pitchFamily="18" charset="0"/>
          </a:endParaRPr>
        </a:p>
      </dgm:t>
    </dgm:pt>
    <dgm:pt modelId="{916267AA-4A39-4ADC-93B7-3D217075F5DD}" type="pres">
      <dgm:prSet presAssocID="{B9C32B05-62EA-407A-B21C-2310C7945705}" presName="Name0" presStyleCnt="0">
        <dgm:presLayoutVars>
          <dgm:dir/>
          <dgm:animLvl val="lvl"/>
          <dgm:resizeHandles val="exact"/>
        </dgm:presLayoutVars>
      </dgm:prSet>
      <dgm:spPr/>
    </dgm:pt>
    <dgm:pt modelId="{BCA2FDBA-F55F-4832-9A52-5246E19C6506}" type="pres">
      <dgm:prSet presAssocID="{42D71409-67F9-455C-8C6D-716D284AAA6B}" presName="linNode" presStyleCnt="0"/>
      <dgm:spPr/>
    </dgm:pt>
    <dgm:pt modelId="{9AB51666-48FF-4F20-8A98-26B73854CE32}" type="pres">
      <dgm:prSet presAssocID="{42D71409-67F9-455C-8C6D-716D284AAA6B}" presName="parentText" presStyleLbl="node1" presStyleIdx="0" presStyleCnt="4" custScaleX="56349">
        <dgm:presLayoutVars>
          <dgm:chMax val="1"/>
          <dgm:bulletEnabled val="1"/>
        </dgm:presLayoutVars>
      </dgm:prSet>
      <dgm:spPr/>
    </dgm:pt>
    <dgm:pt modelId="{4667C653-681F-4ECF-B010-9E292AA1AF6F}" type="pres">
      <dgm:prSet presAssocID="{42D71409-67F9-455C-8C6D-716D284AAA6B}" presName="descendantText" presStyleLbl="alignAccFollowNode1" presStyleIdx="0" presStyleCnt="4">
        <dgm:presLayoutVars>
          <dgm:bulletEnabled val="1"/>
        </dgm:presLayoutVars>
      </dgm:prSet>
      <dgm:spPr/>
    </dgm:pt>
    <dgm:pt modelId="{37ABDA52-CDE3-4472-B330-750D4802F3D0}" type="pres">
      <dgm:prSet presAssocID="{478B7D3C-9FB4-4BC6-90AC-49960560DECD}" presName="sp" presStyleCnt="0"/>
      <dgm:spPr/>
    </dgm:pt>
    <dgm:pt modelId="{359F22C4-9892-4484-9677-F3CA99241DDE}" type="pres">
      <dgm:prSet presAssocID="{F66099B6-DBBD-4AB0-82D2-877B80F846F7}" presName="linNode" presStyleCnt="0"/>
      <dgm:spPr/>
    </dgm:pt>
    <dgm:pt modelId="{0F827D5D-7F21-4BEF-A102-47C64E91352C}" type="pres">
      <dgm:prSet presAssocID="{F66099B6-DBBD-4AB0-82D2-877B80F846F7}" presName="parentText" presStyleLbl="node1" presStyleIdx="1" presStyleCnt="4" custScaleX="56349">
        <dgm:presLayoutVars>
          <dgm:chMax val="1"/>
          <dgm:bulletEnabled val="1"/>
        </dgm:presLayoutVars>
      </dgm:prSet>
      <dgm:spPr/>
    </dgm:pt>
    <dgm:pt modelId="{8AF496D8-89A4-49F1-B591-96EE4F6C6E14}" type="pres">
      <dgm:prSet presAssocID="{F66099B6-DBBD-4AB0-82D2-877B80F846F7}" presName="descendantText" presStyleLbl="alignAccFollowNode1" presStyleIdx="1" presStyleCnt="4">
        <dgm:presLayoutVars>
          <dgm:bulletEnabled val="1"/>
        </dgm:presLayoutVars>
      </dgm:prSet>
      <dgm:spPr/>
    </dgm:pt>
    <dgm:pt modelId="{FEC3DA91-5335-4664-9C95-D4ECC3AF06A7}" type="pres">
      <dgm:prSet presAssocID="{BC531B32-9B0E-482E-BF91-65C61F17168D}" presName="sp" presStyleCnt="0"/>
      <dgm:spPr/>
    </dgm:pt>
    <dgm:pt modelId="{B35CB561-A6FC-4BDF-B187-2515CA365B75}" type="pres">
      <dgm:prSet presAssocID="{EE62A4F6-4AC4-435B-990E-81A71CE8CAC7}" presName="linNode" presStyleCnt="0"/>
      <dgm:spPr/>
    </dgm:pt>
    <dgm:pt modelId="{05987F72-554B-4E59-8821-222F2010FE24}" type="pres">
      <dgm:prSet presAssocID="{EE62A4F6-4AC4-435B-990E-81A71CE8CAC7}" presName="parentText" presStyleLbl="node1" presStyleIdx="2" presStyleCnt="4" custScaleX="56349">
        <dgm:presLayoutVars>
          <dgm:chMax val="1"/>
          <dgm:bulletEnabled val="1"/>
        </dgm:presLayoutVars>
      </dgm:prSet>
      <dgm:spPr/>
    </dgm:pt>
    <dgm:pt modelId="{CA9FB3D2-9B4E-4889-946B-F6D475ACE6C1}" type="pres">
      <dgm:prSet presAssocID="{EE62A4F6-4AC4-435B-990E-81A71CE8CAC7}" presName="descendantText" presStyleLbl="alignAccFollowNode1" presStyleIdx="2" presStyleCnt="4">
        <dgm:presLayoutVars>
          <dgm:bulletEnabled val="1"/>
        </dgm:presLayoutVars>
      </dgm:prSet>
      <dgm:spPr/>
    </dgm:pt>
    <dgm:pt modelId="{1BC60D3C-4F1A-4934-9572-FE1AACE845A9}" type="pres">
      <dgm:prSet presAssocID="{389F9A93-0231-4877-8C41-5D5B8DD7AAC0}" presName="sp" presStyleCnt="0"/>
      <dgm:spPr/>
    </dgm:pt>
    <dgm:pt modelId="{AD0FD89C-C742-4F64-8D61-99BBA2D524B9}" type="pres">
      <dgm:prSet presAssocID="{B6D9DE15-697B-42C2-B6A1-CE31260EED93}" presName="linNode" presStyleCnt="0"/>
      <dgm:spPr/>
    </dgm:pt>
    <dgm:pt modelId="{B77ED579-1174-4833-A02C-24E1C924A899}" type="pres">
      <dgm:prSet presAssocID="{B6D9DE15-697B-42C2-B6A1-CE31260EED93}" presName="parentText" presStyleLbl="node1" presStyleIdx="3" presStyleCnt="4" custScaleX="56349">
        <dgm:presLayoutVars>
          <dgm:chMax val="1"/>
          <dgm:bulletEnabled val="1"/>
        </dgm:presLayoutVars>
      </dgm:prSet>
      <dgm:spPr/>
    </dgm:pt>
    <dgm:pt modelId="{D472FB88-F4A6-4733-BBD6-FCCD74C804B9}" type="pres">
      <dgm:prSet presAssocID="{B6D9DE15-697B-42C2-B6A1-CE31260EED93}" presName="descendantText" presStyleLbl="alignAccFollowNode1" presStyleIdx="3" presStyleCnt="4">
        <dgm:presLayoutVars>
          <dgm:bulletEnabled val="1"/>
        </dgm:presLayoutVars>
      </dgm:prSet>
      <dgm:spPr/>
    </dgm:pt>
  </dgm:ptLst>
  <dgm:cxnLst>
    <dgm:cxn modelId="{2AA9C11F-1F1D-428E-801A-47EAA766C99D}" srcId="{B9C32B05-62EA-407A-B21C-2310C7945705}" destId="{42D71409-67F9-455C-8C6D-716D284AAA6B}" srcOrd="0" destOrd="0" parTransId="{51680ED1-AF6E-4B28-AE94-92B0EFB0DF7D}" sibTransId="{478B7D3C-9FB4-4BC6-90AC-49960560DECD}"/>
    <dgm:cxn modelId="{B4F3EA32-CE64-4A92-9BAE-BC57E5392B05}" srcId="{B9C32B05-62EA-407A-B21C-2310C7945705}" destId="{F66099B6-DBBD-4AB0-82D2-877B80F846F7}" srcOrd="1" destOrd="0" parTransId="{B09C8BFB-F41C-4AC4-AB94-F216E3081C2D}" sibTransId="{BC531B32-9B0E-482E-BF91-65C61F17168D}"/>
    <dgm:cxn modelId="{C3ECEF3D-4828-46A7-A9CE-989D59FE9C26}" type="presOf" srcId="{8EA7219F-BDB2-48EB-9EEB-3133522D132E}" destId="{4667C653-681F-4ECF-B010-9E292AA1AF6F}" srcOrd="0" destOrd="0" presId="urn:microsoft.com/office/officeart/2005/8/layout/vList5"/>
    <dgm:cxn modelId="{F55B3648-21A6-4884-89A1-4A78FAC78BBF}" type="presOf" srcId="{EE62A4F6-4AC4-435B-990E-81A71CE8CAC7}" destId="{05987F72-554B-4E59-8821-222F2010FE24}" srcOrd="0" destOrd="0" presId="urn:microsoft.com/office/officeart/2005/8/layout/vList5"/>
    <dgm:cxn modelId="{8A512354-6582-4E5E-A6F6-AA418BE46332}" type="presOf" srcId="{6CF284C3-4A70-4432-8F33-E75A802B3330}" destId="{8AF496D8-89A4-49F1-B591-96EE4F6C6E14}" srcOrd="0" destOrd="0" presId="urn:microsoft.com/office/officeart/2005/8/layout/vList5"/>
    <dgm:cxn modelId="{3B20D754-5C9A-487B-AF31-85B80B0F3981}" type="presOf" srcId="{B6D9DE15-697B-42C2-B6A1-CE31260EED93}" destId="{B77ED579-1174-4833-A02C-24E1C924A899}" srcOrd="0" destOrd="0" presId="urn:microsoft.com/office/officeart/2005/8/layout/vList5"/>
    <dgm:cxn modelId="{2DC24386-BC50-4BAB-8571-16CB10C2603C}" srcId="{F66099B6-DBBD-4AB0-82D2-877B80F846F7}" destId="{6CF284C3-4A70-4432-8F33-E75A802B3330}" srcOrd="0" destOrd="0" parTransId="{044831E6-2FC9-4DDA-81FB-5FA418568D07}" sibTransId="{CD50B82D-84BB-4747-B282-ABB339EBA294}"/>
    <dgm:cxn modelId="{3A2CECA6-0C5B-46BB-B7C6-7D37E9D210BD}" srcId="{B9C32B05-62EA-407A-B21C-2310C7945705}" destId="{EE62A4F6-4AC4-435B-990E-81A71CE8CAC7}" srcOrd="2" destOrd="0" parTransId="{F287B947-7343-4FA2-B288-B23A59FFAE31}" sibTransId="{389F9A93-0231-4877-8C41-5D5B8DD7AAC0}"/>
    <dgm:cxn modelId="{40513FB0-F94C-499F-9A0B-9E0341D0A0C2}" srcId="{B9C32B05-62EA-407A-B21C-2310C7945705}" destId="{B6D9DE15-697B-42C2-B6A1-CE31260EED93}" srcOrd="3" destOrd="0" parTransId="{EAC9FC21-5112-4CCF-8070-06ED15ED24ED}" sibTransId="{B605B681-1ACB-4650-8600-F9223ABDDC16}"/>
    <dgm:cxn modelId="{A7EE1CC4-ADAA-43A4-9B5C-1C048DE76F9C}" type="presOf" srcId="{0175455E-C54B-45D4-9F64-0589EB6B3316}" destId="{D472FB88-F4A6-4733-BBD6-FCCD74C804B9}" srcOrd="0" destOrd="0" presId="urn:microsoft.com/office/officeart/2005/8/layout/vList5"/>
    <dgm:cxn modelId="{624AB3D4-4154-4159-990A-B352B8FC2831}" type="presOf" srcId="{DDCF078C-D429-4F3D-A86A-601C37333F0E}" destId="{CA9FB3D2-9B4E-4889-946B-F6D475ACE6C1}" srcOrd="0" destOrd="0" presId="urn:microsoft.com/office/officeart/2005/8/layout/vList5"/>
    <dgm:cxn modelId="{28AC90D5-6580-47A9-9744-76A2D139FC5D}" type="presOf" srcId="{B9C32B05-62EA-407A-B21C-2310C7945705}" destId="{916267AA-4A39-4ADC-93B7-3D217075F5DD}" srcOrd="0" destOrd="0" presId="urn:microsoft.com/office/officeart/2005/8/layout/vList5"/>
    <dgm:cxn modelId="{7A5721E8-1459-4B4F-A9D0-71A17192BAC8}" type="presOf" srcId="{F66099B6-DBBD-4AB0-82D2-877B80F846F7}" destId="{0F827D5D-7F21-4BEF-A102-47C64E91352C}" srcOrd="0" destOrd="0" presId="urn:microsoft.com/office/officeart/2005/8/layout/vList5"/>
    <dgm:cxn modelId="{58AD7EEF-D408-406B-87EE-4691D4C30668}" srcId="{42D71409-67F9-455C-8C6D-716D284AAA6B}" destId="{8EA7219F-BDB2-48EB-9EEB-3133522D132E}" srcOrd="0" destOrd="0" parTransId="{3EE8403A-CB7C-4815-85BD-AEBCAEB71B37}" sibTransId="{C94B7947-85DC-4B21-BB99-DF8438356F98}"/>
    <dgm:cxn modelId="{5E38DDF4-547A-4FD0-8A4D-326E3C70C54C}" type="presOf" srcId="{42D71409-67F9-455C-8C6D-716D284AAA6B}" destId="{9AB51666-48FF-4F20-8A98-26B73854CE32}" srcOrd="0" destOrd="0" presId="urn:microsoft.com/office/officeart/2005/8/layout/vList5"/>
    <dgm:cxn modelId="{8ED196F6-6553-443C-AAB2-40F72E795577}" srcId="{EE62A4F6-4AC4-435B-990E-81A71CE8CAC7}" destId="{DDCF078C-D429-4F3D-A86A-601C37333F0E}" srcOrd="0" destOrd="0" parTransId="{1882E0FC-22B0-4EC0-AFEA-6913C3E42D04}" sibTransId="{E265BFA4-891C-408C-98FC-08B80CC170BD}"/>
    <dgm:cxn modelId="{C8B436FC-B783-46B4-A145-3B3B3DD3B3F9}" srcId="{B6D9DE15-697B-42C2-B6A1-CE31260EED93}" destId="{0175455E-C54B-45D4-9F64-0589EB6B3316}" srcOrd="0" destOrd="0" parTransId="{88BD4BDB-1D85-4113-AFEC-21431AF63D5F}" sibTransId="{814ADA3B-AA89-4AB7-868E-C824585A3ABB}"/>
    <dgm:cxn modelId="{BFAE2039-323F-4510-BE4A-BD1E9B334191}" type="presParOf" srcId="{916267AA-4A39-4ADC-93B7-3D217075F5DD}" destId="{BCA2FDBA-F55F-4832-9A52-5246E19C6506}" srcOrd="0" destOrd="0" presId="urn:microsoft.com/office/officeart/2005/8/layout/vList5"/>
    <dgm:cxn modelId="{8D5077DF-2FC3-492A-810E-B6C6C100157F}" type="presParOf" srcId="{BCA2FDBA-F55F-4832-9A52-5246E19C6506}" destId="{9AB51666-48FF-4F20-8A98-26B73854CE32}" srcOrd="0" destOrd="0" presId="urn:microsoft.com/office/officeart/2005/8/layout/vList5"/>
    <dgm:cxn modelId="{9D40CE5A-3ED1-4892-8480-D310C7BBF542}" type="presParOf" srcId="{BCA2FDBA-F55F-4832-9A52-5246E19C6506}" destId="{4667C653-681F-4ECF-B010-9E292AA1AF6F}" srcOrd="1" destOrd="0" presId="urn:microsoft.com/office/officeart/2005/8/layout/vList5"/>
    <dgm:cxn modelId="{B3C439E6-6BFE-4CA5-B34A-D4478C0ADB62}" type="presParOf" srcId="{916267AA-4A39-4ADC-93B7-3D217075F5DD}" destId="{37ABDA52-CDE3-4472-B330-750D4802F3D0}" srcOrd="1" destOrd="0" presId="urn:microsoft.com/office/officeart/2005/8/layout/vList5"/>
    <dgm:cxn modelId="{F8BE2C44-C2CF-4532-B41F-E5A8289F0D92}" type="presParOf" srcId="{916267AA-4A39-4ADC-93B7-3D217075F5DD}" destId="{359F22C4-9892-4484-9677-F3CA99241DDE}" srcOrd="2" destOrd="0" presId="urn:microsoft.com/office/officeart/2005/8/layout/vList5"/>
    <dgm:cxn modelId="{50D279F1-AB45-4921-9BCF-4C8F8837AFEE}" type="presParOf" srcId="{359F22C4-9892-4484-9677-F3CA99241DDE}" destId="{0F827D5D-7F21-4BEF-A102-47C64E91352C}" srcOrd="0" destOrd="0" presId="urn:microsoft.com/office/officeart/2005/8/layout/vList5"/>
    <dgm:cxn modelId="{34A317A9-1882-405A-9C59-76F612F4B896}" type="presParOf" srcId="{359F22C4-9892-4484-9677-F3CA99241DDE}" destId="{8AF496D8-89A4-49F1-B591-96EE4F6C6E14}" srcOrd="1" destOrd="0" presId="urn:microsoft.com/office/officeart/2005/8/layout/vList5"/>
    <dgm:cxn modelId="{288CBF49-9945-4779-8895-FF2A804D999D}" type="presParOf" srcId="{916267AA-4A39-4ADC-93B7-3D217075F5DD}" destId="{FEC3DA91-5335-4664-9C95-D4ECC3AF06A7}" srcOrd="3" destOrd="0" presId="urn:microsoft.com/office/officeart/2005/8/layout/vList5"/>
    <dgm:cxn modelId="{C93A149C-CDDC-469B-8A37-3B09FC889114}" type="presParOf" srcId="{916267AA-4A39-4ADC-93B7-3D217075F5DD}" destId="{B35CB561-A6FC-4BDF-B187-2515CA365B75}" srcOrd="4" destOrd="0" presId="urn:microsoft.com/office/officeart/2005/8/layout/vList5"/>
    <dgm:cxn modelId="{F0E124D8-82D2-4F9D-A974-58504C03DCFE}" type="presParOf" srcId="{B35CB561-A6FC-4BDF-B187-2515CA365B75}" destId="{05987F72-554B-4E59-8821-222F2010FE24}" srcOrd="0" destOrd="0" presId="urn:microsoft.com/office/officeart/2005/8/layout/vList5"/>
    <dgm:cxn modelId="{189FDC81-7A04-4D8F-83F9-1FD3936C0941}" type="presParOf" srcId="{B35CB561-A6FC-4BDF-B187-2515CA365B75}" destId="{CA9FB3D2-9B4E-4889-946B-F6D475ACE6C1}" srcOrd="1" destOrd="0" presId="urn:microsoft.com/office/officeart/2005/8/layout/vList5"/>
    <dgm:cxn modelId="{49227D21-B147-46D3-A14C-474729F4CCEE}" type="presParOf" srcId="{916267AA-4A39-4ADC-93B7-3D217075F5DD}" destId="{1BC60D3C-4F1A-4934-9572-FE1AACE845A9}" srcOrd="5" destOrd="0" presId="urn:microsoft.com/office/officeart/2005/8/layout/vList5"/>
    <dgm:cxn modelId="{4038FFA9-E4C1-4F78-B435-64C58CF229AF}" type="presParOf" srcId="{916267AA-4A39-4ADC-93B7-3D217075F5DD}" destId="{AD0FD89C-C742-4F64-8D61-99BBA2D524B9}" srcOrd="6" destOrd="0" presId="urn:microsoft.com/office/officeart/2005/8/layout/vList5"/>
    <dgm:cxn modelId="{0A901C5B-5F97-4FD5-80A2-F8FCD0DDF652}" type="presParOf" srcId="{AD0FD89C-C742-4F64-8D61-99BBA2D524B9}" destId="{B77ED579-1174-4833-A02C-24E1C924A899}" srcOrd="0" destOrd="0" presId="urn:microsoft.com/office/officeart/2005/8/layout/vList5"/>
    <dgm:cxn modelId="{4388B1FB-F415-42F8-95C4-FE1D8BBC590E}" type="presParOf" srcId="{AD0FD89C-C742-4F64-8D61-99BBA2D524B9}" destId="{D472FB88-F4A6-4733-BBD6-FCCD74C804B9}" srcOrd="1" destOrd="0" presId="urn:microsoft.com/office/officeart/2005/8/layout/vList5"/>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B9C32B05-62EA-407A-B21C-2310C7945705}" type="doc">
      <dgm:prSet loTypeId="urn:microsoft.com/office/officeart/2005/8/layout/chevron2" loCatId="process" qsTypeId="urn:microsoft.com/office/officeart/2005/8/quickstyle/simple4" qsCatId="simple" csTypeId="urn:microsoft.com/office/officeart/2005/8/colors/colorful1" csCatId="colorful" phldr="1"/>
      <dgm:spPr/>
      <dgm:t>
        <a:bodyPr/>
        <a:lstStyle/>
        <a:p>
          <a:endParaRPr lang="en-US"/>
        </a:p>
      </dgm:t>
    </dgm:pt>
    <dgm:pt modelId="{42D71409-67F9-455C-8C6D-716D284AAA6B}">
      <dgm:prSet phldrT="[Text]" custT="1"/>
      <dgm:spPr>
        <a:xfrm rot="5400000">
          <a:off x="-110724" y="112237"/>
          <a:ext cx="738164" cy="516714"/>
        </a:xfrm>
        <a:prstGeom prst="chevron">
          <a:avLst/>
        </a:prstGeom>
        <a:gradFill rotWithShape="0">
          <a:gsLst>
            <a:gs pos="0">
              <a:srgbClr val="16A085">
                <a:hueOff val="0"/>
                <a:satOff val="0"/>
                <a:lumOff val="0"/>
                <a:alphaOff val="0"/>
                <a:satMod val="103000"/>
                <a:lumMod val="102000"/>
                <a:tint val="94000"/>
              </a:srgbClr>
            </a:gs>
            <a:gs pos="50000">
              <a:srgbClr val="16A085">
                <a:hueOff val="0"/>
                <a:satOff val="0"/>
                <a:lumOff val="0"/>
                <a:alphaOff val="0"/>
                <a:satMod val="110000"/>
                <a:lumMod val="100000"/>
                <a:shade val="100000"/>
              </a:srgbClr>
            </a:gs>
            <a:gs pos="100000">
              <a:srgbClr val="16A085">
                <a:hueOff val="0"/>
                <a:satOff val="0"/>
                <a:lumOff val="0"/>
                <a:alphaOff val="0"/>
                <a:lumMod val="99000"/>
                <a:satMod val="120000"/>
                <a:shade val="78000"/>
              </a:srgbClr>
            </a:gs>
          </a:gsLst>
          <a:lin ang="5400000" scaled="0"/>
        </a:gradFill>
        <a:ln w="6350" cap="flat" cmpd="sng" algn="ctr">
          <a:solidFill>
            <a:srgbClr val="16A085">
              <a:hueOff val="0"/>
              <a:satOff val="0"/>
              <a:lumOff val="0"/>
              <a:alphaOff val="0"/>
            </a:srgbClr>
          </a:solidFill>
          <a:prstDash val="solid"/>
          <a:miter lim="800000"/>
        </a:ln>
        <a:effectLst/>
      </dgm:spPr>
      <dgm:t>
        <a:bodyPr/>
        <a:lstStyle/>
        <a:p>
          <a:endParaRPr lang="es-PE" sz="2000" noProof="0" dirty="0">
            <a:solidFill>
              <a:srgbClr val="0000CC"/>
            </a:solidFill>
            <a:latin typeface="Times New Roman" panose="02020603050405020304" pitchFamily="18" charset="0"/>
            <a:ea typeface="+mn-ea"/>
            <a:cs typeface="Times New Roman" panose="02020603050405020304" pitchFamily="18" charset="0"/>
          </a:endParaRPr>
        </a:p>
      </dgm:t>
    </dgm:pt>
    <dgm:pt modelId="{51680ED1-AF6E-4B28-AE94-92B0EFB0DF7D}" type="parTrans" cxnId="{2AA9C11F-1F1D-428E-801A-47EAA766C99D}">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478B7D3C-9FB4-4BC6-90AC-49960560DECD}" type="sibTrans" cxnId="{2AA9C11F-1F1D-428E-801A-47EAA766C99D}">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F66099B6-DBBD-4AB0-82D2-877B80F846F7}">
      <dgm:prSet phldrT="[Text]" custT="1"/>
      <dgm:spPr>
        <a:xfrm rot="5400000">
          <a:off x="-110724" y="726813"/>
          <a:ext cx="738164" cy="516714"/>
        </a:xfrm>
        <a:prstGeom prst="chevron">
          <a:avLst/>
        </a:prstGeom>
        <a:gradFill rotWithShape="0">
          <a:gsLst>
            <a:gs pos="0">
              <a:srgbClr val="9BBB59">
                <a:hueOff val="0"/>
                <a:satOff val="0"/>
                <a:lumOff val="0"/>
                <a:alphaOff val="0"/>
                <a:satMod val="103000"/>
                <a:lumMod val="102000"/>
                <a:tint val="94000"/>
              </a:srgbClr>
            </a:gs>
            <a:gs pos="50000">
              <a:srgbClr val="9BBB59">
                <a:hueOff val="0"/>
                <a:satOff val="0"/>
                <a:lumOff val="0"/>
                <a:alphaOff val="0"/>
                <a:satMod val="110000"/>
                <a:lumMod val="100000"/>
                <a:shade val="100000"/>
              </a:srgbClr>
            </a:gs>
            <a:gs pos="100000">
              <a:srgbClr val="9BBB59">
                <a:hueOff val="0"/>
                <a:satOff val="0"/>
                <a:lumOff val="0"/>
                <a:alphaOff val="0"/>
                <a:lumMod val="99000"/>
                <a:satMod val="120000"/>
                <a:shade val="78000"/>
              </a:srgbClr>
            </a:gs>
          </a:gsLst>
          <a:lin ang="5400000" scaled="0"/>
        </a:gradFill>
        <a:ln w="6350" cap="flat" cmpd="sng" algn="ctr">
          <a:solidFill>
            <a:srgbClr val="9BBB59">
              <a:hueOff val="0"/>
              <a:satOff val="0"/>
              <a:lumOff val="0"/>
              <a:alphaOff val="0"/>
            </a:srgbClr>
          </a:solidFill>
          <a:prstDash val="solid"/>
          <a:miter lim="800000"/>
        </a:ln>
        <a:effectLst/>
      </dgm:spPr>
      <dgm:t>
        <a:bodyPr/>
        <a:lstStyle/>
        <a:p>
          <a:endParaRPr lang="es-PE" sz="2000" noProof="0" dirty="0">
            <a:solidFill>
              <a:srgbClr val="0000CC"/>
            </a:solidFill>
            <a:latin typeface="Times New Roman" panose="02020603050405020304" pitchFamily="18" charset="0"/>
            <a:ea typeface="+mn-ea"/>
            <a:cs typeface="Times New Roman" panose="02020603050405020304" pitchFamily="18" charset="0"/>
          </a:endParaRPr>
        </a:p>
      </dgm:t>
    </dgm:pt>
    <dgm:pt modelId="{B09C8BFB-F41C-4AC4-AB94-F216E3081C2D}" type="parTrans" cxnId="{B4F3EA32-CE64-4A92-9BAE-BC57E5392B05}">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BC531B32-9B0E-482E-BF91-65C61F17168D}" type="sibTrans" cxnId="{B4F3EA32-CE64-4A92-9BAE-BC57E5392B05}">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EE62A4F6-4AC4-435B-990E-81A71CE8CAC7}">
      <dgm:prSet phldrT="[Text]" custT="1"/>
      <dgm:spPr>
        <a:xfrm rot="5400000">
          <a:off x="-110724" y="1341389"/>
          <a:ext cx="738164" cy="516714"/>
        </a:xfrm>
        <a:prstGeom prst="chevron">
          <a:avLst/>
        </a:prstGeom>
        <a:gradFill rotWithShape="0">
          <a:gsLst>
            <a:gs pos="0">
              <a:srgbClr val="F39C12">
                <a:hueOff val="0"/>
                <a:satOff val="0"/>
                <a:lumOff val="0"/>
                <a:alphaOff val="0"/>
                <a:satMod val="103000"/>
                <a:lumMod val="102000"/>
                <a:tint val="94000"/>
              </a:srgbClr>
            </a:gs>
            <a:gs pos="50000">
              <a:srgbClr val="F39C12">
                <a:hueOff val="0"/>
                <a:satOff val="0"/>
                <a:lumOff val="0"/>
                <a:alphaOff val="0"/>
                <a:satMod val="110000"/>
                <a:lumMod val="100000"/>
                <a:shade val="100000"/>
              </a:srgbClr>
            </a:gs>
            <a:gs pos="100000">
              <a:srgbClr val="F39C12">
                <a:hueOff val="0"/>
                <a:satOff val="0"/>
                <a:lumOff val="0"/>
                <a:alphaOff val="0"/>
                <a:lumMod val="99000"/>
                <a:satMod val="120000"/>
                <a:shade val="78000"/>
              </a:srgbClr>
            </a:gs>
          </a:gsLst>
          <a:lin ang="5400000" scaled="0"/>
        </a:gradFill>
        <a:ln w="6350" cap="flat" cmpd="sng" algn="ctr">
          <a:solidFill>
            <a:srgbClr val="F39C12">
              <a:hueOff val="0"/>
              <a:satOff val="0"/>
              <a:lumOff val="0"/>
              <a:alphaOff val="0"/>
            </a:srgbClr>
          </a:solidFill>
          <a:prstDash val="solid"/>
          <a:miter lim="800000"/>
        </a:ln>
        <a:effectLst/>
      </dgm:spPr>
      <dgm:t>
        <a:bodyPr/>
        <a:lstStyle/>
        <a:p>
          <a:endParaRPr lang="es-PE" sz="2000" noProof="0" dirty="0">
            <a:solidFill>
              <a:srgbClr val="0000CC"/>
            </a:solidFill>
            <a:latin typeface="Times New Roman" panose="02020603050405020304" pitchFamily="18" charset="0"/>
            <a:ea typeface="+mn-ea"/>
            <a:cs typeface="Times New Roman" panose="02020603050405020304" pitchFamily="18" charset="0"/>
          </a:endParaRPr>
        </a:p>
      </dgm:t>
    </dgm:pt>
    <dgm:pt modelId="{F287B947-7343-4FA2-B288-B23A59FFAE31}" type="parTrans" cxnId="{3A2CECA6-0C5B-46BB-B7C6-7D37E9D210BD}">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389F9A93-0231-4877-8C41-5D5B8DD7AAC0}" type="sibTrans" cxnId="{3A2CECA6-0C5B-46BB-B7C6-7D37E9D210BD}">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6CF284C3-4A70-4432-8F33-E75A802B3330}">
      <dgm:prSet custT="1"/>
      <dgm:spPr>
        <a:xfrm rot="5400000">
          <a:off x="3066454" y="-1933650"/>
          <a:ext cx="479806" cy="5579285"/>
        </a:xfrm>
        <a:prstGeom prst="round2SameRect">
          <a:avLst/>
        </a:prstGeom>
        <a:solidFill>
          <a:sysClr val="window" lastClr="FFFFFF">
            <a:alpha val="90000"/>
            <a:hueOff val="0"/>
            <a:satOff val="0"/>
            <a:lumOff val="0"/>
            <a:alphaOff val="0"/>
          </a:sysClr>
        </a:solidFill>
        <a:ln w="6350" cap="flat" cmpd="sng" algn="ctr">
          <a:solidFill>
            <a:srgbClr val="9BBB59">
              <a:hueOff val="0"/>
              <a:satOff val="0"/>
              <a:lumOff val="0"/>
              <a:alphaOff val="0"/>
            </a:srgbClr>
          </a:solidFill>
          <a:prstDash val="solid"/>
          <a:miter lim="800000"/>
        </a:ln>
        <a:effectLst/>
      </dgm:spPr>
      <dgm:t>
        <a:bodyPr/>
        <a:lstStyle/>
        <a:p>
          <a:r>
            <a:rPr lang="es-PE" sz="2000" noProof="0" dirty="0">
              <a:solidFill>
                <a:srgbClr val="0000CC"/>
              </a:solidFill>
              <a:latin typeface="Times New Roman" panose="02020603050405020304" pitchFamily="18" charset="0"/>
              <a:ea typeface="+mn-ea"/>
              <a:cs typeface="Times New Roman" panose="02020603050405020304" pitchFamily="18" charset="0"/>
            </a:rPr>
            <a:t>Determinar la Población objetivo y el Marco de Muestreo</a:t>
          </a:r>
        </a:p>
      </dgm:t>
    </dgm:pt>
    <dgm:pt modelId="{044831E6-2FC9-4DDA-81FB-5FA418568D07}" type="parTrans" cxnId="{2DC24386-BC50-4BAB-8571-16CB10C2603C}">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CD50B82D-84BB-4747-B282-ABB339EBA294}" type="sibTrans" cxnId="{2DC24386-BC50-4BAB-8571-16CB10C2603C}">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8EA7219F-BDB2-48EB-9EEB-3133522D132E}">
      <dgm:prSet phldrT="[Text]" custT="1"/>
      <dgm:spPr>
        <a:xfrm rot="5400000">
          <a:off x="3066454" y="-2548226"/>
          <a:ext cx="479806" cy="5579285"/>
        </a:xfrm>
        <a:prstGeom prst="round2SameRect">
          <a:avLst/>
        </a:prstGeom>
        <a:solidFill>
          <a:sysClr val="window" lastClr="FFFFFF">
            <a:alpha val="90000"/>
            <a:hueOff val="0"/>
            <a:satOff val="0"/>
            <a:lumOff val="0"/>
            <a:alphaOff val="0"/>
          </a:sysClr>
        </a:solidFill>
        <a:ln w="6350" cap="flat" cmpd="sng" algn="ctr">
          <a:solidFill>
            <a:srgbClr val="16A085">
              <a:hueOff val="0"/>
              <a:satOff val="0"/>
              <a:lumOff val="0"/>
              <a:alphaOff val="0"/>
            </a:srgbClr>
          </a:solidFill>
          <a:prstDash val="solid"/>
          <a:miter lim="800000"/>
        </a:ln>
        <a:effectLst/>
      </dgm:spPr>
      <dgm:t>
        <a:bodyPr/>
        <a:lstStyle/>
        <a:p>
          <a:r>
            <a:rPr lang="es-PE" sz="2000" noProof="0" dirty="0">
              <a:solidFill>
                <a:srgbClr val="0000CC"/>
              </a:solidFill>
              <a:latin typeface="Times New Roman" panose="02020603050405020304" pitchFamily="18" charset="0"/>
              <a:ea typeface="+mn-ea"/>
              <a:cs typeface="Times New Roman" panose="02020603050405020304" pitchFamily="18" charset="0"/>
            </a:rPr>
            <a:t>Establecimiento de los objetivos</a:t>
          </a:r>
        </a:p>
      </dgm:t>
    </dgm:pt>
    <dgm:pt modelId="{3EE8403A-CB7C-4815-85BD-AEBCAEB71B37}" type="parTrans" cxnId="{58AD7EEF-D408-406B-87EE-4691D4C30668}">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C94B7947-85DC-4B21-BB99-DF8438356F98}" type="sibTrans" cxnId="{58AD7EEF-D408-406B-87EE-4691D4C30668}">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3CE06941-9820-4827-8B16-CD80CC49F780}">
      <dgm:prSet phldrT="[Text]" custT="1"/>
      <dgm:spPr>
        <a:xfrm rot="5400000">
          <a:off x="3066454" y="-1319074"/>
          <a:ext cx="479806" cy="5579285"/>
        </a:xfrm>
        <a:prstGeom prst="round2SameRect">
          <a:avLst/>
        </a:prstGeom>
        <a:solidFill>
          <a:sysClr val="window" lastClr="FFFFFF">
            <a:alpha val="90000"/>
            <a:hueOff val="0"/>
            <a:satOff val="0"/>
            <a:lumOff val="0"/>
            <a:alphaOff val="0"/>
          </a:sysClr>
        </a:solidFill>
        <a:ln w="6350" cap="flat" cmpd="sng" algn="ctr">
          <a:solidFill>
            <a:srgbClr val="F39C12">
              <a:hueOff val="0"/>
              <a:satOff val="0"/>
              <a:lumOff val="0"/>
              <a:alphaOff val="0"/>
            </a:srgbClr>
          </a:solidFill>
          <a:prstDash val="solid"/>
          <a:miter lim="800000"/>
        </a:ln>
        <a:effectLst/>
      </dgm:spPr>
      <dgm:t>
        <a:bodyPr/>
        <a:lstStyle/>
        <a:p>
          <a:r>
            <a:rPr lang="es-PE" sz="2000" noProof="0" dirty="0">
              <a:solidFill>
                <a:srgbClr val="0000CC"/>
              </a:solidFill>
              <a:latin typeface="Times New Roman" panose="02020603050405020304" pitchFamily="18" charset="0"/>
              <a:ea typeface="+mn-ea"/>
              <a:cs typeface="Times New Roman" panose="02020603050405020304" pitchFamily="18" charset="0"/>
            </a:rPr>
            <a:t>Diseño </a:t>
          </a:r>
          <a:r>
            <a:rPr lang="es-PE" sz="2000" noProof="0" dirty="0" err="1">
              <a:solidFill>
                <a:srgbClr val="0000CC"/>
              </a:solidFill>
              <a:latin typeface="Times New Roman" panose="02020603050405020304" pitchFamily="18" charset="0"/>
              <a:ea typeface="+mn-ea"/>
              <a:cs typeface="Times New Roman" panose="02020603050405020304" pitchFamily="18" charset="0"/>
            </a:rPr>
            <a:t>Muestral</a:t>
          </a:r>
          <a:endParaRPr lang="es-PE" sz="2000" noProof="0" dirty="0">
            <a:solidFill>
              <a:srgbClr val="0000CC"/>
            </a:solidFill>
            <a:latin typeface="Times New Roman" panose="02020603050405020304" pitchFamily="18" charset="0"/>
            <a:ea typeface="+mn-ea"/>
            <a:cs typeface="Times New Roman" panose="02020603050405020304" pitchFamily="18" charset="0"/>
          </a:endParaRPr>
        </a:p>
      </dgm:t>
    </dgm:pt>
    <dgm:pt modelId="{141A3C92-8966-4E2F-82E4-2E09E22674B2}" type="parTrans" cxnId="{C99CE395-39F6-46B4-938C-9BF085685D1A}">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F58FC55B-E61F-445C-956E-0BB2202254CA}" type="sibTrans" cxnId="{C99CE395-39F6-46B4-938C-9BF085685D1A}">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2A22E84C-3AA3-4E9C-AE5F-9C2FB0D7FB11}">
      <dgm:prSet phldrT="[Text]" custT="1"/>
      <dgm:spPr>
        <a:xfrm rot="5400000">
          <a:off x="-110724" y="1955964"/>
          <a:ext cx="738164" cy="516714"/>
        </a:xfrm>
        <a:prstGeom prst="chevron">
          <a:avLst/>
        </a:prstGeom>
        <a:gradFill rotWithShape="0">
          <a:gsLst>
            <a:gs pos="0">
              <a:srgbClr val="C0392B">
                <a:hueOff val="0"/>
                <a:satOff val="0"/>
                <a:lumOff val="0"/>
                <a:alphaOff val="0"/>
                <a:satMod val="103000"/>
                <a:lumMod val="102000"/>
                <a:tint val="94000"/>
              </a:srgbClr>
            </a:gs>
            <a:gs pos="50000">
              <a:srgbClr val="C0392B">
                <a:hueOff val="0"/>
                <a:satOff val="0"/>
                <a:lumOff val="0"/>
                <a:alphaOff val="0"/>
                <a:satMod val="110000"/>
                <a:lumMod val="100000"/>
                <a:shade val="100000"/>
              </a:srgbClr>
            </a:gs>
            <a:gs pos="100000">
              <a:srgbClr val="C0392B">
                <a:hueOff val="0"/>
                <a:satOff val="0"/>
                <a:lumOff val="0"/>
                <a:alphaOff val="0"/>
                <a:lumMod val="99000"/>
                <a:satMod val="120000"/>
                <a:shade val="78000"/>
              </a:srgbClr>
            </a:gs>
          </a:gsLst>
          <a:lin ang="5400000" scaled="0"/>
        </a:gradFill>
        <a:ln w="6350" cap="flat" cmpd="sng" algn="ctr">
          <a:solidFill>
            <a:srgbClr val="C0392B">
              <a:hueOff val="0"/>
              <a:satOff val="0"/>
              <a:lumOff val="0"/>
              <a:alphaOff val="0"/>
            </a:srgbClr>
          </a:solidFill>
          <a:prstDash val="solid"/>
          <a:miter lim="800000"/>
        </a:ln>
        <a:effectLst/>
      </dgm:spPr>
      <dgm:t>
        <a:bodyPr/>
        <a:lstStyle/>
        <a:p>
          <a:endParaRPr lang="es-PE" sz="2000" noProof="0" dirty="0">
            <a:solidFill>
              <a:srgbClr val="0000CC"/>
            </a:solidFill>
            <a:latin typeface="Times New Roman" panose="02020603050405020304" pitchFamily="18" charset="0"/>
            <a:ea typeface="+mn-ea"/>
            <a:cs typeface="Times New Roman" panose="02020603050405020304" pitchFamily="18" charset="0"/>
          </a:endParaRPr>
        </a:p>
      </dgm:t>
    </dgm:pt>
    <dgm:pt modelId="{6C025E55-DF42-4C5D-AFD5-6015FA053D46}" type="parTrans" cxnId="{BEB859E7-C343-408E-86A1-667C27EE5761}">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744EA591-F199-49C2-B63A-82709D96C729}" type="sibTrans" cxnId="{BEB859E7-C343-408E-86A1-667C27EE5761}">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9ADACFBF-2A78-45C9-A7C4-5E5DBC674760}">
      <dgm:prSet phldrT="[Text]" custT="1"/>
      <dgm:spPr>
        <a:xfrm rot="5400000">
          <a:off x="3066454" y="-704498"/>
          <a:ext cx="479806" cy="5579285"/>
        </a:xfrm>
        <a:prstGeom prst="round2SameRect">
          <a:avLst/>
        </a:prstGeom>
        <a:solidFill>
          <a:sysClr val="window" lastClr="FFFFFF">
            <a:alpha val="90000"/>
            <a:hueOff val="0"/>
            <a:satOff val="0"/>
            <a:lumOff val="0"/>
            <a:alphaOff val="0"/>
          </a:sysClr>
        </a:solidFill>
        <a:ln w="6350" cap="flat" cmpd="sng" algn="ctr">
          <a:solidFill>
            <a:srgbClr val="C0392B">
              <a:hueOff val="0"/>
              <a:satOff val="0"/>
              <a:lumOff val="0"/>
              <a:alphaOff val="0"/>
            </a:srgbClr>
          </a:solidFill>
          <a:prstDash val="solid"/>
          <a:miter lim="800000"/>
        </a:ln>
        <a:effectLst/>
      </dgm:spPr>
      <dgm:t>
        <a:bodyPr/>
        <a:lstStyle/>
        <a:p>
          <a:r>
            <a:rPr lang="es-PE" sz="2000" noProof="0" dirty="0">
              <a:solidFill>
                <a:srgbClr val="0000CC"/>
              </a:solidFill>
              <a:latin typeface="Times New Roman" panose="02020603050405020304" pitchFamily="18" charset="0"/>
              <a:ea typeface="+mn-ea"/>
              <a:cs typeface="Times New Roman" panose="02020603050405020304" pitchFamily="18" charset="0"/>
            </a:rPr>
            <a:t>Método de Medición</a:t>
          </a:r>
        </a:p>
      </dgm:t>
    </dgm:pt>
    <dgm:pt modelId="{E121796C-71AB-4354-A1D4-3BF0025298A5}" type="parTrans" cxnId="{2B98897D-9937-49AC-9FE9-6629E912033A}">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F3FE7E5A-DC73-423B-998C-02943CF263BF}" type="sibTrans" cxnId="{2B98897D-9937-49AC-9FE9-6629E912033A}">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36045517-CEA4-4BE3-B836-C2B6BFE5649B}">
      <dgm:prSet phldrT="[Text]" custT="1"/>
      <dgm:spPr>
        <a:xfrm rot="5400000">
          <a:off x="-110724" y="2570540"/>
          <a:ext cx="738164" cy="516714"/>
        </a:xfrm>
        <a:prstGeom prst="chevron">
          <a:avLst/>
        </a:prstGeom>
        <a:gradFill rotWithShape="0">
          <a:gsLst>
            <a:gs pos="0">
              <a:srgbClr val="2C3F50">
                <a:hueOff val="0"/>
                <a:satOff val="0"/>
                <a:lumOff val="0"/>
                <a:alphaOff val="0"/>
                <a:satMod val="103000"/>
                <a:lumMod val="102000"/>
                <a:tint val="94000"/>
              </a:srgbClr>
            </a:gs>
            <a:gs pos="50000">
              <a:srgbClr val="2C3F50">
                <a:hueOff val="0"/>
                <a:satOff val="0"/>
                <a:lumOff val="0"/>
                <a:alphaOff val="0"/>
                <a:satMod val="110000"/>
                <a:lumMod val="100000"/>
                <a:shade val="100000"/>
              </a:srgbClr>
            </a:gs>
            <a:gs pos="100000">
              <a:srgbClr val="2C3F50">
                <a:hueOff val="0"/>
                <a:satOff val="0"/>
                <a:lumOff val="0"/>
                <a:alphaOff val="0"/>
                <a:lumMod val="99000"/>
                <a:satMod val="120000"/>
                <a:shade val="78000"/>
              </a:srgbClr>
            </a:gs>
          </a:gsLst>
          <a:lin ang="5400000" scaled="0"/>
        </a:gradFill>
        <a:ln w="6350" cap="flat" cmpd="sng" algn="ctr">
          <a:solidFill>
            <a:srgbClr val="2C3F50">
              <a:hueOff val="0"/>
              <a:satOff val="0"/>
              <a:lumOff val="0"/>
              <a:alphaOff val="0"/>
            </a:srgbClr>
          </a:solidFill>
          <a:prstDash val="solid"/>
          <a:miter lim="800000"/>
        </a:ln>
        <a:effectLst/>
      </dgm:spPr>
      <dgm:t>
        <a:bodyPr/>
        <a:lstStyle/>
        <a:p>
          <a:endParaRPr lang="es-PE" sz="2000" noProof="0" dirty="0">
            <a:solidFill>
              <a:srgbClr val="0000CC"/>
            </a:solidFill>
            <a:latin typeface="Times New Roman" panose="02020603050405020304" pitchFamily="18" charset="0"/>
            <a:ea typeface="+mn-ea"/>
            <a:cs typeface="Times New Roman" panose="02020603050405020304" pitchFamily="18" charset="0"/>
          </a:endParaRPr>
        </a:p>
      </dgm:t>
    </dgm:pt>
    <dgm:pt modelId="{6231A36F-9B04-4B4A-917A-7E163AFFC956}" type="parTrans" cxnId="{4019353B-443B-4DED-AA6C-3C60E18414C7}">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BFF3C5ED-87D0-4709-A3B8-A7BF0668006A}" type="sibTrans" cxnId="{4019353B-443B-4DED-AA6C-3C60E18414C7}">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110CC072-E78D-486A-BD24-8CD6CE5683E0}">
      <dgm:prSet phldrT="[Text]" custT="1"/>
      <dgm:spPr>
        <a:xfrm rot="5400000">
          <a:off x="3066454" y="-89922"/>
          <a:ext cx="479806" cy="5579285"/>
        </a:xfrm>
        <a:prstGeom prst="round2SameRect">
          <a:avLst/>
        </a:prstGeom>
        <a:solidFill>
          <a:sysClr val="window" lastClr="FFFFFF">
            <a:alpha val="90000"/>
            <a:hueOff val="0"/>
            <a:satOff val="0"/>
            <a:lumOff val="0"/>
            <a:alphaOff val="0"/>
          </a:sysClr>
        </a:solidFill>
        <a:ln w="6350" cap="flat" cmpd="sng" algn="ctr">
          <a:solidFill>
            <a:srgbClr val="2C3F50">
              <a:hueOff val="0"/>
              <a:satOff val="0"/>
              <a:lumOff val="0"/>
              <a:alphaOff val="0"/>
            </a:srgbClr>
          </a:solidFill>
          <a:prstDash val="solid"/>
          <a:miter lim="800000"/>
        </a:ln>
        <a:effectLst/>
      </dgm:spPr>
      <dgm:t>
        <a:bodyPr/>
        <a:lstStyle/>
        <a:p>
          <a:r>
            <a:rPr lang="es-PE" sz="2000" noProof="0" dirty="0">
              <a:solidFill>
                <a:srgbClr val="0000CC"/>
              </a:solidFill>
              <a:latin typeface="Times New Roman" panose="02020603050405020304" pitchFamily="18" charset="0"/>
              <a:ea typeface="+mn-ea"/>
              <a:cs typeface="Times New Roman" panose="02020603050405020304" pitchFamily="18" charset="0"/>
            </a:rPr>
            <a:t>Instrumento de Medición</a:t>
          </a:r>
        </a:p>
      </dgm:t>
    </dgm:pt>
    <dgm:pt modelId="{EFE20FCA-41FE-42D4-8C71-85751017ADFF}" type="parTrans" cxnId="{5670A7D8-BA42-4857-8679-D269077AD7D7}">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C901204A-BC8E-4B62-854A-DFB2104323F5}" type="sibTrans" cxnId="{5670A7D8-BA42-4857-8679-D269077AD7D7}">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B28AF1AF-3FC8-43B4-9C93-A1EED3B53B0C}" type="pres">
      <dgm:prSet presAssocID="{B9C32B05-62EA-407A-B21C-2310C7945705}" presName="linearFlow" presStyleCnt="0">
        <dgm:presLayoutVars>
          <dgm:dir/>
          <dgm:animLvl val="lvl"/>
          <dgm:resizeHandles val="exact"/>
        </dgm:presLayoutVars>
      </dgm:prSet>
      <dgm:spPr/>
    </dgm:pt>
    <dgm:pt modelId="{FC7D1A9C-A24D-46FC-8AC8-3ED1D14CDF3B}" type="pres">
      <dgm:prSet presAssocID="{42D71409-67F9-455C-8C6D-716D284AAA6B}" presName="composite" presStyleCnt="0"/>
      <dgm:spPr/>
    </dgm:pt>
    <dgm:pt modelId="{56D73168-9009-4CC1-8FAF-7ED74DF59FDD}" type="pres">
      <dgm:prSet presAssocID="{42D71409-67F9-455C-8C6D-716D284AAA6B}" presName="parentText" presStyleLbl="alignNode1" presStyleIdx="0" presStyleCnt="5">
        <dgm:presLayoutVars>
          <dgm:chMax val="1"/>
          <dgm:bulletEnabled val="1"/>
        </dgm:presLayoutVars>
      </dgm:prSet>
      <dgm:spPr/>
    </dgm:pt>
    <dgm:pt modelId="{D1B6301C-8E0C-4537-82BF-9C555B0057E4}" type="pres">
      <dgm:prSet presAssocID="{42D71409-67F9-455C-8C6D-716D284AAA6B}" presName="descendantText" presStyleLbl="alignAcc1" presStyleIdx="0" presStyleCnt="5">
        <dgm:presLayoutVars>
          <dgm:bulletEnabled val="1"/>
        </dgm:presLayoutVars>
      </dgm:prSet>
      <dgm:spPr/>
    </dgm:pt>
    <dgm:pt modelId="{2569DF64-C106-4AE4-99B8-D66DC1F76D38}" type="pres">
      <dgm:prSet presAssocID="{478B7D3C-9FB4-4BC6-90AC-49960560DECD}" presName="sp" presStyleCnt="0"/>
      <dgm:spPr/>
    </dgm:pt>
    <dgm:pt modelId="{9B48B029-D6AC-4A9C-82CC-35600F393639}" type="pres">
      <dgm:prSet presAssocID="{F66099B6-DBBD-4AB0-82D2-877B80F846F7}" presName="composite" presStyleCnt="0"/>
      <dgm:spPr/>
    </dgm:pt>
    <dgm:pt modelId="{A3D497A7-D532-4540-ABA5-E0AFA6C5C319}" type="pres">
      <dgm:prSet presAssocID="{F66099B6-DBBD-4AB0-82D2-877B80F846F7}" presName="parentText" presStyleLbl="alignNode1" presStyleIdx="1" presStyleCnt="5">
        <dgm:presLayoutVars>
          <dgm:chMax val="1"/>
          <dgm:bulletEnabled val="1"/>
        </dgm:presLayoutVars>
      </dgm:prSet>
      <dgm:spPr/>
    </dgm:pt>
    <dgm:pt modelId="{F14DE7F0-BD53-4946-9F6D-D927C668D998}" type="pres">
      <dgm:prSet presAssocID="{F66099B6-DBBD-4AB0-82D2-877B80F846F7}" presName="descendantText" presStyleLbl="alignAcc1" presStyleIdx="1" presStyleCnt="5">
        <dgm:presLayoutVars>
          <dgm:bulletEnabled val="1"/>
        </dgm:presLayoutVars>
      </dgm:prSet>
      <dgm:spPr/>
    </dgm:pt>
    <dgm:pt modelId="{F68D6DAB-8597-45B6-80A7-CFD08D491D8C}" type="pres">
      <dgm:prSet presAssocID="{BC531B32-9B0E-482E-BF91-65C61F17168D}" presName="sp" presStyleCnt="0"/>
      <dgm:spPr/>
    </dgm:pt>
    <dgm:pt modelId="{EA9909DC-CD60-4C3A-A320-3B4716EB570B}" type="pres">
      <dgm:prSet presAssocID="{EE62A4F6-4AC4-435B-990E-81A71CE8CAC7}" presName="composite" presStyleCnt="0"/>
      <dgm:spPr/>
    </dgm:pt>
    <dgm:pt modelId="{C6D61CCF-0EA3-47D7-B8A8-326E37FFEC22}" type="pres">
      <dgm:prSet presAssocID="{EE62A4F6-4AC4-435B-990E-81A71CE8CAC7}" presName="parentText" presStyleLbl="alignNode1" presStyleIdx="2" presStyleCnt="5">
        <dgm:presLayoutVars>
          <dgm:chMax val="1"/>
          <dgm:bulletEnabled val="1"/>
        </dgm:presLayoutVars>
      </dgm:prSet>
      <dgm:spPr/>
    </dgm:pt>
    <dgm:pt modelId="{E0D34FE1-9CAE-4DC8-AE46-75D2588D3B76}" type="pres">
      <dgm:prSet presAssocID="{EE62A4F6-4AC4-435B-990E-81A71CE8CAC7}" presName="descendantText" presStyleLbl="alignAcc1" presStyleIdx="2" presStyleCnt="5">
        <dgm:presLayoutVars>
          <dgm:bulletEnabled val="1"/>
        </dgm:presLayoutVars>
      </dgm:prSet>
      <dgm:spPr/>
    </dgm:pt>
    <dgm:pt modelId="{654F2754-6307-4D4F-BED1-B12DAF36F565}" type="pres">
      <dgm:prSet presAssocID="{389F9A93-0231-4877-8C41-5D5B8DD7AAC0}" presName="sp" presStyleCnt="0"/>
      <dgm:spPr/>
    </dgm:pt>
    <dgm:pt modelId="{771BBBCA-1A19-4572-A70D-C51E6E5E0110}" type="pres">
      <dgm:prSet presAssocID="{2A22E84C-3AA3-4E9C-AE5F-9C2FB0D7FB11}" presName="composite" presStyleCnt="0"/>
      <dgm:spPr/>
    </dgm:pt>
    <dgm:pt modelId="{DDC30081-D5C9-4A99-B7F1-A944D018EDEB}" type="pres">
      <dgm:prSet presAssocID="{2A22E84C-3AA3-4E9C-AE5F-9C2FB0D7FB11}" presName="parentText" presStyleLbl="alignNode1" presStyleIdx="3" presStyleCnt="5">
        <dgm:presLayoutVars>
          <dgm:chMax val="1"/>
          <dgm:bulletEnabled val="1"/>
        </dgm:presLayoutVars>
      </dgm:prSet>
      <dgm:spPr/>
    </dgm:pt>
    <dgm:pt modelId="{A4A26374-E9F6-4717-8918-24C620AEFDBB}" type="pres">
      <dgm:prSet presAssocID="{2A22E84C-3AA3-4E9C-AE5F-9C2FB0D7FB11}" presName="descendantText" presStyleLbl="alignAcc1" presStyleIdx="3" presStyleCnt="5">
        <dgm:presLayoutVars>
          <dgm:bulletEnabled val="1"/>
        </dgm:presLayoutVars>
      </dgm:prSet>
      <dgm:spPr/>
    </dgm:pt>
    <dgm:pt modelId="{38F39F7C-EED8-490F-8795-A2BE8EFC9563}" type="pres">
      <dgm:prSet presAssocID="{744EA591-F199-49C2-B63A-82709D96C729}" presName="sp" presStyleCnt="0"/>
      <dgm:spPr/>
    </dgm:pt>
    <dgm:pt modelId="{110B9D05-1521-407D-B313-906048448871}" type="pres">
      <dgm:prSet presAssocID="{36045517-CEA4-4BE3-B836-C2B6BFE5649B}" presName="composite" presStyleCnt="0"/>
      <dgm:spPr/>
    </dgm:pt>
    <dgm:pt modelId="{5D3F72D6-B10F-4C6C-B514-BB32AC4AA8B7}" type="pres">
      <dgm:prSet presAssocID="{36045517-CEA4-4BE3-B836-C2B6BFE5649B}" presName="parentText" presStyleLbl="alignNode1" presStyleIdx="4" presStyleCnt="5">
        <dgm:presLayoutVars>
          <dgm:chMax val="1"/>
          <dgm:bulletEnabled val="1"/>
        </dgm:presLayoutVars>
      </dgm:prSet>
      <dgm:spPr/>
    </dgm:pt>
    <dgm:pt modelId="{C53D8A06-841B-4019-A0BD-AB3473BDD58C}" type="pres">
      <dgm:prSet presAssocID="{36045517-CEA4-4BE3-B836-C2B6BFE5649B}" presName="descendantText" presStyleLbl="alignAcc1" presStyleIdx="4" presStyleCnt="5">
        <dgm:presLayoutVars>
          <dgm:bulletEnabled val="1"/>
        </dgm:presLayoutVars>
      </dgm:prSet>
      <dgm:spPr/>
    </dgm:pt>
  </dgm:ptLst>
  <dgm:cxnLst>
    <dgm:cxn modelId="{59C9DE02-0299-4353-9B12-414CA64A71A7}" type="presOf" srcId="{3CE06941-9820-4827-8B16-CD80CC49F780}" destId="{E0D34FE1-9CAE-4DC8-AE46-75D2588D3B76}" srcOrd="0" destOrd="0" presId="urn:microsoft.com/office/officeart/2005/8/layout/chevron2"/>
    <dgm:cxn modelId="{098E0407-0F63-4EF5-B97E-828EF9665B3F}" type="presOf" srcId="{2A22E84C-3AA3-4E9C-AE5F-9C2FB0D7FB11}" destId="{DDC30081-D5C9-4A99-B7F1-A944D018EDEB}" srcOrd="0" destOrd="0" presId="urn:microsoft.com/office/officeart/2005/8/layout/chevron2"/>
    <dgm:cxn modelId="{2AA9C11F-1F1D-428E-801A-47EAA766C99D}" srcId="{B9C32B05-62EA-407A-B21C-2310C7945705}" destId="{42D71409-67F9-455C-8C6D-716D284AAA6B}" srcOrd="0" destOrd="0" parTransId="{51680ED1-AF6E-4B28-AE94-92B0EFB0DF7D}" sibTransId="{478B7D3C-9FB4-4BC6-90AC-49960560DECD}"/>
    <dgm:cxn modelId="{B4F3EA32-CE64-4A92-9BAE-BC57E5392B05}" srcId="{B9C32B05-62EA-407A-B21C-2310C7945705}" destId="{F66099B6-DBBD-4AB0-82D2-877B80F846F7}" srcOrd="1" destOrd="0" parTransId="{B09C8BFB-F41C-4AC4-AB94-F216E3081C2D}" sibTransId="{BC531B32-9B0E-482E-BF91-65C61F17168D}"/>
    <dgm:cxn modelId="{4019353B-443B-4DED-AA6C-3C60E18414C7}" srcId="{B9C32B05-62EA-407A-B21C-2310C7945705}" destId="{36045517-CEA4-4BE3-B836-C2B6BFE5649B}" srcOrd="4" destOrd="0" parTransId="{6231A36F-9B04-4B4A-917A-7E163AFFC956}" sibTransId="{BFF3C5ED-87D0-4709-A3B8-A7BF0668006A}"/>
    <dgm:cxn modelId="{7D67485D-6E2E-4378-BCE1-33523D2757E7}" type="presOf" srcId="{9ADACFBF-2A78-45C9-A7C4-5E5DBC674760}" destId="{A4A26374-E9F6-4717-8918-24C620AEFDBB}" srcOrd="0" destOrd="0" presId="urn:microsoft.com/office/officeart/2005/8/layout/chevron2"/>
    <dgm:cxn modelId="{D1C7E471-B000-4E32-B871-B1C12793AE14}" type="presOf" srcId="{B9C32B05-62EA-407A-B21C-2310C7945705}" destId="{B28AF1AF-3FC8-43B4-9C93-A1EED3B53B0C}" srcOrd="0" destOrd="0" presId="urn:microsoft.com/office/officeart/2005/8/layout/chevron2"/>
    <dgm:cxn modelId="{8ADD0B76-F157-4A85-81A7-A0ECF74041D5}" type="presOf" srcId="{110CC072-E78D-486A-BD24-8CD6CE5683E0}" destId="{C53D8A06-841B-4019-A0BD-AB3473BDD58C}" srcOrd="0" destOrd="0" presId="urn:microsoft.com/office/officeart/2005/8/layout/chevron2"/>
    <dgm:cxn modelId="{2B98897D-9937-49AC-9FE9-6629E912033A}" srcId="{2A22E84C-3AA3-4E9C-AE5F-9C2FB0D7FB11}" destId="{9ADACFBF-2A78-45C9-A7C4-5E5DBC674760}" srcOrd="0" destOrd="0" parTransId="{E121796C-71AB-4354-A1D4-3BF0025298A5}" sibTransId="{F3FE7E5A-DC73-423B-998C-02943CF263BF}"/>
    <dgm:cxn modelId="{2DC24386-BC50-4BAB-8571-16CB10C2603C}" srcId="{F66099B6-DBBD-4AB0-82D2-877B80F846F7}" destId="{6CF284C3-4A70-4432-8F33-E75A802B3330}" srcOrd="0" destOrd="0" parTransId="{044831E6-2FC9-4DDA-81FB-5FA418568D07}" sibTransId="{CD50B82D-84BB-4747-B282-ABB339EBA294}"/>
    <dgm:cxn modelId="{C918F690-05F6-441C-BF47-81E2589C8990}" type="presOf" srcId="{42D71409-67F9-455C-8C6D-716D284AAA6B}" destId="{56D73168-9009-4CC1-8FAF-7ED74DF59FDD}" srcOrd="0" destOrd="0" presId="urn:microsoft.com/office/officeart/2005/8/layout/chevron2"/>
    <dgm:cxn modelId="{C99CE395-39F6-46B4-938C-9BF085685D1A}" srcId="{EE62A4F6-4AC4-435B-990E-81A71CE8CAC7}" destId="{3CE06941-9820-4827-8B16-CD80CC49F780}" srcOrd="0" destOrd="0" parTransId="{141A3C92-8966-4E2F-82E4-2E09E22674B2}" sibTransId="{F58FC55B-E61F-445C-956E-0BB2202254CA}"/>
    <dgm:cxn modelId="{EC32899B-4401-4937-A43A-632D7F38BD4F}" type="presOf" srcId="{8EA7219F-BDB2-48EB-9EEB-3133522D132E}" destId="{D1B6301C-8E0C-4537-82BF-9C555B0057E4}" srcOrd="0" destOrd="0" presId="urn:microsoft.com/office/officeart/2005/8/layout/chevron2"/>
    <dgm:cxn modelId="{4CCDBD9D-7D6E-45D0-8D2F-AB2D4E8104A7}" type="presOf" srcId="{EE62A4F6-4AC4-435B-990E-81A71CE8CAC7}" destId="{C6D61CCF-0EA3-47D7-B8A8-326E37FFEC22}" srcOrd="0" destOrd="0" presId="urn:microsoft.com/office/officeart/2005/8/layout/chevron2"/>
    <dgm:cxn modelId="{3A2CECA6-0C5B-46BB-B7C6-7D37E9D210BD}" srcId="{B9C32B05-62EA-407A-B21C-2310C7945705}" destId="{EE62A4F6-4AC4-435B-990E-81A71CE8CAC7}" srcOrd="2" destOrd="0" parTransId="{F287B947-7343-4FA2-B288-B23A59FFAE31}" sibTransId="{389F9A93-0231-4877-8C41-5D5B8DD7AAC0}"/>
    <dgm:cxn modelId="{5670A7D8-BA42-4857-8679-D269077AD7D7}" srcId="{36045517-CEA4-4BE3-B836-C2B6BFE5649B}" destId="{110CC072-E78D-486A-BD24-8CD6CE5683E0}" srcOrd="0" destOrd="0" parTransId="{EFE20FCA-41FE-42D4-8C71-85751017ADFF}" sibTransId="{C901204A-BC8E-4B62-854A-DFB2104323F5}"/>
    <dgm:cxn modelId="{44CCD7D9-2197-489A-A248-BFD8FF96BED0}" type="presOf" srcId="{F66099B6-DBBD-4AB0-82D2-877B80F846F7}" destId="{A3D497A7-D532-4540-ABA5-E0AFA6C5C319}" srcOrd="0" destOrd="0" presId="urn:microsoft.com/office/officeart/2005/8/layout/chevron2"/>
    <dgm:cxn modelId="{6C5F31DE-2C17-406F-B2D7-AC32509B95D0}" type="presOf" srcId="{6CF284C3-4A70-4432-8F33-E75A802B3330}" destId="{F14DE7F0-BD53-4946-9F6D-D927C668D998}" srcOrd="0" destOrd="0" presId="urn:microsoft.com/office/officeart/2005/8/layout/chevron2"/>
    <dgm:cxn modelId="{BEB859E7-C343-408E-86A1-667C27EE5761}" srcId="{B9C32B05-62EA-407A-B21C-2310C7945705}" destId="{2A22E84C-3AA3-4E9C-AE5F-9C2FB0D7FB11}" srcOrd="3" destOrd="0" parTransId="{6C025E55-DF42-4C5D-AFD5-6015FA053D46}" sibTransId="{744EA591-F199-49C2-B63A-82709D96C729}"/>
    <dgm:cxn modelId="{58AD7EEF-D408-406B-87EE-4691D4C30668}" srcId="{42D71409-67F9-455C-8C6D-716D284AAA6B}" destId="{8EA7219F-BDB2-48EB-9EEB-3133522D132E}" srcOrd="0" destOrd="0" parTransId="{3EE8403A-CB7C-4815-85BD-AEBCAEB71B37}" sibTransId="{C94B7947-85DC-4B21-BB99-DF8438356F98}"/>
    <dgm:cxn modelId="{B70627FD-3ED8-4FD2-95FC-2A7C651C2358}" type="presOf" srcId="{36045517-CEA4-4BE3-B836-C2B6BFE5649B}" destId="{5D3F72D6-B10F-4C6C-B514-BB32AC4AA8B7}" srcOrd="0" destOrd="0" presId="urn:microsoft.com/office/officeart/2005/8/layout/chevron2"/>
    <dgm:cxn modelId="{EC3DBE56-B14F-458D-8357-FF6DBE71CA49}" type="presParOf" srcId="{B28AF1AF-3FC8-43B4-9C93-A1EED3B53B0C}" destId="{FC7D1A9C-A24D-46FC-8AC8-3ED1D14CDF3B}" srcOrd="0" destOrd="0" presId="urn:microsoft.com/office/officeart/2005/8/layout/chevron2"/>
    <dgm:cxn modelId="{288026DB-E7EF-452E-80E2-50B387326382}" type="presParOf" srcId="{FC7D1A9C-A24D-46FC-8AC8-3ED1D14CDF3B}" destId="{56D73168-9009-4CC1-8FAF-7ED74DF59FDD}" srcOrd="0" destOrd="0" presId="urn:microsoft.com/office/officeart/2005/8/layout/chevron2"/>
    <dgm:cxn modelId="{FA4AF861-8BBC-449E-914D-49322558936C}" type="presParOf" srcId="{FC7D1A9C-A24D-46FC-8AC8-3ED1D14CDF3B}" destId="{D1B6301C-8E0C-4537-82BF-9C555B0057E4}" srcOrd="1" destOrd="0" presId="urn:microsoft.com/office/officeart/2005/8/layout/chevron2"/>
    <dgm:cxn modelId="{1EC7DDF2-4801-4935-B128-F103063D2692}" type="presParOf" srcId="{B28AF1AF-3FC8-43B4-9C93-A1EED3B53B0C}" destId="{2569DF64-C106-4AE4-99B8-D66DC1F76D38}" srcOrd="1" destOrd="0" presId="urn:microsoft.com/office/officeart/2005/8/layout/chevron2"/>
    <dgm:cxn modelId="{7F7FB3BD-F5DA-43AC-87F8-C4B92E13A226}" type="presParOf" srcId="{B28AF1AF-3FC8-43B4-9C93-A1EED3B53B0C}" destId="{9B48B029-D6AC-4A9C-82CC-35600F393639}" srcOrd="2" destOrd="0" presId="urn:microsoft.com/office/officeart/2005/8/layout/chevron2"/>
    <dgm:cxn modelId="{78A2FC01-2C7A-4A62-970F-CEC8BBB11919}" type="presParOf" srcId="{9B48B029-D6AC-4A9C-82CC-35600F393639}" destId="{A3D497A7-D532-4540-ABA5-E0AFA6C5C319}" srcOrd="0" destOrd="0" presId="urn:microsoft.com/office/officeart/2005/8/layout/chevron2"/>
    <dgm:cxn modelId="{81574A5E-70B8-47A6-BD53-5A81B298FCDE}" type="presParOf" srcId="{9B48B029-D6AC-4A9C-82CC-35600F393639}" destId="{F14DE7F0-BD53-4946-9F6D-D927C668D998}" srcOrd="1" destOrd="0" presId="urn:microsoft.com/office/officeart/2005/8/layout/chevron2"/>
    <dgm:cxn modelId="{FFB96961-FDA0-48FD-88E8-D67887C39EA4}" type="presParOf" srcId="{B28AF1AF-3FC8-43B4-9C93-A1EED3B53B0C}" destId="{F68D6DAB-8597-45B6-80A7-CFD08D491D8C}" srcOrd="3" destOrd="0" presId="urn:microsoft.com/office/officeart/2005/8/layout/chevron2"/>
    <dgm:cxn modelId="{1A554579-B08B-40C2-B8BB-187A3AE63590}" type="presParOf" srcId="{B28AF1AF-3FC8-43B4-9C93-A1EED3B53B0C}" destId="{EA9909DC-CD60-4C3A-A320-3B4716EB570B}" srcOrd="4" destOrd="0" presId="urn:microsoft.com/office/officeart/2005/8/layout/chevron2"/>
    <dgm:cxn modelId="{6122BB90-3AC9-4F5F-A54E-545111A8323C}" type="presParOf" srcId="{EA9909DC-CD60-4C3A-A320-3B4716EB570B}" destId="{C6D61CCF-0EA3-47D7-B8A8-326E37FFEC22}" srcOrd="0" destOrd="0" presId="urn:microsoft.com/office/officeart/2005/8/layout/chevron2"/>
    <dgm:cxn modelId="{8AFBC84D-87D9-4698-AE43-7B561414C4D7}" type="presParOf" srcId="{EA9909DC-CD60-4C3A-A320-3B4716EB570B}" destId="{E0D34FE1-9CAE-4DC8-AE46-75D2588D3B76}" srcOrd="1" destOrd="0" presId="urn:microsoft.com/office/officeart/2005/8/layout/chevron2"/>
    <dgm:cxn modelId="{E5F38E3F-08DA-48CC-9E06-A7B314CC19FE}" type="presParOf" srcId="{B28AF1AF-3FC8-43B4-9C93-A1EED3B53B0C}" destId="{654F2754-6307-4D4F-BED1-B12DAF36F565}" srcOrd="5" destOrd="0" presId="urn:microsoft.com/office/officeart/2005/8/layout/chevron2"/>
    <dgm:cxn modelId="{7010A85C-4DF1-4B19-8864-2B88BC9BD316}" type="presParOf" srcId="{B28AF1AF-3FC8-43B4-9C93-A1EED3B53B0C}" destId="{771BBBCA-1A19-4572-A70D-C51E6E5E0110}" srcOrd="6" destOrd="0" presId="urn:microsoft.com/office/officeart/2005/8/layout/chevron2"/>
    <dgm:cxn modelId="{F445900F-C1A3-49BC-8AED-EF193E33FD8A}" type="presParOf" srcId="{771BBBCA-1A19-4572-A70D-C51E6E5E0110}" destId="{DDC30081-D5C9-4A99-B7F1-A944D018EDEB}" srcOrd="0" destOrd="0" presId="urn:microsoft.com/office/officeart/2005/8/layout/chevron2"/>
    <dgm:cxn modelId="{2E4C6A4F-06BC-4655-9341-45A368F34313}" type="presParOf" srcId="{771BBBCA-1A19-4572-A70D-C51E6E5E0110}" destId="{A4A26374-E9F6-4717-8918-24C620AEFDBB}" srcOrd="1" destOrd="0" presId="urn:microsoft.com/office/officeart/2005/8/layout/chevron2"/>
    <dgm:cxn modelId="{E8C63F21-80A3-4AB9-8611-53B6FFCD8DDB}" type="presParOf" srcId="{B28AF1AF-3FC8-43B4-9C93-A1EED3B53B0C}" destId="{38F39F7C-EED8-490F-8795-A2BE8EFC9563}" srcOrd="7" destOrd="0" presId="urn:microsoft.com/office/officeart/2005/8/layout/chevron2"/>
    <dgm:cxn modelId="{25A86996-EDC8-4B9E-AD6B-ED6D210DD9C4}" type="presParOf" srcId="{B28AF1AF-3FC8-43B4-9C93-A1EED3B53B0C}" destId="{110B9D05-1521-407D-B313-906048448871}" srcOrd="8" destOrd="0" presId="urn:microsoft.com/office/officeart/2005/8/layout/chevron2"/>
    <dgm:cxn modelId="{FAD4A7E2-C28B-4EEE-9F06-0E03CF93BA2F}" type="presParOf" srcId="{110B9D05-1521-407D-B313-906048448871}" destId="{5D3F72D6-B10F-4C6C-B514-BB32AC4AA8B7}" srcOrd="0" destOrd="0" presId="urn:microsoft.com/office/officeart/2005/8/layout/chevron2"/>
    <dgm:cxn modelId="{8B1C720E-5E84-45BE-890D-7A6C04D203E8}" type="presParOf" srcId="{110B9D05-1521-407D-B313-906048448871}" destId="{C53D8A06-841B-4019-A0BD-AB3473BDD58C}" srcOrd="1" destOrd="0" presId="urn:microsoft.com/office/officeart/2005/8/layout/chevron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B9C32B05-62EA-407A-B21C-2310C7945705}" type="doc">
      <dgm:prSet loTypeId="urn:microsoft.com/office/officeart/2005/8/layout/chevron2" loCatId="process" qsTypeId="urn:microsoft.com/office/officeart/2005/8/quickstyle/simple4" qsCatId="simple" csTypeId="urn:microsoft.com/office/officeart/2005/8/colors/colorful1" csCatId="colorful" phldr="1"/>
      <dgm:spPr/>
      <dgm:t>
        <a:bodyPr/>
        <a:lstStyle/>
        <a:p>
          <a:endParaRPr lang="en-US"/>
        </a:p>
      </dgm:t>
    </dgm:pt>
    <dgm:pt modelId="{42D71409-67F9-455C-8C6D-716D284AAA6B}">
      <dgm:prSet phldrT="[Text]" custT="1"/>
      <dgm:spPr>
        <a:xfrm rot="5400000">
          <a:off x="-110724" y="112237"/>
          <a:ext cx="738164" cy="516714"/>
        </a:xfrm>
        <a:prstGeom prst="chevron">
          <a:avLst/>
        </a:prstGeom>
        <a:gradFill rotWithShape="0">
          <a:gsLst>
            <a:gs pos="0">
              <a:srgbClr val="16A085">
                <a:hueOff val="0"/>
                <a:satOff val="0"/>
                <a:lumOff val="0"/>
                <a:alphaOff val="0"/>
                <a:satMod val="103000"/>
                <a:lumMod val="102000"/>
                <a:tint val="94000"/>
              </a:srgbClr>
            </a:gs>
            <a:gs pos="50000">
              <a:srgbClr val="16A085">
                <a:hueOff val="0"/>
                <a:satOff val="0"/>
                <a:lumOff val="0"/>
                <a:alphaOff val="0"/>
                <a:satMod val="110000"/>
                <a:lumMod val="100000"/>
                <a:shade val="100000"/>
              </a:srgbClr>
            </a:gs>
            <a:gs pos="100000">
              <a:srgbClr val="16A085">
                <a:hueOff val="0"/>
                <a:satOff val="0"/>
                <a:lumOff val="0"/>
                <a:alphaOff val="0"/>
                <a:lumMod val="99000"/>
                <a:satMod val="120000"/>
                <a:shade val="78000"/>
              </a:srgbClr>
            </a:gs>
          </a:gsLst>
          <a:lin ang="5400000" scaled="0"/>
        </a:gradFill>
        <a:ln w="6350" cap="flat" cmpd="sng" algn="ctr">
          <a:solidFill>
            <a:srgbClr val="16A085">
              <a:hueOff val="0"/>
              <a:satOff val="0"/>
              <a:lumOff val="0"/>
              <a:alphaOff val="0"/>
            </a:srgbClr>
          </a:solidFill>
          <a:prstDash val="solid"/>
          <a:miter lim="800000"/>
        </a:ln>
        <a:effectLst/>
      </dgm:spPr>
      <dgm:t>
        <a:bodyPr/>
        <a:lstStyle/>
        <a:p>
          <a:endParaRPr lang="es-PE" sz="2000" noProof="0" dirty="0">
            <a:solidFill>
              <a:srgbClr val="0000CC"/>
            </a:solidFill>
            <a:latin typeface="Times New Roman" panose="02020603050405020304" pitchFamily="18" charset="0"/>
            <a:ea typeface="+mn-ea"/>
            <a:cs typeface="Times New Roman" panose="02020603050405020304" pitchFamily="18" charset="0"/>
          </a:endParaRPr>
        </a:p>
      </dgm:t>
    </dgm:pt>
    <dgm:pt modelId="{51680ED1-AF6E-4B28-AE94-92B0EFB0DF7D}" type="parTrans" cxnId="{2AA9C11F-1F1D-428E-801A-47EAA766C99D}">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478B7D3C-9FB4-4BC6-90AC-49960560DECD}" type="sibTrans" cxnId="{2AA9C11F-1F1D-428E-801A-47EAA766C99D}">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F66099B6-DBBD-4AB0-82D2-877B80F846F7}">
      <dgm:prSet phldrT="[Text]" custT="1"/>
      <dgm:spPr>
        <a:xfrm rot="5400000">
          <a:off x="-110724" y="726813"/>
          <a:ext cx="738164" cy="516714"/>
        </a:xfrm>
        <a:prstGeom prst="chevron">
          <a:avLst/>
        </a:prstGeom>
        <a:gradFill rotWithShape="0">
          <a:gsLst>
            <a:gs pos="0">
              <a:srgbClr val="9BBB59">
                <a:hueOff val="0"/>
                <a:satOff val="0"/>
                <a:lumOff val="0"/>
                <a:alphaOff val="0"/>
                <a:satMod val="103000"/>
                <a:lumMod val="102000"/>
                <a:tint val="94000"/>
              </a:srgbClr>
            </a:gs>
            <a:gs pos="50000">
              <a:srgbClr val="9BBB59">
                <a:hueOff val="0"/>
                <a:satOff val="0"/>
                <a:lumOff val="0"/>
                <a:alphaOff val="0"/>
                <a:satMod val="110000"/>
                <a:lumMod val="100000"/>
                <a:shade val="100000"/>
              </a:srgbClr>
            </a:gs>
            <a:gs pos="100000">
              <a:srgbClr val="9BBB59">
                <a:hueOff val="0"/>
                <a:satOff val="0"/>
                <a:lumOff val="0"/>
                <a:alphaOff val="0"/>
                <a:lumMod val="99000"/>
                <a:satMod val="120000"/>
                <a:shade val="78000"/>
              </a:srgbClr>
            </a:gs>
          </a:gsLst>
          <a:lin ang="5400000" scaled="0"/>
        </a:gradFill>
        <a:ln w="6350" cap="flat" cmpd="sng" algn="ctr">
          <a:solidFill>
            <a:srgbClr val="9BBB59">
              <a:hueOff val="0"/>
              <a:satOff val="0"/>
              <a:lumOff val="0"/>
              <a:alphaOff val="0"/>
            </a:srgbClr>
          </a:solidFill>
          <a:prstDash val="solid"/>
          <a:miter lim="800000"/>
        </a:ln>
        <a:effectLst/>
      </dgm:spPr>
      <dgm:t>
        <a:bodyPr/>
        <a:lstStyle/>
        <a:p>
          <a:endParaRPr lang="es-PE" sz="2000" noProof="0" dirty="0">
            <a:solidFill>
              <a:srgbClr val="0000CC"/>
            </a:solidFill>
            <a:latin typeface="Times New Roman" panose="02020603050405020304" pitchFamily="18" charset="0"/>
            <a:ea typeface="+mn-ea"/>
            <a:cs typeface="Times New Roman" panose="02020603050405020304" pitchFamily="18" charset="0"/>
          </a:endParaRPr>
        </a:p>
      </dgm:t>
    </dgm:pt>
    <dgm:pt modelId="{B09C8BFB-F41C-4AC4-AB94-F216E3081C2D}" type="parTrans" cxnId="{B4F3EA32-CE64-4A92-9BAE-BC57E5392B05}">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BC531B32-9B0E-482E-BF91-65C61F17168D}" type="sibTrans" cxnId="{B4F3EA32-CE64-4A92-9BAE-BC57E5392B05}">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EE62A4F6-4AC4-435B-990E-81A71CE8CAC7}">
      <dgm:prSet phldrT="[Text]" custT="1"/>
      <dgm:spPr>
        <a:xfrm rot="5400000">
          <a:off x="-110724" y="1341389"/>
          <a:ext cx="738164" cy="516714"/>
        </a:xfrm>
        <a:prstGeom prst="chevron">
          <a:avLst/>
        </a:prstGeom>
        <a:gradFill rotWithShape="0">
          <a:gsLst>
            <a:gs pos="0">
              <a:srgbClr val="F39C12">
                <a:hueOff val="0"/>
                <a:satOff val="0"/>
                <a:lumOff val="0"/>
                <a:alphaOff val="0"/>
                <a:satMod val="103000"/>
                <a:lumMod val="102000"/>
                <a:tint val="94000"/>
              </a:srgbClr>
            </a:gs>
            <a:gs pos="50000">
              <a:srgbClr val="F39C12">
                <a:hueOff val="0"/>
                <a:satOff val="0"/>
                <a:lumOff val="0"/>
                <a:alphaOff val="0"/>
                <a:satMod val="110000"/>
                <a:lumMod val="100000"/>
                <a:shade val="100000"/>
              </a:srgbClr>
            </a:gs>
            <a:gs pos="100000">
              <a:srgbClr val="F39C12">
                <a:hueOff val="0"/>
                <a:satOff val="0"/>
                <a:lumOff val="0"/>
                <a:alphaOff val="0"/>
                <a:lumMod val="99000"/>
                <a:satMod val="120000"/>
                <a:shade val="78000"/>
              </a:srgbClr>
            </a:gs>
          </a:gsLst>
          <a:lin ang="5400000" scaled="0"/>
        </a:gradFill>
        <a:ln w="6350" cap="flat" cmpd="sng" algn="ctr">
          <a:solidFill>
            <a:srgbClr val="F39C12">
              <a:hueOff val="0"/>
              <a:satOff val="0"/>
              <a:lumOff val="0"/>
              <a:alphaOff val="0"/>
            </a:srgbClr>
          </a:solidFill>
          <a:prstDash val="solid"/>
          <a:miter lim="800000"/>
        </a:ln>
        <a:effectLst/>
      </dgm:spPr>
      <dgm:t>
        <a:bodyPr/>
        <a:lstStyle/>
        <a:p>
          <a:endParaRPr lang="es-PE" sz="2000" noProof="0" dirty="0">
            <a:solidFill>
              <a:srgbClr val="0000CC"/>
            </a:solidFill>
            <a:latin typeface="Times New Roman" panose="02020603050405020304" pitchFamily="18" charset="0"/>
            <a:ea typeface="+mn-ea"/>
            <a:cs typeface="Times New Roman" panose="02020603050405020304" pitchFamily="18" charset="0"/>
          </a:endParaRPr>
        </a:p>
      </dgm:t>
    </dgm:pt>
    <dgm:pt modelId="{F287B947-7343-4FA2-B288-B23A59FFAE31}" type="parTrans" cxnId="{3A2CECA6-0C5B-46BB-B7C6-7D37E9D210BD}">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389F9A93-0231-4877-8C41-5D5B8DD7AAC0}" type="sibTrans" cxnId="{3A2CECA6-0C5B-46BB-B7C6-7D37E9D210BD}">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6CF284C3-4A70-4432-8F33-E75A802B3330}">
      <dgm:prSet custT="1"/>
      <dgm:spPr>
        <a:xfrm rot="5400000">
          <a:off x="3066454" y="-1933650"/>
          <a:ext cx="479806" cy="5579285"/>
        </a:xfrm>
        <a:prstGeom prst="round2SameRect">
          <a:avLst/>
        </a:prstGeom>
        <a:solidFill>
          <a:sysClr val="window" lastClr="FFFFFF">
            <a:alpha val="90000"/>
            <a:hueOff val="0"/>
            <a:satOff val="0"/>
            <a:lumOff val="0"/>
            <a:alphaOff val="0"/>
          </a:sysClr>
        </a:solidFill>
        <a:ln w="6350" cap="flat" cmpd="sng" algn="ctr">
          <a:solidFill>
            <a:srgbClr val="9BBB59">
              <a:hueOff val="0"/>
              <a:satOff val="0"/>
              <a:lumOff val="0"/>
              <a:alphaOff val="0"/>
            </a:srgbClr>
          </a:solidFill>
          <a:prstDash val="solid"/>
          <a:miter lim="800000"/>
        </a:ln>
        <a:effectLst/>
      </dgm:spPr>
      <dgm:t>
        <a:bodyPr/>
        <a:lstStyle/>
        <a:p>
          <a:r>
            <a:rPr lang="es-PE" sz="2000" noProof="0" dirty="0">
              <a:solidFill>
                <a:srgbClr val="0000CC"/>
              </a:solidFill>
              <a:latin typeface="Times New Roman" panose="02020603050405020304" pitchFamily="18" charset="0"/>
              <a:ea typeface="+mn-ea"/>
              <a:cs typeface="Times New Roman" panose="02020603050405020304" pitchFamily="18" charset="0"/>
            </a:rPr>
            <a:t>Aplicación de la prueba piloto</a:t>
          </a:r>
        </a:p>
      </dgm:t>
    </dgm:pt>
    <dgm:pt modelId="{044831E6-2FC9-4DDA-81FB-5FA418568D07}" type="parTrans" cxnId="{2DC24386-BC50-4BAB-8571-16CB10C2603C}">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CD50B82D-84BB-4747-B282-ABB339EBA294}" type="sibTrans" cxnId="{2DC24386-BC50-4BAB-8571-16CB10C2603C}">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8EA7219F-BDB2-48EB-9EEB-3133522D132E}">
      <dgm:prSet phldrT="[Text]" custT="1"/>
      <dgm:spPr>
        <a:xfrm rot="5400000">
          <a:off x="3066454" y="-2548226"/>
          <a:ext cx="479806" cy="5579285"/>
        </a:xfrm>
        <a:prstGeom prst="round2SameRect">
          <a:avLst/>
        </a:prstGeom>
        <a:solidFill>
          <a:sysClr val="window" lastClr="FFFFFF">
            <a:alpha val="90000"/>
            <a:hueOff val="0"/>
            <a:satOff val="0"/>
            <a:lumOff val="0"/>
            <a:alphaOff val="0"/>
          </a:sysClr>
        </a:solidFill>
        <a:ln w="6350" cap="flat" cmpd="sng" algn="ctr">
          <a:solidFill>
            <a:srgbClr val="16A085">
              <a:hueOff val="0"/>
              <a:satOff val="0"/>
              <a:lumOff val="0"/>
              <a:alphaOff val="0"/>
            </a:srgbClr>
          </a:solidFill>
          <a:prstDash val="solid"/>
          <a:miter lim="800000"/>
        </a:ln>
        <a:effectLst/>
      </dgm:spPr>
      <dgm:t>
        <a:bodyPr/>
        <a:lstStyle/>
        <a:p>
          <a:r>
            <a:rPr lang="es-PE" sz="2000" noProof="0" dirty="0">
              <a:solidFill>
                <a:srgbClr val="0000CC"/>
              </a:solidFill>
              <a:latin typeface="Times New Roman" panose="02020603050405020304" pitchFamily="18" charset="0"/>
              <a:ea typeface="+mn-ea"/>
              <a:cs typeface="Times New Roman" panose="02020603050405020304" pitchFamily="18" charset="0"/>
            </a:rPr>
            <a:t>Capacitación de los encuestadores</a:t>
          </a:r>
        </a:p>
      </dgm:t>
    </dgm:pt>
    <dgm:pt modelId="{3EE8403A-CB7C-4815-85BD-AEBCAEB71B37}" type="parTrans" cxnId="{58AD7EEF-D408-406B-87EE-4691D4C30668}">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C94B7947-85DC-4B21-BB99-DF8438356F98}" type="sibTrans" cxnId="{58AD7EEF-D408-406B-87EE-4691D4C30668}">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3CE06941-9820-4827-8B16-CD80CC49F780}">
      <dgm:prSet phldrT="[Text]" custT="1"/>
      <dgm:spPr>
        <a:xfrm rot="5400000">
          <a:off x="3066454" y="-1319074"/>
          <a:ext cx="479806" cy="5579285"/>
        </a:xfrm>
        <a:prstGeom prst="round2SameRect">
          <a:avLst/>
        </a:prstGeom>
        <a:solidFill>
          <a:sysClr val="window" lastClr="FFFFFF">
            <a:alpha val="90000"/>
            <a:hueOff val="0"/>
            <a:satOff val="0"/>
            <a:lumOff val="0"/>
            <a:alphaOff val="0"/>
          </a:sysClr>
        </a:solidFill>
        <a:ln w="6350" cap="flat" cmpd="sng" algn="ctr">
          <a:solidFill>
            <a:srgbClr val="F39C12">
              <a:hueOff val="0"/>
              <a:satOff val="0"/>
              <a:lumOff val="0"/>
              <a:alphaOff val="0"/>
            </a:srgbClr>
          </a:solidFill>
          <a:prstDash val="solid"/>
          <a:miter lim="800000"/>
        </a:ln>
        <a:effectLst/>
      </dgm:spPr>
      <dgm:t>
        <a:bodyPr/>
        <a:lstStyle/>
        <a:p>
          <a:r>
            <a:rPr lang="es-PE" sz="2000" noProof="0" dirty="0">
              <a:solidFill>
                <a:srgbClr val="0000CC"/>
              </a:solidFill>
              <a:latin typeface="Times New Roman" panose="02020603050405020304" pitchFamily="18" charset="0"/>
              <a:ea typeface="+mn-ea"/>
              <a:cs typeface="Times New Roman" panose="02020603050405020304" pitchFamily="18" charset="0"/>
            </a:rPr>
            <a:t>Organización del trabajo de campo</a:t>
          </a:r>
        </a:p>
      </dgm:t>
    </dgm:pt>
    <dgm:pt modelId="{141A3C92-8966-4E2F-82E4-2E09E22674B2}" type="parTrans" cxnId="{C99CE395-39F6-46B4-938C-9BF085685D1A}">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F58FC55B-E61F-445C-956E-0BB2202254CA}" type="sibTrans" cxnId="{C99CE395-39F6-46B4-938C-9BF085685D1A}">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2A22E84C-3AA3-4E9C-AE5F-9C2FB0D7FB11}">
      <dgm:prSet phldrT="[Text]" custT="1"/>
      <dgm:spPr>
        <a:xfrm rot="5400000">
          <a:off x="-110724" y="1955964"/>
          <a:ext cx="738164" cy="516714"/>
        </a:xfrm>
        <a:prstGeom prst="chevron">
          <a:avLst/>
        </a:prstGeom>
        <a:gradFill rotWithShape="0">
          <a:gsLst>
            <a:gs pos="0">
              <a:srgbClr val="C0392B">
                <a:hueOff val="0"/>
                <a:satOff val="0"/>
                <a:lumOff val="0"/>
                <a:alphaOff val="0"/>
                <a:satMod val="103000"/>
                <a:lumMod val="102000"/>
                <a:tint val="94000"/>
              </a:srgbClr>
            </a:gs>
            <a:gs pos="50000">
              <a:srgbClr val="C0392B">
                <a:hueOff val="0"/>
                <a:satOff val="0"/>
                <a:lumOff val="0"/>
                <a:alphaOff val="0"/>
                <a:satMod val="110000"/>
                <a:lumMod val="100000"/>
                <a:shade val="100000"/>
              </a:srgbClr>
            </a:gs>
            <a:gs pos="100000">
              <a:srgbClr val="C0392B">
                <a:hueOff val="0"/>
                <a:satOff val="0"/>
                <a:lumOff val="0"/>
                <a:alphaOff val="0"/>
                <a:lumMod val="99000"/>
                <a:satMod val="120000"/>
                <a:shade val="78000"/>
              </a:srgbClr>
            </a:gs>
          </a:gsLst>
          <a:lin ang="5400000" scaled="0"/>
        </a:gradFill>
        <a:ln w="6350" cap="flat" cmpd="sng" algn="ctr">
          <a:solidFill>
            <a:srgbClr val="C0392B">
              <a:hueOff val="0"/>
              <a:satOff val="0"/>
              <a:lumOff val="0"/>
              <a:alphaOff val="0"/>
            </a:srgbClr>
          </a:solidFill>
          <a:prstDash val="solid"/>
          <a:miter lim="800000"/>
        </a:ln>
        <a:effectLst/>
      </dgm:spPr>
      <dgm:t>
        <a:bodyPr/>
        <a:lstStyle/>
        <a:p>
          <a:endParaRPr lang="es-PE" sz="2000" noProof="0" dirty="0">
            <a:solidFill>
              <a:srgbClr val="0000CC"/>
            </a:solidFill>
            <a:latin typeface="Times New Roman" panose="02020603050405020304" pitchFamily="18" charset="0"/>
            <a:ea typeface="+mn-ea"/>
            <a:cs typeface="Times New Roman" panose="02020603050405020304" pitchFamily="18" charset="0"/>
          </a:endParaRPr>
        </a:p>
      </dgm:t>
    </dgm:pt>
    <dgm:pt modelId="{6C025E55-DF42-4C5D-AFD5-6015FA053D46}" type="parTrans" cxnId="{BEB859E7-C343-408E-86A1-667C27EE5761}">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744EA591-F199-49C2-B63A-82709D96C729}" type="sibTrans" cxnId="{BEB859E7-C343-408E-86A1-667C27EE5761}">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9ADACFBF-2A78-45C9-A7C4-5E5DBC674760}">
      <dgm:prSet phldrT="[Text]" custT="1"/>
      <dgm:spPr>
        <a:xfrm rot="5400000">
          <a:off x="3066454" y="-704498"/>
          <a:ext cx="479806" cy="5579285"/>
        </a:xfrm>
        <a:prstGeom prst="round2SameRect">
          <a:avLst/>
        </a:prstGeom>
        <a:solidFill>
          <a:sysClr val="window" lastClr="FFFFFF">
            <a:alpha val="90000"/>
            <a:hueOff val="0"/>
            <a:satOff val="0"/>
            <a:lumOff val="0"/>
            <a:alphaOff val="0"/>
          </a:sysClr>
        </a:solidFill>
        <a:ln w="6350" cap="flat" cmpd="sng" algn="ctr">
          <a:solidFill>
            <a:srgbClr val="C0392B">
              <a:hueOff val="0"/>
              <a:satOff val="0"/>
              <a:lumOff val="0"/>
              <a:alphaOff val="0"/>
            </a:srgbClr>
          </a:solidFill>
          <a:prstDash val="solid"/>
          <a:miter lim="800000"/>
        </a:ln>
        <a:effectLst/>
      </dgm:spPr>
      <dgm:t>
        <a:bodyPr/>
        <a:lstStyle/>
        <a:p>
          <a:r>
            <a:rPr lang="es-PE" sz="2000" noProof="0" dirty="0">
              <a:solidFill>
                <a:srgbClr val="0000CC"/>
              </a:solidFill>
              <a:latin typeface="Times New Roman" panose="02020603050405020304" pitchFamily="18" charset="0"/>
              <a:ea typeface="+mn-ea"/>
              <a:cs typeface="Times New Roman" panose="02020603050405020304" pitchFamily="18" charset="0"/>
            </a:rPr>
            <a:t>Recolección de la información</a:t>
          </a:r>
        </a:p>
      </dgm:t>
    </dgm:pt>
    <dgm:pt modelId="{E121796C-71AB-4354-A1D4-3BF0025298A5}" type="parTrans" cxnId="{2B98897D-9937-49AC-9FE9-6629E912033A}">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F3FE7E5A-DC73-423B-998C-02943CF263BF}" type="sibTrans" cxnId="{2B98897D-9937-49AC-9FE9-6629E912033A}">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36045517-CEA4-4BE3-B836-C2B6BFE5649B}">
      <dgm:prSet phldrT="[Text]" custT="1"/>
      <dgm:spPr>
        <a:xfrm rot="5400000">
          <a:off x="-110724" y="2570540"/>
          <a:ext cx="738164" cy="516714"/>
        </a:xfrm>
        <a:prstGeom prst="chevron">
          <a:avLst/>
        </a:prstGeom>
        <a:gradFill rotWithShape="0">
          <a:gsLst>
            <a:gs pos="0">
              <a:srgbClr val="2C3F50">
                <a:hueOff val="0"/>
                <a:satOff val="0"/>
                <a:lumOff val="0"/>
                <a:alphaOff val="0"/>
                <a:satMod val="103000"/>
                <a:lumMod val="102000"/>
                <a:tint val="94000"/>
              </a:srgbClr>
            </a:gs>
            <a:gs pos="50000">
              <a:srgbClr val="2C3F50">
                <a:hueOff val="0"/>
                <a:satOff val="0"/>
                <a:lumOff val="0"/>
                <a:alphaOff val="0"/>
                <a:satMod val="110000"/>
                <a:lumMod val="100000"/>
                <a:shade val="100000"/>
              </a:srgbClr>
            </a:gs>
            <a:gs pos="100000">
              <a:srgbClr val="2C3F50">
                <a:hueOff val="0"/>
                <a:satOff val="0"/>
                <a:lumOff val="0"/>
                <a:alphaOff val="0"/>
                <a:lumMod val="99000"/>
                <a:satMod val="120000"/>
                <a:shade val="78000"/>
              </a:srgbClr>
            </a:gs>
          </a:gsLst>
          <a:lin ang="5400000" scaled="0"/>
        </a:gradFill>
        <a:ln w="6350" cap="flat" cmpd="sng" algn="ctr">
          <a:solidFill>
            <a:srgbClr val="2C3F50">
              <a:hueOff val="0"/>
              <a:satOff val="0"/>
              <a:lumOff val="0"/>
              <a:alphaOff val="0"/>
            </a:srgbClr>
          </a:solidFill>
          <a:prstDash val="solid"/>
          <a:miter lim="800000"/>
        </a:ln>
        <a:effectLst/>
      </dgm:spPr>
      <dgm:t>
        <a:bodyPr/>
        <a:lstStyle/>
        <a:p>
          <a:endParaRPr lang="es-PE" sz="2000" noProof="0" dirty="0">
            <a:solidFill>
              <a:srgbClr val="0000CC"/>
            </a:solidFill>
            <a:latin typeface="Times New Roman" panose="02020603050405020304" pitchFamily="18" charset="0"/>
            <a:ea typeface="+mn-ea"/>
            <a:cs typeface="Times New Roman" panose="02020603050405020304" pitchFamily="18" charset="0"/>
          </a:endParaRPr>
        </a:p>
      </dgm:t>
    </dgm:pt>
    <dgm:pt modelId="{6231A36F-9B04-4B4A-917A-7E163AFFC956}" type="parTrans" cxnId="{4019353B-443B-4DED-AA6C-3C60E18414C7}">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BFF3C5ED-87D0-4709-A3B8-A7BF0668006A}" type="sibTrans" cxnId="{4019353B-443B-4DED-AA6C-3C60E18414C7}">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110CC072-E78D-486A-BD24-8CD6CE5683E0}">
      <dgm:prSet phldrT="[Text]" custT="1"/>
      <dgm:spPr>
        <a:xfrm rot="5400000">
          <a:off x="3066454" y="-89922"/>
          <a:ext cx="479806" cy="5579285"/>
        </a:xfrm>
        <a:prstGeom prst="round2SameRect">
          <a:avLst/>
        </a:prstGeom>
        <a:solidFill>
          <a:sysClr val="window" lastClr="FFFFFF">
            <a:alpha val="90000"/>
            <a:hueOff val="0"/>
            <a:satOff val="0"/>
            <a:lumOff val="0"/>
            <a:alphaOff val="0"/>
          </a:sysClr>
        </a:solidFill>
        <a:ln w="6350" cap="flat" cmpd="sng" algn="ctr">
          <a:solidFill>
            <a:srgbClr val="2C3F50">
              <a:hueOff val="0"/>
              <a:satOff val="0"/>
              <a:lumOff val="0"/>
              <a:alphaOff val="0"/>
            </a:srgbClr>
          </a:solidFill>
          <a:prstDash val="solid"/>
          <a:miter lim="800000"/>
        </a:ln>
        <a:effectLst/>
      </dgm:spPr>
      <dgm:t>
        <a:bodyPr/>
        <a:lstStyle/>
        <a:p>
          <a:r>
            <a:rPr lang="es-PE" sz="2000" noProof="0" dirty="0">
              <a:solidFill>
                <a:srgbClr val="0000CC"/>
              </a:solidFill>
              <a:latin typeface="Times New Roman" panose="02020603050405020304" pitchFamily="18" charset="0"/>
              <a:ea typeface="+mn-ea"/>
              <a:cs typeface="Times New Roman" panose="02020603050405020304" pitchFamily="18" charset="0"/>
            </a:rPr>
            <a:t>Análisis de datos</a:t>
          </a:r>
        </a:p>
      </dgm:t>
    </dgm:pt>
    <dgm:pt modelId="{EFE20FCA-41FE-42D4-8C71-85751017ADFF}" type="parTrans" cxnId="{5670A7D8-BA42-4857-8679-D269077AD7D7}">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C901204A-BC8E-4B62-854A-DFB2104323F5}" type="sibTrans" cxnId="{5670A7D8-BA42-4857-8679-D269077AD7D7}">
      <dgm:prSet/>
      <dgm:spPr/>
      <dgm:t>
        <a:bodyPr/>
        <a:lstStyle/>
        <a:p>
          <a:endParaRPr lang="es-PE" sz="2000" noProof="0" dirty="0">
            <a:solidFill>
              <a:srgbClr val="0000CC"/>
            </a:solidFill>
            <a:latin typeface="Times New Roman" panose="02020603050405020304" pitchFamily="18" charset="0"/>
            <a:cs typeface="Times New Roman" panose="02020603050405020304" pitchFamily="18" charset="0"/>
          </a:endParaRPr>
        </a:p>
      </dgm:t>
    </dgm:pt>
    <dgm:pt modelId="{B28AF1AF-3FC8-43B4-9C93-A1EED3B53B0C}" type="pres">
      <dgm:prSet presAssocID="{B9C32B05-62EA-407A-B21C-2310C7945705}" presName="linearFlow" presStyleCnt="0">
        <dgm:presLayoutVars>
          <dgm:dir/>
          <dgm:animLvl val="lvl"/>
          <dgm:resizeHandles val="exact"/>
        </dgm:presLayoutVars>
      </dgm:prSet>
      <dgm:spPr/>
    </dgm:pt>
    <dgm:pt modelId="{FC7D1A9C-A24D-46FC-8AC8-3ED1D14CDF3B}" type="pres">
      <dgm:prSet presAssocID="{42D71409-67F9-455C-8C6D-716D284AAA6B}" presName="composite" presStyleCnt="0"/>
      <dgm:spPr/>
    </dgm:pt>
    <dgm:pt modelId="{56D73168-9009-4CC1-8FAF-7ED74DF59FDD}" type="pres">
      <dgm:prSet presAssocID="{42D71409-67F9-455C-8C6D-716D284AAA6B}" presName="parentText" presStyleLbl="alignNode1" presStyleIdx="0" presStyleCnt="5">
        <dgm:presLayoutVars>
          <dgm:chMax val="1"/>
          <dgm:bulletEnabled val="1"/>
        </dgm:presLayoutVars>
      </dgm:prSet>
      <dgm:spPr/>
    </dgm:pt>
    <dgm:pt modelId="{D1B6301C-8E0C-4537-82BF-9C555B0057E4}" type="pres">
      <dgm:prSet presAssocID="{42D71409-67F9-455C-8C6D-716D284AAA6B}" presName="descendantText" presStyleLbl="alignAcc1" presStyleIdx="0" presStyleCnt="5">
        <dgm:presLayoutVars>
          <dgm:bulletEnabled val="1"/>
        </dgm:presLayoutVars>
      </dgm:prSet>
      <dgm:spPr/>
    </dgm:pt>
    <dgm:pt modelId="{2569DF64-C106-4AE4-99B8-D66DC1F76D38}" type="pres">
      <dgm:prSet presAssocID="{478B7D3C-9FB4-4BC6-90AC-49960560DECD}" presName="sp" presStyleCnt="0"/>
      <dgm:spPr/>
    </dgm:pt>
    <dgm:pt modelId="{9B48B029-D6AC-4A9C-82CC-35600F393639}" type="pres">
      <dgm:prSet presAssocID="{F66099B6-DBBD-4AB0-82D2-877B80F846F7}" presName="composite" presStyleCnt="0"/>
      <dgm:spPr/>
    </dgm:pt>
    <dgm:pt modelId="{A3D497A7-D532-4540-ABA5-E0AFA6C5C319}" type="pres">
      <dgm:prSet presAssocID="{F66099B6-DBBD-4AB0-82D2-877B80F846F7}" presName="parentText" presStyleLbl="alignNode1" presStyleIdx="1" presStyleCnt="5">
        <dgm:presLayoutVars>
          <dgm:chMax val="1"/>
          <dgm:bulletEnabled val="1"/>
        </dgm:presLayoutVars>
      </dgm:prSet>
      <dgm:spPr/>
    </dgm:pt>
    <dgm:pt modelId="{F14DE7F0-BD53-4946-9F6D-D927C668D998}" type="pres">
      <dgm:prSet presAssocID="{F66099B6-DBBD-4AB0-82D2-877B80F846F7}" presName="descendantText" presStyleLbl="alignAcc1" presStyleIdx="1" presStyleCnt="5">
        <dgm:presLayoutVars>
          <dgm:bulletEnabled val="1"/>
        </dgm:presLayoutVars>
      </dgm:prSet>
      <dgm:spPr/>
    </dgm:pt>
    <dgm:pt modelId="{F68D6DAB-8597-45B6-80A7-CFD08D491D8C}" type="pres">
      <dgm:prSet presAssocID="{BC531B32-9B0E-482E-BF91-65C61F17168D}" presName="sp" presStyleCnt="0"/>
      <dgm:spPr/>
    </dgm:pt>
    <dgm:pt modelId="{EA9909DC-CD60-4C3A-A320-3B4716EB570B}" type="pres">
      <dgm:prSet presAssocID="{EE62A4F6-4AC4-435B-990E-81A71CE8CAC7}" presName="composite" presStyleCnt="0"/>
      <dgm:spPr/>
    </dgm:pt>
    <dgm:pt modelId="{C6D61CCF-0EA3-47D7-B8A8-326E37FFEC22}" type="pres">
      <dgm:prSet presAssocID="{EE62A4F6-4AC4-435B-990E-81A71CE8CAC7}" presName="parentText" presStyleLbl="alignNode1" presStyleIdx="2" presStyleCnt="5">
        <dgm:presLayoutVars>
          <dgm:chMax val="1"/>
          <dgm:bulletEnabled val="1"/>
        </dgm:presLayoutVars>
      </dgm:prSet>
      <dgm:spPr/>
    </dgm:pt>
    <dgm:pt modelId="{E0D34FE1-9CAE-4DC8-AE46-75D2588D3B76}" type="pres">
      <dgm:prSet presAssocID="{EE62A4F6-4AC4-435B-990E-81A71CE8CAC7}" presName="descendantText" presStyleLbl="alignAcc1" presStyleIdx="2" presStyleCnt="5">
        <dgm:presLayoutVars>
          <dgm:bulletEnabled val="1"/>
        </dgm:presLayoutVars>
      </dgm:prSet>
      <dgm:spPr/>
    </dgm:pt>
    <dgm:pt modelId="{654F2754-6307-4D4F-BED1-B12DAF36F565}" type="pres">
      <dgm:prSet presAssocID="{389F9A93-0231-4877-8C41-5D5B8DD7AAC0}" presName="sp" presStyleCnt="0"/>
      <dgm:spPr/>
    </dgm:pt>
    <dgm:pt modelId="{771BBBCA-1A19-4572-A70D-C51E6E5E0110}" type="pres">
      <dgm:prSet presAssocID="{2A22E84C-3AA3-4E9C-AE5F-9C2FB0D7FB11}" presName="composite" presStyleCnt="0"/>
      <dgm:spPr/>
    </dgm:pt>
    <dgm:pt modelId="{DDC30081-D5C9-4A99-B7F1-A944D018EDEB}" type="pres">
      <dgm:prSet presAssocID="{2A22E84C-3AA3-4E9C-AE5F-9C2FB0D7FB11}" presName="parentText" presStyleLbl="alignNode1" presStyleIdx="3" presStyleCnt="5">
        <dgm:presLayoutVars>
          <dgm:chMax val="1"/>
          <dgm:bulletEnabled val="1"/>
        </dgm:presLayoutVars>
      </dgm:prSet>
      <dgm:spPr/>
    </dgm:pt>
    <dgm:pt modelId="{A4A26374-E9F6-4717-8918-24C620AEFDBB}" type="pres">
      <dgm:prSet presAssocID="{2A22E84C-3AA3-4E9C-AE5F-9C2FB0D7FB11}" presName="descendantText" presStyleLbl="alignAcc1" presStyleIdx="3" presStyleCnt="5">
        <dgm:presLayoutVars>
          <dgm:bulletEnabled val="1"/>
        </dgm:presLayoutVars>
      </dgm:prSet>
      <dgm:spPr/>
    </dgm:pt>
    <dgm:pt modelId="{38F39F7C-EED8-490F-8795-A2BE8EFC9563}" type="pres">
      <dgm:prSet presAssocID="{744EA591-F199-49C2-B63A-82709D96C729}" presName="sp" presStyleCnt="0"/>
      <dgm:spPr/>
    </dgm:pt>
    <dgm:pt modelId="{110B9D05-1521-407D-B313-906048448871}" type="pres">
      <dgm:prSet presAssocID="{36045517-CEA4-4BE3-B836-C2B6BFE5649B}" presName="composite" presStyleCnt="0"/>
      <dgm:spPr/>
    </dgm:pt>
    <dgm:pt modelId="{5D3F72D6-B10F-4C6C-B514-BB32AC4AA8B7}" type="pres">
      <dgm:prSet presAssocID="{36045517-CEA4-4BE3-B836-C2B6BFE5649B}" presName="parentText" presStyleLbl="alignNode1" presStyleIdx="4" presStyleCnt="5">
        <dgm:presLayoutVars>
          <dgm:chMax val="1"/>
          <dgm:bulletEnabled val="1"/>
        </dgm:presLayoutVars>
      </dgm:prSet>
      <dgm:spPr/>
    </dgm:pt>
    <dgm:pt modelId="{C53D8A06-841B-4019-A0BD-AB3473BDD58C}" type="pres">
      <dgm:prSet presAssocID="{36045517-CEA4-4BE3-B836-C2B6BFE5649B}" presName="descendantText" presStyleLbl="alignAcc1" presStyleIdx="4" presStyleCnt="5">
        <dgm:presLayoutVars>
          <dgm:bulletEnabled val="1"/>
        </dgm:presLayoutVars>
      </dgm:prSet>
      <dgm:spPr/>
    </dgm:pt>
  </dgm:ptLst>
  <dgm:cxnLst>
    <dgm:cxn modelId="{59C9DE02-0299-4353-9B12-414CA64A71A7}" type="presOf" srcId="{3CE06941-9820-4827-8B16-CD80CC49F780}" destId="{E0D34FE1-9CAE-4DC8-AE46-75D2588D3B76}" srcOrd="0" destOrd="0" presId="urn:microsoft.com/office/officeart/2005/8/layout/chevron2"/>
    <dgm:cxn modelId="{098E0407-0F63-4EF5-B97E-828EF9665B3F}" type="presOf" srcId="{2A22E84C-3AA3-4E9C-AE5F-9C2FB0D7FB11}" destId="{DDC30081-D5C9-4A99-B7F1-A944D018EDEB}" srcOrd="0" destOrd="0" presId="urn:microsoft.com/office/officeart/2005/8/layout/chevron2"/>
    <dgm:cxn modelId="{2AA9C11F-1F1D-428E-801A-47EAA766C99D}" srcId="{B9C32B05-62EA-407A-B21C-2310C7945705}" destId="{42D71409-67F9-455C-8C6D-716D284AAA6B}" srcOrd="0" destOrd="0" parTransId="{51680ED1-AF6E-4B28-AE94-92B0EFB0DF7D}" sibTransId="{478B7D3C-9FB4-4BC6-90AC-49960560DECD}"/>
    <dgm:cxn modelId="{B4F3EA32-CE64-4A92-9BAE-BC57E5392B05}" srcId="{B9C32B05-62EA-407A-B21C-2310C7945705}" destId="{F66099B6-DBBD-4AB0-82D2-877B80F846F7}" srcOrd="1" destOrd="0" parTransId="{B09C8BFB-F41C-4AC4-AB94-F216E3081C2D}" sibTransId="{BC531B32-9B0E-482E-BF91-65C61F17168D}"/>
    <dgm:cxn modelId="{4019353B-443B-4DED-AA6C-3C60E18414C7}" srcId="{B9C32B05-62EA-407A-B21C-2310C7945705}" destId="{36045517-CEA4-4BE3-B836-C2B6BFE5649B}" srcOrd="4" destOrd="0" parTransId="{6231A36F-9B04-4B4A-917A-7E163AFFC956}" sibTransId="{BFF3C5ED-87D0-4709-A3B8-A7BF0668006A}"/>
    <dgm:cxn modelId="{7D67485D-6E2E-4378-BCE1-33523D2757E7}" type="presOf" srcId="{9ADACFBF-2A78-45C9-A7C4-5E5DBC674760}" destId="{A4A26374-E9F6-4717-8918-24C620AEFDBB}" srcOrd="0" destOrd="0" presId="urn:microsoft.com/office/officeart/2005/8/layout/chevron2"/>
    <dgm:cxn modelId="{D1C7E471-B000-4E32-B871-B1C12793AE14}" type="presOf" srcId="{B9C32B05-62EA-407A-B21C-2310C7945705}" destId="{B28AF1AF-3FC8-43B4-9C93-A1EED3B53B0C}" srcOrd="0" destOrd="0" presId="urn:microsoft.com/office/officeart/2005/8/layout/chevron2"/>
    <dgm:cxn modelId="{8ADD0B76-F157-4A85-81A7-A0ECF74041D5}" type="presOf" srcId="{110CC072-E78D-486A-BD24-8CD6CE5683E0}" destId="{C53D8A06-841B-4019-A0BD-AB3473BDD58C}" srcOrd="0" destOrd="0" presId="urn:microsoft.com/office/officeart/2005/8/layout/chevron2"/>
    <dgm:cxn modelId="{2B98897D-9937-49AC-9FE9-6629E912033A}" srcId="{2A22E84C-3AA3-4E9C-AE5F-9C2FB0D7FB11}" destId="{9ADACFBF-2A78-45C9-A7C4-5E5DBC674760}" srcOrd="0" destOrd="0" parTransId="{E121796C-71AB-4354-A1D4-3BF0025298A5}" sibTransId="{F3FE7E5A-DC73-423B-998C-02943CF263BF}"/>
    <dgm:cxn modelId="{2DC24386-BC50-4BAB-8571-16CB10C2603C}" srcId="{F66099B6-DBBD-4AB0-82D2-877B80F846F7}" destId="{6CF284C3-4A70-4432-8F33-E75A802B3330}" srcOrd="0" destOrd="0" parTransId="{044831E6-2FC9-4DDA-81FB-5FA418568D07}" sibTransId="{CD50B82D-84BB-4747-B282-ABB339EBA294}"/>
    <dgm:cxn modelId="{C918F690-05F6-441C-BF47-81E2589C8990}" type="presOf" srcId="{42D71409-67F9-455C-8C6D-716D284AAA6B}" destId="{56D73168-9009-4CC1-8FAF-7ED74DF59FDD}" srcOrd="0" destOrd="0" presId="urn:microsoft.com/office/officeart/2005/8/layout/chevron2"/>
    <dgm:cxn modelId="{C99CE395-39F6-46B4-938C-9BF085685D1A}" srcId="{EE62A4F6-4AC4-435B-990E-81A71CE8CAC7}" destId="{3CE06941-9820-4827-8B16-CD80CC49F780}" srcOrd="0" destOrd="0" parTransId="{141A3C92-8966-4E2F-82E4-2E09E22674B2}" sibTransId="{F58FC55B-E61F-445C-956E-0BB2202254CA}"/>
    <dgm:cxn modelId="{EC32899B-4401-4937-A43A-632D7F38BD4F}" type="presOf" srcId="{8EA7219F-BDB2-48EB-9EEB-3133522D132E}" destId="{D1B6301C-8E0C-4537-82BF-9C555B0057E4}" srcOrd="0" destOrd="0" presId="urn:microsoft.com/office/officeart/2005/8/layout/chevron2"/>
    <dgm:cxn modelId="{4CCDBD9D-7D6E-45D0-8D2F-AB2D4E8104A7}" type="presOf" srcId="{EE62A4F6-4AC4-435B-990E-81A71CE8CAC7}" destId="{C6D61CCF-0EA3-47D7-B8A8-326E37FFEC22}" srcOrd="0" destOrd="0" presId="urn:microsoft.com/office/officeart/2005/8/layout/chevron2"/>
    <dgm:cxn modelId="{3A2CECA6-0C5B-46BB-B7C6-7D37E9D210BD}" srcId="{B9C32B05-62EA-407A-B21C-2310C7945705}" destId="{EE62A4F6-4AC4-435B-990E-81A71CE8CAC7}" srcOrd="2" destOrd="0" parTransId="{F287B947-7343-4FA2-B288-B23A59FFAE31}" sibTransId="{389F9A93-0231-4877-8C41-5D5B8DD7AAC0}"/>
    <dgm:cxn modelId="{5670A7D8-BA42-4857-8679-D269077AD7D7}" srcId="{36045517-CEA4-4BE3-B836-C2B6BFE5649B}" destId="{110CC072-E78D-486A-BD24-8CD6CE5683E0}" srcOrd="0" destOrd="0" parTransId="{EFE20FCA-41FE-42D4-8C71-85751017ADFF}" sibTransId="{C901204A-BC8E-4B62-854A-DFB2104323F5}"/>
    <dgm:cxn modelId="{44CCD7D9-2197-489A-A248-BFD8FF96BED0}" type="presOf" srcId="{F66099B6-DBBD-4AB0-82D2-877B80F846F7}" destId="{A3D497A7-D532-4540-ABA5-E0AFA6C5C319}" srcOrd="0" destOrd="0" presId="urn:microsoft.com/office/officeart/2005/8/layout/chevron2"/>
    <dgm:cxn modelId="{6C5F31DE-2C17-406F-B2D7-AC32509B95D0}" type="presOf" srcId="{6CF284C3-4A70-4432-8F33-E75A802B3330}" destId="{F14DE7F0-BD53-4946-9F6D-D927C668D998}" srcOrd="0" destOrd="0" presId="urn:microsoft.com/office/officeart/2005/8/layout/chevron2"/>
    <dgm:cxn modelId="{BEB859E7-C343-408E-86A1-667C27EE5761}" srcId="{B9C32B05-62EA-407A-B21C-2310C7945705}" destId="{2A22E84C-3AA3-4E9C-AE5F-9C2FB0D7FB11}" srcOrd="3" destOrd="0" parTransId="{6C025E55-DF42-4C5D-AFD5-6015FA053D46}" sibTransId="{744EA591-F199-49C2-B63A-82709D96C729}"/>
    <dgm:cxn modelId="{58AD7EEF-D408-406B-87EE-4691D4C30668}" srcId="{42D71409-67F9-455C-8C6D-716D284AAA6B}" destId="{8EA7219F-BDB2-48EB-9EEB-3133522D132E}" srcOrd="0" destOrd="0" parTransId="{3EE8403A-CB7C-4815-85BD-AEBCAEB71B37}" sibTransId="{C94B7947-85DC-4B21-BB99-DF8438356F98}"/>
    <dgm:cxn modelId="{B70627FD-3ED8-4FD2-95FC-2A7C651C2358}" type="presOf" srcId="{36045517-CEA4-4BE3-B836-C2B6BFE5649B}" destId="{5D3F72D6-B10F-4C6C-B514-BB32AC4AA8B7}" srcOrd="0" destOrd="0" presId="urn:microsoft.com/office/officeart/2005/8/layout/chevron2"/>
    <dgm:cxn modelId="{EC3DBE56-B14F-458D-8357-FF6DBE71CA49}" type="presParOf" srcId="{B28AF1AF-3FC8-43B4-9C93-A1EED3B53B0C}" destId="{FC7D1A9C-A24D-46FC-8AC8-3ED1D14CDF3B}" srcOrd="0" destOrd="0" presId="urn:microsoft.com/office/officeart/2005/8/layout/chevron2"/>
    <dgm:cxn modelId="{288026DB-E7EF-452E-80E2-50B387326382}" type="presParOf" srcId="{FC7D1A9C-A24D-46FC-8AC8-3ED1D14CDF3B}" destId="{56D73168-9009-4CC1-8FAF-7ED74DF59FDD}" srcOrd="0" destOrd="0" presId="urn:microsoft.com/office/officeart/2005/8/layout/chevron2"/>
    <dgm:cxn modelId="{FA4AF861-8BBC-449E-914D-49322558936C}" type="presParOf" srcId="{FC7D1A9C-A24D-46FC-8AC8-3ED1D14CDF3B}" destId="{D1B6301C-8E0C-4537-82BF-9C555B0057E4}" srcOrd="1" destOrd="0" presId="urn:microsoft.com/office/officeart/2005/8/layout/chevron2"/>
    <dgm:cxn modelId="{1EC7DDF2-4801-4935-B128-F103063D2692}" type="presParOf" srcId="{B28AF1AF-3FC8-43B4-9C93-A1EED3B53B0C}" destId="{2569DF64-C106-4AE4-99B8-D66DC1F76D38}" srcOrd="1" destOrd="0" presId="urn:microsoft.com/office/officeart/2005/8/layout/chevron2"/>
    <dgm:cxn modelId="{7F7FB3BD-F5DA-43AC-87F8-C4B92E13A226}" type="presParOf" srcId="{B28AF1AF-3FC8-43B4-9C93-A1EED3B53B0C}" destId="{9B48B029-D6AC-4A9C-82CC-35600F393639}" srcOrd="2" destOrd="0" presId="urn:microsoft.com/office/officeart/2005/8/layout/chevron2"/>
    <dgm:cxn modelId="{78A2FC01-2C7A-4A62-970F-CEC8BBB11919}" type="presParOf" srcId="{9B48B029-D6AC-4A9C-82CC-35600F393639}" destId="{A3D497A7-D532-4540-ABA5-E0AFA6C5C319}" srcOrd="0" destOrd="0" presId="urn:microsoft.com/office/officeart/2005/8/layout/chevron2"/>
    <dgm:cxn modelId="{81574A5E-70B8-47A6-BD53-5A81B298FCDE}" type="presParOf" srcId="{9B48B029-D6AC-4A9C-82CC-35600F393639}" destId="{F14DE7F0-BD53-4946-9F6D-D927C668D998}" srcOrd="1" destOrd="0" presId="urn:microsoft.com/office/officeart/2005/8/layout/chevron2"/>
    <dgm:cxn modelId="{FFB96961-FDA0-48FD-88E8-D67887C39EA4}" type="presParOf" srcId="{B28AF1AF-3FC8-43B4-9C93-A1EED3B53B0C}" destId="{F68D6DAB-8597-45B6-80A7-CFD08D491D8C}" srcOrd="3" destOrd="0" presId="urn:microsoft.com/office/officeart/2005/8/layout/chevron2"/>
    <dgm:cxn modelId="{1A554579-B08B-40C2-B8BB-187A3AE63590}" type="presParOf" srcId="{B28AF1AF-3FC8-43B4-9C93-A1EED3B53B0C}" destId="{EA9909DC-CD60-4C3A-A320-3B4716EB570B}" srcOrd="4" destOrd="0" presId="urn:microsoft.com/office/officeart/2005/8/layout/chevron2"/>
    <dgm:cxn modelId="{6122BB90-3AC9-4F5F-A54E-545111A8323C}" type="presParOf" srcId="{EA9909DC-CD60-4C3A-A320-3B4716EB570B}" destId="{C6D61CCF-0EA3-47D7-B8A8-326E37FFEC22}" srcOrd="0" destOrd="0" presId="urn:microsoft.com/office/officeart/2005/8/layout/chevron2"/>
    <dgm:cxn modelId="{8AFBC84D-87D9-4698-AE43-7B561414C4D7}" type="presParOf" srcId="{EA9909DC-CD60-4C3A-A320-3B4716EB570B}" destId="{E0D34FE1-9CAE-4DC8-AE46-75D2588D3B76}" srcOrd="1" destOrd="0" presId="urn:microsoft.com/office/officeart/2005/8/layout/chevron2"/>
    <dgm:cxn modelId="{E5F38E3F-08DA-48CC-9E06-A7B314CC19FE}" type="presParOf" srcId="{B28AF1AF-3FC8-43B4-9C93-A1EED3B53B0C}" destId="{654F2754-6307-4D4F-BED1-B12DAF36F565}" srcOrd="5" destOrd="0" presId="urn:microsoft.com/office/officeart/2005/8/layout/chevron2"/>
    <dgm:cxn modelId="{7010A85C-4DF1-4B19-8864-2B88BC9BD316}" type="presParOf" srcId="{B28AF1AF-3FC8-43B4-9C93-A1EED3B53B0C}" destId="{771BBBCA-1A19-4572-A70D-C51E6E5E0110}" srcOrd="6" destOrd="0" presId="urn:microsoft.com/office/officeart/2005/8/layout/chevron2"/>
    <dgm:cxn modelId="{F445900F-C1A3-49BC-8AED-EF193E33FD8A}" type="presParOf" srcId="{771BBBCA-1A19-4572-A70D-C51E6E5E0110}" destId="{DDC30081-D5C9-4A99-B7F1-A944D018EDEB}" srcOrd="0" destOrd="0" presId="urn:microsoft.com/office/officeart/2005/8/layout/chevron2"/>
    <dgm:cxn modelId="{2E4C6A4F-06BC-4655-9341-45A368F34313}" type="presParOf" srcId="{771BBBCA-1A19-4572-A70D-C51E6E5E0110}" destId="{A4A26374-E9F6-4717-8918-24C620AEFDBB}" srcOrd="1" destOrd="0" presId="urn:microsoft.com/office/officeart/2005/8/layout/chevron2"/>
    <dgm:cxn modelId="{E8C63F21-80A3-4AB9-8611-53B6FFCD8DDB}" type="presParOf" srcId="{B28AF1AF-3FC8-43B4-9C93-A1EED3B53B0C}" destId="{38F39F7C-EED8-490F-8795-A2BE8EFC9563}" srcOrd="7" destOrd="0" presId="urn:microsoft.com/office/officeart/2005/8/layout/chevron2"/>
    <dgm:cxn modelId="{25A86996-EDC8-4B9E-AD6B-ED6D210DD9C4}" type="presParOf" srcId="{B28AF1AF-3FC8-43B4-9C93-A1EED3B53B0C}" destId="{110B9D05-1521-407D-B313-906048448871}" srcOrd="8" destOrd="0" presId="urn:microsoft.com/office/officeart/2005/8/layout/chevron2"/>
    <dgm:cxn modelId="{FAD4A7E2-C28B-4EEE-9F06-0E03CF93BA2F}" type="presParOf" srcId="{110B9D05-1521-407D-B313-906048448871}" destId="{5D3F72D6-B10F-4C6C-B514-BB32AC4AA8B7}" srcOrd="0" destOrd="0" presId="urn:microsoft.com/office/officeart/2005/8/layout/chevron2"/>
    <dgm:cxn modelId="{8B1C720E-5E84-45BE-890D-7A6C04D203E8}" type="presParOf" srcId="{110B9D05-1521-407D-B313-906048448871}" destId="{C53D8A06-841B-4019-A0BD-AB3473BDD58C}" srcOrd="1" destOrd="0" presId="urn:microsoft.com/office/officeart/2005/8/layout/chevron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528F53-765E-4B98-B8BD-0BE89D28EBCA}">
      <dsp:nvSpPr>
        <dsp:cNvPr id="0" name=""/>
        <dsp:cNvSpPr/>
      </dsp:nvSpPr>
      <dsp:spPr>
        <a:xfrm>
          <a:off x="-4822863" y="-739150"/>
          <a:ext cx="5744290" cy="5744290"/>
        </a:xfrm>
        <a:prstGeom prst="blockArc">
          <a:avLst>
            <a:gd name="adj1" fmla="val 18900000"/>
            <a:gd name="adj2" fmla="val 2700000"/>
            <a:gd name="adj3" fmla="val 376"/>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646181-64B1-44F3-B79E-820234ED8D9A}">
      <dsp:nvSpPr>
        <dsp:cNvPr id="0" name=""/>
        <dsp:cNvSpPr/>
      </dsp:nvSpPr>
      <dsp:spPr>
        <a:xfrm>
          <a:off x="592613" y="426599"/>
          <a:ext cx="8926073" cy="853198"/>
        </a:xfrm>
        <a:prstGeom prst="rect">
          <a:avLst/>
        </a:prstGeom>
        <a:solidFill>
          <a:srgbClr val="00B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77226" tIns="40640" rIns="40640" bIns="40640" numCol="1" spcCol="1270" anchor="ctr" anchorCtr="0">
          <a:noAutofit/>
        </a:bodyPr>
        <a:lstStyle/>
        <a:p>
          <a:pPr marL="0" lvl="0" indent="0" algn="just" defTabSz="711200">
            <a:lnSpc>
              <a:spcPct val="150000"/>
            </a:lnSpc>
            <a:spcBef>
              <a:spcPct val="0"/>
            </a:spcBef>
            <a:spcAft>
              <a:spcPts val="0"/>
            </a:spcAft>
            <a:buNone/>
          </a:pPr>
          <a:r>
            <a:rPr lang="es-PE" sz="1600" b="0" kern="1200" dirty="0">
              <a:solidFill>
                <a:schemeClr val="tx1"/>
              </a:solidFill>
              <a:latin typeface="Times New Roman" panose="02020603050405020304" pitchFamily="18" charset="0"/>
              <a:cs typeface="Times New Roman" panose="02020603050405020304" pitchFamily="18" charset="0"/>
            </a:rPr>
            <a:t>El muestreo es la  disciplina que trata con el conjunto de técnicas para tomar u obtener una muestra</a:t>
          </a:r>
          <a:endParaRPr lang="es-PE" sz="1600" b="0" kern="1200" noProof="0" dirty="0">
            <a:solidFill>
              <a:schemeClr val="tx1"/>
            </a:solidFill>
            <a:latin typeface="Times New Roman" panose="02020603050405020304" pitchFamily="18" charset="0"/>
            <a:cs typeface="Times New Roman" panose="02020603050405020304" pitchFamily="18" charset="0"/>
          </a:endParaRPr>
        </a:p>
      </dsp:txBody>
      <dsp:txXfrm>
        <a:off x="592613" y="426599"/>
        <a:ext cx="8926073" cy="853198"/>
      </dsp:txXfrm>
    </dsp:sp>
    <dsp:sp modelId="{544C56DA-7A18-4AE0-AEFE-8E74AD9AC001}">
      <dsp:nvSpPr>
        <dsp:cNvPr id="0" name=""/>
        <dsp:cNvSpPr/>
      </dsp:nvSpPr>
      <dsp:spPr>
        <a:xfrm>
          <a:off x="59364" y="319949"/>
          <a:ext cx="1066497" cy="1066497"/>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F3A0944-0833-4AE3-B541-584BBF5AC8CD}">
      <dsp:nvSpPr>
        <dsp:cNvPr id="0" name=""/>
        <dsp:cNvSpPr/>
      </dsp:nvSpPr>
      <dsp:spPr>
        <a:xfrm>
          <a:off x="902750" y="1706396"/>
          <a:ext cx="8615936" cy="853198"/>
        </a:xfrm>
        <a:prstGeom prst="rect">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77226" tIns="40640" rIns="40640" bIns="40640" numCol="1" spcCol="1270" anchor="ctr" anchorCtr="0">
          <a:noAutofit/>
        </a:bodyPr>
        <a:lstStyle/>
        <a:p>
          <a:pPr marL="0" lvl="0" indent="0" algn="just" defTabSz="711200">
            <a:lnSpc>
              <a:spcPct val="150000"/>
            </a:lnSpc>
            <a:spcBef>
              <a:spcPct val="0"/>
            </a:spcBef>
            <a:spcAft>
              <a:spcPts val="0"/>
            </a:spcAft>
            <a:buNone/>
          </a:pPr>
          <a:r>
            <a:rPr lang="es-PE" sz="1600" b="0" kern="1200" dirty="0">
              <a:solidFill>
                <a:schemeClr val="tx1"/>
              </a:solidFill>
              <a:latin typeface="Times New Roman" panose="02020603050405020304" pitchFamily="18" charset="0"/>
              <a:cs typeface="Times New Roman" panose="02020603050405020304" pitchFamily="18" charset="0"/>
            </a:rPr>
            <a:t>Si las técnicas se basan en las leyes de la probabilidad, se denomina </a:t>
          </a:r>
          <a:r>
            <a:rPr lang="es-PE" sz="1600" b="0" i="1" kern="1200" dirty="0">
              <a:solidFill>
                <a:schemeClr val="tx1"/>
              </a:solidFill>
              <a:latin typeface="Times New Roman" panose="02020603050405020304" pitchFamily="18" charset="0"/>
              <a:cs typeface="Times New Roman" panose="02020603050405020304" pitchFamily="18" charset="0"/>
            </a:rPr>
            <a:t>MUESTREO PROBABILÍSTICO</a:t>
          </a:r>
          <a:endParaRPr lang="es-PE" sz="1600" b="0" kern="1200" noProof="0" dirty="0">
            <a:solidFill>
              <a:schemeClr val="tx1"/>
            </a:solidFill>
            <a:latin typeface="Times New Roman" panose="02020603050405020304" pitchFamily="18" charset="0"/>
            <a:cs typeface="Times New Roman" panose="02020603050405020304" pitchFamily="18" charset="0"/>
          </a:endParaRPr>
        </a:p>
      </dsp:txBody>
      <dsp:txXfrm>
        <a:off x="902750" y="1706396"/>
        <a:ext cx="8615936" cy="853198"/>
      </dsp:txXfrm>
    </dsp:sp>
    <dsp:sp modelId="{347CF1D6-54F1-4597-8009-9D2342388E1B}">
      <dsp:nvSpPr>
        <dsp:cNvPr id="0" name=""/>
        <dsp:cNvSpPr/>
      </dsp:nvSpPr>
      <dsp:spPr>
        <a:xfrm>
          <a:off x="369502" y="1599746"/>
          <a:ext cx="1066497" cy="1066497"/>
        </a:xfrm>
        <a:prstGeom prst="ellipse">
          <a:avLst/>
        </a:prstGeom>
        <a:solidFill>
          <a:schemeClr val="lt1">
            <a:hueOff val="0"/>
            <a:satOff val="0"/>
            <a:lumOff val="0"/>
            <a:alphaOff val="0"/>
          </a:schemeClr>
        </a:solidFill>
        <a:ln w="9525" cap="flat" cmpd="sng" algn="ctr">
          <a:solidFill>
            <a:srgbClr val="92D050"/>
          </a:solidFill>
          <a:prstDash val="solid"/>
        </a:ln>
        <a:effectLst/>
      </dsp:spPr>
      <dsp:style>
        <a:lnRef idx="1">
          <a:scrgbClr r="0" g="0" b="0"/>
        </a:lnRef>
        <a:fillRef idx="1">
          <a:scrgbClr r="0" g="0" b="0"/>
        </a:fillRef>
        <a:effectRef idx="0">
          <a:scrgbClr r="0" g="0" b="0"/>
        </a:effectRef>
        <a:fontRef idx="minor"/>
      </dsp:style>
    </dsp:sp>
    <dsp:sp modelId="{63729E07-5E2C-4312-B070-C0FADAC3D673}">
      <dsp:nvSpPr>
        <dsp:cNvPr id="0" name=""/>
        <dsp:cNvSpPr/>
      </dsp:nvSpPr>
      <dsp:spPr>
        <a:xfrm>
          <a:off x="592613" y="2986193"/>
          <a:ext cx="8926073" cy="853198"/>
        </a:xfrm>
        <a:prstGeom prst="rect">
          <a:avLst/>
        </a:prstGeom>
        <a:solidFill>
          <a:srgbClr val="FFC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77226" tIns="40640" rIns="40640" bIns="40640" numCol="1" spcCol="1270" anchor="ctr" anchorCtr="0">
          <a:noAutofit/>
        </a:bodyPr>
        <a:lstStyle/>
        <a:p>
          <a:pPr marL="0" lvl="0" indent="0" algn="just" defTabSz="711200">
            <a:lnSpc>
              <a:spcPct val="150000"/>
            </a:lnSpc>
            <a:spcBef>
              <a:spcPct val="0"/>
            </a:spcBef>
            <a:spcAft>
              <a:spcPts val="0"/>
            </a:spcAft>
            <a:buNone/>
          </a:pPr>
          <a:r>
            <a:rPr lang="es-PE" sz="1600" b="0" kern="1200" dirty="0">
              <a:solidFill>
                <a:schemeClr val="tx1"/>
              </a:solidFill>
              <a:latin typeface="Times New Roman" panose="02020603050405020304" pitchFamily="18" charset="0"/>
              <a:cs typeface="Times New Roman" panose="02020603050405020304" pitchFamily="18" charset="0"/>
            </a:rPr>
            <a:t>Cuando la técnica de muestreo asigna a cada unidad de la población alguna probabilidad (diferente de cero) de ser seleccionada</a:t>
          </a:r>
          <a:endParaRPr lang="es-PE" sz="1600" b="0" kern="1200" noProof="0" dirty="0">
            <a:solidFill>
              <a:schemeClr val="tx1"/>
            </a:solidFill>
            <a:latin typeface="Times New Roman" panose="02020603050405020304" pitchFamily="18" charset="0"/>
            <a:cs typeface="Times New Roman" panose="02020603050405020304" pitchFamily="18" charset="0"/>
          </a:endParaRPr>
        </a:p>
      </dsp:txBody>
      <dsp:txXfrm>
        <a:off x="592613" y="2986193"/>
        <a:ext cx="8926073" cy="853198"/>
      </dsp:txXfrm>
    </dsp:sp>
    <dsp:sp modelId="{44975C73-AAC4-428F-9E94-FD89BF6A9C3D}">
      <dsp:nvSpPr>
        <dsp:cNvPr id="0" name=""/>
        <dsp:cNvSpPr/>
      </dsp:nvSpPr>
      <dsp:spPr>
        <a:xfrm>
          <a:off x="59364" y="2879543"/>
          <a:ext cx="1066497" cy="1066497"/>
        </a:xfrm>
        <a:prstGeom prst="ellipse">
          <a:avLst/>
        </a:prstGeom>
        <a:solidFill>
          <a:schemeClr val="lt1">
            <a:hueOff val="0"/>
            <a:satOff val="0"/>
            <a:lumOff val="0"/>
            <a:alphaOff val="0"/>
          </a:schemeClr>
        </a:solidFill>
        <a:ln w="9525" cap="flat" cmpd="sng" algn="ctr">
          <a:solidFill>
            <a:srgbClr val="FFC000"/>
          </a:solidFill>
          <a:prstDash val="solid"/>
        </a:ln>
        <a:effectLst/>
      </dsp:spPr>
      <dsp:style>
        <a:lnRef idx="1">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AF180-873E-48E0-9F33-FDD6407EAF84}">
      <dsp:nvSpPr>
        <dsp:cNvPr id="0" name=""/>
        <dsp:cNvSpPr/>
      </dsp:nvSpPr>
      <dsp:spPr>
        <a:xfrm>
          <a:off x="0" y="214471"/>
          <a:ext cx="7848872" cy="10080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8BD4F0-8BCE-45FE-8EDF-81E57D1D6FA9}">
      <dsp:nvSpPr>
        <dsp:cNvPr id="0" name=""/>
        <dsp:cNvSpPr/>
      </dsp:nvSpPr>
      <dsp:spPr>
        <a:xfrm>
          <a:off x="392443" y="35415"/>
          <a:ext cx="6096156" cy="769456"/>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7668" tIns="0" rIns="207668" bIns="0" numCol="1" spcCol="1270" anchor="ctr" anchorCtr="0">
          <a:noAutofit/>
        </a:bodyPr>
        <a:lstStyle/>
        <a:p>
          <a:pPr marL="0" lvl="0" indent="0" algn="just" defTabSz="711200">
            <a:lnSpc>
              <a:spcPct val="150000"/>
            </a:lnSpc>
            <a:spcBef>
              <a:spcPct val="0"/>
            </a:spcBef>
            <a:spcAft>
              <a:spcPts val="0"/>
            </a:spcAft>
            <a:buNone/>
          </a:pPr>
          <a:r>
            <a:rPr lang="es-ES" sz="1600" kern="1200" dirty="0">
              <a:solidFill>
                <a:schemeClr val="tx1"/>
              </a:solidFill>
              <a:latin typeface="Times New Roman" panose="02020603050405020304" pitchFamily="18" charset="0"/>
              <a:cs typeface="Times New Roman" panose="02020603050405020304" pitchFamily="18" charset="0"/>
            </a:rPr>
            <a:t>Plan de selección: Método de muestreo probabilístico.</a:t>
          </a:r>
        </a:p>
      </dsp:txBody>
      <dsp:txXfrm>
        <a:off x="430005" y="72977"/>
        <a:ext cx="6021032" cy="694332"/>
      </dsp:txXfrm>
    </dsp:sp>
    <dsp:sp modelId="{372BE663-5A35-449F-9737-E96ED0D2AD14}">
      <dsp:nvSpPr>
        <dsp:cNvPr id="0" name=""/>
        <dsp:cNvSpPr/>
      </dsp:nvSpPr>
      <dsp:spPr>
        <a:xfrm>
          <a:off x="0" y="1617528"/>
          <a:ext cx="7848872" cy="1008000"/>
        </a:xfrm>
        <a:prstGeom prst="rect">
          <a:avLst/>
        </a:prstGeom>
        <a:solidFill>
          <a:schemeClr val="lt1">
            <a:alpha val="90000"/>
            <a:hueOff val="0"/>
            <a:satOff val="0"/>
            <a:lumOff val="0"/>
            <a:alphaOff val="0"/>
          </a:schemeClr>
        </a:solidFill>
        <a:ln w="25400" cap="flat" cmpd="sng" algn="ctr">
          <a:solidFill>
            <a:schemeClr val="accent4">
              <a:hueOff val="5571487"/>
              <a:satOff val="19812"/>
              <a:lumOff val="44804"/>
              <a:alphaOff val="0"/>
            </a:schemeClr>
          </a:solidFill>
          <a:prstDash val="solid"/>
        </a:ln>
        <a:effectLst/>
      </dsp:spPr>
      <dsp:style>
        <a:lnRef idx="2">
          <a:scrgbClr r="0" g="0" b="0"/>
        </a:lnRef>
        <a:fillRef idx="1">
          <a:scrgbClr r="0" g="0" b="0"/>
        </a:fillRef>
        <a:effectRef idx="0">
          <a:scrgbClr r="0" g="0" b="0"/>
        </a:effectRef>
        <a:fontRef idx="minor"/>
      </dsp:style>
    </dsp:sp>
    <dsp:sp modelId="{7353604C-90AD-40A1-B169-E8B42C5DEECF}">
      <dsp:nvSpPr>
        <dsp:cNvPr id="0" name=""/>
        <dsp:cNvSpPr/>
      </dsp:nvSpPr>
      <dsp:spPr>
        <a:xfrm>
          <a:off x="392443" y="1438471"/>
          <a:ext cx="6096156" cy="769456"/>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7668" tIns="0" rIns="207668" bIns="0" numCol="1" spcCol="1270" anchor="ctr" anchorCtr="0">
          <a:noAutofit/>
        </a:bodyPr>
        <a:lstStyle/>
        <a:p>
          <a:pPr marL="0" lvl="0" indent="0" algn="just" defTabSz="711200">
            <a:lnSpc>
              <a:spcPct val="150000"/>
            </a:lnSpc>
            <a:spcBef>
              <a:spcPct val="0"/>
            </a:spcBef>
            <a:spcAft>
              <a:spcPts val="0"/>
            </a:spcAft>
            <a:buNone/>
          </a:pPr>
          <a:r>
            <a:rPr lang="es-ES" sz="1600" kern="1200" dirty="0">
              <a:solidFill>
                <a:schemeClr val="tx1"/>
              </a:solidFill>
              <a:latin typeface="Times New Roman" panose="02020603050405020304" pitchFamily="18" charset="0"/>
              <a:cs typeface="Times New Roman" panose="02020603050405020304" pitchFamily="18" charset="0"/>
            </a:rPr>
            <a:t>Tamaño de la muestra y distribución, según el error dispuesto a tolerar y el nivel de confianza pre establecido </a:t>
          </a:r>
        </a:p>
      </dsp:txBody>
      <dsp:txXfrm>
        <a:off x="430005" y="1476033"/>
        <a:ext cx="6021032" cy="694332"/>
      </dsp:txXfrm>
    </dsp:sp>
    <dsp:sp modelId="{837905FE-3C21-49F9-B109-089A55064235}">
      <dsp:nvSpPr>
        <dsp:cNvPr id="0" name=""/>
        <dsp:cNvSpPr/>
      </dsp:nvSpPr>
      <dsp:spPr>
        <a:xfrm>
          <a:off x="0" y="3020584"/>
          <a:ext cx="7848872" cy="1008000"/>
        </a:xfrm>
        <a:prstGeom prst="rect">
          <a:avLst/>
        </a:prstGeom>
        <a:solidFill>
          <a:schemeClr val="lt1">
            <a:alpha val="90000"/>
            <a:hueOff val="0"/>
            <a:satOff val="0"/>
            <a:lumOff val="0"/>
            <a:alphaOff val="0"/>
          </a:schemeClr>
        </a:solidFill>
        <a:ln w="25400" cap="flat" cmpd="sng" algn="ctr">
          <a:solidFill>
            <a:schemeClr val="accent4">
              <a:hueOff val="11142974"/>
              <a:satOff val="39624"/>
              <a:lumOff val="89608"/>
              <a:alphaOff val="0"/>
            </a:schemeClr>
          </a:solidFill>
          <a:prstDash val="solid"/>
        </a:ln>
        <a:effectLst/>
      </dsp:spPr>
      <dsp:style>
        <a:lnRef idx="2">
          <a:scrgbClr r="0" g="0" b="0"/>
        </a:lnRef>
        <a:fillRef idx="1">
          <a:scrgbClr r="0" g="0" b="0"/>
        </a:fillRef>
        <a:effectRef idx="0">
          <a:scrgbClr r="0" g="0" b="0"/>
        </a:effectRef>
        <a:fontRef idx="minor"/>
      </dsp:style>
    </dsp:sp>
    <dsp:sp modelId="{239E978A-6C7B-454F-A4A9-77C63AE056BD}">
      <dsp:nvSpPr>
        <dsp:cNvPr id="0" name=""/>
        <dsp:cNvSpPr/>
      </dsp:nvSpPr>
      <dsp:spPr>
        <a:xfrm>
          <a:off x="392443" y="2841528"/>
          <a:ext cx="6096156" cy="769456"/>
        </a:xfrm>
        <a:prstGeom prst="round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7668" tIns="0" rIns="207668" bIns="0" numCol="1" spcCol="1270" anchor="ctr" anchorCtr="0">
          <a:noAutofit/>
        </a:bodyPr>
        <a:lstStyle/>
        <a:p>
          <a:pPr marL="0" lvl="0" indent="0" algn="just" defTabSz="711200">
            <a:lnSpc>
              <a:spcPct val="150000"/>
            </a:lnSpc>
            <a:spcBef>
              <a:spcPct val="0"/>
            </a:spcBef>
            <a:spcAft>
              <a:spcPts val="0"/>
            </a:spcAft>
            <a:buNone/>
          </a:pPr>
          <a:r>
            <a:rPr lang="es-ES" sz="1600" kern="1200" dirty="0">
              <a:solidFill>
                <a:schemeClr val="tx1"/>
              </a:solidFill>
              <a:latin typeface="Times New Roman" panose="02020603050405020304" pitchFamily="18" charset="0"/>
              <a:cs typeface="Times New Roman" panose="02020603050405020304" pitchFamily="18" charset="0"/>
            </a:rPr>
            <a:t>Plan de estimación de parámetros y error, en función del esquema de muestreo probabilístico utilizado,</a:t>
          </a:r>
        </a:p>
      </dsp:txBody>
      <dsp:txXfrm>
        <a:off x="430005" y="2879090"/>
        <a:ext cx="6021032" cy="69433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528F53-765E-4B98-B8BD-0BE89D28EBCA}">
      <dsp:nvSpPr>
        <dsp:cNvPr id="0" name=""/>
        <dsp:cNvSpPr/>
      </dsp:nvSpPr>
      <dsp:spPr>
        <a:xfrm>
          <a:off x="-4640106" y="-711366"/>
          <a:ext cx="5527188" cy="5527188"/>
        </a:xfrm>
        <a:prstGeom prst="blockArc">
          <a:avLst>
            <a:gd name="adj1" fmla="val 18900000"/>
            <a:gd name="adj2" fmla="val 2700000"/>
            <a:gd name="adj3" fmla="val 391"/>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646181-64B1-44F3-B79E-820234ED8D9A}">
      <dsp:nvSpPr>
        <dsp:cNvPr id="0" name=""/>
        <dsp:cNvSpPr/>
      </dsp:nvSpPr>
      <dsp:spPr>
        <a:xfrm>
          <a:off x="464619" y="315550"/>
          <a:ext cx="9704690" cy="631429"/>
        </a:xfrm>
        <a:prstGeom prst="rect">
          <a:avLst/>
        </a:prstGeom>
        <a:gradFill rotWithShape="0">
          <a:gsLst>
            <a:gs pos="0">
              <a:srgbClr val="16A085">
                <a:hueOff val="0"/>
                <a:satOff val="0"/>
                <a:lumOff val="0"/>
                <a:alphaOff val="0"/>
                <a:satMod val="103000"/>
                <a:lumMod val="102000"/>
                <a:tint val="94000"/>
              </a:srgbClr>
            </a:gs>
            <a:gs pos="50000">
              <a:srgbClr val="16A085">
                <a:hueOff val="0"/>
                <a:satOff val="0"/>
                <a:lumOff val="0"/>
                <a:alphaOff val="0"/>
                <a:satMod val="110000"/>
                <a:lumMod val="100000"/>
                <a:shade val="100000"/>
              </a:srgbClr>
            </a:gs>
            <a:gs pos="100000">
              <a:srgbClr val="16A085">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1197" tIns="40640" rIns="40640" bIns="40640" numCol="1" spcCol="1270" anchor="ctr" anchorCtr="0">
          <a:noAutofit/>
        </a:bodyPr>
        <a:lstStyle/>
        <a:p>
          <a:pPr marL="0" lvl="0" indent="0" algn="l" defTabSz="711200">
            <a:lnSpc>
              <a:spcPct val="150000"/>
            </a:lnSpc>
            <a:spcBef>
              <a:spcPct val="0"/>
            </a:spcBef>
            <a:spcAft>
              <a:spcPct val="35000"/>
            </a:spcAft>
            <a:buNone/>
          </a:pPr>
          <a:r>
            <a:rPr lang="es-PE" sz="1600" kern="1200" dirty="0">
              <a:solidFill>
                <a:schemeClr val="tx1"/>
              </a:solidFill>
              <a:latin typeface="Times New Roman" panose="02020603050405020304" pitchFamily="18" charset="0"/>
              <a:cs typeface="Times New Roman" panose="02020603050405020304" pitchFamily="18" charset="0"/>
            </a:rPr>
            <a:t>Procedimiento a través del cual se intenta calcular o estimar el verdadero valor buscado en la población (parámetro).</a:t>
          </a:r>
          <a:endParaRPr lang="en-US" sz="1600" kern="1200" dirty="0">
            <a:solidFill>
              <a:schemeClr val="tx1"/>
            </a:solidFill>
            <a:latin typeface="Times New Roman" panose="02020603050405020304" pitchFamily="18" charset="0"/>
            <a:ea typeface="+mn-ea"/>
            <a:cs typeface="Times New Roman" panose="02020603050405020304" pitchFamily="18" charset="0"/>
          </a:endParaRPr>
        </a:p>
      </dsp:txBody>
      <dsp:txXfrm>
        <a:off x="464619" y="315550"/>
        <a:ext cx="9704690" cy="631429"/>
      </dsp:txXfrm>
    </dsp:sp>
    <dsp:sp modelId="{544C56DA-7A18-4AE0-AEFE-8E74AD9AC001}">
      <dsp:nvSpPr>
        <dsp:cNvPr id="0" name=""/>
        <dsp:cNvSpPr/>
      </dsp:nvSpPr>
      <dsp:spPr>
        <a:xfrm>
          <a:off x="69976" y="236621"/>
          <a:ext cx="789286" cy="789286"/>
        </a:xfrm>
        <a:prstGeom prst="ellipse">
          <a:avLst/>
        </a:prstGeom>
        <a:solidFill>
          <a:sysClr val="window" lastClr="FFFFFF">
            <a:hueOff val="0"/>
            <a:satOff val="0"/>
            <a:lumOff val="0"/>
            <a:alphaOff val="0"/>
          </a:sysClr>
        </a:solidFill>
        <a:ln w="6350" cap="flat" cmpd="sng" algn="ctr">
          <a:solidFill>
            <a:srgbClr val="16A085">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8F3A0944-0833-4AE3-B541-584BBF5AC8CD}">
      <dsp:nvSpPr>
        <dsp:cNvPr id="0" name=""/>
        <dsp:cNvSpPr/>
      </dsp:nvSpPr>
      <dsp:spPr>
        <a:xfrm>
          <a:off x="826632" y="1262859"/>
          <a:ext cx="9342677" cy="631429"/>
        </a:xfrm>
        <a:prstGeom prst="rect">
          <a:avLst/>
        </a:prstGeom>
        <a:gradFill rotWithShape="0">
          <a:gsLst>
            <a:gs pos="0">
              <a:srgbClr val="9BBB59">
                <a:hueOff val="0"/>
                <a:satOff val="0"/>
                <a:lumOff val="0"/>
                <a:alphaOff val="0"/>
                <a:satMod val="103000"/>
                <a:lumMod val="102000"/>
                <a:tint val="94000"/>
              </a:srgbClr>
            </a:gs>
            <a:gs pos="50000">
              <a:srgbClr val="9BBB59">
                <a:hueOff val="0"/>
                <a:satOff val="0"/>
                <a:lumOff val="0"/>
                <a:alphaOff val="0"/>
                <a:satMod val="110000"/>
                <a:lumMod val="100000"/>
                <a:shade val="100000"/>
              </a:srgbClr>
            </a:gs>
            <a:gs pos="100000">
              <a:srgbClr val="9BBB59">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1197" tIns="40640" rIns="40640" bIns="40640" numCol="1" spcCol="1270" anchor="ctr" anchorCtr="0">
          <a:noAutofit/>
        </a:bodyPr>
        <a:lstStyle/>
        <a:p>
          <a:pPr marL="0" lvl="0" indent="0" algn="l" defTabSz="711200">
            <a:lnSpc>
              <a:spcPct val="150000"/>
            </a:lnSpc>
            <a:spcBef>
              <a:spcPct val="0"/>
            </a:spcBef>
            <a:spcAft>
              <a:spcPct val="35000"/>
            </a:spcAft>
            <a:buNone/>
          </a:pPr>
          <a:r>
            <a:rPr lang="es-PE" sz="1600" kern="1200" dirty="0">
              <a:solidFill>
                <a:schemeClr val="tx1"/>
              </a:solidFill>
              <a:latin typeface="Times New Roman" panose="02020603050405020304" pitchFamily="18" charset="0"/>
              <a:cs typeface="Times New Roman" panose="02020603050405020304" pitchFamily="18" charset="0"/>
            </a:rPr>
            <a:t>Se procede a partir de las observaciones de una muestra aleatoria (probabilística)</a:t>
          </a:r>
          <a:endParaRPr lang="en-US" sz="1600" kern="1200" dirty="0">
            <a:solidFill>
              <a:schemeClr val="tx1"/>
            </a:solidFill>
            <a:latin typeface="Times New Roman" panose="02020603050405020304" pitchFamily="18" charset="0"/>
            <a:ea typeface="+mn-ea"/>
            <a:cs typeface="Times New Roman" panose="02020603050405020304" pitchFamily="18" charset="0"/>
          </a:endParaRPr>
        </a:p>
      </dsp:txBody>
      <dsp:txXfrm>
        <a:off x="826632" y="1262859"/>
        <a:ext cx="9342677" cy="631429"/>
      </dsp:txXfrm>
    </dsp:sp>
    <dsp:sp modelId="{347CF1D6-54F1-4597-8009-9D2342388E1B}">
      <dsp:nvSpPr>
        <dsp:cNvPr id="0" name=""/>
        <dsp:cNvSpPr/>
      </dsp:nvSpPr>
      <dsp:spPr>
        <a:xfrm>
          <a:off x="431989" y="1183930"/>
          <a:ext cx="789286" cy="789286"/>
        </a:xfrm>
        <a:prstGeom prst="ellipse">
          <a:avLst/>
        </a:prstGeom>
        <a:solidFill>
          <a:sysClr val="window" lastClr="FFFFFF">
            <a:hueOff val="0"/>
            <a:satOff val="0"/>
            <a:lumOff val="0"/>
            <a:alphaOff val="0"/>
          </a:sysClr>
        </a:solidFill>
        <a:ln w="6350" cap="flat" cmpd="sng" algn="ctr">
          <a:solidFill>
            <a:srgbClr val="9BBB59">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63729E07-5E2C-4312-B070-C0FADAC3D673}">
      <dsp:nvSpPr>
        <dsp:cNvPr id="0" name=""/>
        <dsp:cNvSpPr/>
      </dsp:nvSpPr>
      <dsp:spPr>
        <a:xfrm>
          <a:off x="826632" y="2210167"/>
          <a:ext cx="9342677" cy="631429"/>
        </a:xfrm>
        <a:prstGeom prst="rect">
          <a:avLst/>
        </a:prstGeom>
        <a:gradFill rotWithShape="0">
          <a:gsLst>
            <a:gs pos="0">
              <a:srgbClr val="F39C12">
                <a:hueOff val="0"/>
                <a:satOff val="0"/>
                <a:lumOff val="0"/>
                <a:alphaOff val="0"/>
                <a:satMod val="103000"/>
                <a:lumMod val="102000"/>
                <a:tint val="94000"/>
              </a:srgbClr>
            </a:gs>
            <a:gs pos="50000">
              <a:srgbClr val="F39C12">
                <a:hueOff val="0"/>
                <a:satOff val="0"/>
                <a:lumOff val="0"/>
                <a:alphaOff val="0"/>
                <a:satMod val="110000"/>
                <a:lumMod val="100000"/>
                <a:shade val="100000"/>
              </a:srgbClr>
            </a:gs>
            <a:gs pos="100000">
              <a:srgbClr val="F39C12">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1197" tIns="40640" rIns="40640" bIns="40640" numCol="1" spcCol="1270" anchor="ctr" anchorCtr="0">
          <a:noAutofit/>
        </a:bodyPr>
        <a:lstStyle/>
        <a:p>
          <a:pPr marL="0" lvl="0" indent="0" algn="l" defTabSz="711200">
            <a:lnSpc>
              <a:spcPct val="150000"/>
            </a:lnSpc>
            <a:spcBef>
              <a:spcPct val="0"/>
            </a:spcBef>
            <a:spcAft>
              <a:spcPct val="35000"/>
            </a:spcAft>
            <a:buNone/>
          </a:pPr>
          <a:r>
            <a:rPr lang="es-PE" sz="1600" kern="1200" dirty="0">
              <a:solidFill>
                <a:schemeClr val="tx1"/>
              </a:solidFill>
              <a:latin typeface="Times New Roman" panose="02020603050405020304" pitchFamily="18" charset="0"/>
              <a:cs typeface="Times New Roman" panose="02020603050405020304" pitchFamily="18" charset="0"/>
            </a:rPr>
            <a:t>Intenta tener en cuenta las fluctuaciones del muestreo 8no siempre es posible).</a:t>
          </a:r>
          <a:endParaRPr lang="en-US" sz="1600" kern="1200" dirty="0">
            <a:solidFill>
              <a:schemeClr val="tx1"/>
            </a:solidFill>
            <a:latin typeface="Times New Roman" panose="02020603050405020304" pitchFamily="18" charset="0"/>
            <a:ea typeface="+mn-ea"/>
            <a:cs typeface="Times New Roman" panose="02020603050405020304" pitchFamily="18" charset="0"/>
          </a:endParaRPr>
        </a:p>
      </dsp:txBody>
      <dsp:txXfrm>
        <a:off x="826632" y="2210167"/>
        <a:ext cx="9342677" cy="631429"/>
      </dsp:txXfrm>
    </dsp:sp>
    <dsp:sp modelId="{44975C73-AAC4-428F-9E94-FD89BF6A9C3D}">
      <dsp:nvSpPr>
        <dsp:cNvPr id="0" name=""/>
        <dsp:cNvSpPr/>
      </dsp:nvSpPr>
      <dsp:spPr>
        <a:xfrm>
          <a:off x="431989" y="2131238"/>
          <a:ext cx="789286" cy="789286"/>
        </a:xfrm>
        <a:prstGeom prst="ellipse">
          <a:avLst/>
        </a:prstGeom>
        <a:solidFill>
          <a:sysClr val="window" lastClr="FFFFFF">
            <a:hueOff val="0"/>
            <a:satOff val="0"/>
            <a:lumOff val="0"/>
            <a:alphaOff val="0"/>
          </a:sysClr>
        </a:solidFill>
        <a:ln w="6350" cap="flat" cmpd="sng" algn="ctr">
          <a:solidFill>
            <a:srgbClr val="F39C12">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218D4F6F-B658-41A6-8CA2-04F573A0CD2C}">
      <dsp:nvSpPr>
        <dsp:cNvPr id="0" name=""/>
        <dsp:cNvSpPr/>
      </dsp:nvSpPr>
      <dsp:spPr>
        <a:xfrm>
          <a:off x="464619" y="3157475"/>
          <a:ext cx="9704690" cy="631429"/>
        </a:xfrm>
        <a:prstGeom prst="rect">
          <a:avLst/>
        </a:prstGeom>
        <a:gradFill rotWithShape="0">
          <a:gsLst>
            <a:gs pos="0">
              <a:srgbClr val="C0392B">
                <a:hueOff val="0"/>
                <a:satOff val="0"/>
                <a:lumOff val="0"/>
                <a:alphaOff val="0"/>
                <a:satMod val="103000"/>
                <a:lumMod val="102000"/>
                <a:tint val="94000"/>
              </a:srgbClr>
            </a:gs>
            <a:gs pos="50000">
              <a:srgbClr val="C0392B">
                <a:hueOff val="0"/>
                <a:satOff val="0"/>
                <a:lumOff val="0"/>
                <a:alphaOff val="0"/>
                <a:satMod val="110000"/>
                <a:lumMod val="100000"/>
                <a:shade val="100000"/>
              </a:srgbClr>
            </a:gs>
            <a:gs pos="100000">
              <a:srgbClr val="C0392B">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1197" tIns="40640" rIns="40640" bIns="40640" numCol="1" spcCol="1270" anchor="ctr" anchorCtr="0">
          <a:noAutofit/>
        </a:bodyPr>
        <a:lstStyle/>
        <a:p>
          <a:pPr marL="0" lvl="0" indent="0" algn="l" defTabSz="711200">
            <a:lnSpc>
              <a:spcPct val="150000"/>
            </a:lnSpc>
            <a:spcBef>
              <a:spcPct val="0"/>
            </a:spcBef>
            <a:spcAft>
              <a:spcPct val="35000"/>
            </a:spcAft>
            <a:buNone/>
          </a:pPr>
          <a:r>
            <a:rPr lang="es-PE" sz="1600" kern="1200" noProof="0" dirty="0">
              <a:solidFill>
                <a:schemeClr val="tx1"/>
              </a:solidFill>
              <a:latin typeface="Times New Roman" panose="02020603050405020304" pitchFamily="18" charset="0"/>
              <a:ea typeface="+mn-ea"/>
              <a:cs typeface="Times New Roman" panose="02020603050405020304" pitchFamily="18" charset="0"/>
            </a:rPr>
            <a:t>Existen dos formas de estimar parámetros: estimación puntual y la estimación por intervalo. </a:t>
          </a:r>
        </a:p>
      </dsp:txBody>
      <dsp:txXfrm>
        <a:off x="464619" y="3157475"/>
        <a:ext cx="9704690" cy="631429"/>
      </dsp:txXfrm>
    </dsp:sp>
    <dsp:sp modelId="{D6298742-3333-4FFF-BC71-661311F97259}">
      <dsp:nvSpPr>
        <dsp:cNvPr id="0" name=""/>
        <dsp:cNvSpPr/>
      </dsp:nvSpPr>
      <dsp:spPr>
        <a:xfrm>
          <a:off x="69976" y="3078547"/>
          <a:ext cx="789286" cy="789286"/>
        </a:xfrm>
        <a:prstGeom prst="ellipse">
          <a:avLst/>
        </a:prstGeom>
        <a:solidFill>
          <a:sysClr val="window" lastClr="FFFFFF">
            <a:hueOff val="0"/>
            <a:satOff val="0"/>
            <a:lumOff val="0"/>
            <a:alphaOff val="0"/>
          </a:sysClr>
        </a:solidFill>
        <a:ln w="6350" cap="flat" cmpd="sng" algn="ctr">
          <a:solidFill>
            <a:srgbClr val="C0392B">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020EA-65B8-4807-BF1A-EE63A7C1FB2F}">
      <dsp:nvSpPr>
        <dsp:cNvPr id="0" name=""/>
        <dsp:cNvSpPr/>
      </dsp:nvSpPr>
      <dsp:spPr>
        <a:xfrm>
          <a:off x="0" y="0"/>
          <a:ext cx="842493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33FD87-AF11-4D57-99E0-2C0E3BC83B76}">
      <dsp:nvSpPr>
        <dsp:cNvPr id="0" name=""/>
        <dsp:cNvSpPr/>
      </dsp:nvSpPr>
      <dsp:spPr>
        <a:xfrm>
          <a:off x="0" y="0"/>
          <a:ext cx="1684987"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a:solidFill>
                <a:schemeClr val="accent2"/>
              </a:solidFill>
              <a:latin typeface="Times New Roman" panose="02020603050405020304" pitchFamily="18" charset="0"/>
              <a:cs typeface="Times New Roman" panose="02020603050405020304" pitchFamily="18" charset="0"/>
            </a:rPr>
            <a:t>Ejemplo</a:t>
          </a:r>
        </a:p>
      </dsp:txBody>
      <dsp:txXfrm>
        <a:off x="0" y="0"/>
        <a:ext cx="1684987" cy="4064000"/>
      </dsp:txXfrm>
    </dsp:sp>
    <dsp:sp modelId="{0E74F59A-798B-41B3-848B-DB6B9321CD59}">
      <dsp:nvSpPr>
        <dsp:cNvPr id="0" name=""/>
        <dsp:cNvSpPr/>
      </dsp:nvSpPr>
      <dsp:spPr>
        <a:xfrm>
          <a:off x="1811361" y="47773"/>
          <a:ext cx="6613574" cy="95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a:lnSpc>
              <a:spcPct val="90000"/>
            </a:lnSpc>
            <a:spcBef>
              <a:spcPct val="0"/>
            </a:spcBef>
            <a:spcAft>
              <a:spcPct val="35000"/>
            </a:spcAft>
            <a:buNone/>
          </a:pPr>
          <a:r>
            <a:rPr lang="es-PE" sz="1600" kern="1200" dirty="0">
              <a:solidFill>
                <a:srgbClr val="0000CC"/>
              </a:solidFill>
              <a:latin typeface="Times New Roman" panose="02020603050405020304" pitchFamily="18" charset="0"/>
              <a:cs typeface="Times New Roman" panose="02020603050405020304" pitchFamily="18" charset="0"/>
            </a:rPr>
            <a:t>Población: 3 agentes (A, B, C)</a:t>
          </a:r>
          <a:endParaRPr lang="es-ES" sz="1600" kern="1200" dirty="0">
            <a:solidFill>
              <a:srgbClr val="0000CC"/>
            </a:solidFill>
          </a:endParaRPr>
        </a:p>
      </dsp:txBody>
      <dsp:txXfrm>
        <a:off x="1811361" y="47773"/>
        <a:ext cx="6613574" cy="955476"/>
      </dsp:txXfrm>
    </dsp:sp>
    <dsp:sp modelId="{52F45F7F-AD9F-4EA4-A372-41EEDEA80DE9}">
      <dsp:nvSpPr>
        <dsp:cNvPr id="0" name=""/>
        <dsp:cNvSpPr/>
      </dsp:nvSpPr>
      <dsp:spPr>
        <a:xfrm>
          <a:off x="1684987" y="1003250"/>
          <a:ext cx="673994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9829CD-18CA-45C5-B681-09755CDF1D3A}">
      <dsp:nvSpPr>
        <dsp:cNvPr id="0" name=""/>
        <dsp:cNvSpPr/>
      </dsp:nvSpPr>
      <dsp:spPr>
        <a:xfrm>
          <a:off x="1811361" y="1051024"/>
          <a:ext cx="6613574" cy="95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a:lnSpc>
              <a:spcPct val="90000"/>
            </a:lnSpc>
            <a:spcBef>
              <a:spcPct val="0"/>
            </a:spcBef>
            <a:spcAft>
              <a:spcPct val="35000"/>
            </a:spcAft>
            <a:buNone/>
          </a:pPr>
          <a:r>
            <a:rPr lang="es-PE" sz="1600" kern="1200" dirty="0">
              <a:solidFill>
                <a:srgbClr val="0000CC"/>
              </a:solidFill>
              <a:latin typeface="Times New Roman" panose="02020603050405020304" pitchFamily="18" charset="0"/>
              <a:cs typeface="Times New Roman" panose="02020603050405020304" pitchFamily="18" charset="0"/>
            </a:rPr>
            <a:t>Muestra: 1 agente</a:t>
          </a:r>
          <a:endParaRPr lang="es-ES" sz="1600" kern="1200" dirty="0">
            <a:solidFill>
              <a:srgbClr val="0000CC"/>
            </a:solidFill>
          </a:endParaRPr>
        </a:p>
      </dsp:txBody>
      <dsp:txXfrm>
        <a:off x="1811361" y="1051024"/>
        <a:ext cx="6613574" cy="955476"/>
      </dsp:txXfrm>
    </dsp:sp>
    <dsp:sp modelId="{FC3A8658-1742-45FE-8BF7-0A41793EA43E}">
      <dsp:nvSpPr>
        <dsp:cNvPr id="0" name=""/>
        <dsp:cNvSpPr/>
      </dsp:nvSpPr>
      <dsp:spPr>
        <a:xfrm>
          <a:off x="1684987" y="2006500"/>
          <a:ext cx="673994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F679B3-01C6-493B-832A-53341D802D30}">
      <dsp:nvSpPr>
        <dsp:cNvPr id="0" name=""/>
        <dsp:cNvSpPr/>
      </dsp:nvSpPr>
      <dsp:spPr>
        <a:xfrm>
          <a:off x="1811361" y="2054274"/>
          <a:ext cx="6613574" cy="95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150000"/>
            </a:lnSpc>
            <a:spcBef>
              <a:spcPct val="0"/>
            </a:spcBef>
            <a:spcAft>
              <a:spcPts val="0"/>
            </a:spcAft>
            <a:buNone/>
          </a:pPr>
          <a:r>
            <a:rPr lang="es-PE" sz="1400" kern="1200" dirty="0">
              <a:solidFill>
                <a:srgbClr val="0000CC"/>
              </a:solidFill>
              <a:latin typeface="Times New Roman" panose="02020603050405020304" pitchFamily="18" charset="0"/>
              <a:cs typeface="Times New Roman" panose="02020603050405020304" pitchFamily="18" charset="0"/>
            </a:rPr>
            <a:t>Método de selección: Lanzar una moneda, si sale cara elige A, caso contrario, lanzar nuevamente, si sale cara elige B, caso contrario elige C</a:t>
          </a:r>
          <a:endParaRPr lang="es-ES" sz="1400" kern="1200" dirty="0">
            <a:solidFill>
              <a:srgbClr val="0000CC"/>
            </a:solidFill>
          </a:endParaRPr>
        </a:p>
      </dsp:txBody>
      <dsp:txXfrm>
        <a:off x="1811361" y="2054274"/>
        <a:ext cx="6613574" cy="955476"/>
      </dsp:txXfrm>
    </dsp:sp>
    <dsp:sp modelId="{128B1393-B661-40F7-8CE6-E39701241E7E}">
      <dsp:nvSpPr>
        <dsp:cNvPr id="0" name=""/>
        <dsp:cNvSpPr/>
      </dsp:nvSpPr>
      <dsp:spPr>
        <a:xfrm>
          <a:off x="1684987" y="3009751"/>
          <a:ext cx="673994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AECCD4-D715-4E54-9294-5647E1E2E391}">
      <dsp:nvSpPr>
        <dsp:cNvPr id="0" name=""/>
        <dsp:cNvSpPr/>
      </dsp:nvSpPr>
      <dsp:spPr>
        <a:xfrm>
          <a:off x="1811361" y="3057524"/>
          <a:ext cx="6613574" cy="95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a:lnSpc>
              <a:spcPct val="150000"/>
            </a:lnSpc>
            <a:spcBef>
              <a:spcPct val="0"/>
            </a:spcBef>
            <a:spcAft>
              <a:spcPts val="0"/>
            </a:spcAft>
            <a:buNone/>
          </a:pPr>
          <a:r>
            <a:rPr lang="es-PE" sz="1600" kern="1200" dirty="0">
              <a:solidFill>
                <a:srgbClr val="0000CC"/>
              </a:solidFill>
              <a:latin typeface="Times New Roman" panose="02020603050405020304" pitchFamily="18" charset="0"/>
              <a:cs typeface="Times New Roman" panose="02020603050405020304" pitchFamily="18" charset="0"/>
            </a:rPr>
            <a:t>Si las técnicas no consideran los principios de probabilidad, se llama </a:t>
          </a:r>
          <a:r>
            <a:rPr lang="es-PE" sz="1600" b="1" i="1" kern="1200" dirty="0">
              <a:solidFill>
                <a:srgbClr val="0000CC"/>
              </a:solidFill>
              <a:latin typeface="Times New Roman" panose="02020603050405020304" pitchFamily="18" charset="0"/>
              <a:cs typeface="Times New Roman" panose="02020603050405020304" pitchFamily="18" charset="0"/>
            </a:rPr>
            <a:t>MUESTREO NO PROBABILÍSTICO</a:t>
          </a:r>
          <a:endParaRPr lang="es-ES" sz="1600" kern="1200" dirty="0">
            <a:solidFill>
              <a:srgbClr val="0000CC"/>
            </a:solidFill>
          </a:endParaRPr>
        </a:p>
      </dsp:txBody>
      <dsp:txXfrm>
        <a:off x="1811361" y="3057524"/>
        <a:ext cx="6613574" cy="955476"/>
      </dsp:txXfrm>
    </dsp:sp>
    <dsp:sp modelId="{21C9ADA1-78E5-4899-BD79-64604EEC2974}">
      <dsp:nvSpPr>
        <dsp:cNvPr id="0" name=""/>
        <dsp:cNvSpPr/>
      </dsp:nvSpPr>
      <dsp:spPr>
        <a:xfrm>
          <a:off x="1684987" y="4013001"/>
          <a:ext cx="673994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F39AB-B84D-4B95-9F06-E8910C9269B8}">
      <dsp:nvSpPr>
        <dsp:cNvPr id="0" name=""/>
        <dsp:cNvSpPr/>
      </dsp:nvSpPr>
      <dsp:spPr>
        <a:xfrm>
          <a:off x="47" y="326641"/>
          <a:ext cx="4576164" cy="880159"/>
        </a:xfrm>
        <a:prstGeom prst="rect">
          <a:avLst/>
        </a:prstGeom>
        <a:solidFill>
          <a:srgbClr val="FFC000"/>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s-PE" sz="2000" b="1" kern="1200" noProof="0" dirty="0">
              <a:solidFill>
                <a:schemeClr val="tx1"/>
              </a:solidFill>
              <a:latin typeface="Times New Roman" panose="02020603050405020304" pitchFamily="18" charset="0"/>
              <a:cs typeface="Times New Roman" panose="02020603050405020304" pitchFamily="18" charset="0"/>
            </a:rPr>
            <a:t>Técnicas Elementales</a:t>
          </a:r>
        </a:p>
      </dsp:txBody>
      <dsp:txXfrm>
        <a:off x="47" y="326641"/>
        <a:ext cx="4576164" cy="880159"/>
      </dsp:txXfrm>
    </dsp:sp>
    <dsp:sp modelId="{5CF6AD51-273B-4BF5-B5AC-38CBD4AAE234}">
      <dsp:nvSpPr>
        <dsp:cNvPr id="0" name=""/>
        <dsp:cNvSpPr/>
      </dsp:nvSpPr>
      <dsp:spPr>
        <a:xfrm>
          <a:off x="47" y="1092783"/>
          <a:ext cx="4576164" cy="2846564"/>
        </a:xfrm>
        <a:prstGeom prst="rect">
          <a:avLst/>
        </a:prstGeom>
        <a:solidFill>
          <a:srgbClr val="FFCCFF">
            <a:alpha val="89804"/>
          </a:srgb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just" defTabSz="889000">
            <a:lnSpc>
              <a:spcPct val="150000"/>
            </a:lnSpc>
            <a:spcBef>
              <a:spcPct val="0"/>
            </a:spcBef>
            <a:spcAft>
              <a:spcPts val="0"/>
            </a:spcAft>
            <a:buChar char="•"/>
          </a:pPr>
          <a:r>
            <a:rPr lang="es-PE" sz="2000" kern="1200" noProof="0" dirty="0">
              <a:solidFill>
                <a:schemeClr val="tx1"/>
              </a:solidFill>
              <a:latin typeface="Times New Roman" panose="02020603050405020304" pitchFamily="18" charset="0"/>
              <a:cs typeface="Times New Roman" panose="02020603050405020304" pitchFamily="18" charset="0"/>
            </a:rPr>
            <a:t>Muestreo Aleatorio Simple</a:t>
          </a:r>
        </a:p>
        <a:p>
          <a:pPr marL="228600" lvl="1" indent="-228600" algn="just" defTabSz="889000">
            <a:lnSpc>
              <a:spcPct val="150000"/>
            </a:lnSpc>
            <a:spcBef>
              <a:spcPct val="0"/>
            </a:spcBef>
            <a:spcAft>
              <a:spcPts val="0"/>
            </a:spcAft>
            <a:buChar char="•"/>
          </a:pPr>
          <a:r>
            <a:rPr lang="es-PE" sz="2000" kern="1200" noProof="0" dirty="0">
              <a:solidFill>
                <a:schemeClr val="tx1"/>
              </a:solidFill>
              <a:latin typeface="Times New Roman" panose="02020603050405020304" pitchFamily="18" charset="0"/>
              <a:cs typeface="Times New Roman" panose="02020603050405020304" pitchFamily="18" charset="0"/>
            </a:rPr>
            <a:t>Muestreo Sistemático</a:t>
          </a:r>
        </a:p>
        <a:p>
          <a:pPr marL="228600" lvl="1" indent="-228600" algn="just" defTabSz="889000">
            <a:lnSpc>
              <a:spcPct val="150000"/>
            </a:lnSpc>
            <a:spcBef>
              <a:spcPct val="0"/>
            </a:spcBef>
            <a:spcAft>
              <a:spcPts val="0"/>
            </a:spcAft>
            <a:buChar char="•"/>
          </a:pPr>
          <a:r>
            <a:rPr lang="es-PE" sz="2000" kern="1200" noProof="0" dirty="0">
              <a:solidFill>
                <a:schemeClr val="tx1"/>
              </a:solidFill>
              <a:latin typeface="Times New Roman" panose="02020603050405020304" pitchFamily="18" charset="0"/>
              <a:cs typeface="Times New Roman" panose="02020603050405020304" pitchFamily="18" charset="0"/>
            </a:rPr>
            <a:t>Muestreo Estratificado</a:t>
          </a:r>
        </a:p>
        <a:p>
          <a:pPr marL="228600" lvl="1" indent="-228600" algn="just" defTabSz="889000">
            <a:lnSpc>
              <a:spcPct val="150000"/>
            </a:lnSpc>
            <a:spcBef>
              <a:spcPct val="0"/>
            </a:spcBef>
            <a:spcAft>
              <a:spcPts val="0"/>
            </a:spcAft>
            <a:buChar char="•"/>
          </a:pPr>
          <a:r>
            <a:rPr lang="es-PE" sz="2000" kern="1200" noProof="0" dirty="0">
              <a:solidFill>
                <a:schemeClr val="tx1"/>
              </a:solidFill>
              <a:latin typeface="Times New Roman" panose="02020603050405020304" pitchFamily="18" charset="0"/>
              <a:cs typeface="Times New Roman" panose="02020603050405020304" pitchFamily="18" charset="0"/>
            </a:rPr>
            <a:t>Muestreo por conglomerados</a:t>
          </a:r>
        </a:p>
        <a:p>
          <a:pPr marL="228600" lvl="1" indent="-228600" algn="just" defTabSz="889000">
            <a:lnSpc>
              <a:spcPct val="150000"/>
            </a:lnSpc>
            <a:spcBef>
              <a:spcPct val="0"/>
            </a:spcBef>
            <a:spcAft>
              <a:spcPts val="0"/>
            </a:spcAft>
            <a:buChar char="•"/>
          </a:pPr>
          <a:r>
            <a:rPr lang="es-PE" sz="2000" kern="1200" noProof="0" dirty="0">
              <a:solidFill>
                <a:schemeClr val="tx1"/>
              </a:solidFill>
              <a:latin typeface="Times New Roman" panose="02020603050405020304" pitchFamily="18" charset="0"/>
              <a:cs typeface="Times New Roman" panose="02020603050405020304" pitchFamily="18" charset="0"/>
            </a:rPr>
            <a:t>Muestreo con probabilidades proporcionales al tamaño (PPT)</a:t>
          </a:r>
        </a:p>
      </dsp:txBody>
      <dsp:txXfrm>
        <a:off x="47" y="1092783"/>
        <a:ext cx="4576164" cy="2846564"/>
      </dsp:txXfrm>
    </dsp:sp>
    <dsp:sp modelId="{C9D212FA-8AA5-4434-8EB9-9478E66F1B86}">
      <dsp:nvSpPr>
        <dsp:cNvPr id="0" name=""/>
        <dsp:cNvSpPr/>
      </dsp:nvSpPr>
      <dsp:spPr>
        <a:xfrm>
          <a:off x="5216875" y="326641"/>
          <a:ext cx="4576164" cy="880159"/>
        </a:xfrm>
        <a:prstGeom prst="rect">
          <a:avLst/>
        </a:prstGeom>
        <a:solidFill>
          <a:srgbClr val="92D050"/>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s-PE" sz="2000" b="1" kern="1200" noProof="0" dirty="0">
              <a:solidFill>
                <a:schemeClr val="tx1"/>
              </a:solidFill>
              <a:latin typeface="Times New Roman" panose="02020603050405020304" pitchFamily="18" charset="0"/>
              <a:cs typeface="Times New Roman" panose="02020603050405020304" pitchFamily="18" charset="0"/>
            </a:rPr>
            <a:t>Técnicas Complejas</a:t>
          </a:r>
        </a:p>
      </dsp:txBody>
      <dsp:txXfrm>
        <a:off x="5216875" y="326641"/>
        <a:ext cx="4576164" cy="880159"/>
      </dsp:txXfrm>
    </dsp:sp>
    <dsp:sp modelId="{7D157D37-29DE-4E6D-B7CF-69C0FA45F7AD}">
      <dsp:nvSpPr>
        <dsp:cNvPr id="0" name=""/>
        <dsp:cNvSpPr/>
      </dsp:nvSpPr>
      <dsp:spPr>
        <a:xfrm>
          <a:off x="5216875" y="1092783"/>
          <a:ext cx="4576164" cy="2846564"/>
        </a:xfrm>
        <a:prstGeom prst="rect">
          <a:avLst/>
        </a:prstGeom>
        <a:solidFill>
          <a:schemeClr val="accent3">
            <a:lumMod val="95000"/>
            <a:alpha val="9000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just" defTabSz="711200">
            <a:lnSpc>
              <a:spcPct val="150000"/>
            </a:lnSpc>
            <a:spcBef>
              <a:spcPct val="0"/>
            </a:spcBef>
            <a:spcAft>
              <a:spcPts val="0"/>
            </a:spcAft>
            <a:buChar char="•"/>
          </a:pPr>
          <a:r>
            <a:rPr lang="es-PE" sz="1600" kern="1200" dirty="0">
              <a:latin typeface="Times New Roman" panose="02020603050405020304" pitchFamily="18" charset="0"/>
              <a:cs typeface="Times New Roman" panose="02020603050405020304" pitchFamily="18" charset="0"/>
            </a:rPr>
            <a:t>Muestreo de conglomerados sin </a:t>
          </a:r>
          <a:r>
            <a:rPr lang="es-PE" sz="1600" kern="1200" dirty="0" err="1">
              <a:latin typeface="Times New Roman" panose="02020603050405020304" pitchFamily="18" charset="0"/>
              <a:cs typeface="Times New Roman" panose="02020603050405020304" pitchFamily="18" charset="0"/>
            </a:rPr>
            <a:t>submuestreo</a:t>
          </a:r>
          <a:r>
            <a:rPr lang="es-PE" sz="1600" kern="1200" dirty="0">
              <a:latin typeface="Times New Roman" panose="02020603050405020304" pitchFamily="18" charset="0"/>
              <a:cs typeface="Times New Roman" panose="02020603050405020304" pitchFamily="18" charset="0"/>
            </a:rPr>
            <a:t> (</a:t>
          </a:r>
          <a:r>
            <a:rPr lang="es-PE" sz="1600" kern="1200" dirty="0" err="1">
              <a:latin typeface="Times New Roman" panose="02020603050405020304" pitchFamily="18" charset="0"/>
              <a:cs typeface="Times New Roman" panose="02020603050405020304" pitchFamily="18" charset="0"/>
            </a:rPr>
            <a:t>Bietápico</a:t>
          </a:r>
          <a:r>
            <a:rPr lang="es-PE" sz="1600" kern="1200" dirty="0">
              <a:latin typeface="Times New Roman" panose="02020603050405020304" pitchFamily="18" charset="0"/>
              <a:cs typeface="Times New Roman" panose="02020603050405020304" pitchFamily="18" charset="0"/>
            </a:rPr>
            <a:t>)</a:t>
          </a:r>
          <a:endParaRPr lang="es-PE" sz="1600" kern="1200" noProof="0" dirty="0">
            <a:solidFill>
              <a:schemeClr val="tx1"/>
            </a:solidFill>
            <a:latin typeface="Times New Roman" panose="02020603050405020304" pitchFamily="18" charset="0"/>
            <a:cs typeface="Times New Roman" panose="02020603050405020304" pitchFamily="18" charset="0"/>
          </a:endParaRPr>
        </a:p>
        <a:p>
          <a:pPr marL="171450" lvl="1" indent="-171450" algn="just" defTabSz="711200">
            <a:lnSpc>
              <a:spcPct val="150000"/>
            </a:lnSpc>
            <a:spcBef>
              <a:spcPct val="0"/>
            </a:spcBef>
            <a:spcAft>
              <a:spcPts val="0"/>
            </a:spcAft>
            <a:buChar char="•"/>
          </a:pPr>
          <a:r>
            <a:rPr lang="es-PE" sz="1600" kern="1200" dirty="0">
              <a:latin typeface="Times New Roman" panose="02020603050405020304" pitchFamily="18" charset="0"/>
              <a:cs typeface="Times New Roman" panose="02020603050405020304" pitchFamily="18" charset="0"/>
            </a:rPr>
            <a:t>Muestreo de Conglomerados con </a:t>
          </a:r>
          <a:r>
            <a:rPr lang="es-PE" sz="1600" kern="1200" dirty="0" err="1">
              <a:latin typeface="Times New Roman" panose="02020603050405020304" pitchFamily="18" charset="0"/>
              <a:cs typeface="Times New Roman" panose="02020603050405020304" pitchFamily="18" charset="0"/>
            </a:rPr>
            <a:t>submuestreo</a:t>
          </a:r>
          <a:r>
            <a:rPr lang="es-PE" sz="1600" kern="1200" dirty="0">
              <a:latin typeface="Times New Roman" panose="02020603050405020304" pitchFamily="18" charset="0"/>
              <a:cs typeface="Times New Roman" panose="02020603050405020304" pitchFamily="18" charset="0"/>
            </a:rPr>
            <a:t> (</a:t>
          </a:r>
          <a:r>
            <a:rPr lang="es-PE" sz="1600" kern="1200" dirty="0" err="1">
              <a:latin typeface="Times New Roman" panose="02020603050405020304" pitchFamily="18" charset="0"/>
              <a:cs typeface="Times New Roman" panose="02020603050405020304" pitchFamily="18" charset="0"/>
            </a:rPr>
            <a:t>Bietápico</a:t>
          </a:r>
          <a:r>
            <a:rPr lang="es-PE" sz="1600" kern="1200" dirty="0">
              <a:latin typeface="Times New Roman" panose="02020603050405020304" pitchFamily="18" charset="0"/>
              <a:cs typeface="Times New Roman" panose="02020603050405020304" pitchFamily="18" charset="0"/>
            </a:rPr>
            <a:t>)</a:t>
          </a:r>
          <a:endParaRPr lang="es-PE" sz="1600" kern="1200" noProof="0" dirty="0">
            <a:solidFill>
              <a:schemeClr val="tx1"/>
            </a:solidFill>
            <a:latin typeface="Times New Roman" panose="02020603050405020304" pitchFamily="18" charset="0"/>
            <a:cs typeface="Times New Roman" panose="02020603050405020304" pitchFamily="18" charset="0"/>
          </a:endParaRPr>
        </a:p>
        <a:p>
          <a:pPr marL="171450" lvl="1" indent="-171450" algn="just" defTabSz="711200">
            <a:lnSpc>
              <a:spcPct val="150000"/>
            </a:lnSpc>
            <a:spcBef>
              <a:spcPct val="0"/>
            </a:spcBef>
            <a:spcAft>
              <a:spcPts val="0"/>
            </a:spcAft>
            <a:buChar char="•"/>
          </a:pPr>
          <a:r>
            <a:rPr lang="es-PE" sz="1600" kern="1200" dirty="0">
              <a:latin typeface="Times New Roman" panose="02020603050405020304" pitchFamily="18" charset="0"/>
              <a:cs typeface="Times New Roman" panose="02020603050405020304" pitchFamily="18" charset="0"/>
            </a:rPr>
            <a:t>Muestreo </a:t>
          </a:r>
          <a:r>
            <a:rPr lang="es-PE" sz="1600" kern="1200" dirty="0" err="1">
              <a:latin typeface="Times New Roman" panose="02020603050405020304" pitchFamily="18" charset="0"/>
              <a:cs typeface="Times New Roman" panose="02020603050405020304" pitchFamily="18" charset="0"/>
            </a:rPr>
            <a:t>Multietápico</a:t>
          </a:r>
          <a:endParaRPr lang="es-PE" sz="1600" kern="1200" noProof="0" dirty="0">
            <a:solidFill>
              <a:schemeClr val="tx1"/>
            </a:solidFill>
            <a:latin typeface="Times New Roman" panose="02020603050405020304" pitchFamily="18" charset="0"/>
            <a:cs typeface="Times New Roman" panose="02020603050405020304" pitchFamily="18" charset="0"/>
          </a:endParaRPr>
        </a:p>
        <a:p>
          <a:pPr marL="171450" lvl="1" indent="-171450" algn="just" defTabSz="711200">
            <a:lnSpc>
              <a:spcPct val="150000"/>
            </a:lnSpc>
            <a:spcBef>
              <a:spcPct val="0"/>
            </a:spcBef>
            <a:spcAft>
              <a:spcPts val="0"/>
            </a:spcAft>
            <a:buChar char="•"/>
          </a:pPr>
          <a:r>
            <a:rPr lang="es-PE" sz="1600" kern="1200" dirty="0">
              <a:latin typeface="Times New Roman" panose="02020603050405020304" pitchFamily="18" charset="0"/>
              <a:cs typeface="Times New Roman" panose="02020603050405020304" pitchFamily="18" charset="0"/>
            </a:rPr>
            <a:t>Muestreo </a:t>
          </a:r>
          <a:r>
            <a:rPr lang="es-PE" sz="1600" kern="1200" dirty="0" err="1">
              <a:latin typeface="Times New Roman" panose="02020603050405020304" pitchFamily="18" charset="0"/>
              <a:cs typeface="Times New Roman" panose="02020603050405020304" pitchFamily="18" charset="0"/>
            </a:rPr>
            <a:t>Multietápico</a:t>
          </a:r>
          <a:r>
            <a:rPr lang="es-PE" sz="1600" kern="1200" dirty="0">
              <a:latin typeface="Times New Roman" panose="02020603050405020304" pitchFamily="18" charset="0"/>
              <a:cs typeface="Times New Roman" panose="02020603050405020304" pitchFamily="18" charset="0"/>
            </a:rPr>
            <a:t> con estratificación</a:t>
          </a:r>
          <a:endParaRPr lang="es-PE" sz="1600" kern="1200" noProof="0" dirty="0">
            <a:solidFill>
              <a:schemeClr val="tx1"/>
            </a:solidFill>
            <a:latin typeface="Times New Roman" panose="02020603050405020304" pitchFamily="18" charset="0"/>
            <a:cs typeface="Times New Roman" panose="02020603050405020304" pitchFamily="18" charset="0"/>
          </a:endParaRPr>
        </a:p>
        <a:p>
          <a:pPr marL="171450" lvl="1" indent="-171450" algn="just" defTabSz="711200">
            <a:lnSpc>
              <a:spcPct val="150000"/>
            </a:lnSpc>
            <a:spcBef>
              <a:spcPct val="0"/>
            </a:spcBef>
            <a:spcAft>
              <a:spcPts val="0"/>
            </a:spcAft>
            <a:buChar char="•"/>
          </a:pPr>
          <a:r>
            <a:rPr lang="es-PE" sz="1600" kern="1200" dirty="0">
              <a:latin typeface="Times New Roman" panose="02020603050405020304" pitchFamily="18" charset="0"/>
              <a:cs typeface="Times New Roman" panose="02020603050405020304" pitchFamily="18" charset="0"/>
            </a:rPr>
            <a:t>Muestreo doble o por fases</a:t>
          </a:r>
          <a:endParaRPr lang="es-PE" sz="1600" kern="1200" noProof="0" dirty="0">
            <a:solidFill>
              <a:schemeClr val="tx1"/>
            </a:solidFill>
            <a:latin typeface="Times New Roman" panose="02020603050405020304" pitchFamily="18" charset="0"/>
            <a:cs typeface="Times New Roman" panose="02020603050405020304" pitchFamily="18" charset="0"/>
          </a:endParaRPr>
        </a:p>
      </dsp:txBody>
      <dsp:txXfrm>
        <a:off x="5216875" y="1092783"/>
        <a:ext cx="4576164" cy="28465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C6BF8-BF1B-44B5-ADAF-110B6AA69830}">
      <dsp:nvSpPr>
        <dsp:cNvPr id="0" name=""/>
        <dsp:cNvSpPr/>
      </dsp:nvSpPr>
      <dsp:spPr>
        <a:xfrm>
          <a:off x="0" y="383426"/>
          <a:ext cx="10225136" cy="68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738BE5-EB3C-48A2-A8D8-B13606B4738B}">
      <dsp:nvSpPr>
        <dsp:cNvPr id="0" name=""/>
        <dsp:cNvSpPr/>
      </dsp:nvSpPr>
      <dsp:spPr>
        <a:xfrm>
          <a:off x="511256" y="67734"/>
          <a:ext cx="9273094" cy="714211"/>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540" tIns="0" rIns="270540" bIns="0" numCol="1" spcCol="1270" anchor="ctr" anchorCtr="0">
          <a:noAutofit/>
        </a:bodyPr>
        <a:lstStyle/>
        <a:p>
          <a:pPr marL="0" lvl="0" indent="0" algn="just" defTabSz="711200">
            <a:lnSpc>
              <a:spcPct val="150000"/>
            </a:lnSpc>
            <a:spcBef>
              <a:spcPct val="0"/>
            </a:spcBef>
            <a:spcAft>
              <a:spcPts val="0"/>
            </a:spcAft>
            <a:buNone/>
          </a:pPr>
          <a:r>
            <a:rPr lang="es-ES" sz="1600" kern="1200" dirty="0">
              <a:solidFill>
                <a:schemeClr val="tx1"/>
              </a:solidFill>
              <a:latin typeface="Times New Roman" panose="02020603050405020304" pitchFamily="18" charset="0"/>
              <a:cs typeface="Times New Roman" panose="02020603050405020304" pitchFamily="18" charset="0"/>
            </a:rPr>
            <a:t>Según </a:t>
          </a:r>
          <a:r>
            <a:rPr lang="es-ES" sz="1600" kern="1200" dirty="0" err="1">
              <a:solidFill>
                <a:schemeClr val="tx1"/>
              </a:solidFill>
              <a:latin typeface="Times New Roman" panose="02020603050405020304" pitchFamily="18" charset="0"/>
              <a:cs typeface="Times New Roman" panose="02020603050405020304" pitchFamily="18" charset="0"/>
            </a:rPr>
            <a:t>Scheafer</a:t>
          </a:r>
          <a:r>
            <a:rPr lang="es-ES" sz="1600" kern="1200" dirty="0">
              <a:solidFill>
                <a:schemeClr val="tx1"/>
              </a:solidFill>
              <a:latin typeface="Times New Roman" panose="02020603050405020304" pitchFamily="18" charset="0"/>
              <a:cs typeface="Times New Roman" panose="02020603050405020304" pitchFamily="18" charset="0"/>
            </a:rPr>
            <a:t>, </a:t>
          </a:r>
          <a:r>
            <a:rPr lang="es-ES" sz="1600" kern="1200" dirty="0" err="1">
              <a:solidFill>
                <a:schemeClr val="tx1"/>
              </a:solidFill>
              <a:latin typeface="Times New Roman" panose="02020603050405020304" pitchFamily="18" charset="0"/>
              <a:cs typeface="Times New Roman" panose="02020603050405020304" pitchFamily="18" charset="0"/>
            </a:rPr>
            <a:t>Mendenhal</a:t>
          </a:r>
          <a:r>
            <a:rPr lang="es-ES" sz="1600" kern="1200" dirty="0">
              <a:solidFill>
                <a:schemeClr val="tx1"/>
              </a:solidFill>
              <a:latin typeface="Times New Roman" panose="02020603050405020304" pitchFamily="18" charset="0"/>
              <a:cs typeface="Times New Roman" panose="02020603050405020304" pitchFamily="18" charset="0"/>
            </a:rPr>
            <a:t>, </a:t>
          </a:r>
          <a:r>
            <a:rPr lang="es-ES" sz="1600" kern="1200" dirty="0" err="1">
              <a:solidFill>
                <a:schemeClr val="tx1"/>
              </a:solidFill>
              <a:latin typeface="Times New Roman" panose="02020603050405020304" pitchFamily="18" charset="0"/>
              <a:cs typeface="Times New Roman" panose="02020603050405020304" pitchFamily="18" charset="0"/>
            </a:rPr>
            <a:t>Lyman</a:t>
          </a:r>
          <a:r>
            <a:rPr lang="es-ES" sz="1600" kern="1200" dirty="0">
              <a:solidFill>
                <a:schemeClr val="tx1"/>
              </a:solidFill>
              <a:latin typeface="Times New Roman" panose="02020603050405020304" pitchFamily="18" charset="0"/>
              <a:cs typeface="Times New Roman" panose="02020603050405020304" pitchFamily="18" charset="0"/>
            </a:rPr>
            <a:t> (2006) se define como </a:t>
          </a:r>
          <a:r>
            <a:rPr lang="es-ES" sz="1600" b="1" i="1" kern="1200" dirty="0">
              <a:solidFill>
                <a:schemeClr val="tx1"/>
              </a:solidFill>
              <a:latin typeface="Times New Roman" panose="02020603050405020304" pitchFamily="18" charset="0"/>
              <a:cs typeface="Times New Roman" panose="02020603050405020304" pitchFamily="18" charset="0"/>
            </a:rPr>
            <a:t>elemento</a:t>
          </a:r>
          <a:r>
            <a:rPr lang="es-ES" sz="1600" kern="1200" dirty="0">
              <a:solidFill>
                <a:schemeClr val="tx1"/>
              </a:solidFill>
              <a:latin typeface="Times New Roman" panose="02020603050405020304" pitchFamily="18" charset="0"/>
              <a:cs typeface="Times New Roman" panose="02020603050405020304" pitchFamily="18" charset="0"/>
            </a:rPr>
            <a:t> a todo objeto sobre el que se toma una medición.</a:t>
          </a:r>
        </a:p>
      </dsp:txBody>
      <dsp:txXfrm>
        <a:off x="546121" y="102599"/>
        <a:ext cx="9203364" cy="644481"/>
      </dsp:txXfrm>
    </dsp:sp>
    <dsp:sp modelId="{ADFA50C7-A1AC-41A0-9714-BE9DF84775D0}">
      <dsp:nvSpPr>
        <dsp:cNvPr id="0" name=""/>
        <dsp:cNvSpPr/>
      </dsp:nvSpPr>
      <dsp:spPr>
        <a:xfrm>
          <a:off x="0" y="1525317"/>
          <a:ext cx="10225136" cy="68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6D911E-E2EE-49B2-B030-310207E269C9}">
      <dsp:nvSpPr>
        <dsp:cNvPr id="0" name=""/>
        <dsp:cNvSpPr/>
      </dsp:nvSpPr>
      <dsp:spPr>
        <a:xfrm>
          <a:off x="511256" y="1209626"/>
          <a:ext cx="9273094" cy="714211"/>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540" tIns="0" rIns="270540" bIns="0" numCol="1" spcCol="1270" anchor="ctr" anchorCtr="0">
          <a:noAutofit/>
        </a:bodyPr>
        <a:lstStyle/>
        <a:p>
          <a:pPr marL="0" lvl="0" indent="0" algn="just" defTabSz="711200">
            <a:lnSpc>
              <a:spcPct val="150000"/>
            </a:lnSpc>
            <a:spcBef>
              <a:spcPct val="0"/>
            </a:spcBef>
            <a:spcAft>
              <a:spcPts val="0"/>
            </a:spcAft>
            <a:buNone/>
          </a:pPr>
          <a:r>
            <a:rPr lang="es-ES" sz="1600" b="1" i="1" kern="1200" dirty="0">
              <a:solidFill>
                <a:schemeClr val="tx1"/>
              </a:solidFill>
              <a:latin typeface="Times New Roman" panose="02020603050405020304" pitchFamily="18" charset="0"/>
              <a:cs typeface="Times New Roman" panose="02020603050405020304" pitchFamily="18" charset="0"/>
            </a:rPr>
            <a:t>Universo </a:t>
          </a:r>
          <a:r>
            <a:rPr lang="es-ES" sz="1600" kern="1200" dirty="0">
              <a:solidFill>
                <a:schemeClr val="tx1"/>
              </a:solidFill>
              <a:latin typeface="Times New Roman" panose="02020603050405020304" pitchFamily="18" charset="0"/>
              <a:cs typeface="Times New Roman" panose="02020603050405020304" pitchFamily="18" charset="0"/>
            </a:rPr>
            <a:t>según </a:t>
          </a:r>
          <a:r>
            <a:rPr lang="es-ES" sz="1600" kern="1200" dirty="0" err="1">
              <a:solidFill>
                <a:schemeClr val="tx1"/>
              </a:solidFill>
              <a:latin typeface="Times New Roman" panose="02020603050405020304" pitchFamily="18" charset="0"/>
              <a:cs typeface="Times New Roman" panose="02020603050405020304" pitchFamily="18" charset="0"/>
            </a:rPr>
            <a:t>Seijas</a:t>
          </a:r>
          <a:r>
            <a:rPr lang="es-ES" sz="1600" kern="1200" dirty="0">
              <a:solidFill>
                <a:schemeClr val="tx1"/>
              </a:solidFill>
              <a:latin typeface="Times New Roman" panose="02020603050405020304" pitchFamily="18" charset="0"/>
              <a:cs typeface="Times New Roman" panose="02020603050405020304" pitchFamily="18" charset="0"/>
            </a:rPr>
            <a:t> (1981) se refiere a un conjunto finito o infinito de elementos, seres o cosas que tienen características comunes que son de interés para el investigador</a:t>
          </a:r>
        </a:p>
      </dsp:txBody>
      <dsp:txXfrm>
        <a:off x="546121" y="1244491"/>
        <a:ext cx="9203364" cy="644481"/>
      </dsp:txXfrm>
    </dsp:sp>
    <dsp:sp modelId="{FFF53243-BD82-4625-989C-9B3860C4E968}">
      <dsp:nvSpPr>
        <dsp:cNvPr id="0" name=""/>
        <dsp:cNvSpPr/>
      </dsp:nvSpPr>
      <dsp:spPr>
        <a:xfrm>
          <a:off x="0" y="2667209"/>
          <a:ext cx="10225136" cy="68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4CC8AB-1498-4CA4-92BC-84BF2178BAAE}">
      <dsp:nvSpPr>
        <dsp:cNvPr id="0" name=""/>
        <dsp:cNvSpPr/>
      </dsp:nvSpPr>
      <dsp:spPr>
        <a:xfrm>
          <a:off x="511256" y="2351517"/>
          <a:ext cx="9273094" cy="714211"/>
        </a:xfrm>
        <a:prstGeom prst="round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540" tIns="0" rIns="270540" bIns="0" numCol="1" spcCol="1270" anchor="ctr" anchorCtr="0">
          <a:noAutofit/>
        </a:bodyPr>
        <a:lstStyle/>
        <a:p>
          <a:pPr marL="0" lvl="0" indent="0" algn="just" defTabSz="711200">
            <a:lnSpc>
              <a:spcPct val="150000"/>
            </a:lnSpc>
            <a:spcBef>
              <a:spcPct val="0"/>
            </a:spcBef>
            <a:spcAft>
              <a:spcPts val="0"/>
            </a:spcAft>
            <a:buNone/>
          </a:pPr>
          <a:r>
            <a:rPr lang="es-ES" sz="1600" b="1" i="1" kern="1200" dirty="0">
              <a:solidFill>
                <a:schemeClr val="tx1"/>
              </a:solidFill>
              <a:latin typeface="Times New Roman" panose="02020603050405020304" pitchFamily="18" charset="0"/>
              <a:cs typeface="Times New Roman" panose="02020603050405020304" pitchFamily="18" charset="0"/>
            </a:rPr>
            <a:t>Población </a:t>
          </a:r>
          <a:r>
            <a:rPr lang="es-ES" sz="1600" kern="1200" dirty="0">
              <a:solidFill>
                <a:schemeClr val="tx1"/>
              </a:solidFill>
              <a:latin typeface="Times New Roman" panose="02020603050405020304" pitchFamily="18" charset="0"/>
              <a:cs typeface="Times New Roman" panose="02020603050405020304" pitchFamily="18" charset="0"/>
            </a:rPr>
            <a:t>está constituido por el conjunto de medidas de las variables en estudio en cada una de las unidades que conforman el universo (</a:t>
          </a:r>
          <a:r>
            <a:rPr lang="es-ES" sz="1600" kern="1200" dirty="0" err="1">
              <a:solidFill>
                <a:schemeClr val="tx1"/>
              </a:solidFill>
              <a:latin typeface="Times New Roman" panose="02020603050405020304" pitchFamily="18" charset="0"/>
              <a:cs typeface="Times New Roman" panose="02020603050405020304" pitchFamily="18" charset="0"/>
            </a:rPr>
            <a:t>Seijas</a:t>
          </a:r>
          <a:r>
            <a:rPr lang="es-ES" sz="1600" kern="1200" dirty="0">
              <a:solidFill>
                <a:schemeClr val="tx1"/>
              </a:solidFill>
              <a:latin typeface="Times New Roman" panose="02020603050405020304" pitchFamily="18" charset="0"/>
              <a:cs typeface="Times New Roman" panose="02020603050405020304" pitchFamily="18" charset="0"/>
            </a:rPr>
            <a:t> 1981).</a:t>
          </a:r>
        </a:p>
      </dsp:txBody>
      <dsp:txXfrm>
        <a:off x="546121" y="2386382"/>
        <a:ext cx="9203364" cy="644481"/>
      </dsp:txXfrm>
    </dsp:sp>
    <dsp:sp modelId="{AD5CD6F5-5865-4AD0-AF5D-4E81E6FF2D3B}">
      <dsp:nvSpPr>
        <dsp:cNvPr id="0" name=""/>
        <dsp:cNvSpPr/>
      </dsp:nvSpPr>
      <dsp:spPr>
        <a:xfrm>
          <a:off x="0" y="3891929"/>
          <a:ext cx="10225136" cy="68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1C75F4-2AA6-4C08-9801-077079DFD867}">
      <dsp:nvSpPr>
        <dsp:cNvPr id="0" name=""/>
        <dsp:cNvSpPr/>
      </dsp:nvSpPr>
      <dsp:spPr>
        <a:xfrm>
          <a:off x="511256" y="3493409"/>
          <a:ext cx="9173818" cy="797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540" tIns="0" rIns="270540" bIns="0" numCol="1" spcCol="1270" anchor="ctr" anchorCtr="0">
          <a:noAutofit/>
        </a:bodyPr>
        <a:lstStyle/>
        <a:p>
          <a:pPr marL="0" lvl="0" indent="0" algn="just" defTabSz="711200">
            <a:lnSpc>
              <a:spcPct val="150000"/>
            </a:lnSpc>
            <a:spcBef>
              <a:spcPct val="0"/>
            </a:spcBef>
            <a:spcAft>
              <a:spcPts val="0"/>
            </a:spcAft>
            <a:buNone/>
          </a:pPr>
          <a:r>
            <a:rPr lang="es-ES" sz="1600" kern="1200" dirty="0">
              <a:solidFill>
                <a:schemeClr val="tx1"/>
              </a:solidFill>
              <a:latin typeface="Times New Roman" panose="02020603050405020304" pitchFamily="18" charset="0"/>
              <a:cs typeface="Times New Roman" panose="02020603050405020304" pitchFamily="18" charset="0"/>
            </a:rPr>
            <a:t>Según </a:t>
          </a:r>
          <a:r>
            <a:rPr lang="es-ES" sz="1600" kern="1200" dirty="0" err="1">
              <a:solidFill>
                <a:schemeClr val="tx1"/>
              </a:solidFill>
              <a:latin typeface="Times New Roman" panose="02020603050405020304" pitchFamily="18" charset="0"/>
              <a:cs typeface="Times New Roman" panose="02020603050405020304" pitchFamily="18" charset="0"/>
            </a:rPr>
            <a:t>Scheaffer</a:t>
          </a:r>
          <a:r>
            <a:rPr lang="es-ES" sz="1600" kern="1200" dirty="0">
              <a:solidFill>
                <a:schemeClr val="tx1"/>
              </a:solidFill>
              <a:latin typeface="Times New Roman" panose="02020603050405020304" pitchFamily="18" charset="0"/>
              <a:cs typeface="Times New Roman" panose="02020603050405020304" pitchFamily="18" charset="0"/>
            </a:rPr>
            <a:t> una </a:t>
          </a:r>
          <a:r>
            <a:rPr lang="es-ES" sz="1600" b="1" i="1" kern="1200" dirty="0">
              <a:solidFill>
                <a:schemeClr val="tx1"/>
              </a:solidFill>
              <a:latin typeface="Times New Roman" panose="02020603050405020304" pitchFamily="18" charset="0"/>
              <a:cs typeface="Times New Roman" panose="02020603050405020304" pitchFamily="18" charset="0"/>
            </a:rPr>
            <a:t>población</a:t>
          </a:r>
          <a:r>
            <a:rPr lang="es-ES" sz="1600" kern="1200" dirty="0">
              <a:solidFill>
                <a:schemeClr val="tx1"/>
              </a:solidFill>
              <a:latin typeface="Times New Roman" panose="02020603050405020304" pitchFamily="18" charset="0"/>
              <a:cs typeface="Times New Roman" panose="02020603050405020304" pitchFamily="18" charset="0"/>
            </a:rPr>
            <a:t> es un conjunto de elementos sobre los que se desea realizar una inferencia.</a:t>
          </a:r>
        </a:p>
      </dsp:txBody>
      <dsp:txXfrm>
        <a:off x="550164" y="3532317"/>
        <a:ext cx="9096002" cy="7192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0CAA-39FC-41B4-9154-3E63B63DEB1E}">
      <dsp:nvSpPr>
        <dsp:cNvPr id="0" name=""/>
        <dsp:cNvSpPr/>
      </dsp:nvSpPr>
      <dsp:spPr>
        <a:xfrm>
          <a:off x="0" y="17004"/>
          <a:ext cx="8128000" cy="636480"/>
        </a:xfrm>
        <a:prstGeom prst="roundRect">
          <a:avLst/>
        </a:prstGeom>
        <a:solidFill>
          <a:srgbClr val="00B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PE" sz="2000" b="1" i="1" kern="1200" dirty="0">
              <a:solidFill>
                <a:schemeClr val="tx1"/>
              </a:solidFill>
              <a:latin typeface="Times New Roman" panose="02020603050405020304" pitchFamily="18" charset="0"/>
              <a:cs typeface="Times New Roman" panose="02020603050405020304" pitchFamily="18" charset="0"/>
            </a:rPr>
            <a:t>Unidad de Análisis (elemental o de observación)</a:t>
          </a:r>
          <a:endParaRPr lang="en-US" sz="2000" kern="1200" dirty="0">
            <a:solidFill>
              <a:schemeClr val="tx1"/>
            </a:solidFill>
          </a:endParaRPr>
        </a:p>
      </dsp:txBody>
      <dsp:txXfrm>
        <a:off x="31070" y="48074"/>
        <a:ext cx="8065860" cy="574340"/>
      </dsp:txXfrm>
    </dsp:sp>
    <dsp:sp modelId="{C1EEBF41-EF24-49B7-93C0-A97FBF4ABFB2}">
      <dsp:nvSpPr>
        <dsp:cNvPr id="0" name=""/>
        <dsp:cNvSpPr/>
      </dsp:nvSpPr>
      <dsp:spPr>
        <a:xfrm>
          <a:off x="0" y="653484"/>
          <a:ext cx="8128000" cy="70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0320" rIns="113792" bIns="20320" numCol="1" spcCol="1270" anchor="t" anchorCtr="0">
          <a:noAutofit/>
        </a:bodyPr>
        <a:lstStyle/>
        <a:p>
          <a:pPr marL="171450" lvl="1" indent="-171450" algn="just" defTabSz="711200">
            <a:lnSpc>
              <a:spcPct val="150000"/>
            </a:lnSpc>
            <a:spcBef>
              <a:spcPct val="0"/>
            </a:spcBef>
            <a:spcAft>
              <a:spcPts val="0"/>
            </a:spcAft>
            <a:buChar char="•"/>
          </a:pPr>
          <a:r>
            <a:rPr lang="es-PE" sz="1600" kern="1200" dirty="0">
              <a:latin typeface="Times New Roman" panose="02020603050405020304" pitchFamily="18" charset="0"/>
              <a:cs typeface="Times New Roman" panose="02020603050405020304" pitchFamily="18" charset="0"/>
            </a:rPr>
            <a:t>Corresponde a la entidad que va a ser objeto específico de estudio en una medición y se refiere al qué o quién es objeto de interés en una investigación</a:t>
          </a:r>
          <a:endParaRPr lang="en-US" sz="1600" kern="1200" dirty="0">
            <a:solidFill>
              <a:schemeClr val="tx1"/>
            </a:solidFill>
          </a:endParaRPr>
        </a:p>
      </dsp:txBody>
      <dsp:txXfrm>
        <a:off x="0" y="653484"/>
        <a:ext cx="8128000" cy="703800"/>
      </dsp:txXfrm>
    </dsp:sp>
    <dsp:sp modelId="{FD198AF8-9B6D-492B-BCCF-5B14789B523F}">
      <dsp:nvSpPr>
        <dsp:cNvPr id="0" name=""/>
        <dsp:cNvSpPr/>
      </dsp:nvSpPr>
      <dsp:spPr>
        <a:xfrm>
          <a:off x="0" y="1357284"/>
          <a:ext cx="8128000" cy="636480"/>
        </a:xfrm>
        <a:prstGeom prst="roundRect">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PE" sz="2000" b="1" i="1" kern="1200" dirty="0">
              <a:solidFill>
                <a:schemeClr val="tx1"/>
              </a:solidFill>
              <a:latin typeface="Times New Roman" panose="02020603050405020304" pitchFamily="18" charset="0"/>
              <a:cs typeface="Times New Roman" panose="02020603050405020304" pitchFamily="18" charset="0"/>
            </a:rPr>
            <a:t>Unidad de Muestreo</a:t>
          </a:r>
          <a:endParaRPr lang="en-US" sz="2000" kern="1200" dirty="0">
            <a:solidFill>
              <a:schemeClr val="tx1"/>
            </a:solidFill>
          </a:endParaRPr>
        </a:p>
      </dsp:txBody>
      <dsp:txXfrm>
        <a:off x="31070" y="1388354"/>
        <a:ext cx="8065860" cy="574340"/>
      </dsp:txXfrm>
    </dsp:sp>
    <dsp:sp modelId="{A3D055C9-D29D-4E47-8921-6BD67F875901}">
      <dsp:nvSpPr>
        <dsp:cNvPr id="0" name=""/>
        <dsp:cNvSpPr/>
      </dsp:nvSpPr>
      <dsp:spPr>
        <a:xfrm>
          <a:off x="0" y="1993764"/>
          <a:ext cx="8128000" cy="1055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0320" rIns="113792" bIns="20320" numCol="1" spcCol="1270" anchor="t" anchorCtr="0">
          <a:noAutofit/>
        </a:bodyPr>
        <a:lstStyle/>
        <a:p>
          <a:pPr marL="171450" lvl="1" indent="-171450" algn="just" defTabSz="711200">
            <a:lnSpc>
              <a:spcPct val="150000"/>
            </a:lnSpc>
            <a:spcBef>
              <a:spcPct val="0"/>
            </a:spcBef>
            <a:spcAft>
              <a:spcPts val="0"/>
            </a:spcAft>
            <a:buChar char="•"/>
          </a:pPr>
          <a:r>
            <a:rPr lang="es-PE" sz="1600" kern="1200" dirty="0">
              <a:latin typeface="Times New Roman" panose="02020603050405020304" pitchFamily="18" charset="0"/>
              <a:cs typeface="Times New Roman" panose="02020603050405020304" pitchFamily="18" charset="0"/>
            </a:rPr>
            <a:t>Corresponde a la entidad básica mediante la cual se accederá a la unidad de análisis. En algunos casos, ambas unidades se corresponden. La unidad de muestreo debe ser observable, identificable y ubicable</a:t>
          </a:r>
          <a:endParaRPr lang="en-US" sz="1600" kern="1200" dirty="0">
            <a:solidFill>
              <a:schemeClr val="tx1"/>
            </a:solidFill>
          </a:endParaRPr>
        </a:p>
      </dsp:txBody>
      <dsp:txXfrm>
        <a:off x="0" y="1993764"/>
        <a:ext cx="8128000" cy="1055700"/>
      </dsp:txXfrm>
    </dsp:sp>
    <dsp:sp modelId="{7DE15947-2DD6-4DA2-ADE2-AD26D97BEAEC}">
      <dsp:nvSpPr>
        <dsp:cNvPr id="0" name=""/>
        <dsp:cNvSpPr/>
      </dsp:nvSpPr>
      <dsp:spPr>
        <a:xfrm>
          <a:off x="0" y="3049465"/>
          <a:ext cx="8128000" cy="636480"/>
        </a:xfrm>
        <a:prstGeom prst="roundRect">
          <a:avLst/>
        </a:prstGeom>
        <a:solidFill>
          <a:srgbClr val="FFC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PE" sz="2000" b="1" i="1" kern="1200" dirty="0">
              <a:solidFill>
                <a:schemeClr val="tx1"/>
              </a:solidFill>
              <a:latin typeface="Times New Roman" panose="02020603050405020304" pitchFamily="18" charset="0"/>
              <a:cs typeface="Times New Roman" panose="02020603050405020304" pitchFamily="18" charset="0"/>
            </a:rPr>
            <a:t>Unidad Informante</a:t>
          </a:r>
          <a:endParaRPr lang="en-US" sz="2000" kern="1200" dirty="0">
            <a:solidFill>
              <a:schemeClr val="tx1"/>
            </a:solidFill>
          </a:endParaRPr>
        </a:p>
      </dsp:txBody>
      <dsp:txXfrm>
        <a:off x="31070" y="3080535"/>
        <a:ext cx="8065860" cy="574340"/>
      </dsp:txXfrm>
    </dsp:sp>
    <dsp:sp modelId="{62BD204B-BAE4-4EEC-B5AA-703B7D4846DD}">
      <dsp:nvSpPr>
        <dsp:cNvPr id="0" name=""/>
        <dsp:cNvSpPr/>
      </dsp:nvSpPr>
      <dsp:spPr>
        <a:xfrm>
          <a:off x="0" y="3685945"/>
          <a:ext cx="81280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0320" rIns="113792" bIns="20320" numCol="1" spcCol="1270" anchor="t" anchorCtr="0">
          <a:noAutofit/>
        </a:bodyPr>
        <a:lstStyle/>
        <a:p>
          <a:pPr marL="171450" lvl="1" indent="-171450" algn="just" defTabSz="711200">
            <a:lnSpc>
              <a:spcPct val="90000"/>
            </a:lnSpc>
            <a:spcBef>
              <a:spcPct val="0"/>
            </a:spcBef>
            <a:spcAft>
              <a:spcPct val="20000"/>
            </a:spcAft>
            <a:buChar char="•"/>
          </a:pPr>
          <a:r>
            <a:rPr lang="es-PE" sz="1600" kern="1200" dirty="0">
              <a:latin typeface="Times New Roman" panose="02020603050405020304" pitchFamily="18" charset="0"/>
              <a:cs typeface="Times New Roman" panose="02020603050405020304" pitchFamily="18" charset="0"/>
            </a:rPr>
            <a:t>Corresponde a la entidad que reporta la información sobre la unidad de análisis observada. </a:t>
          </a:r>
          <a:endParaRPr lang="en-US" sz="1600" kern="1200" dirty="0">
            <a:solidFill>
              <a:schemeClr val="tx1"/>
            </a:solidFill>
          </a:endParaRPr>
        </a:p>
      </dsp:txBody>
      <dsp:txXfrm>
        <a:off x="0" y="3685945"/>
        <a:ext cx="8128000" cy="563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E0CAA-39FC-41B4-9154-3E63B63DEB1E}">
      <dsp:nvSpPr>
        <dsp:cNvPr id="0" name=""/>
        <dsp:cNvSpPr/>
      </dsp:nvSpPr>
      <dsp:spPr>
        <a:xfrm>
          <a:off x="0" y="625025"/>
          <a:ext cx="8568952" cy="784762"/>
        </a:xfrm>
        <a:prstGeom prst="roundRect">
          <a:avLst/>
        </a:prstGeom>
        <a:solidFill>
          <a:srgbClr val="FFC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PE" sz="2000" b="1" i="1" kern="1200" dirty="0">
              <a:solidFill>
                <a:schemeClr val="tx1"/>
              </a:solidFill>
              <a:latin typeface="Times New Roman" panose="02020603050405020304" pitchFamily="18" charset="0"/>
              <a:cs typeface="Times New Roman" panose="02020603050405020304" pitchFamily="18" charset="0"/>
            </a:rPr>
            <a:t>Marco de Muestreo</a:t>
          </a:r>
          <a:endParaRPr lang="en-US" sz="2000" kern="1200" dirty="0">
            <a:solidFill>
              <a:schemeClr val="tx1"/>
            </a:solidFill>
          </a:endParaRPr>
        </a:p>
      </dsp:txBody>
      <dsp:txXfrm>
        <a:off x="38309" y="663334"/>
        <a:ext cx="8492334" cy="708144"/>
      </dsp:txXfrm>
    </dsp:sp>
    <dsp:sp modelId="{C1EEBF41-EF24-49B7-93C0-A97FBF4ABFB2}">
      <dsp:nvSpPr>
        <dsp:cNvPr id="0" name=""/>
        <dsp:cNvSpPr/>
      </dsp:nvSpPr>
      <dsp:spPr>
        <a:xfrm>
          <a:off x="0" y="1409788"/>
          <a:ext cx="8568952" cy="1446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064" tIns="20320" rIns="113792" bIns="20320" numCol="1" spcCol="1270" anchor="t" anchorCtr="0">
          <a:noAutofit/>
        </a:bodyPr>
        <a:lstStyle/>
        <a:p>
          <a:pPr marL="171450" lvl="1" indent="-171450" algn="just" defTabSz="711200">
            <a:lnSpc>
              <a:spcPct val="150000"/>
            </a:lnSpc>
            <a:spcBef>
              <a:spcPct val="0"/>
            </a:spcBef>
            <a:spcAft>
              <a:spcPts val="0"/>
            </a:spcAft>
            <a:buChar char="•"/>
          </a:pPr>
          <a:r>
            <a:rPr lang="es-PE" sz="1600" kern="1200" dirty="0">
              <a:latin typeface="Times New Roman" panose="02020603050405020304" pitchFamily="18" charset="0"/>
              <a:cs typeface="Times New Roman" panose="02020603050405020304" pitchFamily="18" charset="0"/>
            </a:rPr>
            <a:t>Es el conjunto de todas las unidades </a:t>
          </a:r>
          <a:r>
            <a:rPr lang="es-PE" sz="1600" kern="1200" dirty="0" err="1">
              <a:latin typeface="Times New Roman" panose="02020603050405020304" pitchFamily="18" charset="0"/>
              <a:cs typeface="Times New Roman" panose="02020603050405020304" pitchFamily="18" charset="0"/>
            </a:rPr>
            <a:t>muestrales</a:t>
          </a:r>
          <a:r>
            <a:rPr lang="es-PE" sz="1600" kern="1200" dirty="0">
              <a:latin typeface="Times New Roman" panose="02020603050405020304" pitchFamily="18" charset="0"/>
              <a:cs typeface="Times New Roman" panose="02020603050405020304" pitchFamily="18" charset="0"/>
            </a:rPr>
            <a:t> existentes en la población de estudio. Se organiza y consolida en una base de datos tabular y/o gráfica, que permitirá diseñar y seleccionar la muestra.</a:t>
          </a:r>
          <a:endParaRPr lang="en-US" sz="1600" kern="1200" dirty="0">
            <a:solidFill>
              <a:schemeClr val="tx1"/>
            </a:solidFill>
          </a:endParaRPr>
        </a:p>
        <a:p>
          <a:pPr marL="171450" lvl="1" indent="-171450" algn="just" defTabSz="711200">
            <a:lnSpc>
              <a:spcPct val="150000"/>
            </a:lnSpc>
            <a:spcBef>
              <a:spcPct val="0"/>
            </a:spcBef>
            <a:spcAft>
              <a:spcPts val="0"/>
            </a:spcAft>
            <a:buChar char="•"/>
          </a:pPr>
          <a:endParaRPr lang="en-US" sz="1600" kern="1200" dirty="0">
            <a:solidFill>
              <a:schemeClr val="tx1"/>
            </a:solidFill>
          </a:endParaRPr>
        </a:p>
      </dsp:txBody>
      <dsp:txXfrm>
        <a:off x="0" y="1409788"/>
        <a:ext cx="8568952" cy="1446412"/>
      </dsp:txXfrm>
    </dsp:sp>
    <dsp:sp modelId="{FD198AF8-9B6D-492B-BCCF-5B14789B523F}">
      <dsp:nvSpPr>
        <dsp:cNvPr id="0" name=""/>
        <dsp:cNvSpPr/>
      </dsp:nvSpPr>
      <dsp:spPr>
        <a:xfrm>
          <a:off x="0" y="2856201"/>
          <a:ext cx="8568952" cy="784762"/>
        </a:xfrm>
        <a:prstGeom prst="roundRect">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PE" sz="2000" b="1" i="1" kern="1200" dirty="0">
              <a:solidFill>
                <a:schemeClr val="tx1"/>
              </a:solidFill>
              <a:latin typeface="Times New Roman" panose="02020603050405020304" pitchFamily="18" charset="0"/>
              <a:cs typeface="Times New Roman" panose="02020603050405020304" pitchFamily="18" charset="0"/>
            </a:rPr>
            <a:t>Tipos de Marco </a:t>
          </a:r>
          <a:r>
            <a:rPr lang="es-PE" sz="2000" b="1" i="1" kern="1200" dirty="0" err="1">
              <a:solidFill>
                <a:schemeClr val="tx1"/>
              </a:solidFill>
              <a:latin typeface="Times New Roman" panose="02020603050405020304" pitchFamily="18" charset="0"/>
              <a:cs typeface="Times New Roman" panose="02020603050405020304" pitchFamily="18" charset="0"/>
            </a:rPr>
            <a:t>muestral</a:t>
          </a:r>
          <a:endParaRPr lang="en-US" sz="2000" kern="1200" dirty="0">
            <a:solidFill>
              <a:schemeClr val="tx1"/>
            </a:solidFill>
          </a:endParaRPr>
        </a:p>
      </dsp:txBody>
      <dsp:txXfrm>
        <a:off x="38309" y="2894510"/>
        <a:ext cx="8492334" cy="7081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67C653-681F-4ECF-B010-9E292AA1AF6F}">
      <dsp:nvSpPr>
        <dsp:cNvPr id="0" name=""/>
        <dsp:cNvSpPr/>
      </dsp:nvSpPr>
      <dsp:spPr>
        <a:xfrm rot="5400000">
          <a:off x="5652301" y="-2710363"/>
          <a:ext cx="821536" cy="6451916"/>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150000"/>
            </a:lnSpc>
            <a:spcBef>
              <a:spcPct val="0"/>
            </a:spcBef>
            <a:spcAft>
              <a:spcPts val="0"/>
            </a:spcAft>
            <a:buChar char="•"/>
          </a:pPr>
          <a:r>
            <a:rPr lang="es-PE" sz="1200" kern="1200" dirty="0">
              <a:latin typeface="Times New Roman" panose="02020603050405020304" pitchFamily="18" charset="0"/>
              <a:cs typeface="Times New Roman" panose="02020603050405020304" pitchFamily="18" charset="0"/>
            </a:rPr>
            <a:t>Cada unidad del marco de muestreo debe estar identificado con un código de identificación único. Puede complementarse con datos como: nombre de propietario, razón social, etc.</a:t>
          </a:r>
          <a:endParaRPr lang="es-PE" sz="1200" kern="1200" noProof="0" dirty="0">
            <a:solidFill>
              <a:schemeClr val="tx1"/>
            </a:solidFill>
            <a:latin typeface="Times New Roman" panose="02020603050405020304" pitchFamily="18" charset="0"/>
            <a:cs typeface="Times New Roman" panose="02020603050405020304" pitchFamily="18" charset="0"/>
          </a:endParaRPr>
        </a:p>
      </dsp:txBody>
      <dsp:txXfrm rot="-5400000">
        <a:off x="2837111" y="144931"/>
        <a:ext cx="6411812" cy="741328"/>
      </dsp:txXfrm>
    </dsp:sp>
    <dsp:sp modelId="{9AB51666-48FF-4F20-8A98-26B73854CE32}">
      <dsp:nvSpPr>
        <dsp:cNvPr id="0" name=""/>
        <dsp:cNvSpPr/>
      </dsp:nvSpPr>
      <dsp:spPr>
        <a:xfrm>
          <a:off x="792091" y="2135"/>
          <a:ext cx="2045019" cy="1026920"/>
        </a:xfrm>
        <a:prstGeom prst="roundRect">
          <a:avLst/>
        </a:prstGeom>
        <a:solidFill>
          <a:srgbClr val="00B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l" defTabSz="889000">
            <a:lnSpc>
              <a:spcPct val="90000"/>
            </a:lnSpc>
            <a:spcBef>
              <a:spcPct val="0"/>
            </a:spcBef>
            <a:spcAft>
              <a:spcPct val="35000"/>
            </a:spcAft>
            <a:buNone/>
          </a:pPr>
          <a:r>
            <a:rPr lang="es-PE" sz="2000" kern="1200" noProof="0" dirty="0">
              <a:solidFill>
                <a:schemeClr val="tx1"/>
              </a:solidFill>
              <a:latin typeface="Times New Roman" panose="02020603050405020304" pitchFamily="18" charset="0"/>
              <a:cs typeface="Times New Roman" panose="02020603050405020304" pitchFamily="18" charset="0"/>
            </a:rPr>
            <a:t>Identificación</a:t>
          </a:r>
        </a:p>
      </dsp:txBody>
      <dsp:txXfrm>
        <a:off x="842221" y="52265"/>
        <a:ext cx="1944759" cy="926660"/>
      </dsp:txXfrm>
    </dsp:sp>
    <dsp:sp modelId="{8AF496D8-89A4-49F1-B591-96EE4F6C6E14}">
      <dsp:nvSpPr>
        <dsp:cNvPr id="0" name=""/>
        <dsp:cNvSpPr/>
      </dsp:nvSpPr>
      <dsp:spPr>
        <a:xfrm rot="5400000">
          <a:off x="5652301" y="-1632096"/>
          <a:ext cx="821536" cy="6451916"/>
        </a:xfrm>
        <a:prstGeom prst="round2SameRect">
          <a:avLst/>
        </a:prstGeom>
        <a:solidFill>
          <a:schemeClr val="accent2">
            <a:lumMod val="40000"/>
            <a:lumOff val="60000"/>
            <a:alpha val="9000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150000"/>
            </a:lnSpc>
            <a:spcBef>
              <a:spcPct val="0"/>
            </a:spcBef>
            <a:spcAft>
              <a:spcPts val="0"/>
            </a:spcAft>
            <a:buChar char="•"/>
          </a:pPr>
          <a:r>
            <a:rPr lang="es-PE" sz="1200" kern="1200" dirty="0">
              <a:latin typeface="Times New Roman" panose="02020603050405020304" pitchFamily="18" charset="0"/>
              <a:cs typeface="Times New Roman" panose="02020603050405020304" pitchFamily="18" charset="0"/>
            </a:rPr>
            <a:t>El marco </a:t>
          </a:r>
          <a:r>
            <a:rPr lang="es-PE" sz="1200" kern="1200" dirty="0" err="1">
              <a:latin typeface="Times New Roman" panose="02020603050405020304" pitchFamily="18" charset="0"/>
              <a:cs typeface="Times New Roman" panose="02020603050405020304" pitchFamily="18" charset="0"/>
            </a:rPr>
            <a:t>muestral</a:t>
          </a:r>
          <a:r>
            <a:rPr lang="es-PE" sz="1200" kern="1200" dirty="0">
              <a:latin typeface="Times New Roman" panose="02020603050405020304" pitchFamily="18" charset="0"/>
              <a:cs typeface="Times New Roman" panose="02020603050405020304" pitchFamily="18" charset="0"/>
            </a:rPr>
            <a:t> debe contener información que permita la ubicación en el campo de las unidades </a:t>
          </a:r>
          <a:r>
            <a:rPr lang="es-PE" sz="1200" kern="1200" dirty="0" err="1">
              <a:latin typeface="Times New Roman" panose="02020603050405020304" pitchFamily="18" charset="0"/>
              <a:cs typeface="Times New Roman" panose="02020603050405020304" pitchFamily="18" charset="0"/>
            </a:rPr>
            <a:t>muestrales</a:t>
          </a:r>
          <a:r>
            <a:rPr lang="es-PE" sz="1200" kern="1200" dirty="0">
              <a:latin typeface="Times New Roman" panose="02020603050405020304" pitchFamily="18" charset="0"/>
              <a:cs typeface="Times New Roman" panose="02020603050405020304" pitchFamily="18" charset="0"/>
            </a:rPr>
            <a:t>, tales como: </a:t>
          </a:r>
          <a:r>
            <a:rPr lang="es-PE" sz="1200" kern="1200" dirty="0" err="1">
              <a:latin typeface="Times New Roman" panose="02020603050405020304" pitchFamily="18" charset="0"/>
              <a:cs typeface="Times New Roman" panose="02020603050405020304" pitchFamily="18" charset="0"/>
            </a:rPr>
            <a:t>Ubigeo</a:t>
          </a:r>
          <a:r>
            <a:rPr lang="es-PE" sz="1200" kern="1200" dirty="0">
              <a:latin typeface="Times New Roman" panose="02020603050405020304" pitchFamily="18" charset="0"/>
              <a:cs typeface="Times New Roman" panose="02020603050405020304" pitchFamily="18" charset="0"/>
            </a:rPr>
            <a:t>, coordenadas, dirección, teléfono, etc.</a:t>
          </a:r>
          <a:endParaRPr lang="es-PE" sz="1200" kern="1200" noProof="0" dirty="0">
            <a:solidFill>
              <a:schemeClr val="tx1"/>
            </a:solidFill>
            <a:latin typeface="Times New Roman" panose="02020603050405020304" pitchFamily="18" charset="0"/>
            <a:cs typeface="Times New Roman" panose="02020603050405020304" pitchFamily="18" charset="0"/>
          </a:endParaRPr>
        </a:p>
      </dsp:txBody>
      <dsp:txXfrm rot="-5400000">
        <a:off x="2837111" y="1223198"/>
        <a:ext cx="6411812" cy="741328"/>
      </dsp:txXfrm>
    </dsp:sp>
    <dsp:sp modelId="{0F827D5D-7F21-4BEF-A102-47C64E91352C}">
      <dsp:nvSpPr>
        <dsp:cNvPr id="0" name=""/>
        <dsp:cNvSpPr/>
      </dsp:nvSpPr>
      <dsp:spPr>
        <a:xfrm>
          <a:off x="792091" y="1080401"/>
          <a:ext cx="2045019" cy="1026920"/>
        </a:xfrm>
        <a:prstGeom prst="roundRect">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l" defTabSz="889000">
            <a:lnSpc>
              <a:spcPct val="90000"/>
            </a:lnSpc>
            <a:spcBef>
              <a:spcPct val="0"/>
            </a:spcBef>
            <a:spcAft>
              <a:spcPct val="35000"/>
            </a:spcAft>
            <a:buNone/>
          </a:pPr>
          <a:r>
            <a:rPr lang="es-PE" sz="2000" kern="1200" noProof="0" dirty="0">
              <a:solidFill>
                <a:schemeClr val="tx1"/>
              </a:solidFill>
              <a:latin typeface="Times New Roman" panose="02020603050405020304" pitchFamily="18" charset="0"/>
              <a:cs typeface="Times New Roman" panose="02020603050405020304" pitchFamily="18" charset="0"/>
            </a:rPr>
            <a:t>Ubicación</a:t>
          </a:r>
        </a:p>
      </dsp:txBody>
      <dsp:txXfrm>
        <a:off x="842221" y="1130531"/>
        <a:ext cx="1944759" cy="926660"/>
      </dsp:txXfrm>
    </dsp:sp>
    <dsp:sp modelId="{CA9FB3D2-9B4E-4889-946B-F6D475ACE6C1}">
      <dsp:nvSpPr>
        <dsp:cNvPr id="0" name=""/>
        <dsp:cNvSpPr/>
      </dsp:nvSpPr>
      <dsp:spPr>
        <a:xfrm rot="5400000">
          <a:off x="5652301" y="-553830"/>
          <a:ext cx="821536" cy="6451916"/>
        </a:xfrm>
        <a:prstGeom prst="round2Same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150000"/>
            </a:lnSpc>
            <a:spcBef>
              <a:spcPct val="0"/>
            </a:spcBef>
            <a:spcAft>
              <a:spcPts val="0"/>
            </a:spcAft>
            <a:buChar char="•"/>
          </a:pPr>
          <a:r>
            <a:rPr lang="es-PE" sz="1200" kern="1200" dirty="0">
              <a:latin typeface="Times New Roman" panose="02020603050405020304" pitchFamily="18" charset="0"/>
              <a:cs typeface="Times New Roman" panose="02020603050405020304" pitchFamily="18" charset="0"/>
            </a:rPr>
            <a:t>Un marco </a:t>
          </a:r>
          <a:r>
            <a:rPr lang="es-PE" sz="1200" kern="1200" dirty="0" err="1">
              <a:latin typeface="Times New Roman" panose="02020603050405020304" pitchFamily="18" charset="0"/>
              <a:cs typeface="Times New Roman" panose="02020603050405020304" pitchFamily="18" charset="0"/>
            </a:rPr>
            <a:t>muestral</a:t>
          </a:r>
          <a:r>
            <a:rPr lang="es-PE" sz="1200" kern="1200" dirty="0">
              <a:latin typeface="Times New Roman" panose="02020603050405020304" pitchFamily="18" charset="0"/>
              <a:cs typeface="Times New Roman" panose="02020603050405020304" pitchFamily="18" charset="0"/>
            </a:rPr>
            <a:t> eficiente es aquel que dispone de información que permita estratificar las unidades </a:t>
          </a:r>
          <a:r>
            <a:rPr lang="es-PE" sz="1200" kern="1200" dirty="0" err="1">
              <a:latin typeface="Times New Roman" panose="02020603050405020304" pitchFamily="18" charset="0"/>
              <a:cs typeface="Times New Roman" panose="02020603050405020304" pitchFamily="18" charset="0"/>
            </a:rPr>
            <a:t>muestrales</a:t>
          </a:r>
          <a:r>
            <a:rPr lang="es-PE" sz="1200" kern="1200" dirty="0">
              <a:latin typeface="Times New Roman" panose="02020603050405020304" pitchFamily="18" charset="0"/>
              <a:cs typeface="Times New Roman" panose="02020603050405020304" pitchFamily="18" charset="0"/>
            </a:rPr>
            <a:t>. Por tanto, es útil que cada unidad tenga ciertas medidas de tamaño (superficie, capacidad, número de trabajadores, etc.)</a:t>
          </a:r>
          <a:endParaRPr lang="es-PE" sz="1200" kern="1200" noProof="0" dirty="0">
            <a:solidFill>
              <a:schemeClr val="tx1"/>
            </a:solidFill>
            <a:latin typeface="Times New Roman" panose="02020603050405020304" pitchFamily="18" charset="0"/>
            <a:cs typeface="Times New Roman" panose="02020603050405020304" pitchFamily="18" charset="0"/>
          </a:endParaRPr>
        </a:p>
      </dsp:txBody>
      <dsp:txXfrm rot="-5400000">
        <a:off x="2837111" y="2301464"/>
        <a:ext cx="6411812" cy="741328"/>
      </dsp:txXfrm>
    </dsp:sp>
    <dsp:sp modelId="{05987F72-554B-4E59-8821-222F2010FE24}">
      <dsp:nvSpPr>
        <dsp:cNvPr id="0" name=""/>
        <dsp:cNvSpPr/>
      </dsp:nvSpPr>
      <dsp:spPr>
        <a:xfrm>
          <a:off x="792091" y="2158668"/>
          <a:ext cx="2045019" cy="1026920"/>
        </a:xfrm>
        <a:prstGeom prst="roundRect">
          <a:avLst/>
        </a:prstGeom>
        <a:solidFill>
          <a:srgbClr val="FFC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l" defTabSz="889000">
            <a:lnSpc>
              <a:spcPct val="90000"/>
            </a:lnSpc>
            <a:spcBef>
              <a:spcPct val="0"/>
            </a:spcBef>
            <a:spcAft>
              <a:spcPct val="35000"/>
            </a:spcAft>
            <a:buNone/>
          </a:pPr>
          <a:r>
            <a:rPr lang="es-PE" sz="2000" kern="1200" noProof="0" dirty="0">
              <a:solidFill>
                <a:schemeClr val="tx1"/>
              </a:solidFill>
              <a:latin typeface="Times New Roman" panose="02020603050405020304" pitchFamily="18" charset="0"/>
              <a:cs typeface="Times New Roman" panose="02020603050405020304" pitchFamily="18" charset="0"/>
            </a:rPr>
            <a:t>Estratificación</a:t>
          </a:r>
        </a:p>
      </dsp:txBody>
      <dsp:txXfrm>
        <a:off x="842221" y="2208798"/>
        <a:ext cx="1944759" cy="926660"/>
      </dsp:txXfrm>
    </dsp:sp>
    <dsp:sp modelId="{D472FB88-F4A6-4733-BBD6-FCCD74C804B9}">
      <dsp:nvSpPr>
        <dsp:cNvPr id="0" name=""/>
        <dsp:cNvSpPr/>
      </dsp:nvSpPr>
      <dsp:spPr>
        <a:xfrm rot="5400000">
          <a:off x="5652301" y="524436"/>
          <a:ext cx="821536" cy="6451916"/>
        </a:xfrm>
        <a:prstGeom prst="round2SameRect">
          <a:avLst/>
        </a:prstGeom>
        <a:solidFill>
          <a:schemeClr val="accent5">
            <a:lumMod val="90000"/>
            <a:alpha val="9000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150000"/>
            </a:lnSpc>
            <a:spcBef>
              <a:spcPct val="0"/>
            </a:spcBef>
            <a:spcAft>
              <a:spcPts val="0"/>
            </a:spcAft>
            <a:buChar char="•"/>
          </a:pPr>
          <a:r>
            <a:rPr lang="es-PE" sz="1200" kern="1200" dirty="0">
              <a:latin typeface="Times New Roman" panose="02020603050405020304" pitchFamily="18" charset="0"/>
              <a:cs typeface="Times New Roman" panose="02020603050405020304" pitchFamily="18" charset="0"/>
            </a:rPr>
            <a:t>Otros datos que permitan realizar un mantenimiento adecuado, tales como: situación de la unidad, fechas, etc.</a:t>
          </a:r>
          <a:endParaRPr lang="es-PE" sz="1200" kern="1200" noProof="0" dirty="0">
            <a:solidFill>
              <a:schemeClr val="tx1"/>
            </a:solidFill>
            <a:latin typeface="Times New Roman" panose="02020603050405020304" pitchFamily="18" charset="0"/>
            <a:cs typeface="Times New Roman" panose="02020603050405020304" pitchFamily="18" charset="0"/>
          </a:endParaRPr>
        </a:p>
      </dsp:txBody>
      <dsp:txXfrm rot="-5400000">
        <a:off x="2837111" y="3379730"/>
        <a:ext cx="6411812" cy="741328"/>
      </dsp:txXfrm>
    </dsp:sp>
    <dsp:sp modelId="{B77ED579-1174-4833-A02C-24E1C924A899}">
      <dsp:nvSpPr>
        <dsp:cNvPr id="0" name=""/>
        <dsp:cNvSpPr/>
      </dsp:nvSpPr>
      <dsp:spPr>
        <a:xfrm>
          <a:off x="792091" y="3236934"/>
          <a:ext cx="2045019" cy="1026920"/>
        </a:xfrm>
        <a:prstGeom prst="roundRect">
          <a:avLst/>
        </a:prstGeom>
        <a:solidFill>
          <a:srgbClr val="D8164D"/>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l" defTabSz="889000">
            <a:lnSpc>
              <a:spcPct val="90000"/>
            </a:lnSpc>
            <a:spcBef>
              <a:spcPct val="0"/>
            </a:spcBef>
            <a:spcAft>
              <a:spcPct val="35000"/>
            </a:spcAft>
            <a:buNone/>
          </a:pPr>
          <a:r>
            <a:rPr lang="es-PE" sz="2000" kern="1200" noProof="0" dirty="0">
              <a:solidFill>
                <a:schemeClr val="tx1"/>
              </a:solidFill>
              <a:latin typeface="Times New Roman" panose="02020603050405020304" pitchFamily="18" charset="0"/>
              <a:cs typeface="Times New Roman" panose="02020603050405020304" pitchFamily="18" charset="0"/>
            </a:rPr>
            <a:t>Otros</a:t>
          </a:r>
        </a:p>
      </dsp:txBody>
      <dsp:txXfrm>
        <a:off x="842221" y="3287064"/>
        <a:ext cx="1944759" cy="9266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D73168-9009-4CC1-8FAF-7ED74DF59FDD}">
      <dsp:nvSpPr>
        <dsp:cNvPr id="0" name=""/>
        <dsp:cNvSpPr/>
      </dsp:nvSpPr>
      <dsp:spPr>
        <a:xfrm rot="5400000">
          <a:off x="-145897" y="147746"/>
          <a:ext cx="972652" cy="680857"/>
        </a:xfrm>
        <a:prstGeom prst="chevron">
          <a:avLst/>
        </a:prstGeom>
        <a:gradFill rotWithShape="0">
          <a:gsLst>
            <a:gs pos="0">
              <a:srgbClr val="16A085">
                <a:hueOff val="0"/>
                <a:satOff val="0"/>
                <a:lumOff val="0"/>
                <a:alphaOff val="0"/>
                <a:satMod val="103000"/>
                <a:lumMod val="102000"/>
                <a:tint val="94000"/>
              </a:srgbClr>
            </a:gs>
            <a:gs pos="50000">
              <a:srgbClr val="16A085">
                <a:hueOff val="0"/>
                <a:satOff val="0"/>
                <a:lumOff val="0"/>
                <a:alphaOff val="0"/>
                <a:satMod val="110000"/>
                <a:lumMod val="100000"/>
                <a:shade val="100000"/>
              </a:srgbClr>
            </a:gs>
            <a:gs pos="100000">
              <a:srgbClr val="16A085">
                <a:hueOff val="0"/>
                <a:satOff val="0"/>
                <a:lumOff val="0"/>
                <a:alphaOff val="0"/>
                <a:lumMod val="99000"/>
                <a:satMod val="120000"/>
                <a:shade val="78000"/>
              </a:srgbClr>
            </a:gs>
          </a:gsLst>
          <a:lin ang="5400000" scaled="0"/>
        </a:gradFill>
        <a:ln w="6350" cap="flat" cmpd="sng" algn="ctr">
          <a:solidFill>
            <a:srgbClr val="16A085">
              <a:hueOff val="0"/>
              <a:satOff val="0"/>
              <a:lumOff val="0"/>
              <a:alphaOff val="0"/>
            </a:srgb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PE" sz="2000" kern="1200" noProof="0" dirty="0">
            <a:solidFill>
              <a:srgbClr val="0000CC"/>
            </a:solidFill>
            <a:latin typeface="Times New Roman" panose="02020603050405020304" pitchFamily="18" charset="0"/>
            <a:ea typeface="+mn-ea"/>
            <a:cs typeface="Times New Roman" panose="02020603050405020304" pitchFamily="18" charset="0"/>
          </a:endParaRPr>
        </a:p>
      </dsp:txBody>
      <dsp:txXfrm rot="-5400000">
        <a:off x="1" y="342278"/>
        <a:ext cx="680857" cy="291795"/>
      </dsp:txXfrm>
    </dsp:sp>
    <dsp:sp modelId="{D1B6301C-8E0C-4537-82BF-9C555B0057E4}">
      <dsp:nvSpPr>
        <dsp:cNvPr id="0" name=""/>
        <dsp:cNvSpPr/>
      </dsp:nvSpPr>
      <dsp:spPr>
        <a:xfrm rot="5400000">
          <a:off x="4884856" y="-4202150"/>
          <a:ext cx="632224" cy="9040222"/>
        </a:xfrm>
        <a:prstGeom prst="round2SameRect">
          <a:avLst/>
        </a:prstGeom>
        <a:solidFill>
          <a:sysClr val="window" lastClr="FFFFFF">
            <a:alpha val="90000"/>
            <a:hueOff val="0"/>
            <a:satOff val="0"/>
            <a:lumOff val="0"/>
            <a:alphaOff val="0"/>
          </a:sysClr>
        </a:solidFill>
        <a:ln w="6350" cap="flat" cmpd="sng" algn="ctr">
          <a:solidFill>
            <a:srgbClr val="16A085">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PE" sz="2000" kern="1200" noProof="0" dirty="0">
              <a:solidFill>
                <a:srgbClr val="0000CC"/>
              </a:solidFill>
              <a:latin typeface="Times New Roman" panose="02020603050405020304" pitchFamily="18" charset="0"/>
              <a:ea typeface="+mn-ea"/>
              <a:cs typeface="Times New Roman" panose="02020603050405020304" pitchFamily="18" charset="0"/>
            </a:rPr>
            <a:t>Establecimiento de los objetivos</a:t>
          </a:r>
        </a:p>
      </dsp:txBody>
      <dsp:txXfrm rot="-5400000">
        <a:off x="680858" y="32711"/>
        <a:ext cx="9009359" cy="570498"/>
      </dsp:txXfrm>
    </dsp:sp>
    <dsp:sp modelId="{A3D497A7-D532-4540-ABA5-E0AFA6C5C319}">
      <dsp:nvSpPr>
        <dsp:cNvPr id="0" name=""/>
        <dsp:cNvSpPr/>
      </dsp:nvSpPr>
      <dsp:spPr>
        <a:xfrm rot="5400000">
          <a:off x="-145897" y="1001781"/>
          <a:ext cx="972652" cy="680857"/>
        </a:xfrm>
        <a:prstGeom prst="chevron">
          <a:avLst/>
        </a:prstGeom>
        <a:gradFill rotWithShape="0">
          <a:gsLst>
            <a:gs pos="0">
              <a:srgbClr val="9BBB59">
                <a:hueOff val="0"/>
                <a:satOff val="0"/>
                <a:lumOff val="0"/>
                <a:alphaOff val="0"/>
                <a:satMod val="103000"/>
                <a:lumMod val="102000"/>
                <a:tint val="94000"/>
              </a:srgbClr>
            </a:gs>
            <a:gs pos="50000">
              <a:srgbClr val="9BBB59">
                <a:hueOff val="0"/>
                <a:satOff val="0"/>
                <a:lumOff val="0"/>
                <a:alphaOff val="0"/>
                <a:satMod val="110000"/>
                <a:lumMod val="100000"/>
                <a:shade val="100000"/>
              </a:srgbClr>
            </a:gs>
            <a:gs pos="100000">
              <a:srgbClr val="9BBB59">
                <a:hueOff val="0"/>
                <a:satOff val="0"/>
                <a:lumOff val="0"/>
                <a:alphaOff val="0"/>
                <a:lumMod val="99000"/>
                <a:satMod val="120000"/>
                <a:shade val="78000"/>
              </a:srgbClr>
            </a:gs>
          </a:gsLst>
          <a:lin ang="5400000" scaled="0"/>
        </a:gradFill>
        <a:ln w="6350" cap="flat" cmpd="sng" algn="ctr">
          <a:solidFill>
            <a:srgbClr val="9BBB59">
              <a:hueOff val="0"/>
              <a:satOff val="0"/>
              <a:lumOff val="0"/>
              <a:alphaOff val="0"/>
            </a:srgb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PE" sz="2000" kern="1200" noProof="0" dirty="0">
            <a:solidFill>
              <a:srgbClr val="0000CC"/>
            </a:solidFill>
            <a:latin typeface="Times New Roman" panose="02020603050405020304" pitchFamily="18" charset="0"/>
            <a:ea typeface="+mn-ea"/>
            <a:cs typeface="Times New Roman" panose="02020603050405020304" pitchFamily="18" charset="0"/>
          </a:endParaRPr>
        </a:p>
      </dsp:txBody>
      <dsp:txXfrm rot="-5400000">
        <a:off x="1" y="1196313"/>
        <a:ext cx="680857" cy="291795"/>
      </dsp:txXfrm>
    </dsp:sp>
    <dsp:sp modelId="{F14DE7F0-BD53-4946-9F6D-D927C668D998}">
      <dsp:nvSpPr>
        <dsp:cNvPr id="0" name=""/>
        <dsp:cNvSpPr/>
      </dsp:nvSpPr>
      <dsp:spPr>
        <a:xfrm rot="5400000">
          <a:off x="4884856" y="-3348116"/>
          <a:ext cx="632224" cy="9040222"/>
        </a:xfrm>
        <a:prstGeom prst="round2SameRect">
          <a:avLst/>
        </a:prstGeom>
        <a:solidFill>
          <a:sysClr val="window" lastClr="FFFFFF">
            <a:alpha val="90000"/>
            <a:hueOff val="0"/>
            <a:satOff val="0"/>
            <a:lumOff val="0"/>
            <a:alphaOff val="0"/>
          </a:sysClr>
        </a:solidFill>
        <a:ln w="6350" cap="flat" cmpd="sng" algn="ctr">
          <a:solidFill>
            <a:srgbClr val="9BBB59">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PE" sz="2000" kern="1200" noProof="0" dirty="0">
              <a:solidFill>
                <a:srgbClr val="0000CC"/>
              </a:solidFill>
              <a:latin typeface="Times New Roman" panose="02020603050405020304" pitchFamily="18" charset="0"/>
              <a:ea typeface="+mn-ea"/>
              <a:cs typeface="Times New Roman" panose="02020603050405020304" pitchFamily="18" charset="0"/>
            </a:rPr>
            <a:t>Determinar la Población objetivo y el Marco de Muestreo</a:t>
          </a:r>
        </a:p>
      </dsp:txBody>
      <dsp:txXfrm rot="-5400000">
        <a:off x="680858" y="886745"/>
        <a:ext cx="9009359" cy="570498"/>
      </dsp:txXfrm>
    </dsp:sp>
    <dsp:sp modelId="{C6D61CCF-0EA3-47D7-B8A8-326E37FFEC22}">
      <dsp:nvSpPr>
        <dsp:cNvPr id="0" name=""/>
        <dsp:cNvSpPr/>
      </dsp:nvSpPr>
      <dsp:spPr>
        <a:xfrm rot="5400000">
          <a:off x="-145897" y="1855815"/>
          <a:ext cx="972652" cy="680857"/>
        </a:xfrm>
        <a:prstGeom prst="chevron">
          <a:avLst/>
        </a:prstGeom>
        <a:gradFill rotWithShape="0">
          <a:gsLst>
            <a:gs pos="0">
              <a:srgbClr val="F39C12">
                <a:hueOff val="0"/>
                <a:satOff val="0"/>
                <a:lumOff val="0"/>
                <a:alphaOff val="0"/>
                <a:satMod val="103000"/>
                <a:lumMod val="102000"/>
                <a:tint val="94000"/>
              </a:srgbClr>
            </a:gs>
            <a:gs pos="50000">
              <a:srgbClr val="F39C12">
                <a:hueOff val="0"/>
                <a:satOff val="0"/>
                <a:lumOff val="0"/>
                <a:alphaOff val="0"/>
                <a:satMod val="110000"/>
                <a:lumMod val="100000"/>
                <a:shade val="100000"/>
              </a:srgbClr>
            </a:gs>
            <a:gs pos="100000">
              <a:srgbClr val="F39C12">
                <a:hueOff val="0"/>
                <a:satOff val="0"/>
                <a:lumOff val="0"/>
                <a:alphaOff val="0"/>
                <a:lumMod val="99000"/>
                <a:satMod val="120000"/>
                <a:shade val="78000"/>
              </a:srgbClr>
            </a:gs>
          </a:gsLst>
          <a:lin ang="5400000" scaled="0"/>
        </a:gradFill>
        <a:ln w="6350" cap="flat" cmpd="sng" algn="ctr">
          <a:solidFill>
            <a:srgbClr val="F39C12">
              <a:hueOff val="0"/>
              <a:satOff val="0"/>
              <a:lumOff val="0"/>
              <a:alphaOff val="0"/>
            </a:srgb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PE" sz="2000" kern="1200" noProof="0" dirty="0">
            <a:solidFill>
              <a:srgbClr val="0000CC"/>
            </a:solidFill>
            <a:latin typeface="Times New Roman" panose="02020603050405020304" pitchFamily="18" charset="0"/>
            <a:ea typeface="+mn-ea"/>
            <a:cs typeface="Times New Roman" panose="02020603050405020304" pitchFamily="18" charset="0"/>
          </a:endParaRPr>
        </a:p>
      </dsp:txBody>
      <dsp:txXfrm rot="-5400000">
        <a:off x="1" y="2050347"/>
        <a:ext cx="680857" cy="291795"/>
      </dsp:txXfrm>
    </dsp:sp>
    <dsp:sp modelId="{E0D34FE1-9CAE-4DC8-AE46-75D2588D3B76}">
      <dsp:nvSpPr>
        <dsp:cNvPr id="0" name=""/>
        <dsp:cNvSpPr/>
      </dsp:nvSpPr>
      <dsp:spPr>
        <a:xfrm rot="5400000">
          <a:off x="4884856" y="-2494081"/>
          <a:ext cx="632224" cy="9040222"/>
        </a:xfrm>
        <a:prstGeom prst="round2SameRect">
          <a:avLst/>
        </a:prstGeom>
        <a:solidFill>
          <a:sysClr val="window" lastClr="FFFFFF">
            <a:alpha val="90000"/>
            <a:hueOff val="0"/>
            <a:satOff val="0"/>
            <a:lumOff val="0"/>
            <a:alphaOff val="0"/>
          </a:sysClr>
        </a:solidFill>
        <a:ln w="6350" cap="flat" cmpd="sng" algn="ctr">
          <a:solidFill>
            <a:srgbClr val="F39C12">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PE" sz="2000" kern="1200" noProof="0" dirty="0">
              <a:solidFill>
                <a:srgbClr val="0000CC"/>
              </a:solidFill>
              <a:latin typeface="Times New Roman" panose="02020603050405020304" pitchFamily="18" charset="0"/>
              <a:ea typeface="+mn-ea"/>
              <a:cs typeface="Times New Roman" panose="02020603050405020304" pitchFamily="18" charset="0"/>
            </a:rPr>
            <a:t>Diseño </a:t>
          </a:r>
          <a:r>
            <a:rPr lang="es-PE" sz="2000" kern="1200" noProof="0" dirty="0" err="1">
              <a:solidFill>
                <a:srgbClr val="0000CC"/>
              </a:solidFill>
              <a:latin typeface="Times New Roman" panose="02020603050405020304" pitchFamily="18" charset="0"/>
              <a:ea typeface="+mn-ea"/>
              <a:cs typeface="Times New Roman" panose="02020603050405020304" pitchFamily="18" charset="0"/>
            </a:rPr>
            <a:t>Muestral</a:t>
          </a:r>
          <a:endParaRPr lang="es-PE" sz="2000" kern="1200" noProof="0" dirty="0">
            <a:solidFill>
              <a:srgbClr val="0000CC"/>
            </a:solidFill>
            <a:latin typeface="Times New Roman" panose="02020603050405020304" pitchFamily="18" charset="0"/>
            <a:ea typeface="+mn-ea"/>
            <a:cs typeface="Times New Roman" panose="02020603050405020304" pitchFamily="18" charset="0"/>
          </a:endParaRPr>
        </a:p>
      </dsp:txBody>
      <dsp:txXfrm rot="-5400000">
        <a:off x="680858" y="1740780"/>
        <a:ext cx="9009359" cy="570498"/>
      </dsp:txXfrm>
    </dsp:sp>
    <dsp:sp modelId="{DDC30081-D5C9-4A99-B7F1-A944D018EDEB}">
      <dsp:nvSpPr>
        <dsp:cNvPr id="0" name=""/>
        <dsp:cNvSpPr/>
      </dsp:nvSpPr>
      <dsp:spPr>
        <a:xfrm rot="5400000">
          <a:off x="-145897" y="2709849"/>
          <a:ext cx="972652" cy="680857"/>
        </a:xfrm>
        <a:prstGeom prst="chevron">
          <a:avLst/>
        </a:prstGeom>
        <a:gradFill rotWithShape="0">
          <a:gsLst>
            <a:gs pos="0">
              <a:srgbClr val="C0392B">
                <a:hueOff val="0"/>
                <a:satOff val="0"/>
                <a:lumOff val="0"/>
                <a:alphaOff val="0"/>
                <a:satMod val="103000"/>
                <a:lumMod val="102000"/>
                <a:tint val="94000"/>
              </a:srgbClr>
            </a:gs>
            <a:gs pos="50000">
              <a:srgbClr val="C0392B">
                <a:hueOff val="0"/>
                <a:satOff val="0"/>
                <a:lumOff val="0"/>
                <a:alphaOff val="0"/>
                <a:satMod val="110000"/>
                <a:lumMod val="100000"/>
                <a:shade val="100000"/>
              </a:srgbClr>
            </a:gs>
            <a:gs pos="100000">
              <a:srgbClr val="C0392B">
                <a:hueOff val="0"/>
                <a:satOff val="0"/>
                <a:lumOff val="0"/>
                <a:alphaOff val="0"/>
                <a:lumMod val="99000"/>
                <a:satMod val="120000"/>
                <a:shade val="78000"/>
              </a:srgbClr>
            </a:gs>
          </a:gsLst>
          <a:lin ang="5400000" scaled="0"/>
        </a:gradFill>
        <a:ln w="6350" cap="flat" cmpd="sng" algn="ctr">
          <a:solidFill>
            <a:srgbClr val="C0392B">
              <a:hueOff val="0"/>
              <a:satOff val="0"/>
              <a:lumOff val="0"/>
              <a:alphaOff val="0"/>
            </a:srgb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PE" sz="2000" kern="1200" noProof="0" dirty="0">
            <a:solidFill>
              <a:srgbClr val="0000CC"/>
            </a:solidFill>
            <a:latin typeface="Times New Roman" panose="02020603050405020304" pitchFamily="18" charset="0"/>
            <a:ea typeface="+mn-ea"/>
            <a:cs typeface="Times New Roman" panose="02020603050405020304" pitchFamily="18" charset="0"/>
          </a:endParaRPr>
        </a:p>
      </dsp:txBody>
      <dsp:txXfrm rot="-5400000">
        <a:off x="1" y="2904381"/>
        <a:ext cx="680857" cy="291795"/>
      </dsp:txXfrm>
    </dsp:sp>
    <dsp:sp modelId="{A4A26374-E9F6-4717-8918-24C620AEFDBB}">
      <dsp:nvSpPr>
        <dsp:cNvPr id="0" name=""/>
        <dsp:cNvSpPr/>
      </dsp:nvSpPr>
      <dsp:spPr>
        <a:xfrm rot="5400000">
          <a:off x="4884856" y="-1640047"/>
          <a:ext cx="632224" cy="9040222"/>
        </a:xfrm>
        <a:prstGeom prst="round2SameRect">
          <a:avLst/>
        </a:prstGeom>
        <a:solidFill>
          <a:sysClr val="window" lastClr="FFFFFF">
            <a:alpha val="90000"/>
            <a:hueOff val="0"/>
            <a:satOff val="0"/>
            <a:lumOff val="0"/>
            <a:alphaOff val="0"/>
          </a:sysClr>
        </a:solidFill>
        <a:ln w="6350" cap="flat" cmpd="sng" algn="ctr">
          <a:solidFill>
            <a:srgbClr val="C0392B">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PE" sz="2000" kern="1200" noProof="0" dirty="0">
              <a:solidFill>
                <a:srgbClr val="0000CC"/>
              </a:solidFill>
              <a:latin typeface="Times New Roman" panose="02020603050405020304" pitchFamily="18" charset="0"/>
              <a:ea typeface="+mn-ea"/>
              <a:cs typeface="Times New Roman" panose="02020603050405020304" pitchFamily="18" charset="0"/>
            </a:rPr>
            <a:t>Método de Medición</a:t>
          </a:r>
        </a:p>
      </dsp:txBody>
      <dsp:txXfrm rot="-5400000">
        <a:off x="680858" y="2594814"/>
        <a:ext cx="9009359" cy="570498"/>
      </dsp:txXfrm>
    </dsp:sp>
    <dsp:sp modelId="{5D3F72D6-B10F-4C6C-B514-BB32AC4AA8B7}">
      <dsp:nvSpPr>
        <dsp:cNvPr id="0" name=""/>
        <dsp:cNvSpPr/>
      </dsp:nvSpPr>
      <dsp:spPr>
        <a:xfrm rot="5400000">
          <a:off x="-145897" y="3563884"/>
          <a:ext cx="972652" cy="680857"/>
        </a:xfrm>
        <a:prstGeom prst="chevron">
          <a:avLst/>
        </a:prstGeom>
        <a:gradFill rotWithShape="0">
          <a:gsLst>
            <a:gs pos="0">
              <a:srgbClr val="2C3F50">
                <a:hueOff val="0"/>
                <a:satOff val="0"/>
                <a:lumOff val="0"/>
                <a:alphaOff val="0"/>
                <a:satMod val="103000"/>
                <a:lumMod val="102000"/>
                <a:tint val="94000"/>
              </a:srgbClr>
            </a:gs>
            <a:gs pos="50000">
              <a:srgbClr val="2C3F50">
                <a:hueOff val="0"/>
                <a:satOff val="0"/>
                <a:lumOff val="0"/>
                <a:alphaOff val="0"/>
                <a:satMod val="110000"/>
                <a:lumMod val="100000"/>
                <a:shade val="100000"/>
              </a:srgbClr>
            </a:gs>
            <a:gs pos="100000">
              <a:srgbClr val="2C3F50">
                <a:hueOff val="0"/>
                <a:satOff val="0"/>
                <a:lumOff val="0"/>
                <a:alphaOff val="0"/>
                <a:lumMod val="99000"/>
                <a:satMod val="120000"/>
                <a:shade val="78000"/>
              </a:srgbClr>
            </a:gs>
          </a:gsLst>
          <a:lin ang="5400000" scaled="0"/>
        </a:gradFill>
        <a:ln w="6350" cap="flat" cmpd="sng" algn="ctr">
          <a:solidFill>
            <a:srgbClr val="2C3F50">
              <a:hueOff val="0"/>
              <a:satOff val="0"/>
              <a:lumOff val="0"/>
              <a:alphaOff val="0"/>
            </a:srgb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PE" sz="2000" kern="1200" noProof="0" dirty="0">
            <a:solidFill>
              <a:srgbClr val="0000CC"/>
            </a:solidFill>
            <a:latin typeface="Times New Roman" panose="02020603050405020304" pitchFamily="18" charset="0"/>
            <a:ea typeface="+mn-ea"/>
            <a:cs typeface="Times New Roman" panose="02020603050405020304" pitchFamily="18" charset="0"/>
          </a:endParaRPr>
        </a:p>
      </dsp:txBody>
      <dsp:txXfrm rot="-5400000">
        <a:off x="1" y="3758416"/>
        <a:ext cx="680857" cy="291795"/>
      </dsp:txXfrm>
    </dsp:sp>
    <dsp:sp modelId="{C53D8A06-841B-4019-A0BD-AB3473BDD58C}">
      <dsp:nvSpPr>
        <dsp:cNvPr id="0" name=""/>
        <dsp:cNvSpPr/>
      </dsp:nvSpPr>
      <dsp:spPr>
        <a:xfrm rot="5400000">
          <a:off x="4884856" y="-786012"/>
          <a:ext cx="632224" cy="9040222"/>
        </a:xfrm>
        <a:prstGeom prst="round2SameRect">
          <a:avLst/>
        </a:prstGeom>
        <a:solidFill>
          <a:sysClr val="window" lastClr="FFFFFF">
            <a:alpha val="90000"/>
            <a:hueOff val="0"/>
            <a:satOff val="0"/>
            <a:lumOff val="0"/>
            <a:alphaOff val="0"/>
          </a:sysClr>
        </a:solidFill>
        <a:ln w="6350" cap="flat" cmpd="sng" algn="ctr">
          <a:solidFill>
            <a:srgbClr val="2C3F50">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PE" sz="2000" kern="1200" noProof="0" dirty="0">
              <a:solidFill>
                <a:srgbClr val="0000CC"/>
              </a:solidFill>
              <a:latin typeface="Times New Roman" panose="02020603050405020304" pitchFamily="18" charset="0"/>
              <a:ea typeface="+mn-ea"/>
              <a:cs typeface="Times New Roman" panose="02020603050405020304" pitchFamily="18" charset="0"/>
            </a:rPr>
            <a:t>Instrumento de Medición</a:t>
          </a:r>
        </a:p>
      </dsp:txBody>
      <dsp:txXfrm rot="-5400000">
        <a:off x="680858" y="3448849"/>
        <a:ext cx="9009359" cy="57049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D73168-9009-4CC1-8FAF-7ED74DF59FDD}">
      <dsp:nvSpPr>
        <dsp:cNvPr id="0" name=""/>
        <dsp:cNvSpPr/>
      </dsp:nvSpPr>
      <dsp:spPr>
        <a:xfrm rot="5400000">
          <a:off x="-145897" y="147746"/>
          <a:ext cx="972652" cy="680857"/>
        </a:xfrm>
        <a:prstGeom prst="chevron">
          <a:avLst/>
        </a:prstGeom>
        <a:gradFill rotWithShape="0">
          <a:gsLst>
            <a:gs pos="0">
              <a:srgbClr val="16A085">
                <a:hueOff val="0"/>
                <a:satOff val="0"/>
                <a:lumOff val="0"/>
                <a:alphaOff val="0"/>
                <a:satMod val="103000"/>
                <a:lumMod val="102000"/>
                <a:tint val="94000"/>
              </a:srgbClr>
            </a:gs>
            <a:gs pos="50000">
              <a:srgbClr val="16A085">
                <a:hueOff val="0"/>
                <a:satOff val="0"/>
                <a:lumOff val="0"/>
                <a:alphaOff val="0"/>
                <a:satMod val="110000"/>
                <a:lumMod val="100000"/>
                <a:shade val="100000"/>
              </a:srgbClr>
            </a:gs>
            <a:gs pos="100000">
              <a:srgbClr val="16A085">
                <a:hueOff val="0"/>
                <a:satOff val="0"/>
                <a:lumOff val="0"/>
                <a:alphaOff val="0"/>
                <a:lumMod val="99000"/>
                <a:satMod val="120000"/>
                <a:shade val="78000"/>
              </a:srgbClr>
            </a:gs>
          </a:gsLst>
          <a:lin ang="5400000" scaled="0"/>
        </a:gradFill>
        <a:ln w="6350" cap="flat" cmpd="sng" algn="ctr">
          <a:solidFill>
            <a:srgbClr val="16A085">
              <a:hueOff val="0"/>
              <a:satOff val="0"/>
              <a:lumOff val="0"/>
              <a:alphaOff val="0"/>
            </a:srgb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PE" sz="2000" kern="1200" noProof="0" dirty="0">
            <a:solidFill>
              <a:srgbClr val="0000CC"/>
            </a:solidFill>
            <a:latin typeface="Times New Roman" panose="02020603050405020304" pitchFamily="18" charset="0"/>
            <a:ea typeface="+mn-ea"/>
            <a:cs typeface="Times New Roman" panose="02020603050405020304" pitchFamily="18" charset="0"/>
          </a:endParaRPr>
        </a:p>
      </dsp:txBody>
      <dsp:txXfrm rot="-5400000">
        <a:off x="1" y="342278"/>
        <a:ext cx="680857" cy="291795"/>
      </dsp:txXfrm>
    </dsp:sp>
    <dsp:sp modelId="{D1B6301C-8E0C-4537-82BF-9C555B0057E4}">
      <dsp:nvSpPr>
        <dsp:cNvPr id="0" name=""/>
        <dsp:cNvSpPr/>
      </dsp:nvSpPr>
      <dsp:spPr>
        <a:xfrm rot="5400000">
          <a:off x="4884856" y="-4202150"/>
          <a:ext cx="632224" cy="9040222"/>
        </a:xfrm>
        <a:prstGeom prst="round2SameRect">
          <a:avLst/>
        </a:prstGeom>
        <a:solidFill>
          <a:sysClr val="window" lastClr="FFFFFF">
            <a:alpha val="90000"/>
            <a:hueOff val="0"/>
            <a:satOff val="0"/>
            <a:lumOff val="0"/>
            <a:alphaOff val="0"/>
          </a:sysClr>
        </a:solidFill>
        <a:ln w="6350" cap="flat" cmpd="sng" algn="ctr">
          <a:solidFill>
            <a:srgbClr val="16A085">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PE" sz="2000" kern="1200" noProof="0" dirty="0">
              <a:solidFill>
                <a:srgbClr val="0000CC"/>
              </a:solidFill>
              <a:latin typeface="Times New Roman" panose="02020603050405020304" pitchFamily="18" charset="0"/>
              <a:ea typeface="+mn-ea"/>
              <a:cs typeface="Times New Roman" panose="02020603050405020304" pitchFamily="18" charset="0"/>
            </a:rPr>
            <a:t>Capacitación de los encuestadores</a:t>
          </a:r>
        </a:p>
      </dsp:txBody>
      <dsp:txXfrm rot="-5400000">
        <a:off x="680858" y="32711"/>
        <a:ext cx="9009359" cy="570498"/>
      </dsp:txXfrm>
    </dsp:sp>
    <dsp:sp modelId="{A3D497A7-D532-4540-ABA5-E0AFA6C5C319}">
      <dsp:nvSpPr>
        <dsp:cNvPr id="0" name=""/>
        <dsp:cNvSpPr/>
      </dsp:nvSpPr>
      <dsp:spPr>
        <a:xfrm rot="5400000">
          <a:off x="-145897" y="1001781"/>
          <a:ext cx="972652" cy="680857"/>
        </a:xfrm>
        <a:prstGeom prst="chevron">
          <a:avLst/>
        </a:prstGeom>
        <a:gradFill rotWithShape="0">
          <a:gsLst>
            <a:gs pos="0">
              <a:srgbClr val="9BBB59">
                <a:hueOff val="0"/>
                <a:satOff val="0"/>
                <a:lumOff val="0"/>
                <a:alphaOff val="0"/>
                <a:satMod val="103000"/>
                <a:lumMod val="102000"/>
                <a:tint val="94000"/>
              </a:srgbClr>
            </a:gs>
            <a:gs pos="50000">
              <a:srgbClr val="9BBB59">
                <a:hueOff val="0"/>
                <a:satOff val="0"/>
                <a:lumOff val="0"/>
                <a:alphaOff val="0"/>
                <a:satMod val="110000"/>
                <a:lumMod val="100000"/>
                <a:shade val="100000"/>
              </a:srgbClr>
            </a:gs>
            <a:gs pos="100000">
              <a:srgbClr val="9BBB59">
                <a:hueOff val="0"/>
                <a:satOff val="0"/>
                <a:lumOff val="0"/>
                <a:alphaOff val="0"/>
                <a:lumMod val="99000"/>
                <a:satMod val="120000"/>
                <a:shade val="78000"/>
              </a:srgbClr>
            </a:gs>
          </a:gsLst>
          <a:lin ang="5400000" scaled="0"/>
        </a:gradFill>
        <a:ln w="6350" cap="flat" cmpd="sng" algn="ctr">
          <a:solidFill>
            <a:srgbClr val="9BBB59">
              <a:hueOff val="0"/>
              <a:satOff val="0"/>
              <a:lumOff val="0"/>
              <a:alphaOff val="0"/>
            </a:srgb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PE" sz="2000" kern="1200" noProof="0" dirty="0">
            <a:solidFill>
              <a:srgbClr val="0000CC"/>
            </a:solidFill>
            <a:latin typeface="Times New Roman" panose="02020603050405020304" pitchFamily="18" charset="0"/>
            <a:ea typeface="+mn-ea"/>
            <a:cs typeface="Times New Roman" panose="02020603050405020304" pitchFamily="18" charset="0"/>
          </a:endParaRPr>
        </a:p>
      </dsp:txBody>
      <dsp:txXfrm rot="-5400000">
        <a:off x="1" y="1196313"/>
        <a:ext cx="680857" cy="291795"/>
      </dsp:txXfrm>
    </dsp:sp>
    <dsp:sp modelId="{F14DE7F0-BD53-4946-9F6D-D927C668D998}">
      <dsp:nvSpPr>
        <dsp:cNvPr id="0" name=""/>
        <dsp:cNvSpPr/>
      </dsp:nvSpPr>
      <dsp:spPr>
        <a:xfrm rot="5400000">
          <a:off x="4884856" y="-3348116"/>
          <a:ext cx="632224" cy="9040222"/>
        </a:xfrm>
        <a:prstGeom prst="round2SameRect">
          <a:avLst/>
        </a:prstGeom>
        <a:solidFill>
          <a:sysClr val="window" lastClr="FFFFFF">
            <a:alpha val="90000"/>
            <a:hueOff val="0"/>
            <a:satOff val="0"/>
            <a:lumOff val="0"/>
            <a:alphaOff val="0"/>
          </a:sysClr>
        </a:solidFill>
        <a:ln w="6350" cap="flat" cmpd="sng" algn="ctr">
          <a:solidFill>
            <a:srgbClr val="9BBB59">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PE" sz="2000" kern="1200" noProof="0" dirty="0">
              <a:solidFill>
                <a:srgbClr val="0000CC"/>
              </a:solidFill>
              <a:latin typeface="Times New Roman" panose="02020603050405020304" pitchFamily="18" charset="0"/>
              <a:ea typeface="+mn-ea"/>
              <a:cs typeface="Times New Roman" panose="02020603050405020304" pitchFamily="18" charset="0"/>
            </a:rPr>
            <a:t>Aplicación de la prueba piloto</a:t>
          </a:r>
        </a:p>
      </dsp:txBody>
      <dsp:txXfrm rot="-5400000">
        <a:off x="680858" y="886745"/>
        <a:ext cx="9009359" cy="570498"/>
      </dsp:txXfrm>
    </dsp:sp>
    <dsp:sp modelId="{C6D61CCF-0EA3-47D7-B8A8-326E37FFEC22}">
      <dsp:nvSpPr>
        <dsp:cNvPr id="0" name=""/>
        <dsp:cNvSpPr/>
      </dsp:nvSpPr>
      <dsp:spPr>
        <a:xfrm rot="5400000">
          <a:off x="-145897" y="1855815"/>
          <a:ext cx="972652" cy="680857"/>
        </a:xfrm>
        <a:prstGeom prst="chevron">
          <a:avLst/>
        </a:prstGeom>
        <a:gradFill rotWithShape="0">
          <a:gsLst>
            <a:gs pos="0">
              <a:srgbClr val="F39C12">
                <a:hueOff val="0"/>
                <a:satOff val="0"/>
                <a:lumOff val="0"/>
                <a:alphaOff val="0"/>
                <a:satMod val="103000"/>
                <a:lumMod val="102000"/>
                <a:tint val="94000"/>
              </a:srgbClr>
            </a:gs>
            <a:gs pos="50000">
              <a:srgbClr val="F39C12">
                <a:hueOff val="0"/>
                <a:satOff val="0"/>
                <a:lumOff val="0"/>
                <a:alphaOff val="0"/>
                <a:satMod val="110000"/>
                <a:lumMod val="100000"/>
                <a:shade val="100000"/>
              </a:srgbClr>
            </a:gs>
            <a:gs pos="100000">
              <a:srgbClr val="F39C12">
                <a:hueOff val="0"/>
                <a:satOff val="0"/>
                <a:lumOff val="0"/>
                <a:alphaOff val="0"/>
                <a:lumMod val="99000"/>
                <a:satMod val="120000"/>
                <a:shade val="78000"/>
              </a:srgbClr>
            </a:gs>
          </a:gsLst>
          <a:lin ang="5400000" scaled="0"/>
        </a:gradFill>
        <a:ln w="6350" cap="flat" cmpd="sng" algn="ctr">
          <a:solidFill>
            <a:srgbClr val="F39C12">
              <a:hueOff val="0"/>
              <a:satOff val="0"/>
              <a:lumOff val="0"/>
              <a:alphaOff val="0"/>
            </a:srgb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PE" sz="2000" kern="1200" noProof="0" dirty="0">
            <a:solidFill>
              <a:srgbClr val="0000CC"/>
            </a:solidFill>
            <a:latin typeface="Times New Roman" panose="02020603050405020304" pitchFamily="18" charset="0"/>
            <a:ea typeface="+mn-ea"/>
            <a:cs typeface="Times New Roman" panose="02020603050405020304" pitchFamily="18" charset="0"/>
          </a:endParaRPr>
        </a:p>
      </dsp:txBody>
      <dsp:txXfrm rot="-5400000">
        <a:off x="1" y="2050347"/>
        <a:ext cx="680857" cy="291795"/>
      </dsp:txXfrm>
    </dsp:sp>
    <dsp:sp modelId="{E0D34FE1-9CAE-4DC8-AE46-75D2588D3B76}">
      <dsp:nvSpPr>
        <dsp:cNvPr id="0" name=""/>
        <dsp:cNvSpPr/>
      </dsp:nvSpPr>
      <dsp:spPr>
        <a:xfrm rot="5400000">
          <a:off x="4884856" y="-2494081"/>
          <a:ext cx="632224" cy="9040222"/>
        </a:xfrm>
        <a:prstGeom prst="round2SameRect">
          <a:avLst/>
        </a:prstGeom>
        <a:solidFill>
          <a:sysClr val="window" lastClr="FFFFFF">
            <a:alpha val="90000"/>
            <a:hueOff val="0"/>
            <a:satOff val="0"/>
            <a:lumOff val="0"/>
            <a:alphaOff val="0"/>
          </a:sysClr>
        </a:solidFill>
        <a:ln w="6350" cap="flat" cmpd="sng" algn="ctr">
          <a:solidFill>
            <a:srgbClr val="F39C12">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PE" sz="2000" kern="1200" noProof="0" dirty="0">
              <a:solidFill>
                <a:srgbClr val="0000CC"/>
              </a:solidFill>
              <a:latin typeface="Times New Roman" panose="02020603050405020304" pitchFamily="18" charset="0"/>
              <a:ea typeface="+mn-ea"/>
              <a:cs typeface="Times New Roman" panose="02020603050405020304" pitchFamily="18" charset="0"/>
            </a:rPr>
            <a:t>Organización del trabajo de campo</a:t>
          </a:r>
        </a:p>
      </dsp:txBody>
      <dsp:txXfrm rot="-5400000">
        <a:off x="680858" y="1740780"/>
        <a:ext cx="9009359" cy="570498"/>
      </dsp:txXfrm>
    </dsp:sp>
    <dsp:sp modelId="{DDC30081-D5C9-4A99-B7F1-A944D018EDEB}">
      <dsp:nvSpPr>
        <dsp:cNvPr id="0" name=""/>
        <dsp:cNvSpPr/>
      </dsp:nvSpPr>
      <dsp:spPr>
        <a:xfrm rot="5400000">
          <a:off x="-145897" y="2709849"/>
          <a:ext cx="972652" cy="680857"/>
        </a:xfrm>
        <a:prstGeom prst="chevron">
          <a:avLst/>
        </a:prstGeom>
        <a:gradFill rotWithShape="0">
          <a:gsLst>
            <a:gs pos="0">
              <a:srgbClr val="C0392B">
                <a:hueOff val="0"/>
                <a:satOff val="0"/>
                <a:lumOff val="0"/>
                <a:alphaOff val="0"/>
                <a:satMod val="103000"/>
                <a:lumMod val="102000"/>
                <a:tint val="94000"/>
              </a:srgbClr>
            </a:gs>
            <a:gs pos="50000">
              <a:srgbClr val="C0392B">
                <a:hueOff val="0"/>
                <a:satOff val="0"/>
                <a:lumOff val="0"/>
                <a:alphaOff val="0"/>
                <a:satMod val="110000"/>
                <a:lumMod val="100000"/>
                <a:shade val="100000"/>
              </a:srgbClr>
            </a:gs>
            <a:gs pos="100000">
              <a:srgbClr val="C0392B">
                <a:hueOff val="0"/>
                <a:satOff val="0"/>
                <a:lumOff val="0"/>
                <a:alphaOff val="0"/>
                <a:lumMod val="99000"/>
                <a:satMod val="120000"/>
                <a:shade val="78000"/>
              </a:srgbClr>
            </a:gs>
          </a:gsLst>
          <a:lin ang="5400000" scaled="0"/>
        </a:gradFill>
        <a:ln w="6350" cap="flat" cmpd="sng" algn="ctr">
          <a:solidFill>
            <a:srgbClr val="C0392B">
              <a:hueOff val="0"/>
              <a:satOff val="0"/>
              <a:lumOff val="0"/>
              <a:alphaOff val="0"/>
            </a:srgb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PE" sz="2000" kern="1200" noProof="0" dirty="0">
            <a:solidFill>
              <a:srgbClr val="0000CC"/>
            </a:solidFill>
            <a:latin typeface="Times New Roman" panose="02020603050405020304" pitchFamily="18" charset="0"/>
            <a:ea typeface="+mn-ea"/>
            <a:cs typeface="Times New Roman" panose="02020603050405020304" pitchFamily="18" charset="0"/>
          </a:endParaRPr>
        </a:p>
      </dsp:txBody>
      <dsp:txXfrm rot="-5400000">
        <a:off x="1" y="2904381"/>
        <a:ext cx="680857" cy="291795"/>
      </dsp:txXfrm>
    </dsp:sp>
    <dsp:sp modelId="{A4A26374-E9F6-4717-8918-24C620AEFDBB}">
      <dsp:nvSpPr>
        <dsp:cNvPr id="0" name=""/>
        <dsp:cNvSpPr/>
      </dsp:nvSpPr>
      <dsp:spPr>
        <a:xfrm rot="5400000">
          <a:off x="4884856" y="-1640047"/>
          <a:ext cx="632224" cy="9040222"/>
        </a:xfrm>
        <a:prstGeom prst="round2SameRect">
          <a:avLst/>
        </a:prstGeom>
        <a:solidFill>
          <a:sysClr val="window" lastClr="FFFFFF">
            <a:alpha val="90000"/>
            <a:hueOff val="0"/>
            <a:satOff val="0"/>
            <a:lumOff val="0"/>
            <a:alphaOff val="0"/>
          </a:sysClr>
        </a:solidFill>
        <a:ln w="6350" cap="flat" cmpd="sng" algn="ctr">
          <a:solidFill>
            <a:srgbClr val="C0392B">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PE" sz="2000" kern="1200" noProof="0" dirty="0">
              <a:solidFill>
                <a:srgbClr val="0000CC"/>
              </a:solidFill>
              <a:latin typeface="Times New Roman" panose="02020603050405020304" pitchFamily="18" charset="0"/>
              <a:ea typeface="+mn-ea"/>
              <a:cs typeface="Times New Roman" panose="02020603050405020304" pitchFamily="18" charset="0"/>
            </a:rPr>
            <a:t>Recolección de la información</a:t>
          </a:r>
        </a:p>
      </dsp:txBody>
      <dsp:txXfrm rot="-5400000">
        <a:off x="680858" y="2594814"/>
        <a:ext cx="9009359" cy="570498"/>
      </dsp:txXfrm>
    </dsp:sp>
    <dsp:sp modelId="{5D3F72D6-B10F-4C6C-B514-BB32AC4AA8B7}">
      <dsp:nvSpPr>
        <dsp:cNvPr id="0" name=""/>
        <dsp:cNvSpPr/>
      </dsp:nvSpPr>
      <dsp:spPr>
        <a:xfrm rot="5400000">
          <a:off x="-145897" y="3563884"/>
          <a:ext cx="972652" cy="680857"/>
        </a:xfrm>
        <a:prstGeom prst="chevron">
          <a:avLst/>
        </a:prstGeom>
        <a:gradFill rotWithShape="0">
          <a:gsLst>
            <a:gs pos="0">
              <a:srgbClr val="2C3F50">
                <a:hueOff val="0"/>
                <a:satOff val="0"/>
                <a:lumOff val="0"/>
                <a:alphaOff val="0"/>
                <a:satMod val="103000"/>
                <a:lumMod val="102000"/>
                <a:tint val="94000"/>
              </a:srgbClr>
            </a:gs>
            <a:gs pos="50000">
              <a:srgbClr val="2C3F50">
                <a:hueOff val="0"/>
                <a:satOff val="0"/>
                <a:lumOff val="0"/>
                <a:alphaOff val="0"/>
                <a:satMod val="110000"/>
                <a:lumMod val="100000"/>
                <a:shade val="100000"/>
              </a:srgbClr>
            </a:gs>
            <a:gs pos="100000">
              <a:srgbClr val="2C3F50">
                <a:hueOff val="0"/>
                <a:satOff val="0"/>
                <a:lumOff val="0"/>
                <a:alphaOff val="0"/>
                <a:lumMod val="99000"/>
                <a:satMod val="120000"/>
                <a:shade val="78000"/>
              </a:srgbClr>
            </a:gs>
          </a:gsLst>
          <a:lin ang="5400000" scaled="0"/>
        </a:gradFill>
        <a:ln w="6350" cap="flat" cmpd="sng" algn="ctr">
          <a:solidFill>
            <a:srgbClr val="2C3F50">
              <a:hueOff val="0"/>
              <a:satOff val="0"/>
              <a:lumOff val="0"/>
              <a:alphaOff val="0"/>
            </a:srgb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PE" sz="2000" kern="1200" noProof="0" dirty="0">
            <a:solidFill>
              <a:srgbClr val="0000CC"/>
            </a:solidFill>
            <a:latin typeface="Times New Roman" panose="02020603050405020304" pitchFamily="18" charset="0"/>
            <a:ea typeface="+mn-ea"/>
            <a:cs typeface="Times New Roman" panose="02020603050405020304" pitchFamily="18" charset="0"/>
          </a:endParaRPr>
        </a:p>
      </dsp:txBody>
      <dsp:txXfrm rot="-5400000">
        <a:off x="1" y="3758416"/>
        <a:ext cx="680857" cy="291795"/>
      </dsp:txXfrm>
    </dsp:sp>
    <dsp:sp modelId="{C53D8A06-841B-4019-A0BD-AB3473BDD58C}">
      <dsp:nvSpPr>
        <dsp:cNvPr id="0" name=""/>
        <dsp:cNvSpPr/>
      </dsp:nvSpPr>
      <dsp:spPr>
        <a:xfrm rot="5400000">
          <a:off x="4884856" y="-786012"/>
          <a:ext cx="632224" cy="9040222"/>
        </a:xfrm>
        <a:prstGeom prst="round2SameRect">
          <a:avLst/>
        </a:prstGeom>
        <a:solidFill>
          <a:sysClr val="window" lastClr="FFFFFF">
            <a:alpha val="90000"/>
            <a:hueOff val="0"/>
            <a:satOff val="0"/>
            <a:lumOff val="0"/>
            <a:alphaOff val="0"/>
          </a:sysClr>
        </a:solidFill>
        <a:ln w="6350" cap="flat" cmpd="sng" algn="ctr">
          <a:solidFill>
            <a:srgbClr val="2C3F50">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PE" sz="2000" kern="1200" noProof="0" dirty="0">
              <a:solidFill>
                <a:srgbClr val="0000CC"/>
              </a:solidFill>
              <a:latin typeface="Times New Roman" panose="02020603050405020304" pitchFamily="18" charset="0"/>
              <a:ea typeface="+mn-ea"/>
              <a:cs typeface="Times New Roman" panose="02020603050405020304" pitchFamily="18" charset="0"/>
            </a:rPr>
            <a:t>Análisis de datos</a:t>
          </a:r>
        </a:p>
      </dsp:txBody>
      <dsp:txXfrm rot="-5400000">
        <a:off x="680858" y="3448849"/>
        <a:ext cx="9009359" cy="57049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sz="quarter" idx="1"/>
          </p:nvPr>
        </p:nvSpPr>
        <p:spPr>
          <a:xfrm>
            <a:off x="3858536" y="0"/>
            <a:ext cx="2951851" cy="497126"/>
          </a:xfrm>
          <a:prstGeom prst="rect">
            <a:avLst/>
          </a:prstGeom>
        </p:spPr>
        <p:txBody>
          <a:bodyPr vert="horz" lIns="91440" tIns="45720" rIns="91440" bIns="45720" rtlCol="0"/>
          <a:lstStyle>
            <a:lvl1pPr algn="r">
              <a:defRPr sz="1200"/>
            </a:lvl1pPr>
          </a:lstStyle>
          <a:p>
            <a:fld id="{995AEC99-511A-4368-825E-B109CA4CD5D2}" type="datetimeFigureOut">
              <a:rPr lang="es-PE" smtClean="0"/>
              <a:t>21/07/2022</a:t>
            </a:fld>
            <a:endParaRPr lang="es-PE"/>
          </a:p>
        </p:txBody>
      </p:sp>
      <p:sp>
        <p:nvSpPr>
          <p:cNvPr id="4" name="3 Marcador de pie de página"/>
          <p:cNvSpPr>
            <a:spLocks noGrp="1"/>
          </p:cNvSpPr>
          <p:nvPr>
            <p:ph type="ftr" sz="quarter" idx="2"/>
          </p:nvPr>
        </p:nvSpPr>
        <p:spPr>
          <a:xfrm>
            <a:off x="0" y="9443662"/>
            <a:ext cx="2951851" cy="497126"/>
          </a:xfrm>
          <a:prstGeom prst="rect">
            <a:avLst/>
          </a:prstGeom>
        </p:spPr>
        <p:txBody>
          <a:bodyPr vert="horz" lIns="91440" tIns="45720" rIns="91440" bIns="45720" rtlCol="0" anchor="b"/>
          <a:lstStyle>
            <a:lvl1pPr algn="l">
              <a:defRPr sz="1200"/>
            </a:lvl1pPr>
          </a:lstStyle>
          <a:p>
            <a:endParaRPr lang="es-PE"/>
          </a:p>
        </p:txBody>
      </p:sp>
      <p:sp>
        <p:nvSpPr>
          <p:cNvPr id="5" name="4 Marcador de número de diapositiva"/>
          <p:cNvSpPr>
            <a:spLocks noGrp="1"/>
          </p:cNvSpPr>
          <p:nvPr>
            <p:ph type="sldNum" sz="quarter" idx="3"/>
          </p:nvPr>
        </p:nvSpPr>
        <p:spPr>
          <a:xfrm>
            <a:off x="3858536" y="9443662"/>
            <a:ext cx="2951851" cy="497126"/>
          </a:xfrm>
          <a:prstGeom prst="rect">
            <a:avLst/>
          </a:prstGeom>
        </p:spPr>
        <p:txBody>
          <a:bodyPr vert="horz" lIns="91440" tIns="45720" rIns="91440" bIns="45720" rtlCol="0" anchor="b"/>
          <a:lstStyle>
            <a:lvl1pPr algn="r">
              <a:defRPr sz="1200"/>
            </a:lvl1pPr>
          </a:lstStyle>
          <a:p>
            <a:fld id="{544FC2B3-0916-4578-898D-6F86DC458C42}" type="slidenum">
              <a:rPr lang="es-PE" smtClean="0"/>
              <a:t>‹Nº›</a:t>
            </a:fld>
            <a:endParaRPr lang="es-PE"/>
          </a:p>
        </p:txBody>
      </p:sp>
    </p:spTree>
    <p:extLst>
      <p:ext uri="{BB962C8B-B14F-4D97-AF65-F5344CB8AC3E}">
        <p14:creationId xmlns:p14="http://schemas.microsoft.com/office/powerpoint/2010/main" val="31085596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58536" y="0"/>
            <a:ext cx="2951851" cy="497126"/>
          </a:xfrm>
          <a:prstGeom prst="rect">
            <a:avLst/>
          </a:prstGeom>
        </p:spPr>
        <p:txBody>
          <a:bodyPr vert="horz" lIns="91440" tIns="45720" rIns="91440" bIns="45720" rtlCol="0"/>
          <a:lstStyle>
            <a:lvl1pPr algn="r">
              <a:defRPr sz="1200"/>
            </a:lvl1pPr>
          </a:lstStyle>
          <a:p>
            <a:fld id="{17143EAC-15C1-4D71-A119-9BE402F9319D}" type="datetimeFigureOut">
              <a:rPr lang="es-ES" smtClean="0"/>
              <a:t>21/07/2022</a:t>
            </a:fld>
            <a:endParaRPr lang="es-ES"/>
          </a:p>
        </p:txBody>
      </p:sp>
      <p:sp>
        <p:nvSpPr>
          <p:cNvPr id="4" name="3 Marcador de imagen de diapositiva"/>
          <p:cNvSpPr>
            <a:spLocks noGrp="1" noRot="1" noChangeAspect="1"/>
          </p:cNvSpPr>
          <p:nvPr>
            <p:ph type="sldImg" idx="2"/>
          </p:nvPr>
        </p:nvSpPr>
        <p:spPr>
          <a:xfrm>
            <a:off x="93663" y="746125"/>
            <a:ext cx="6624637" cy="372745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1197" y="4722694"/>
            <a:ext cx="5449570" cy="447413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9443662"/>
            <a:ext cx="2951851" cy="497126"/>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58536" y="9443662"/>
            <a:ext cx="2951851" cy="497126"/>
          </a:xfrm>
          <a:prstGeom prst="rect">
            <a:avLst/>
          </a:prstGeom>
        </p:spPr>
        <p:txBody>
          <a:bodyPr vert="horz" lIns="91440" tIns="45720" rIns="91440" bIns="45720" rtlCol="0" anchor="b"/>
          <a:lstStyle>
            <a:lvl1pPr algn="r">
              <a:defRPr sz="1200"/>
            </a:lvl1pPr>
          </a:lstStyle>
          <a:p>
            <a:fld id="{61BE6750-68B8-4739-92F9-7C473A8477D0}" type="slidenum">
              <a:rPr lang="es-ES" smtClean="0"/>
              <a:t>‹Nº›</a:t>
            </a:fld>
            <a:endParaRPr lang="es-ES"/>
          </a:p>
        </p:txBody>
      </p:sp>
    </p:spTree>
    <p:extLst>
      <p:ext uri="{BB962C8B-B14F-4D97-AF65-F5344CB8AC3E}">
        <p14:creationId xmlns:p14="http://schemas.microsoft.com/office/powerpoint/2010/main" val="3238778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7"/>
            <a:ext cx="103632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endParaRPr lang="es-ES" dirty="0"/>
          </a:p>
        </p:txBody>
      </p:sp>
      <p:sp>
        <p:nvSpPr>
          <p:cNvPr id="5" name="4 Marcador de pie de página"/>
          <p:cNvSpPr>
            <a:spLocks noGrp="1"/>
          </p:cNvSpPr>
          <p:nvPr>
            <p:ph type="ftr" sz="quarter" idx="11"/>
          </p:nvPr>
        </p:nvSpPr>
        <p:spPr/>
        <p:txBody>
          <a:bodyPr/>
          <a:lstStyle>
            <a:lvl1pPr>
              <a:defRPr/>
            </a:lvl1pPr>
          </a:lstStyle>
          <a:p>
            <a:endParaRPr lang="es-ES" dirty="0"/>
          </a:p>
        </p:txBody>
      </p:sp>
      <p:sp>
        <p:nvSpPr>
          <p:cNvPr id="6" name="5 Marcador de número de diapositiva"/>
          <p:cNvSpPr>
            <a:spLocks noGrp="1"/>
          </p:cNvSpPr>
          <p:nvPr>
            <p:ph type="sldNum" sz="quarter" idx="12"/>
          </p:nvPr>
        </p:nvSpPr>
        <p:spPr/>
        <p:txBody>
          <a:bodyPr/>
          <a:lstStyle>
            <a:lvl1pPr>
              <a:defRPr/>
            </a:lvl1pPr>
          </a:lstStyle>
          <a:p>
            <a:fld id="{8A3C74BC-EAEC-4829-B149-F05155E15AE6}"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24942212-1B80-458E-BA68-71B93337D696}"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40"/>
            <a:ext cx="27432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09600" y="274640"/>
            <a:ext cx="80264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65B512D4-7990-49E5-AABC-FF7D56FFDBB2}"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 dirty="0"/>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C001CEE3-733B-484A-A5A7-DCB580719C24}"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2"/>
            <a:ext cx="103632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E8FD9ACC-7AA4-453B-BD91-B18F714DFDB1}"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sz="3200"/>
            </a:lvl1pPr>
          </a:lstStyle>
          <a:p>
            <a:r>
              <a:rPr lang="es-ES"/>
              <a:t>Haga clic para modificar el estilo de título del patrón</a:t>
            </a:r>
          </a:p>
        </p:txBody>
      </p:sp>
      <p:sp>
        <p:nvSpPr>
          <p:cNvPr id="3" name="2 Marcador de contenido"/>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6B178690-2EF6-4777-9884-7B9E68686839}"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609600" y="1535114"/>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6193370" y="1535114"/>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53A36DD2-48E9-459D-851E-0DF73A8C9364}"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76180F89-3DAB-4CC7-A86D-E5BBA5323A4D}"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C7280EE4-2FA0-435D-8763-DD477C83091E}"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3" y="273050"/>
            <a:ext cx="4011084" cy="1162051"/>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CBE92A1E-2FF2-481E-8EB4-9E741ECB107D}"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1"/>
            <a:ext cx="7315200" cy="566739"/>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9"/>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DDBE0B42-BE70-46F2-8040-6288FC6C4649}"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124744"/>
            <a:ext cx="10972800" cy="5760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
        <p:nvSpPr>
          <p:cNvPr id="1027" name="Rectangle 3"/>
          <p:cNvSpPr>
            <a:spLocks noGrp="1" noChangeArrowheads="1"/>
          </p:cNvSpPr>
          <p:nvPr>
            <p:ph type="body" idx="1"/>
          </p:nvPr>
        </p:nvSpPr>
        <p:spPr bwMode="auto">
          <a:xfrm>
            <a:off x="609600" y="1783357"/>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028" name="Rectangle 4"/>
          <p:cNvSpPr>
            <a:spLocks noGrp="1" noChangeArrowheads="1"/>
          </p:cNvSpPr>
          <p:nvPr>
            <p:ph type="dt" sz="half" idx="2"/>
          </p:nvPr>
        </p:nvSpPr>
        <p:spPr bwMode="auto">
          <a:xfrm>
            <a:off x="609600" y="6245226"/>
            <a:ext cx="28448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dirty="0"/>
          </a:p>
        </p:txBody>
      </p:sp>
      <p:sp>
        <p:nvSpPr>
          <p:cNvPr id="1029" name="Rectangle 5"/>
          <p:cNvSpPr>
            <a:spLocks noGrp="1" noChangeArrowheads="1"/>
          </p:cNvSpPr>
          <p:nvPr>
            <p:ph type="ftr" sz="quarter" idx="3"/>
          </p:nvPr>
        </p:nvSpPr>
        <p:spPr bwMode="auto">
          <a:xfrm>
            <a:off x="4165600" y="6245226"/>
            <a:ext cx="38608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8737600" y="6245226"/>
            <a:ext cx="28448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3BC5FFF-090F-4DE2-A06E-A9EE7E89C559}" type="slidenum">
              <a:rPr lang="es-ES"/>
              <a:pPr/>
              <a:t>‹Nº›</a:t>
            </a:fld>
            <a:endParaRPr lang="es-ES"/>
          </a:p>
        </p:txBody>
      </p:sp>
      <p:pic>
        <p:nvPicPr>
          <p:cNvPr id="4" name="Imagen 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5419" y="0"/>
            <a:ext cx="12247419"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eumed.net/cursecon/libreria/drm/drm-estad.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135560" y="1196753"/>
            <a:ext cx="7772400" cy="2663825"/>
          </a:xfrm>
        </p:spPr>
        <p:txBody>
          <a:bodyPr/>
          <a:lstStyle/>
          <a:p>
            <a:r>
              <a:rPr lang="es-PE" sz="4800" b="1" dirty="0">
                <a:solidFill>
                  <a:srgbClr val="0000CC"/>
                </a:solidFill>
                <a:latin typeface="Times New Roman" panose="02020603050405020304" pitchFamily="18" charset="0"/>
                <a:cs typeface="Times New Roman" panose="02020603050405020304" pitchFamily="18" charset="0"/>
              </a:rPr>
              <a:t>TÉCNICAS DE MUESTREO CON SPSS Y STATA</a:t>
            </a:r>
            <a:endParaRPr lang="es-ES" sz="4800" b="1" dirty="0">
              <a:solidFill>
                <a:srgbClr val="0000CC"/>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2" name="CuadroTexto 1"/>
          <p:cNvSpPr txBox="1"/>
          <p:nvPr/>
        </p:nvSpPr>
        <p:spPr>
          <a:xfrm>
            <a:off x="3681500" y="3883445"/>
            <a:ext cx="4680520" cy="923330"/>
          </a:xfrm>
          <a:prstGeom prst="rect">
            <a:avLst/>
          </a:prstGeom>
          <a:noFill/>
        </p:spPr>
        <p:txBody>
          <a:bodyPr wrap="square" rtlCol="0">
            <a:spAutoFit/>
          </a:bodyPr>
          <a:lstStyle/>
          <a:p>
            <a:pPr algn="ctr">
              <a:lnSpc>
                <a:spcPct val="150000"/>
              </a:lnSpc>
            </a:pPr>
            <a:r>
              <a:rPr lang="es-PE" b="1" dirty="0">
                <a:solidFill>
                  <a:srgbClr val="0000CC"/>
                </a:solidFill>
                <a:latin typeface="Times New Roman" panose="02020603050405020304" pitchFamily="18" charset="0"/>
                <a:cs typeface="Times New Roman" panose="02020603050405020304" pitchFamily="18" charset="0"/>
              </a:rPr>
              <a:t>Willer David </a:t>
            </a:r>
            <a:r>
              <a:rPr lang="es-PE" b="1" dirty="0" err="1">
                <a:solidFill>
                  <a:srgbClr val="0000CC"/>
                </a:solidFill>
                <a:latin typeface="Times New Roman" panose="02020603050405020304" pitchFamily="18" charset="0"/>
                <a:cs typeface="Times New Roman" panose="02020603050405020304" pitchFamily="18" charset="0"/>
              </a:rPr>
              <a:t>Chanduví</a:t>
            </a:r>
            <a:r>
              <a:rPr lang="es-PE" b="1" dirty="0">
                <a:solidFill>
                  <a:srgbClr val="0000CC"/>
                </a:solidFill>
                <a:latin typeface="Times New Roman" panose="02020603050405020304" pitchFamily="18" charset="0"/>
                <a:cs typeface="Times New Roman" panose="02020603050405020304" pitchFamily="18" charset="0"/>
              </a:rPr>
              <a:t> </a:t>
            </a:r>
            <a:r>
              <a:rPr lang="es-PE" b="1" dirty="0" err="1">
                <a:solidFill>
                  <a:srgbClr val="0000CC"/>
                </a:solidFill>
                <a:latin typeface="Times New Roman" panose="02020603050405020304" pitchFamily="18" charset="0"/>
                <a:cs typeface="Times New Roman" panose="02020603050405020304" pitchFamily="18" charset="0"/>
              </a:rPr>
              <a:t>Puicón</a:t>
            </a:r>
            <a:endParaRPr lang="es-PE" b="1" dirty="0">
              <a:solidFill>
                <a:srgbClr val="0000CC"/>
              </a:solidFill>
              <a:latin typeface="Times New Roman" panose="02020603050405020304" pitchFamily="18" charset="0"/>
              <a:cs typeface="Times New Roman" panose="02020603050405020304" pitchFamily="18" charset="0"/>
            </a:endParaRPr>
          </a:p>
          <a:p>
            <a:pPr algn="ctr">
              <a:lnSpc>
                <a:spcPct val="150000"/>
              </a:lnSpc>
            </a:pPr>
            <a:r>
              <a:rPr lang="es-PE" b="1" dirty="0">
                <a:solidFill>
                  <a:srgbClr val="0000CC"/>
                </a:solidFill>
                <a:latin typeface="Times New Roman" panose="02020603050405020304" pitchFamily="18" charset="0"/>
                <a:cs typeface="Times New Roman" panose="02020603050405020304" pitchFamily="18" charset="0"/>
              </a:rPr>
              <a:t>wdchpunmsm@gmail.com</a:t>
            </a:r>
          </a:p>
        </p:txBody>
      </p:sp>
    </p:spTree>
    <p:extLst>
      <p:ext uri="{BB962C8B-B14F-4D97-AF65-F5344CB8AC3E}">
        <p14:creationId xmlns:p14="http://schemas.microsoft.com/office/powerpoint/2010/main" val="1057982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559496" y="1700808"/>
            <a:ext cx="9073008" cy="3717578"/>
          </a:xfrm>
          <a:prstGeom prst="rect">
            <a:avLst/>
          </a:prstGeom>
        </p:spPr>
      </p:pic>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TÉRMINOS TÉCNICOS DE MUESTREO</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550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608168" y="2100157"/>
            <a:ext cx="3567571" cy="3046988"/>
          </a:xfrm>
          <a:prstGeom prst="rect">
            <a:avLst/>
          </a:prstGeom>
        </p:spPr>
        <p:txBody>
          <a:bodyPr wrap="square">
            <a:spAutoFit/>
          </a:bodyPr>
          <a:lstStyle/>
          <a:p>
            <a:pPr algn="just">
              <a:lnSpc>
                <a:spcPct val="150000"/>
              </a:lnSpc>
            </a:pPr>
            <a:r>
              <a:rPr lang="es-ES" sz="1600" dirty="0">
                <a:solidFill>
                  <a:srgbClr val="0000CC"/>
                </a:solidFill>
                <a:latin typeface="Times New Roman" panose="02020603050405020304" pitchFamily="18" charset="0"/>
                <a:ea typeface="Times New Roman" panose="02020603050405020304" pitchFamily="18" charset="0"/>
              </a:rPr>
              <a:t>El término muestreo se refiere al </a:t>
            </a:r>
            <a:r>
              <a:rPr lang="es-ES" sz="1600" i="1" dirty="0">
                <a:solidFill>
                  <a:srgbClr val="0000CC"/>
                </a:solidFill>
                <a:latin typeface="Times New Roman" panose="02020603050405020304" pitchFamily="18" charset="0"/>
                <a:ea typeface="Times New Roman" panose="02020603050405020304" pitchFamily="18" charset="0"/>
              </a:rPr>
              <a:t>proceso de selección de una parte o subconjunto de la población para que represente al conjunto</a:t>
            </a:r>
            <a:r>
              <a:rPr lang="es-ES" sz="1600" dirty="0">
                <a:solidFill>
                  <a:srgbClr val="0000CC"/>
                </a:solidFill>
                <a:latin typeface="Times New Roman" panose="02020603050405020304" pitchFamily="18" charset="0"/>
                <a:ea typeface="Times New Roman" panose="02020603050405020304" pitchFamily="18" charset="0"/>
              </a:rPr>
              <a:t>, por tanto, una muestra es una parte o subconjunto de la población que mediante las técnicas estadísticas nos permiten a partir de los datos </a:t>
            </a:r>
            <a:r>
              <a:rPr lang="es-ES" sz="1600" dirty="0" err="1">
                <a:solidFill>
                  <a:srgbClr val="0000CC"/>
                </a:solidFill>
                <a:latin typeface="Times New Roman" panose="02020603050405020304" pitchFamily="18" charset="0"/>
                <a:ea typeface="Times New Roman" panose="02020603050405020304" pitchFamily="18" charset="0"/>
              </a:rPr>
              <a:t>muestrales</a:t>
            </a:r>
            <a:r>
              <a:rPr lang="es-ES" sz="1600" dirty="0">
                <a:solidFill>
                  <a:srgbClr val="0000CC"/>
                </a:solidFill>
                <a:latin typeface="Times New Roman" panose="02020603050405020304" pitchFamily="18" charset="0"/>
                <a:ea typeface="Times New Roman" panose="02020603050405020304" pitchFamily="18" charset="0"/>
              </a:rPr>
              <a:t> inferir resultados a la población.</a:t>
            </a:r>
            <a:endParaRPr lang="es-PE" sz="1600" dirty="0">
              <a:solidFill>
                <a:srgbClr val="0000CC"/>
              </a:solidFill>
            </a:endParaRPr>
          </a:p>
        </p:txBody>
      </p:sp>
      <p:pic>
        <p:nvPicPr>
          <p:cNvPr id="6" name="Picture 2" descr="Muestreo probabilísti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1967467"/>
            <a:ext cx="5184575" cy="3312368"/>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TÉRMINOS TÉCNICOS DE MUESTREO</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8" name="Conector recto 7"/>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5186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2"/>
          <p:cNvGraphicFramePr/>
          <p:nvPr>
            <p:extLst>
              <p:ext uri="{D42A27DB-BD31-4B8C-83A1-F6EECF244321}">
                <p14:modId xmlns:p14="http://schemas.microsoft.com/office/powerpoint/2010/main" val="1370849152"/>
              </p:ext>
            </p:extLst>
          </p:nvPr>
        </p:nvGraphicFramePr>
        <p:xfrm>
          <a:off x="1895611" y="1340768"/>
          <a:ext cx="8128000" cy="4265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TÉRMINOS TÉCNICOS DE MUESTREO</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7" name="Conector recto 6"/>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1026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2"/>
          <p:cNvGraphicFramePr/>
          <p:nvPr>
            <p:extLst>
              <p:ext uri="{D42A27DB-BD31-4B8C-83A1-F6EECF244321}">
                <p14:modId xmlns:p14="http://schemas.microsoft.com/office/powerpoint/2010/main" val="3475672604"/>
              </p:ext>
            </p:extLst>
          </p:nvPr>
        </p:nvGraphicFramePr>
        <p:xfrm>
          <a:off x="1847528" y="1268760"/>
          <a:ext cx="8568952" cy="4265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TÉRMINOS TÉCNICOS DE MUESTREO</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7" name="Conector recto 6"/>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4575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2"/>
          <p:cNvGraphicFramePr/>
          <p:nvPr>
            <p:extLst>
              <p:ext uri="{D42A27DB-BD31-4B8C-83A1-F6EECF244321}">
                <p14:modId xmlns:p14="http://schemas.microsoft.com/office/powerpoint/2010/main" val="3534972938"/>
              </p:ext>
            </p:extLst>
          </p:nvPr>
        </p:nvGraphicFramePr>
        <p:xfrm>
          <a:off x="1127448" y="1412776"/>
          <a:ext cx="10081120" cy="4265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INFORMACIÓN DEL MARCO DE MUESTREO</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7" name="Conector recto 6"/>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4424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MARCO DE MUESTREO Y POBLACIÓN</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11" name="Conector recto 10"/>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 name="CuadroTexto 2"/>
              <p:cNvSpPr txBox="1"/>
              <p:nvPr/>
            </p:nvSpPr>
            <p:spPr>
              <a:xfrm>
                <a:off x="1203783" y="4689641"/>
                <a:ext cx="2929840" cy="4246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s-PE" sz="2400" i="1" smtClean="0">
                              <a:solidFill>
                                <a:srgbClr val="0000CC"/>
                              </a:solidFill>
                              <a:latin typeface="Cambria Math" panose="02040503050406030204" pitchFamily="18" charset="0"/>
                            </a:rPr>
                          </m:ctrlPr>
                        </m:dPr>
                        <m:e>
                          <m:sSub>
                            <m:sSubPr>
                              <m:ctrlPr>
                                <a:rPr lang="es-PE" sz="2400" i="1" smtClean="0">
                                  <a:solidFill>
                                    <a:srgbClr val="0000CC"/>
                                  </a:solidFill>
                                  <a:latin typeface="Cambria Math" panose="02040503050406030204" pitchFamily="18" charset="0"/>
                                </a:rPr>
                              </m:ctrlPr>
                            </m:sSubPr>
                            <m:e>
                              <m:r>
                                <a:rPr lang="es-PE" sz="2400" b="0" i="1" smtClean="0">
                                  <a:solidFill>
                                    <a:srgbClr val="0000CC"/>
                                  </a:solidFill>
                                  <a:latin typeface="Cambria Math" panose="02040503050406030204" pitchFamily="18" charset="0"/>
                                </a:rPr>
                                <m:t>𝑂</m:t>
                              </m:r>
                            </m:e>
                            <m:sub>
                              <m:r>
                                <a:rPr lang="es-PE" sz="2400" b="0" i="1" smtClean="0">
                                  <a:solidFill>
                                    <a:srgbClr val="0000CC"/>
                                  </a:solidFill>
                                  <a:latin typeface="Cambria Math" panose="02040503050406030204" pitchFamily="18" charset="0"/>
                                </a:rPr>
                                <m:t>𝑗</m:t>
                              </m:r>
                            </m:sub>
                          </m:sSub>
                        </m:e>
                      </m:d>
                      <m:r>
                        <a:rPr lang="es-PE" sz="2400" b="0" i="1" smtClean="0">
                          <a:solidFill>
                            <a:srgbClr val="0000CC"/>
                          </a:solidFill>
                          <a:latin typeface="Cambria Math" panose="02040503050406030204" pitchFamily="18" charset="0"/>
                        </a:rPr>
                        <m:t>=</m:t>
                      </m:r>
                      <m:d>
                        <m:dPr>
                          <m:begChr m:val="{"/>
                          <m:endChr m:val="}"/>
                          <m:ctrlPr>
                            <a:rPr lang="es-PE" sz="2400" b="0" i="1" smtClean="0">
                              <a:solidFill>
                                <a:srgbClr val="0000CC"/>
                              </a:solidFill>
                              <a:latin typeface="Cambria Math" panose="02040503050406030204" pitchFamily="18" charset="0"/>
                            </a:rPr>
                          </m:ctrlPr>
                        </m:dPr>
                        <m:e>
                          <m:sSub>
                            <m:sSubPr>
                              <m:ctrlPr>
                                <a:rPr lang="es-PE" sz="2400" b="0" i="1" smtClean="0">
                                  <a:solidFill>
                                    <a:srgbClr val="0000CC"/>
                                  </a:solidFill>
                                  <a:latin typeface="Cambria Math" panose="02040503050406030204" pitchFamily="18" charset="0"/>
                                </a:rPr>
                              </m:ctrlPr>
                            </m:sSubPr>
                            <m:e>
                              <m:r>
                                <a:rPr lang="es-PE" sz="2400" b="0" i="1" smtClean="0">
                                  <a:solidFill>
                                    <a:srgbClr val="0000CC"/>
                                  </a:solidFill>
                                  <a:latin typeface="Cambria Math" panose="02040503050406030204" pitchFamily="18" charset="0"/>
                                </a:rPr>
                                <m:t>𝑂</m:t>
                              </m:r>
                            </m:e>
                            <m:sub>
                              <m:r>
                                <a:rPr lang="es-PE" sz="2400" b="0" i="1" smtClean="0">
                                  <a:solidFill>
                                    <a:srgbClr val="0000CC"/>
                                  </a:solidFill>
                                  <a:latin typeface="Cambria Math" panose="02040503050406030204" pitchFamily="18" charset="0"/>
                                </a:rPr>
                                <m:t>1</m:t>
                              </m:r>
                            </m:sub>
                          </m:sSub>
                          <m:r>
                            <a:rPr lang="es-PE" sz="2400" b="0" i="1" smtClean="0">
                              <a:solidFill>
                                <a:srgbClr val="0000CC"/>
                              </a:solidFill>
                              <a:latin typeface="Cambria Math" panose="02040503050406030204" pitchFamily="18" charset="0"/>
                            </a:rPr>
                            <m:t>, </m:t>
                          </m:r>
                          <m:sSub>
                            <m:sSubPr>
                              <m:ctrlPr>
                                <a:rPr lang="es-PE" sz="2400" b="0" i="1" smtClean="0">
                                  <a:solidFill>
                                    <a:srgbClr val="0000CC"/>
                                  </a:solidFill>
                                  <a:latin typeface="Cambria Math" panose="02040503050406030204" pitchFamily="18" charset="0"/>
                                </a:rPr>
                              </m:ctrlPr>
                            </m:sSubPr>
                            <m:e>
                              <m:r>
                                <a:rPr lang="es-PE" sz="2400" b="0" i="1" smtClean="0">
                                  <a:solidFill>
                                    <a:srgbClr val="0000CC"/>
                                  </a:solidFill>
                                  <a:latin typeface="Cambria Math" panose="02040503050406030204" pitchFamily="18" charset="0"/>
                                </a:rPr>
                                <m:t>𝑂</m:t>
                              </m:r>
                            </m:e>
                            <m:sub>
                              <m:r>
                                <a:rPr lang="es-PE" sz="2400" b="0" i="1" smtClean="0">
                                  <a:solidFill>
                                    <a:srgbClr val="0000CC"/>
                                  </a:solidFill>
                                  <a:latin typeface="Cambria Math" panose="02040503050406030204" pitchFamily="18" charset="0"/>
                                </a:rPr>
                                <m:t>2</m:t>
                              </m:r>
                            </m:sub>
                          </m:sSub>
                          <m:r>
                            <a:rPr lang="es-PE" sz="2400" b="0" i="1" smtClean="0">
                              <a:solidFill>
                                <a:srgbClr val="0000CC"/>
                              </a:solidFill>
                              <a:latin typeface="Cambria Math" panose="02040503050406030204" pitchFamily="18" charset="0"/>
                            </a:rPr>
                            <m:t>, …, </m:t>
                          </m:r>
                          <m:sSub>
                            <m:sSubPr>
                              <m:ctrlPr>
                                <a:rPr lang="es-PE" sz="2400" b="0" i="1" smtClean="0">
                                  <a:solidFill>
                                    <a:srgbClr val="0000CC"/>
                                  </a:solidFill>
                                  <a:latin typeface="Cambria Math" panose="02040503050406030204" pitchFamily="18" charset="0"/>
                                </a:rPr>
                              </m:ctrlPr>
                            </m:sSubPr>
                            <m:e>
                              <m:r>
                                <a:rPr lang="es-PE" sz="2400" b="0" i="1" smtClean="0">
                                  <a:solidFill>
                                    <a:srgbClr val="0000CC"/>
                                  </a:solidFill>
                                  <a:latin typeface="Cambria Math" panose="02040503050406030204" pitchFamily="18" charset="0"/>
                                </a:rPr>
                                <m:t>𝑂</m:t>
                              </m:r>
                            </m:e>
                            <m:sub>
                              <m:r>
                                <a:rPr lang="es-PE" sz="2400" b="0" i="1" smtClean="0">
                                  <a:solidFill>
                                    <a:srgbClr val="0000CC"/>
                                  </a:solidFill>
                                  <a:latin typeface="Cambria Math" panose="02040503050406030204" pitchFamily="18" charset="0"/>
                                </a:rPr>
                                <m:t>𝑁</m:t>
                              </m:r>
                            </m:sub>
                          </m:sSub>
                        </m:e>
                      </m:d>
                    </m:oMath>
                  </m:oMathPara>
                </a14:m>
                <a:endParaRPr lang="es-PE" sz="2400" dirty="0">
                  <a:solidFill>
                    <a:srgbClr val="0000CC"/>
                  </a:solidFill>
                </a:endParaRPr>
              </a:p>
            </p:txBody>
          </p:sp>
        </mc:Choice>
        <mc:Fallback xmlns="">
          <p:sp>
            <p:nvSpPr>
              <p:cNvPr id="3" name="CuadroTexto 2"/>
              <p:cNvSpPr txBox="1">
                <a:spLocks noRot="1" noChangeAspect="1" noMove="1" noResize="1" noEditPoints="1" noAdjustHandles="1" noChangeArrowheads="1" noChangeShapeType="1" noTextEdit="1"/>
              </p:cNvSpPr>
              <p:nvPr/>
            </p:nvSpPr>
            <p:spPr>
              <a:xfrm>
                <a:off x="1203783" y="4689641"/>
                <a:ext cx="2929840" cy="424603"/>
              </a:xfrm>
              <a:prstGeom prst="rect">
                <a:avLst/>
              </a:prstGeom>
              <a:blipFill>
                <a:blip r:embed="rId2"/>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9" name="CuadroTexto 18"/>
              <p:cNvSpPr txBox="1"/>
              <p:nvPr/>
            </p:nvSpPr>
            <p:spPr>
              <a:xfrm>
                <a:off x="7896200" y="4689641"/>
                <a:ext cx="294920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s-PE" sz="2400" i="1" smtClean="0">
                              <a:solidFill>
                                <a:srgbClr val="0000CC"/>
                              </a:solidFill>
                              <a:latin typeface="Cambria Math" panose="02040503050406030204" pitchFamily="18" charset="0"/>
                            </a:rPr>
                          </m:ctrlPr>
                        </m:dPr>
                        <m:e>
                          <m:sSub>
                            <m:sSubPr>
                              <m:ctrlPr>
                                <a:rPr lang="es-PE" sz="2400" i="1" smtClean="0">
                                  <a:solidFill>
                                    <a:srgbClr val="0000CC"/>
                                  </a:solidFill>
                                  <a:latin typeface="Cambria Math" panose="02040503050406030204" pitchFamily="18" charset="0"/>
                                </a:rPr>
                              </m:ctrlPr>
                            </m:sSubPr>
                            <m:e>
                              <m:r>
                                <a:rPr lang="es-PE" sz="2400" b="0" i="1" smtClean="0">
                                  <a:solidFill>
                                    <a:srgbClr val="0000CC"/>
                                  </a:solidFill>
                                  <a:latin typeface="Cambria Math" panose="02040503050406030204" pitchFamily="18" charset="0"/>
                                </a:rPr>
                                <m:t>𝑈</m:t>
                              </m:r>
                            </m:e>
                            <m:sub>
                              <m:r>
                                <a:rPr lang="es-PE" sz="2400" b="0" i="1" smtClean="0">
                                  <a:solidFill>
                                    <a:srgbClr val="0000CC"/>
                                  </a:solidFill>
                                  <a:latin typeface="Cambria Math" panose="02040503050406030204" pitchFamily="18" charset="0"/>
                                </a:rPr>
                                <m:t>𝑖</m:t>
                              </m:r>
                            </m:sub>
                          </m:sSub>
                        </m:e>
                      </m:d>
                      <m:r>
                        <a:rPr lang="es-PE" sz="2400" b="0" i="1" smtClean="0">
                          <a:solidFill>
                            <a:srgbClr val="0000CC"/>
                          </a:solidFill>
                          <a:latin typeface="Cambria Math" panose="02040503050406030204" pitchFamily="18" charset="0"/>
                        </a:rPr>
                        <m:t>=</m:t>
                      </m:r>
                      <m:d>
                        <m:dPr>
                          <m:begChr m:val="{"/>
                          <m:endChr m:val="}"/>
                          <m:ctrlPr>
                            <a:rPr lang="es-PE" sz="2400" b="0" i="1" smtClean="0">
                              <a:solidFill>
                                <a:srgbClr val="0000CC"/>
                              </a:solidFill>
                              <a:latin typeface="Cambria Math" panose="02040503050406030204" pitchFamily="18" charset="0"/>
                            </a:rPr>
                          </m:ctrlPr>
                        </m:dPr>
                        <m:e>
                          <m:sSub>
                            <m:sSubPr>
                              <m:ctrlPr>
                                <a:rPr lang="es-PE" sz="2400" b="0" i="1" smtClean="0">
                                  <a:solidFill>
                                    <a:srgbClr val="0000CC"/>
                                  </a:solidFill>
                                  <a:latin typeface="Cambria Math" panose="02040503050406030204" pitchFamily="18" charset="0"/>
                                </a:rPr>
                              </m:ctrlPr>
                            </m:sSubPr>
                            <m:e>
                              <m:r>
                                <a:rPr lang="es-PE" sz="2400" b="0" i="1" smtClean="0">
                                  <a:solidFill>
                                    <a:srgbClr val="0000CC"/>
                                  </a:solidFill>
                                  <a:latin typeface="Cambria Math" panose="02040503050406030204" pitchFamily="18" charset="0"/>
                                </a:rPr>
                                <m:t>𝑈</m:t>
                              </m:r>
                            </m:e>
                            <m:sub>
                              <m:r>
                                <a:rPr lang="es-PE" sz="2400" b="0" i="1" smtClean="0">
                                  <a:solidFill>
                                    <a:srgbClr val="0000CC"/>
                                  </a:solidFill>
                                  <a:latin typeface="Cambria Math" panose="02040503050406030204" pitchFamily="18" charset="0"/>
                                </a:rPr>
                                <m:t>1</m:t>
                              </m:r>
                            </m:sub>
                          </m:sSub>
                          <m:r>
                            <a:rPr lang="es-PE" sz="2400" b="0" i="1" smtClean="0">
                              <a:solidFill>
                                <a:srgbClr val="0000CC"/>
                              </a:solidFill>
                              <a:latin typeface="Cambria Math" panose="02040503050406030204" pitchFamily="18" charset="0"/>
                            </a:rPr>
                            <m:t>, </m:t>
                          </m:r>
                          <m:sSub>
                            <m:sSubPr>
                              <m:ctrlPr>
                                <a:rPr lang="es-PE" sz="2400" b="0" i="1" smtClean="0">
                                  <a:solidFill>
                                    <a:srgbClr val="0000CC"/>
                                  </a:solidFill>
                                  <a:latin typeface="Cambria Math" panose="02040503050406030204" pitchFamily="18" charset="0"/>
                                </a:rPr>
                              </m:ctrlPr>
                            </m:sSubPr>
                            <m:e>
                              <m:r>
                                <a:rPr lang="es-PE" sz="2400" b="0" i="1" smtClean="0">
                                  <a:solidFill>
                                    <a:srgbClr val="0000CC"/>
                                  </a:solidFill>
                                  <a:latin typeface="Cambria Math" panose="02040503050406030204" pitchFamily="18" charset="0"/>
                                </a:rPr>
                                <m:t>𝑈</m:t>
                              </m:r>
                            </m:e>
                            <m:sub>
                              <m:r>
                                <a:rPr lang="es-PE" sz="2400" b="0" i="1" smtClean="0">
                                  <a:solidFill>
                                    <a:srgbClr val="0000CC"/>
                                  </a:solidFill>
                                  <a:latin typeface="Cambria Math" panose="02040503050406030204" pitchFamily="18" charset="0"/>
                                </a:rPr>
                                <m:t>2</m:t>
                              </m:r>
                            </m:sub>
                          </m:sSub>
                          <m:r>
                            <a:rPr lang="es-PE" sz="2400" b="0" i="1" smtClean="0">
                              <a:solidFill>
                                <a:srgbClr val="0000CC"/>
                              </a:solidFill>
                              <a:latin typeface="Cambria Math" panose="02040503050406030204" pitchFamily="18" charset="0"/>
                            </a:rPr>
                            <m:t>, …, </m:t>
                          </m:r>
                          <m:sSub>
                            <m:sSubPr>
                              <m:ctrlPr>
                                <a:rPr lang="es-PE" sz="2400" b="0" i="1" smtClean="0">
                                  <a:solidFill>
                                    <a:srgbClr val="0000CC"/>
                                  </a:solidFill>
                                  <a:latin typeface="Cambria Math" panose="02040503050406030204" pitchFamily="18" charset="0"/>
                                </a:rPr>
                              </m:ctrlPr>
                            </m:sSubPr>
                            <m:e>
                              <m:r>
                                <a:rPr lang="es-PE" sz="2400" b="0" i="1" smtClean="0">
                                  <a:solidFill>
                                    <a:srgbClr val="0000CC"/>
                                  </a:solidFill>
                                  <a:latin typeface="Cambria Math" panose="02040503050406030204" pitchFamily="18" charset="0"/>
                                </a:rPr>
                                <m:t>𝑈</m:t>
                              </m:r>
                            </m:e>
                            <m:sub>
                              <m:r>
                                <a:rPr lang="es-PE" sz="2400" b="0" i="1" smtClean="0">
                                  <a:solidFill>
                                    <a:srgbClr val="0000CC"/>
                                  </a:solidFill>
                                  <a:latin typeface="Cambria Math" panose="02040503050406030204" pitchFamily="18" charset="0"/>
                                </a:rPr>
                                <m:t>𝑀</m:t>
                              </m:r>
                            </m:sub>
                          </m:sSub>
                        </m:e>
                      </m:d>
                    </m:oMath>
                  </m:oMathPara>
                </a14:m>
                <a:endParaRPr lang="es-PE" sz="2400" dirty="0">
                  <a:solidFill>
                    <a:srgbClr val="0000CC"/>
                  </a:solidFill>
                </a:endParaRPr>
              </a:p>
            </p:txBody>
          </p:sp>
        </mc:Choice>
        <mc:Fallback xmlns="">
          <p:sp>
            <p:nvSpPr>
              <p:cNvPr id="19" name="CuadroTexto 18"/>
              <p:cNvSpPr txBox="1">
                <a:spLocks noRot="1" noChangeAspect="1" noMove="1" noResize="1" noEditPoints="1" noAdjustHandles="1" noChangeArrowheads="1" noChangeShapeType="1" noTextEdit="1"/>
              </p:cNvSpPr>
              <p:nvPr/>
            </p:nvSpPr>
            <p:spPr>
              <a:xfrm>
                <a:off x="7896200" y="4689641"/>
                <a:ext cx="2949204" cy="369332"/>
              </a:xfrm>
              <a:prstGeom prst="rect">
                <a:avLst/>
              </a:prstGeom>
              <a:blipFill>
                <a:blip r:embed="rId3"/>
                <a:stretch>
                  <a:fillRect b="-18033"/>
                </a:stretch>
              </a:blipFill>
            </p:spPr>
            <p:txBody>
              <a:bodyPr/>
              <a:lstStyle/>
              <a:p>
                <a:r>
                  <a:rPr lang="es-PE">
                    <a:noFill/>
                  </a:rPr>
                  <a:t> </a:t>
                </a:r>
              </a:p>
            </p:txBody>
          </p:sp>
        </mc:Fallback>
      </mc:AlternateContent>
      <p:sp>
        <p:nvSpPr>
          <p:cNvPr id="6" name="Rectángulo 5"/>
          <p:cNvSpPr/>
          <p:nvPr/>
        </p:nvSpPr>
        <p:spPr>
          <a:xfrm>
            <a:off x="1203783" y="1700808"/>
            <a:ext cx="2880320" cy="504056"/>
          </a:xfrm>
          <a:prstGeom prst="rect">
            <a:avLst/>
          </a:prstGeom>
          <a:ln>
            <a:solidFill>
              <a:srgbClr val="0000CC"/>
            </a:solidFill>
          </a:ln>
          <a:effectLst>
            <a:innerShdw blurRad="63500" dist="50800" dir="189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PE" sz="2400" dirty="0">
                <a:solidFill>
                  <a:srgbClr val="0000CC"/>
                </a:solidFill>
                <a:latin typeface="Times New Roman" panose="02020603050405020304" pitchFamily="18" charset="0"/>
                <a:cs typeface="Times New Roman" panose="02020603050405020304" pitchFamily="18" charset="0"/>
              </a:rPr>
              <a:t>Población de Estudio</a:t>
            </a:r>
          </a:p>
        </p:txBody>
      </p:sp>
      <p:sp>
        <p:nvSpPr>
          <p:cNvPr id="22" name="Rectángulo 21"/>
          <p:cNvSpPr/>
          <p:nvPr/>
        </p:nvSpPr>
        <p:spPr>
          <a:xfrm>
            <a:off x="7896200" y="1678715"/>
            <a:ext cx="2880320" cy="504056"/>
          </a:xfrm>
          <a:prstGeom prst="rect">
            <a:avLst/>
          </a:prstGeom>
          <a:ln>
            <a:solidFill>
              <a:srgbClr val="0000CC"/>
            </a:solidFill>
          </a:ln>
          <a:effectLst>
            <a:innerShdw blurRad="63500" dist="50800" dir="189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PE" sz="2400" dirty="0">
                <a:solidFill>
                  <a:srgbClr val="0000CC"/>
                </a:solidFill>
                <a:latin typeface="Times New Roman" panose="02020603050405020304" pitchFamily="18" charset="0"/>
                <a:cs typeface="Times New Roman" panose="02020603050405020304" pitchFamily="18" charset="0"/>
              </a:rPr>
              <a:t>Marco de Muestreo</a:t>
            </a:r>
          </a:p>
        </p:txBody>
      </p:sp>
      <p:sp>
        <p:nvSpPr>
          <p:cNvPr id="23" name="Rectángulo 22"/>
          <p:cNvSpPr/>
          <p:nvPr/>
        </p:nvSpPr>
        <p:spPr>
          <a:xfrm>
            <a:off x="1087301" y="3066723"/>
            <a:ext cx="3113283" cy="738878"/>
          </a:xfrm>
          <a:prstGeom prst="rect">
            <a:avLst/>
          </a:prstGeom>
          <a:ln>
            <a:solidFill>
              <a:srgbClr val="0000CC"/>
            </a:solidFill>
          </a:ln>
          <a:effectLst>
            <a:innerShdw blurRad="63500" dist="50800" dir="189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PE" sz="2400" dirty="0">
                <a:solidFill>
                  <a:srgbClr val="0000CC"/>
                </a:solidFill>
                <a:latin typeface="Times New Roman" panose="02020603050405020304" pitchFamily="18" charset="0"/>
                <a:cs typeface="Times New Roman" panose="02020603050405020304" pitchFamily="18" charset="0"/>
              </a:rPr>
              <a:t>Unidades de Observación</a:t>
            </a:r>
          </a:p>
        </p:txBody>
      </p:sp>
      <p:sp>
        <p:nvSpPr>
          <p:cNvPr id="25" name="Rectángulo 24"/>
          <p:cNvSpPr/>
          <p:nvPr/>
        </p:nvSpPr>
        <p:spPr>
          <a:xfrm>
            <a:off x="7779718" y="3024773"/>
            <a:ext cx="3113283" cy="738878"/>
          </a:xfrm>
          <a:prstGeom prst="rect">
            <a:avLst/>
          </a:prstGeom>
          <a:ln>
            <a:solidFill>
              <a:srgbClr val="0000CC"/>
            </a:solidFill>
          </a:ln>
          <a:effectLst>
            <a:innerShdw blurRad="63500" dist="50800" dir="189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PE" sz="2400" dirty="0">
                <a:solidFill>
                  <a:srgbClr val="0000CC"/>
                </a:solidFill>
                <a:latin typeface="Times New Roman" panose="02020603050405020304" pitchFamily="18" charset="0"/>
                <a:cs typeface="Times New Roman" panose="02020603050405020304" pitchFamily="18" charset="0"/>
              </a:rPr>
              <a:t>Unidades de Muestreo</a:t>
            </a:r>
          </a:p>
        </p:txBody>
      </p:sp>
      <p:sp>
        <p:nvSpPr>
          <p:cNvPr id="7" name="Flecha abajo 6"/>
          <p:cNvSpPr/>
          <p:nvPr/>
        </p:nvSpPr>
        <p:spPr>
          <a:xfrm>
            <a:off x="2423592" y="2453289"/>
            <a:ext cx="432048" cy="387190"/>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6" name="Flecha abajo 25"/>
          <p:cNvSpPr/>
          <p:nvPr/>
        </p:nvSpPr>
        <p:spPr>
          <a:xfrm>
            <a:off x="9120335" y="2368183"/>
            <a:ext cx="432048" cy="387190"/>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7" name="Flecha abajo 26"/>
          <p:cNvSpPr/>
          <p:nvPr/>
        </p:nvSpPr>
        <p:spPr>
          <a:xfrm>
            <a:off x="2423592" y="4054026"/>
            <a:ext cx="432048" cy="387190"/>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8" name="Flecha abajo 27"/>
          <p:cNvSpPr/>
          <p:nvPr/>
        </p:nvSpPr>
        <p:spPr>
          <a:xfrm>
            <a:off x="9120335" y="4033051"/>
            <a:ext cx="432048" cy="387190"/>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9" name="Rectángulo 28"/>
          <p:cNvSpPr/>
          <p:nvPr/>
        </p:nvSpPr>
        <p:spPr>
          <a:xfrm>
            <a:off x="4511824" y="6021288"/>
            <a:ext cx="2880320" cy="504056"/>
          </a:xfrm>
          <a:prstGeom prst="rect">
            <a:avLst/>
          </a:prstGeom>
          <a:ln>
            <a:solidFill>
              <a:srgbClr val="0000CC"/>
            </a:solidFill>
          </a:ln>
          <a:effectLst>
            <a:innerShdw blurRad="63500" dist="50800" dir="189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PE" sz="2400" dirty="0">
                <a:solidFill>
                  <a:srgbClr val="0000CC"/>
                </a:solidFill>
                <a:latin typeface="Times New Roman" panose="02020603050405020304" pitchFamily="18" charset="0"/>
                <a:cs typeface="Times New Roman" panose="02020603050405020304" pitchFamily="18" charset="0"/>
              </a:rPr>
              <a:t>Reglas de Asociación</a:t>
            </a:r>
          </a:p>
        </p:txBody>
      </p:sp>
      <p:cxnSp>
        <p:nvCxnSpPr>
          <p:cNvPr id="30" name="Conector recto de flecha 29"/>
          <p:cNvCxnSpPr/>
          <p:nvPr/>
        </p:nvCxnSpPr>
        <p:spPr>
          <a:xfrm>
            <a:off x="3143672" y="5373216"/>
            <a:ext cx="1152128" cy="504056"/>
          </a:xfrm>
          <a:prstGeom prst="straightConnector1">
            <a:avLst/>
          </a:prstGeom>
          <a:ln w="7620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flipH="1">
            <a:off x="7536160" y="5364291"/>
            <a:ext cx="1008112" cy="504056"/>
          </a:xfrm>
          <a:prstGeom prst="straightConnector1">
            <a:avLst/>
          </a:prstGeom>
          <a:ln w="7620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339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2 Marcador de contenido"/>
              <p:cNvSpPr>
                <a:spLocks noGrp="1"/>
              </p:cNvSpPr>
              <p:nvPr>
                <p:ph idx="1"/>
              </p:nvPr>
            </p:nvSpPr>
            <p:spPr>
              <a:xfrm>
                <a:off x="767408" y="1628800"/>
                <a:ext cx="3816424" cy="3672408"/>
              </a:xfrm>
            </p:spPr>
            <p:txBody>
              <a:bodyPr>
                <a:noAutofit/>
              </a:bodyPr>
              <a:lstStyle/>
              <a:p>
                <a:pPr marL="0" indent="0" algn="just">
                  <a:lnSpc>
                    <a:spcPct val="150000"/>
                  </a:lnSpc>
                  <a:buNone/>
                  <a:defRPr/>
                </a:pPr>
                <a:r>
                  <a:rPr lang="es-PE" sz="1800" b="1" i="1" dirty="0">
                    <a:solidFill>
                      <a:schemeClr val="bg2">
                        <a:lumMod val="75000"/>
                      </a:schemeClr>
                    </a:solidFill>
                    <a:latin typeface="Times New Roman" panose="02020603050405020304" pitchFamily="18" charset="0"/>
                    <a:cs typeface="Times New Roman" panose="02020603050405020304" pitchFamily="18" charset="0"/>
                  </a:rPr>
                  <a:t>	Regla 1: Uno a Uno</a:t>
                </a:r>
              </a:p>
              <a:p>
                <a:pPr algn="just">
                  <a:lnSpc>
                    <a:spcPct val="150000"/>
                  </a:lnSpc>
                  <a:buFont typeface="Wingdings" pitchFamily="2" charset="2"/>
                  <a:buNone/>
                  <a:defRPr/>
                </a:pPr>
                <a:r>
                  <a:rPr lang="es-PE" sz="1800" dirty="0">
                    <a:latin typeface="Times New Roman" panose="02020603050405020304" pitchFamily="18" charset="0"/>
                    <a:cs typeface="Times New Roman" panose="02020603050405020304" pitchFamily="18" charset="0"/>
                  </a:rPr>
                  <a:t>	</a:t>
                </a:r>
                <a:r>
                  <a:rPr lang="es-PE" sz="1800" dirty="0">
                    <a:solidFill>
                      <a:srgbClr val="0000CC"/>
                    </a:solidFill>
                    <a:latin typeface="Times New Roman" panose="02020603050405020304" pitchFamily="18" charset="0"/>
                    <a:cs typeface="Times New Roman" panose="02020603050405020304" pitchFamily="18" charset="0"/>
                  </a:rPr>
                  <a:t>Cada unidad en {U} está asociado con una y sólo una unidad en {O} y viceversa. En este caso el marco </a:t>
                </a:r>
                <a:r>
                  <a:rPr lang="es-PE" sz="1800" dirty="0" err="1">
                    <a:solidFill>
                      <a:srgbClr val="0000CC"/>
                    </a:solidFill>
                    <a:latin typeface="Times New Roman" panose="02020603050405020304" pitchFamily="18" charset="0"/>
                    <a:cs typeface="Times New Roman" panose="02020603050405020304" pitchFamily="18" charset="0"/>
                  </a:rPr>
                  <a:t>muestral</a:t>
                </a:r>
                <a:r>
                  <a:rPr lang="es-PE" sz="1800" dirty="0">
                    <a:solidFill>
                      <a:srgbClr val="0000CC"/>
                    </a:solidFill>
                    <a:latin typeface="Times New Roman" panose="02020603050405020304" pitchFamily="18" charset="0"/>
                    <a:cs typeface="Times New Roman" panose="02020603050405020304" pitchFamily="18" charset="0"/>
                  </a:rPr>
                  <a:t> coincide plenamente con la población de estudio.</a:t>
                </a:r>
              </a:p>
              <a:p>
                <a:pPr algn="just">
                  <a:lnSpc>
                    <a:spcPct val="150000"/>
                  </a:lnSpc>
                  <a:buFont typeface="Wingdings" pitchFamily="2" charset="2"/>
                  <a:buNone/>
                  <a:defRPr/>
                </a:pPr>
                <a:r>
                  <a:rPr lang="es-PE" sz="1800" dirty="0">
                    <a:solidFill>
                      <a:srgbClr val="0000CC"/>
                    </a:solidFill>
                    <a:latin typeface="Times New Roman" panose="02020603050405020304" pitchFamily="18" charset="0"/>
                    <a:cs typeface="Times New Roman" panose="02020603050405020304" pitchFamily="18" charset="0"/>
                  </a:rPr>
                  <a:t>	Es decir, se cumple que M=N  y además</a:t>
                </a:r>
              </a:p>
              <a:p>
                <a:pPr algn="ctr">
                  <a:lnSpc>
                    <a:spcPct val="150000"/>
                  </a:lnSpc>
                  <a:buFont typeface="Wingdings" pitchFamily="2" charset="2"/>
                  <a:buNone/>
                  <a:defRPr/>
                </a:pPr>
                <a:r>
                  <a:rPr lang="es-PE"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s-PE" sz="1800" i="1" smtClean="0">
                            <a:solidFill>
                              <a:srgbClr val="0000CC"/>
                            </a:solidFill>
                            <a:latin typeface="Cambria Math" panose="02040503050406030204" pitchFamily="18" charset="0"/>
                            <a:cs typeface="Times New Roman" panose="02020603050405020304" pitchFamily="18" charset="0"/>
                          </a:rPr>
                        </m:ctrlPr>
                      </m:sSubPr>
                      <m:e>
                        <m:r>
                          <a:rPr lang="es-PE" sz="1800" b="0" i="1" smtClean="0">
                            <a:solidFill>
                              <a:srgbClr val="0000CC"/>
                            </a:solidFill>
                            <a:latin typeface="Cambria Math" panose="02040503050406030204" pitchFamily="18" charset="0"/>
                            <a:cs typeface="Times New Roman" panose="02020603050405020304" pitchFamily="18" charset="0"/>
                          </a:rPr>
                          <m:t>𝑈</m:t>
                        </m:r>
                      </m:e>
                      <m:sub>
                        <m:r>
                          <a:rPr lang="es-PE" sz="1800" b="0" i="1" smtClean="0">
                            <a:solidFill>
                              <a:srgbClr val="0000CC"/>
                            </a:solidFill>
                            <a:latin typeface="Cambria Math" panose="02040503050406030204" pitchFamily="18" charset="0"/>
                            <a:cs typeface="Times New Roman" panose="02020603050405020304" pitchFamily="18" charset="0"/>
                          </a:rPr>
                          <m:t>𝑗</m:t>
                        </m:r>
                      </m:sub>
                    </m:sSub>
                    <m:r>
                      <a:rPr lang="es-PE" sz="1800" b="0" i="1" smtClean="0">
                        <a:solidFill>
                          <a:srgbClr val="0000CC"/>
                        </a:solidFill>
                        <a:latin typeface="Cambria Math" panose="02040503050406030204" pitchFamily="18" charset="0"/>
                        <a:cs typeface="Times New Roman" panose="02020603050405020304" pitchFamily="18" charset="0"/>
                      </a:rPr>
                      <m:t>=</m:t>
                    </m:r>
                    <m:sSub>
                      <m:sSubPr>
                        <m:ctrlPr>
                          <a:rPr lang="es-PE" sz="1800" b="0" i="1" smtClean="0">
                            <a:solidFill>
                              <a:srgbClr val="0000CC"/>
                            </a:solidFill>
                            <a:latin typeface="Cambria Math" panose="02040503050406030204" pitchFamily="18" charset="0"/>
                            <a:cs typeface="Times New Roman" panose="02020603050405020304" pitchFamily="18" charset="0"/>
                          </a:rPr>
                        </m:ctrlPr>
                      </m:sSubPr>
                      <m:e>
                        <m:r>
                          <a:rPr lang="es-PE" sz="1800" b="0" i="1" smtClean="0">
                            <a:solidFill>
                              <a:srgbClr val="0000CC"/>
                            </a:solidFill>
                            <a:latin typeface="Cambria Math" panose="02040503050406030204" pitchFamily="18" charset="0"/>
                            <a:cs typeface="Times New Roman" panose="02020603050405020304" pitchFamily="18" charset="0"/>
                          </a:rPr>
                          <m:t>𝑂</m:t>
                        </m:r>
                      </m:e>
                      <m:sub>
                        <m:r>
                          <a:rPr lang="es-PE" sz="1800" b="0" i="1" smtClean="0">
                            <a:solidFill>
                              <a:srgbClr val="0000CC"/>
                            </a:solidFill>
                            <a:latin typeface="Cambria Math" panose="02040503050406030204" pitchFamily="18" charset="0"/>
                            <a:cs typeface="Times New Roman" panose="02020603050405020304" pitchFamily="18" charset="0"/>
                          </a:rPr>
                          <m:t>𝑖</m:t>
                        </m:r>
                      </m:sub>
                    </m:sSub>
                    <m:r>
                      <a:rPr lang="es-PE" sz="1800" b="0" i="1" smtClean="0">
                        <a:solidFill>
                          <a:srgbClr val="0000CC"/>
                        </a:solidFill>
                        <a:latin typeface="Cambria Math" panose="02040503050406030204" pitchFamily="18" charset="0"/>
                        <a:cs typeface="Times New Roman" panose="02020603050405020304" pitchFamily="18" charset="0"/>
                      </a:rPr>
                      <m:t>;     </m:t>
                    </m:r>
                    <m:r>
                      <a:rPr lang="es-PE" sz="1800" b="0" i="1" smtClean="0">
                        <a:solidFill>
                          <a:srgbClr val="0000CC"/>
                        </a:solidFill>
                        <a:latin typeface="Cambria Math" panose="02040503050406030204" pitchFamily="18" charset="0"/>
                        <a:cs typeface="Times New Roman" panose="02020603050405020304" pitchFamily="18" charset="0"/>
                      </a:rPr>
                      <m:t>𝑃𝑎𝑟𝑎</m:t>
                    </m:r>
                    <m:r>
                      <a:rPr lang="es-PE" sz="1800" b="0" i="1" smtClean="0">
                        <a:solidFill>
                          <a:srgbClr val="0000CC"/>
                        </a:solidFill>
                        <a:latin typeface="Cambria Math" panose="02040503050406030204" pitchFamily="18" charset="0"/>
                        <a:cs typeface="Times New Roman" panose="02020603050405020304" pitchFamily="18" charset="0"/>
                      </a:rPr>
                      <m:t> </m:t>
                    </m:r>
                    <m:r>
                      <a:rPr lang="es-PE" sz="1800" b="0" i="1" smtClean="0">
                        <a:solidFill>
                          <a:srgbClr val="0000CC"/>
                        </a:solidFill>
                        <a:latin typeface="Cambria Math" panose="02040503050406030204" pitchFamily="18" charset="0"/>
                        <a:cs typeface="Times New Roman" panose="02020603050405020304" pitchFamily="18" charset="0"/>
                      </a:rPr>
                      <m:t>𝑡𝑜𝑑𝑜</m:t>
                    </m:r>
                    <m:r>
                      <a:rPr lang="es-PE" sz="1800" b="0" i="1" smtClean="0">
                        <a:solidFill>
                          <a:srgbClr val="0000CC"/>
                        </a:solidFill>
                        <a:latin typeface="Cambria Math" panose="02040503050406030204" pitchFamily="18" charset="0"/>
                        <a:cs typeface="Times New Roman" panose="02020603050405020304" pitchFamily="18" charset="0"/>
                      </a:rPr>
                      <m:t> </m:t>
                    </m:r>
                    <m:r>
                      <a:rPr lang="es-PE" sz="1800" b="0" i="1" smtClean="0">
                        <a:solidFill>
                          <a:srgbClr val="0000CC"/>
                        </a:solidFill>
                        <a:latin typeface="Cambria Math" panose="02040503050406030204" pitchFamily="18" charset="0"/>
                        <a:cs typeface="Times New Roman" panose="02020603050405020304" pitchFamily="18" charset="0"/>
                      </a:rPr>
                      <m:t>𝑖</m:t>
                    </m:r>
                    <m:r>
                      <a:rPr lang="es-PE" sz="1800" b="0" i="1" smtClean="0">
                        <a:solidFill>
                          <a:srgbClr val="0000CC"/>
                        </a:solidFill>
                        <a:latin typeface="Cambria Math" panose="02040503050406030204" pitchFamily="18" charset="0"/>
                        <a:cs typeface="Times New Roman" panose="02020603050405020304" pitchFamily="18" charset="0"/>
                      </a:rPr>
                      <m:t>,</m:t>
                    </m:r>
                    <m:r>
                      <a:rPr lang="es-PE" sz="1800" b="0" i="1" smtClean="0">
                        <a:solidFill>
                          <a:srgbClr val="0000CC"/>
                        </a:solidFill>
                        <a:latin typeface="Cambria Math" panose="02040503050406030204" pitchFamily="18" charset="0"/>
                        <a:cs typeface="Times New Roman" panose="02020603050405020304" pitchFamily="18" charset="0"/>
                      </a:rPr>
                      <m:t>𝑗</m:t>
                    </m:r>
                    <m:r>
                      <a:rPr lang="es-PE" sz="1800" b="0" i="1" smtClean="0">
                        <a:solidFill>
                          <a:srgbClr val="0000CC"/>
                        </a:solidFill>
                        <a:latin typeface="Cambria Math" panose="02040503050406030204" pitchFamily="18" charset="0"/>
                        <a:cs typeface="Times New Roman" panose="02020603050405020304" pitchFamily="18" charset="0"/>
                      </a:rPr>
                      <m:t>  </m:t>
                    </m:r>
                  </m:oMath>
                </a14:m>
                <a:endParaRPr lang="es-PE" sz="1800" dirty="0">
                  <a:latin typeface="Times New Roman" panose="02020603050405020304" pitchFamily="18" charset="0"/>
                  <a:cs typeface="Times New Roman" panose="02020603050405020304" pitchFamily="18" charset="0"/>
                </a:endParaRPr>
              </a:p>
              <a:p>
                <a:pPr algn="just">
                  <a:lnSpc>
                    <a:spcPct val="150000"/>
                  </a:lnSpc>
                  <a:buFont typeface="Wingdings" pitchFamily="2" charset="2"/>
                  <a:buNone/>
                  <a:defRPr/>
                </a:pPr>
                <a:r>
                  <a:rPr lang="es-PE" sz="1800" dirty="0">
                    <a:latin typeface="Times New Roman" panose="02020603050405020304" pitchFamily="18" charset="0"/>
                    <a:cs typeface="Times New Roman" panose="02020603050405020304" pitchFamily="18" charset="0"/>
                  </a:rPr>
                  <a:t>	</a:t>
                </a:r>
              </a:p>
            </p:txBody>
          </p:sp>
        </mc:Choice>
        <mc:Fallback xmlns="">
          <p:sp>
            <p:nvSpPr>
              <p:cNvPr id="9" name="2 Marcador de contenido"/>
              <p:cNvSpPr>
                <a:spLocks noGrp="1" noRot="1" noChangeAspect="1" noMove="1" noResize="1" noEditPoints="1" noAdjustHandles="1" noChangeArrowheads="1" noChangeShapeType="1" noTextEdit="1"/>
              </p:cNvSpPr>
              <p:nvPr>
                <p:ph idx="1"/>
              </p:nvPr>
            </p:nvSpPr>
            <p:spPr>
              <a:xfrm>
                <a:off x="767408" y="1628800"/>
                <a:ext cx="3816424" cy="3672408"/>
              </a:xfrm>
              <a:blipFill>
                <a:blip r:embed="rId2"/>
                <a:stretch>
                  <a:fillRect r="-1278" b="-8789"/>
                </a:stretch>
              </a:blipFill>
            </p:spPr>
            <p:txBody>
              <a:bodyPr/>
              <a:lstStyle/>
              <a:p>
                <a:r>
                  <a:rPr lang="es-PE">
                    <a:noFill/>
                  </a:rPr>
                  <a:t> </a:t>
                </a:r>
              </a:p>
            </p:txBody>
          </p:sp>
        </mc:Fallback>
      </mc:AlternateContent>
      <p:sp>
        <p:nvSpPr>
          <p:cNvPr id="10"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MARCO DE MUESTREO Y POBLACIÓN</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11" name="Conector recto 10"/>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4" name="CuadroTexto 3"/>
              <p:cNvSpPr txBox="1"/>
              <p:nvPr/>
            </p:nvSpPr>
            <p:spPr>
              <a:xfrm>
                <a:off x="6465478" y="2311675"/>
                <a:ext cx="782650" cy="23066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s-PE" sz="2800" i="1" smtClean="0">
                              <a:solidFill>
                                <a:srgbClr val="0000CC"/>
                              </a:solidFill>
                              <a:latin typeface="Cambria Math" panose="02040503050406030204" pitchFamily="18" charset="0"/>
                            </a:rPr>
                          </m:ctrlPr>
                        </m:mPr>
                        <m:mr>
                          <m:e>
                            <m:m>
                              <m:mPr>
                                <m:mcs>
                                  <m:mc>
                                    <m:mcPr>
                                      <m:count m:val="1"/>
                                      <m:mcJc m:val="center"/>
                                    </m:mcPr>
                                  </m:mc>
                                </m:mcs>
                                <m:ctrlPr>
                                  <a:rPr lang="es-PE" sz="2800" i="1" smtClean="0">
                                    <a:solidFill>
                                      <a:srgbClr val="0000CC"/>
                                    </a:solidFill>
                                    <a:latin typeface="Cambria Math" panose="02040503050406030204" pitchFamily="18" charset="0"/>
                                  </a:rPr>
                                </m:ctrlPr>
                              </m:mPr>
                              <m:mr>
                                <m:e>
                                  <m:sSub>
                                    <m:sSubPr>
                                      <m:ctrlPr>
                                        <a:rPr lang="es-PE" sz="2800" i="1" smtClean="0">
                                          <a:solidFill>
                                            <a:srgbClr val="0000CC"/>
                                          </a:solidFill>
                                          <a:latin typeface="Cambria Math" panose="02040503050406030204" pitchFamily="18" charset="0"/>
                                        </a:rPr>
                                      </m:ctrlPr>
                                    </m:sSubPr>
                                    <m:e>
                                      <m:r>
                                        <a:rPr lang="es-PE" sz="2800" b="0" i="1" smtClean="0">
                                          <a:solidFill>
                                            <a:srgbClr val="0000CC"/>
                                          </a:solidFill>
                                          <a:latin typeface="Cambria Math" panose="02040503050406030204" pitchFamily="18" charset="0"/>
                                        </a:rPr>
                                        <m:t>𝑈</m:t>
                                      </m:r>
                                    </m:e>
                                    <m:sub>
                                      <m:r>
                                        <a:rPr lang="es-PE" sz="2800" b="0" i="1" smtClean="0">
                                          <a:solidFill>
                                            <a:srgbClr val="0000CC"/>
                                          </a:solidFill>
                                          <a:latin typeface="Cambria Math" panose="02040503050406030204" pitchFamily="18" charset="0"/>
                                        </a:rPr>
                                        <m:t>𝑗</m:t>
                                      </m:r>
                                      <m:r>
                                        <a:rPr lang="es-PE" sz="2800" b="0" i="1" smtClean="0">
                                          <a:solidFill>
                                            <a:srgbClr val="0000CC"/>
                                          </a:solidFill>
                                          <a:latin typeface="Cambria Math" panose="02040503050406030204" pitchFamily="18" charset="0"/>
                                        </a:rPr>
                                        <m:t>−2</m:t>
                                      </m:r>
                                    </m:sub>
                                  </m:sSub>
                                </m:e>
                              </m:mr>
                              <m:mr>
                                <m:e>
                                  <m:sSub>
                                    <m:sSubPr>
                                      <m:ctrlPr>
                                        <a:rPr lang="es-PE" sz="2800" i="1" smtClean="0">
                                          <a:solidFill>
                                            <a:srgbClr val="0000CC"/>
                                          </a:solidFill>
                                          <a:latin typeface="Cambria Math" panose="02040503050406030204" pitchFamily="18" charset="0"/>
                                        </a:rPr>
                                      </m:ctrlPr>
                                    </m:sSubPr>
                                    <m:e>
                                      <m:r>
                                        <a:rPr lang="es-PE" sz="2800" b="0" i="1" smtClean="0">
                                          <a:solidFill>
                                            <a:srgbClr val="0000CC"/>
                                          </a:solidFill>
                                          <a:latin typeface="Cambria Math" panose="02040503050406030204" pitchFamily="18" charset="0"/>
                                        </a:rPr>
                                        <m:t>𝑈</m:t>
                                      </m:r>
                                    </m:e>
                                    <m:sub>
                                      <m:r>
                                        <a:rPr lang="es-PE" sz="2800" b="0" i="1" smtClean="0">
                                          <a:solidFill>
                                            <a:srgbClr val="0000CC"/>
                                          </a:solidFill>
                                          <a:latin typeface="Cambria Math" panose="02040503050406030204" pitchFamily="18" charset="0"/>
                                        </a:rPr>
                                        <m:t>𝑗</m:t>
                                      </m:r>
                                      <m:r>
                                        <a:rPr lang="es-PE" sz="2800" b="0" i="1" smtClean="0">
                                          <a:solidFill>
                                            <a:srgbClr val="0000CC"/>
                                          </a:solidFill>
                                          <a:latin typeface="Cambria Math" panose="02040503050406030204" pitchFamily="18" charset="0"/>
                                        </a:rPr>
                                        <m:t>−1</m:t>
                                      </m:r>
                                    </m:sub>
                                  </m:sSub>
                                </m:e>
                              </m:mr>
                            </m:m>
                          </m:e>
                        </m:mr>
                        <m:mr>
                          <m:e>
                            <m:sSub>
                              <m:sSubPr>
                                <m:ctrlPr>
                                  <a:rPr lang="es-PE" sz="2800" i="1" smtClean="0">
                                    <a:solidFill>
                                      <a:srgbClr val="0000CC"/>
                                    </a:solidFill>
                                    <a:latin typeface="Cambria Math" panose="02040503050406030204" pitchFamily="18" charset="0"/>
                                  </a:rPr>
                                </m:ctrlPr>
                              </m:sSubPr>
                              <m:e>
                                <m:r>
                                  <a:rPr lang="es-PE" sz="2800" b="0" i="1" smtClean="0">
                                    <a:solidFill>
                                      <a:srgbClr val="0000CC"/>
                                    </a:solidFill>
                                    <a:latin typeface="Cambria Math" panose="02040503050406030204" pitchFamily="18" charset="0"/>
                                  </a:rPr>
                                  <m:t>𝑈</m:t>
                                </m:r>
                              </m:e>
                              <m:sub>
                                <m:r>
                                  <a:rPr lang="es-PE" sz="2800" b="0" i="1" smtClean="0">
                                    <a:solidFill>
                                      <a:srgbClr val="0000CC"/>
                                    </a:solidFill>
                                    <a:latin typeface="Cambria Math" panose="02040503050406030204" pitchFamily="18" charset="0"/>
                                  </a:rPr>
                                  <m:t>𝑗</m:t>
                                </m:r>
                              </m:sub>
                            </m:sSub>
                          </m:e>
                        </m:mr>
                        <m:mr>
                          <m:e>
                            <m:m>
                              <m:mPr>
                                <m:mcs>
                                  <m:mc>
                                    <m:mcPr>
                                      <m:count m:val="1"/>
                                      <m:mcJc m:val="center"/>
                                    </m:mcPr>
                                  </m:mc>
                                </m:mcs>
                                <m:ctrlPr>
                                  <a:rPr lang="es-PE" sz="2800" i="1" smtClean="0">
                                    <a:solidFill>
                                      <a:srgbClr val="0000CC"/>
                                    </a:solidFill>
                                    <a:latin typeface="Cambria Math" panose="02040503050406030204" pitchFamily="18" charset="0"/>
                                  </a:rPr>
                                </m:ctrlPr>
                              </m:mPr>
                              <m:mr>
                                <m:e>
                                  <m:sSub>
                                    <m:sSubPr>
                                      <m:ctrlPr>
                                        <a:rPr lang="es-PE" sz="2800" i="1" smtClean="0">
                                          <a:solidFill>
                                            <a:srgbClr val="0000CC"/>
                                          </a:solidFill>
                                          <a:latin typeface="Cambria Math" panose="02040503050406030204" pitchFamily="18" charset="0"/>
                                        </a:rPr>
                                      </m:ctrlPr>
                                    </m:sSubPr>
                                    <m:e>
                                      <m:r>
                                        <a:rPr lang="es-PE" sz="2800" b="0" i="1" smtClean="0">
                                          <a:solidFill>
                                            <a:srgbClr val="0000CC"/>
                                          </a:solidFill>
                                          <a:latin typeface="Cambria Math" panose="02040503050406030204" pitchFamily="18" charset="0"/>
                                        </a:rPr>
                                        <m:t>𝑈</m:t>
                                      </m:r>
                                    </m:e>
                                    <m:sub>
                                      <m:r>
                                        <a:rPr lang="es-PE" sz="2800" b="0" i="1" smtClean="0">
                                          <a:solidFill>
                                            <a:srgbClr val="0000CC"/>
                                          </a:solidFill>
                                          <a:latin typeface="Cambria Math" panose="02040503050406030204" pitchFamily="18" charset="0"/>
                                        </a:rPr>
                                        <m:t>𝑗</m:t>
                                      </m:r>
                                      <m:r>
                                        <a:rPr lang="es-PE" sz="2800" b="0" i="1" smtClean="0">
                                          <a:solidFill>
                                            <a:srgbClr val="0000CC"/>
                                          </a:solidFill>
                                          <a:latin typeface="Cambria Math" panose="02040503050406030204" pitchFamily="18" charset="0"/>
                                        </a:rPr>
                                        <m:t>+1</m:t>
                                      </m:r>
                                    </m:sub>
                                  </m:sSub>
                                </m:e>
                              </m:mr>
                              <m:mr>
                                <m:e>
                                  <m:sSub>
                                    <m:sSubPr>
                                      <m:ctrlPr>
                                        <a:rPr lang="es-PE" sz="2800" i="1" smtClean="0">
                                          <a:solidFill>
                                            <a:srgbClr val="0000CC"/>
                                          </a:solidFill>
                                          <a:latin typeface="Cambria Math" panose="02040503050406030204" pitchFamily="18" charset="0"/>
                                        </a:rPr>
                                      </m:ctrlPr>
                                    </m:sSubPr>
                                    <m:e>
                                      <m:r>
                                        <a:rPr lang="es-PE" sz="2800" b="0" i="1" smtClean="0">
                                          <a:solidFill>
                                            <a:srgbClr val="0000CC"/>
                                          </a:solidFill>
                                          <a:latin typeface="Cambria Math" panose="02040503050406030204" pitchFamily="18" charset="0"/>
                                        </a:rPr>
                                        <m:t>𝑈</m:t>
                                      </m:r>
                                    </m:e>
                                    <m:sub>
                                      <m:r>
                                        <a:rPr lang="es-PE" sz="2800" b="0" i="1" smtClean="0">
                                          <a:solidFill>
                                            <a:srgbClr val="0000CC"/>
                                          </a:solidFill>
                                          <a:latin typeface="Cambria Math" panose="02040503050406030204" pitchFamily="18" charset="0"/>
                                        </a:rPr>
                                        <m:t>𝑗</m:t>
                                      </m:r>
                                      <m:r>
                                        <a:rPr lang="es-PE" sz="2800" b="0" i="1" smtClean="0">
                                          <a:solidFill>
                                            <a:srgbClr val="0000CC"/>
                                          </a:solidFill>
                                          <a:latin typeface="Cambria Math" panose="02040503050406030204" pitchFamily="18" charset="0"/>
                                        </a:rPr>
                                        <m:t>+2</m:t>
                                      </m:r>
                                    </m:sub>
                                  </m:sSub>
                                </m:e>
                              </m:mr>
                            </m:m>
                          </m:e>
                        </m:mr>
                      </m:m>
                    </m:oMath>
                  </m:oMathPara>
                </a14:m>
                <a:endParaRPr lang="es-PE" sz="2800" dirty="0">
                  <a:solidFill>
                    <a:srgbClr val="0000CC"/>
                  </a:solidFill>
                </a:endParaRPr>
              </a:p>
            </p:txBody>
          </p:sp>
        </mc:Choice>
        <mc:Fallback xmlns="">
          <p:sp>
            <p:nvSpPr>
              <p:cNvPr id="4" name="CuadroTexto 3"/>
              <p:cNvSpPr txBox="1">
                <a:spLocks noRot="1" noChangeAspect="1" noMove="1" noResize="1" noEditPoints="1" noAdjustHandles="1" noChangeArrowheads="1" noChangeShapeType="1" noTextEdit="1"/>
              </p:cNvSpPr>
              <p:nvPr/>
            </p:nvSpPr>
            <p:spPr>
              <a:xfrm>
                <a:off x="6465478" y="2311675"/>
                <a:ext cx="782650" cy="2306657"/>
              </a:xfrm>
              <a:prstGeom prst="rect">
                <a:avLst/>
              </a:prstGeom>
              <a:blipFill>
                <a:blip r:embed="rId3"/>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8" name="CuadroTexto 17"/>
              <p:cNvSpPr txBox="1"/>
              <p:nvPr/>
            </p:nvSpPr>
            <p:spPr>
              <a:xfrm>
                <a:off x="9408368" y="2311675"/>
                <a:ext cx="783869" cy="2098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s-PE" sz="2800" i="1" smtClean="0">
                              <a:solidFill>
                                <a:srgbClr val="0000CC"/>
                              </a:solidFill>
                              <a:latin typeface="Cambria Math" panose="02040503050406030204" pitchFamily="18" charset="0"/>
                            </a:rPr>
                          </m:ctrlPr>
                        </m:mPr>
                        <m:mr>
                          <m:e>
                            <m:m>
                              <m:mPr>
                                <m:mcs>
                                  <m:mc>
                                    <m:mcPr>
                                      <m:count m:val="1"/>
                                      <m:mcJc m:val="center"/>
                                    </m:mcPr>
                                  </m:mc>
                                </m:mcs>
                                <m:ctrlPr>
                                  <a:rPr lang="es-PE" sz="2800" i="1" smtClean="0">
                                    <a:solidFill>
                                      <a:srgbClr val="0000CC"/>
                                    </a:solidFill>
                                    <a:latin typeface="Cambria Math" panose="02040503050406030204" pitchFamily="18" charset="0"/>
                                  </a:rPr>
                                </m:ctrlPr>
                              </m:mPr>
                              <m:mr>
                                <m:e>
                                  <m:sSub>
                                    <m:sSubPr>
                                      <m:ctrlPr>
                                        <a:rPr lang="es-PE" sz="2800" i="1" smtClean="0">
                                          <a:solidFill>
                                            <a:srgbClr val="0000CC"/>
                                          </a:solidFill>
                                          <a:latin typeface="Cambria Math" panose="02040503050406030204" pitchFamily="18" charset="0"/>
                                        </a:rPr>
                                      </m:ctrlPr>
                                    </m:sSubPr>
                                    <m:e>
                                      <m:r>
                                        <a:rPr lang="es-PE" sz="2800" b="0" i="1" smtClean="0">
                                          <a:solidFill>
                                            <a:srgbClr val="0000CC"/>
                                          </a:solidFill>
                                          <a:latin typeface="Cambria Math" panose="02040503050406030204" pitchFamily="18" charset="0"/>
                                        </a:rPr>
                                        <m:t>𝑂</m:t>
                                      </m:r>
                                    </m:e>
                                    <m:sub>
                                      <m:r>
                                        <a:rPr lang="es-PE" sz="2800" b="0" i="1" smtClean="0">
                                          <a:solidFill>
                                            <a:srgbClr val="0000CC"/>
                                          </a:solidFill>
                                          <a:latin typeface="Cambria Math" panose="02040503050406030204" pitchFamily="18" charset="0"/>
                                        </a:rPr>
                                        <m:t>𝑖</m:t>
                                      </m:r>
                                      <m:r>
                                        <a:rPr lang="es-PE" sz="2800" b="0" i="1" smtClean="0">
                                          <a:solidFill>
                                            <a:srgbClr val="0000CC"/>
                                          </a:solidFill>
                                          <a:latin typeface="Cambria Math" panose="02040503050406030204" pitchFamily="18" charset="0"/>
                                        </a:rPr>
                                        <m:t>−2</m:t>
                                      </m:r>
                                    </m:sub>
                                  </m:sSub>
                                </m:e>
                              </m:mr>
                              <m:mr>
                                <m:e>
                                  <m:sSub>
                                    <m:sSubPr>
                                      <m:ctrlPr>
                                        <a:rPr lang="es-PE" sz="2800" i="1" smtClean="0">
                                          <a:solidFill>
                                            <a:srgbClr val="0000CC"/>
                                          </a:solidFill>
                                          <a:latin typeface="Cambria Math" panose="02040503050406030204" pitchFamily="18" charset="0"/>
                                        </a:rPr>
                                      </m:ctrlPr>
                                    </m:sSubPr>
                                    <m:e>
                                      <m:r>
                                        <a:rPr lang="es-PE" sz="2800" b="0" i="1" smtClean="0">
                                          <a:solidFill>
                                            <a:srgbClr val="0000CC"/>
                                          </a:solidFill>
                                          <a:latin typeface="Cambria Math" panose="02040503050406030204" pitchFamily="18" charset="0"/>
                                        </a:rPr>
                                        <m:t>𝑂</m:t>
                                      </m:r>
                                    </m:e>
                                    <m:sub>
                                      <m:r>
                                        <a:rPr lang="es-PE" sz="2800" b="0" i="1" smtClean="0">
                                          <a:solidFill>
                                            <a:srgbClr val="0000CC"/>
                                          </a:solidFill>
                                          <a:latin typeface="Cambria Math" panose="02040503050406030204" pitchFamily="18" charset="0"/>
                                        </a:rPr>
                                        <m:t>𝑖</m:t>
                                      </m:r>
                                      <m:r>
                                        <a:rPr lang="es-PE" sz="2800" b="0" i="1" smtClean="0">
                                          <a:solidFill>
                                            <a:srgbClr val="0000CC"/>
                                          </a:solidFill>
                                          <a:latin typeface="Cambria Math" panose="02040503050406030204" pitchFamily="18" charset="0"/>
                                        </a:rPr>
                                        <m:t>−1</m:t>
                                      </m:r>
                                    </m:sub>
                                  </m:sSub>
                                </m:e>
                              </m:mr>
                            </m:m>
                          </m:e>
                        </m:mr>
                        <m:mr>
                          <m:e>
                            <m:sSub>
                              <m:sSubPr>
                                <m:ctrlPr>
                                  <a:rPr lang="es-PE" sz="2800" i="1" smtClean="0">
                                    <a:solidFill>
                                      <a:srgbClr val="0000CC"/>
                                    </a:solidFill>
                                    <a:latin typeface="Cambria Math" panose="02040503050406030204" pitchFamily="18" charset="0"/>
                                  </a:rPr>
                                </m:ctrlPr>
                              </m:sSubPr>
                              <m:e>
                                <m:r>
                                  <a:rPr lang="es-PE" sz="2800" b="0" i="1" smtClean="0">
                                    <a:solidFill>
                                      <a:srgbClr val="0000CC"/>
                                    </a:solidFill>
                                    <a:latin typeface="Cambria Math" panose="02040503050406030204" pitchFamily="18" charset="0"/>
                                  </a:rPr>
                                  <m:t>𝑂</m:t>
                                </m:r>
                              </m:e>
                              <m:sub>
                                <m:r>
                                  <a:rPr lang="es-PE" sz="2800" b="0" i="1" smtClean="0">
                                    <a:solidFill>
                                      <a:srgbClr val="0000CC"/>
                                    </a:solidFill>
                                    <a:latin typeface="Cambria Math" panose="02040503050406030204" pitchFamily="18" charset="0"/>
                                  </a:rPr>
                                  <m:t>𝑖</m:t>
                                </m:r>
                              </m:sub>
                            </m:sSub>
                          </m:e>
                        </m:mr>
                        <m:mr>
                          <m:e>
                            <m:m>
                              <m:mPr>
                                <m:mcs>
                                  <m:mc>
                                    <m:mcPr>
                                      <m:count m:val="1"/>
                                      <m:mcJc m:val="center"/>
                                    </m:mcPr>
                                  </m:mc>
                                </m:mcs>
                                <m:ctrlPr>
                                  <a:rPr lang="es-PE" sz="2800" i="1" smtClean="0">
                                    <a:solidFill>
                                      <a:srgbClr val="0000CC"/>
                                    </a:solidFill>
                                    <a:latin typeface="Cambria Math" panose="02040503050406030204" pitchFamily="18" charset="0"/>
                                  </a:rPr>
                                </m:ctrlPr>
                              </m:mPr>
                              <m:mr>
                                <m:e>
                                  <m:sSub>
                                    <m:sSubPr>
                                      <m:ctrlPr>
                                        <a:rPr lang="es-PE" sz="2800" i="1" smtClean="0">
                                          <a:solidFill>
                                            <a:srgbClr val="0000CC"/>
                                          </a:solidFill>
                                          <a:latin typeface="Cambria Math" panose="02040503050406030204" pitchFamily="18" charset="0"/>
                                        </a:rPr>
                                      </m:ctrlPr>
                                    </m:sSubPr>
                                    <m:e>
                                      <m:r>
                                        <a:rPr lang="es-PE" sz="2800" b="0" i="1" smtClean="0">
                                          <a:solidFill>
                                            <a:srgbClr val="0000CC"/>
                                          </a:solidFill>
                                          <a:latin typeface="Cambria Math" panose="02040503050406030204" pitchFamily="18" charset="0"/>
                                        </a:rPr>
                                        <m:t>𝑂</m:t>
                                      </m:r>
                                    </m:e>
                                    <m:sub>
                                      <m:r>
                                        <a:rPr lang="es-PE" sz="2800" b="0" i="1" smtClean="0">
                                          <a:solidFill>
                                            <a:srgbClr val="0000CC"/>
                                          </a:solidFill>
                                          <a:latin typeface="Cambria Math" panose="02040503050406030204" pitchFamily="18" charset="0"/>
                                        </a:rPr>
                                        <m:t>𝑖</m:t>
                                      </m:r>
                                      <m:r>
                                        <a:rPr lang="es-PE" sz="2800" b="0" i="1" smtClean="0">
                                          <a:solidFill>
                                            <a:srgbClr val="0000CC"/>
                                          </a:solidFill>
                                          <a:latin typeface="Cambria Math" panose="02040503050406030204" pitchFamily="18" charset="0"/>
                                        </a:rPr>
                                        <m:t>+1</m:t>
                                      </m:r>
                                    </m:sub>
                                  </m:sSub>
                                </m:e>
                              </m:mr>
                              <m:mr>
                                <m:e>
                                  <m:sSub>
                                    <m:sSubPr>
                                      <m:ctrlPr>
                                        <a:rPr lang="es-PE" sz="2800" i="1" smtClean="0">
                                          <a:solidFill>
                                            <a:srgbClr val="0000CC"/>
                                          </a:solidFill>
                                          <a:latin typeface="Cambria Math" panose="02040503050406030204" pitchFamily="18" charset="0"/>
                                        </a:rPr>
                                      </m:ctrlPr>
                                    </m:sSubPr>
                                    <m:e>
                                      <m:r>
                                        <a:rPr lang="es-PE" sz="2800" b="0" i="1" smtClean="0">
                                          <a:solidFill>
                                            <a:srgbClr val="0000CC"/>
                                          </a:solidFill>
                                          <a:latin typeface="Cambria Math" panose="02040503050406030204" pitchFamily="18" charset="0"/>
                                        </a:rPr>
                                        <m:t>𝑂</m:t>
                                      </m:r>
                                    </m:e>
                                    <m:sub>
                                      <m:r>
                                        <a:rPr lang="es-PE" sz="2800" b="0" i="1" smtClean="0">
                                          <a:solidFill>
                                            <a:srgbClr val="0000CC"/>
                                          </a:solidFill>
                                          <a:latin typeface="Cambria Math" panose="02040503050406030204" pitchFamily="18" charset="0"/>
                                        </a:rPr>
                                        <m:t>𝑖</m:t>
                                      </m:r>
                                      <m:r>
                                        <a:rPr lang="es-PE" sz="2800" b="0" i="1" smtClean="0">
                                          <a:solidFill>
                                            <a:srgbClr val="0000CC"/>
                                          </a:solidFill>
                                          <a:latin typeface="Cambria Math" panose="02040503050406030204" pitchFamily="18" charset="0"/>
                                        </a:rPr>
                                        <m:t>+2</m:t>
                                      </m:r>
                                    </m:sub>
                                  </m:sSub>
                                </m:e>
                              </m:mr>
                            </m:m>
                          </m:e>
                        </m:mr>
                      </m:m>
                    </m:oMath>
                  </m:oMathPara>
                </a14:m>
                <a:endParaRPr lang="es-PE" sz="2800" dirty="0">
                  <a:solidFill>
                    <a:srgbClr val="0000CC"/>
                  </a:solidFill>
                </a:endParaRPr>
              </a:p>
            </p:txBody>
          </p:sp>
        </mc:Choice>
        <mc:Fallback xmlns="">
          <p:sp>
            <p:nvSpPr>
              <p:cNvPr id="18" name="CuadroTexto 17"/>
              <p:cNvSpPr txBox="1">
                <a:spLocks noRot="1" noChangeAspect="1" noMove="1" noResize="1" noEditPoints="1" noAdjustHandles="1" noChangeArrowheads="1" noChangeShapeType="1" noTextEdit="1"/>
              </p:cNvSpPr>
              <p:nvPr/>
            </p:nvSpPr>
            <p:spPr>
              <a:xfrm>
                <a:off x="9408368" y="2311675"/>
                <a:ext cx="783869" cy="2098844"/>
              </a:xfrm>
              <a:prstGeom prst="rect">
                <a:avLst/>
              </a:prstGeom>
              <a:blipFill>
                <a:blip r:embed="rId4"/>
                <a:stretch>
                  <a:fillRect/>
                </a:stretch>
              </a:blipFill>
            </p:spPr>
            <p:txBody>
              <a:bodyPr/>
              <a:lstStyle/>
              <a:p>
                <a:r>
                  <a:rPr lang="es-PE">
                    <a:noFill/>
                  </a:rPr>
                  <a:t> </a:t>
                </a:r>
              </a:p>
            </p:txBody>
          </p:sp>
        </mc:Fallback>
      </mc:AlternateContent>
      <p:cxnSp>
        <p:nvCxnSpPr>
          <p:cNvPr id="6" name="Conector recto de flecha 5"/>
          <p:cNvCxnSpPr/>
          <p:nvPr/>
        </p:nvCxnSpPr>
        <p:spPr>
          <a:xfrm>
            <a:off x="7608168" y="2492896"/>
            <a:ext cx="1656184" cy="0"/>
          </a:xfrm>
          <a:prstGeom prst="straightConnector1">
            <a:avLst/>
          </a:prstGeom>
          <a:ln w="38100">
            <a:solidFill>
              <a:schemeClr val="bg2">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9" name="Conector recto de flecha 18"/>
          <p:cNvCxnSpPr/>
          <p:nvPr/>
        </p:nvCxnSpPr>
        <p:spPr>
          <a:xfrm>
            <a:off x="7608168" y="2996952"/>
            <a:ext cx="1656184" cy="0"/>
          </a:xfrm>
          <a:prstGeom prst="straightConnector1">
            <a:avLst/>
          </a:prstGeom>
          <a:ln w="38100">
            <a:solidFill>
              <a:schemeClr val="bg2">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0" name="Conector recto de flecha 19"/>
          <p:cNvCxnSpPr/>
          <p:nvPr/>
        </p:nvCxnSpPr>
        <p:spPr>
          <a:xfrm>
            <a:off x="7608168" y="3465003"/>
            <a:ext cx="1656184" cy="0"/>
          </a:xfrm>
          <a:prstGeom prst="straightConnector1">
            <a:avLst/>
          </a:prstGeom>
          <a:ln w="38100">
            <a:solidFill>
              <a:schemeClr val="bg2">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1" name="Conector recto de flecha 20"/>
          <p:cNvCxnSpPr/>
          <p:nvPr/>
        </p:nvCxnSpPr>
        <p:spPr>
          <a:xfrm>
            <a:off x="7608168" y="3933056"/>
            <a:ext cx="1656184" cy="0"/>
          </a:xfrm>
          <a:prstGeom prst="straightConnector1">
            <a:avLst/>
          </a:prstGeom>
          <a:ln w="38100">
            <a:solidFill>
              <a:schemeClr val="bg2">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2" name="Conector recto de flecha 21"/>
          <p:cNvCxnSpPr/>
          <p:nvPr/>
        </p:nvCxnSpPr>
        <p:spPr>
          <a:xfrm>
            <a:off x="7608168" y="4410519"/>
            <a:ext cx="1656184" cy="0"/>
          </a:xfrm>
          <a:prstGeom prst="straightConnector1">
            <a:avLst/>
          </a:prstGeom>
          <a:ln w="38100">
            <a:solidFill>
              <a:schemeClr val="bg2">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9610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MARCO DE MUESTREO Y POBLACIÓN</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11" name="Conector recto 10"/>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2" name="Rectángulo 1"/>
          <p:cNvSpPr/>
          <p:nvPr/>
        </p:nvSpPr>
        <p:spPr>
          <a:xfrm>
            <a:off x="803412" y="1916832"/>
            <a:ext cx="4104456" cy="3000821"/>
          </a:xfrm>
          <a:prstGeom prst="rect">
            <a:avLst/>
          </a:prstGeom>
        </p:spPr>
        <p:txBody>
          <a:bodyPr wrap="square">
            <a:spAutoFit/>
          </a:bodyPr>
          <a:lstStyle/>
          <a:p>
            <a:pPr algn="just">
              <a:lnSpc>
                <a:spcPct val="150000"/>
              </a:lnSpc>
              <a:defRPr/>
            </a:pPr>
            <a:r>
              <a:rPr lang="es-PE" b="1" i="1" dirty="0">
                <a:solidFill>
                  <a:schemeClr val="bg2">
                    <a:lumMod val="75000"/>
                  </a:schemeClr>
                </a:solidFill>
                <a:latin typeface="Times New Roman" panose="02020603050405020304" pitchFamily="18" charset="0"/>
                <a:cs typeface="Times New Roman" panose="02020603050405020304" pitchFamily="18" charset="0"/>
              </a:rPr>
              <a:t>	Regla 2: Uno a Muchos</a:t>
            </a:r>
          </a:p>
          <a:p>
            <a:pPr algn="just">
              <a:lnSpc>
                <a:spcPct val="150000"/>
              </a:lnSpc>
              <a:buFont typeface="Wingdings" pitchFamily="2" charset="2"/>
              <a:buNone/>
              <a:defRPr/>
            </a:pPr>
            <a:r>
              <a:rPr lang="es-PE" dirty="0">
                <a:solidFill>
                  <a:srgbClr val="0000CC"/>
                </a:solidFill>
                <a:latin typeface="Times New Roman" panose="02020603050405020304" pitchFamily="18" charset="0"/>
                <a:cs typeface="Times New Roman" panose="02020603050405020304" pitchFamily="18" charset="0"/>
              </a:rPr>
              <a:t>Cada unidad en {U} está asociada con varias unidades en {O}, pero ninguna unidad en {O} está asociada con más de una unidad en {U}. Es decir, M &lt; N y las unidades en {U} son típicamente referidas como conglomerados. </a:t>
            </a:r>
          </a:p>
        </p:txBody>
      </p:sp>
      <mc:AlternateContent xmlns:mc="http://schemas.openxmlformats.org/markup-compatibility/2006" xmlns:a14="http://schemas.microsoft.com/office/drawing/2010/main">
        <mc:Choice Requires="a14">
          <p:sp>
            <p:nvSpPr>
              <p:cNvPr id="4" name="CuadroTexto 3"/>
              <p:cNvSpPr txBox="1"/>
              <p:nvPr/>
            </p:nvSpPr>
            <p:spPr>
              <a:xfrm>
                <a:off x="7536160" y="3114143"/>
                <a:ext cx="439608" cy="465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PE" sz="2800" i="1" smtClean="0">
                              <a:solidFill>
                                <a:srgbClr val="0000CC"/>
                              </a:solidFill>
                              <a:latin typeface="Cambria Math" panose="02040503050406030204" pitchFamily="18" charset="0"/>
                            </a:rPr>
                          </m:ctrlPr>
                        </m:sSubPr>
                        <m:e>
                          <m:r>
                            <a:rPr lang="es-PE" sz="2800" b="0" i="1" smtClean="0">
                              <a:solidFill>
                                <a:srgbClr val="0000CC"/>
                              </a:solidFill>
                              <a:latin typeface="Cambria Math" panose="02040503050406030204" pitchFamily="18" charset="0"/>
                            </a:rPr>
                            <m:t>𝑈</m:t>
                          </m:r>
                        </m:e>
                        <m:sub>
                          <m:r>
                            <a:rPr lang="es-PE" sz="2800" b="0" i="1" smtClean="0">
                              <a:solidFill>
                                <a:srgbClr val="0000CC"/>
                              </a:solidFill>
                              <a:latin typeface="Cambria Math" panose="02040503050406030204" pitchFamily="18" charset="0"/>
                            </a:rPr>
                            <m:t>𝑗</m:t>
                          </m:r>
                        </m:sub>
                      </m:sSub>
                    </m:oMath>
                  </m:oMathPara>
                </a14:m>
                <a:endParaRPr lang="es-PE" sz="2800" dirty="0">
                  <a:solidFill>
                    <a:srgbClr val="0000CC"/>
                  </a:solidFill>
                </a:endParaRPr>
              </a:p>
            </p:txBody>
          </p:sp>
        </mc:Choice>
        <mc:Fallback xmlns="">
          <p:sp>
            <p:nvSpPr>
              <p:cNvPr id="4" name="CuadroTexto 3"/>
              <p:cNvSpPr txBox="1">
                <a:spLocks noRot="1" noChangeAspect="1" noMove="1" noResize="1" noEditPoints="1" noAdjustHandles="1" noChangeArrowheads="1" noChangeShapeType="1" noTextEdit="1"/>
              </p:cNvSpPr>
              <p:nvPr/>
            </p:nvSpPr>
            <p:spPr>
              <a:xfrm>
                <a:off x="7536160" y="3114143"/>
                <a:ext cx="439608" cy="465577"/>
              </a:xfrm>
              <a:prstGeom prst="rect">
                <a:avLst/>
              </a:prstGeom>
              <a:blipFill>
                <a:blip r:embed="rId2"/>
                <a:stretch>
                  <a:fillRect b="-1316"/>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5" name="CuadroTexto 4"/>
              <p:cNvSpPr txBox="1"/>
              <p:nvPr/>
            </p:nvSpPr>
            <p:spPr>
              <a:xfrm>
                <a:off x="9264352" y="2729614"/>
                <a:ext cx="783869" cy="1234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s-PE" sz="2800" i="1" smtClean="0">
                              <a:solidFill>
                                <a:srgbClr val="0000CC"/>
                              </a:solidFill>
                              <a:latin typeface="Cambria Math" panose="02040503050406030204" pitchFamily="18" charset="0"/>
                            </a:rPr>
                          </m:ctrlPr>
                        </m:mPr>
                        <m:mr>
                          <m:e>
                            <m:sSub>
                              <m:sSubPr>
                                <m:ctrlPr>
                                  <a:rPr lang="es-PE" sz="2800" i="1" smtClean="0">
                                    <a:solidFill>
                                      <a:srgbClr val="0000CC"/>
                                    </a:solidFill>
                                    <a:latin typeface="Cambria Math" panose="02040503050406030204" pitchFamily="18" charset="0"/>
                                  </a:rPr>
                                </m:ctrlPr>
                              </m:sSubPr>
                              <m:e>
                                <m:r>
                                  <a:rPr lang="es-PE" sz="2800" b="0" i="1" smtClean="0">
                                    <a:solidFill>
                                      <a:srgbClr val="0000CC"/>
                                    </a:solidFill>
                                    <a:latin typeface="Cambria Math" panose="02040503050406030204" pitchFamily="18" charset="0"/>
                                  </a:rPr>
                                  <m:t>𝑂</m:t>
                                </m:r>
                              </m:e>
                              <m:sub>
                                <m:r>
                                  <a:rPr lang="es-PE" sz="2800" b="0" i="1" smtClean="0">
                                    <a:solidFill>
                                      <a:srgbClr val="0000CC"/>
                                    </a:solidFill>
                                    <a:latin typeface="Cambria Math" panose="02040503050406030204" pitchFamily="18" charset="0"/>
                                  </a:rPr>
                                  <m:t>𝑖</m:t>
                                </m:r>
                                <m:r>
                                  <a:rPr lang="es-PE" sz="2800" b="0" i="1" smtClean="0">
                                    <a:solidFill>
                                      <a:srgbClr val="0000CC"/>
                                    </a:solidFill>
                                    <a:latin typeface="Cambria Math" panose="02040503050406030204" pitchFamily="18" charset="0"/>
                                  </a:rPr>
                                  <m:t>−1</m:t>
                                </m:r>
                              </m:sub>
                            </m:sSub>
                          </m:e>
                        </m:mr>
                        <m:mr>
                          <m:e>
                            <m:sSub>
                              <m:sSubPr>
                                <m:ctrlPr>
                                  <a:rPr lang="es-PE" sz="2800" i="1" smtClean="0">
                                    <a:solidFill>
                                      <a:srgbClr val="0000CC"/>
                                    </a:solidFill>
                                    <a:latin typeface="Cambria Math" panose="02040503050406030204" pitchFamily="18" charset="0"/>
                                  </a:rPr>
                                </m:ctrlPr>
                              </m:sSubPr>
                              <m:e>
                                <m:r>
                                  <a:rPr lang="es-PE" sz="2800" b="0" i="1" smtClean="0">
                                    <a:solidFill>
                                      <a:srgbClr val="0000CC"/>
                                    </a:solidFill>
                                    <a:latin typeface="Cambria Math" panose="02040503050406030204" pitchFamily="18" charset="0"/>
                                  </a:rPr>
                                  <m:t>𝑂</m:t>
                                </m:r>
                              </m:e>
                              <m:sub>
                                <m:r>
                                  <a:rPr lang="es-PE" sz="2800" b="0" i="1" smtClean="0">
                                    <a:solidFill>
                                      <a:srgbClr val="0000CC"/>
                                    </a:solidFill>
                                    <a:latin typeface="Cambria Math" panose="02040503050406030204" pitchFamily="18" charset="0"/>
                                  </a:rPr>
                                  <m:t>𝑖</m:t>
                                </m:r>
                              </m:sub>
                            </m:sSub>
                          </m:e>
                        </m:mr>
                        <m:mr>
                          <m:e>
                            <m:sSub>
                              <m:sSubPr>
                                <m:ctrlPr>
                                  <a:rPr lang="es-PE" sz="2800" i="1" smtClean="0">
                                    <a:solidFill>
                                      <a:srgbClr val="0000CC"/>
                                    </a:solidFill>
                                    <a:latin typeface="Cambria Math" panose="02040503050406030204" pitchFamily="18" charset="0"/>
                                  </a:rPr>
                                </m:ctrlPr>
                              </m:sSubPr>
                              <m:e>
                                <m:r>
                                  <a:rPr lang="es-PE" sz="2800" b="0" i="1" smtClean="0">
                                    <a:solidFill>
                                      <a:srgbClr val="0000CC"/>
                                    </a:solidFill>
                                    <a:latin typeface="Cambria Math" panose="02040503050406030204" pitchFamily="18" charset="0"/>
                                  </a:rPr>
                                  <m:t>𝑂</m:t>
                                </m:r>
                              </m:e>
                              <m:sub>
                                <m:r>
                                  <a:rPr lang="es-PE" sz="2800" b="0" i="1" smtClean="0">
                                    <a:solidFill>
                                      <a:srgbClr val="0000CC"/>
                                    </a:solidFill>
                                    <a:latin typeface="Cambria Math" panose="02040503050406030204" pitchFamily="18" charset="0"/>
                                  </a:rPr>
                                  <m:t>𝑖</m:t>
                                </m:r>
                                <m:r>
                                  <a:rPr lang="es-PE" sz="2800" b="0" i="1" smtClean="0">
                                    <a:solidFill>
                                      <a:srgbClr val="0000CC"/>
                                    </a:solidFill>
                                    <a:latin typeface="Cambria Math" panose="02040503050406030204" pitchFamily="18" charset="0"/>
                                  </a:rPr>
                                  <m:t>+1</m:t>
                                </m:r>
                              </m:sub>
                            </m:sSub>
                          </m:e>
                        </m:mr>
                      </m:m>
                    </m:oMath>
                  </m:oMathPara>
                </a14:m>
                <a:endParaRPr lang="es-PE" sz="2800" dirty="0">
                  <a:solidFill>
                    <a:srgbClr val="0000CC"/>
                  </a:solidFill>
                </a:endParaRPr>
              </a:p>
            </p:txBody>
          </p:sp>
        </mc:Choice>
        <mc:Fallback xmlns="">
          <p:sp>
            <p:nvSpPr>
              <p:cNvPr id="5" name="CuadroTexto 4"/>
              <p:cNvSpPr txBox="1">
                <a:spLocks noRot="1" noChangeAspect="1" noMove="1" noResize="1" noEditPoints="1" noAdjustHandles="1" noChangeArrowheads="1" noChangeShapeType="1" noTextEdit="1"/>
              </p:cNvSpPr>
              <p:nvPr/>
            </p:nvSpPr>
            <p:spPr>
              <a:xfrm>
                <a:off x="9264352" y="2729614"/>
                <a:ext cx="783869" cy="1234633"/>
              </a:xfrm>
              <a:prstGeom prst="rect">
                <a:avLst/>
              </a:prstGeom>
              <a:blipFill>
                <a:blip r:embed="rId3"/>
                <a:stretch>
                  <a:fillRect/>
                </a:stretch>
              </a:blipFill>
            </p:spPr>
            <p:txBody>
              <a:bodyPr/>
              <a:lstStyle/>
              <a:p>
                <a:r>
                  <a:rPr lang="es-PE">
                    <a:noFill/>
                  </a:rPr>
                  <a:t> </a:t>
                </a:r>
              </a:p>
            </p:txBody>
          </p:sp>
        </mc:Fallback>
      </mc:AlternateContent>
      <p:cxnSp>
        <p:nvCxnSpPr>
          <p:cNvPr id="8" name="Conector recto de flecha 7"/>
          <p:cNvCxnSpPr/>
          <p:nvPr/>
        </p:nvCxnSpPr>
        <p:spPr>
          <a:xfrm flipH="1">
            <a:off x="8116004" y="2970127"/>
            <a:ext cx="1008112" cy="288032"/>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flipH="1">
            <a:off x="8116004" y="3346930"/>
            <a:ext cx="1008112" cy="1"/>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flipH="1" flipV="1">
            <a:off x="8116004" y="3435702"/>
            <a:ext cx="1008112" cy="281332"/>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210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MARCO DE MUESTREO Y POBLACIÓN</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11" name="Conector recto 10"/>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15" name="Rectángulo 14"/>
          <p:cNvSpPr/>
          <p:nvPr/>
        </p:nvSpPr>
        <p:spPr>
          <a:xfrm>
            <a:off x="803412" y="1916832"/>
            <a:ext cx="4104456" cy="458074"/>
          </a:xfrm>
          <a:prstGeom prst="rect">
            <a:avLst/>
          </a:prstGeom>
        </p:spPr>
        <p:txBody>
          <a:bodyPr wrap="square">
            <a:spAutoFit/>
          </a:bodyPr>
          <a:lstStyle/>
          <a:p>
            <a:pPr algn="just">
              <a:lnSpc>
                <a:spcPct val="150000"/>
              </a:lnSpc>
              <a:defRPr/>
            </a:pPr>
            <a:r>
              <a:rPr lang="es-PE" b="1" i="1" dirty="0">
                <a:solidFill>
                  <a:schemeClr val="bg2">
                    <a:lumMod val="75000"/>
                  </a:schemeClr>
                </a:solidFill>
                <a:latin typeface="Times New Roman" panose="02020603050405020304" pitchFamily="18" charset="0"/>
                <a:cs typeface="Times New Roman" panose="02020603050405020304" pitchFamily="18" charset="0"/>
              </a:rPr>
              <a:t>	Regla 3: Muchos a uno</a:t>
            </a:r>
          </a:p>
        </p:txBody>
      </p:sp>
      <p:sp>
        <p:nvSpPr>
          <p:cNvPr id="16" name="Rectángulo 15"/>
          <p:cNvSpPr/>
          <p:nvPr/>
        </p:nvSpPr>
        <p:spPr>
          <a:xfrm>
            <a:off x="6672064" y="1916832"/>
            <a:ext cx="4104456" cy="507831"/>
          </a:xfrm>
          <a:prstGeom prst="rect">
            <a:avLst/>
          </a:prstGeom>
        </p:spPr>
        <p:txBody>
          <a:bodyPr wrap="square">
            <a:spAutoFit/>
          </a:bodyPr>
          <a:lstStyle/>
          <a:p>
            <a:pPr algn="just">
              <a:lnSpc>
                <a:spcPct val="150000"/>
              </a:lnSpc>
              <a:defRPr/>
            </a:pPr>
            <a:r>
              <a:rPr lang="es-PE" b="1" i="1" dirty="0">
                <a:solidFill>
                  <a:schemeClr val="bg2">
                    <a:lumMod val="75000"/>
                  </a:schemeClr>
                </a:solidFill>
                <a:latin typeface="Times New Roman" panose="02020603050405020304" pitchFamily="18" charset="0"/>
                <a:cs typeface="Times New Roman" panose="02020603050405020304" pitchFamily="18" charset="0"/>
              </a:rPr>
              <a:t>	Regla 3: Muchos a Muchos</a:t>
            </a:r>
          </a:p>
        </p:txBody>
      </p:sp>
      <p:pic>
        <p:nvPicPr>
          <p:cNvPr id="1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282" y="2832170"/>
            <a:ext cx="2382715" cy="1345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216" y="2832170"/>
            <a:ext cx="2048608" cy="127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echa izquierda y derecha 2"/>
          <p:cNvSpPr/>
          <p:nvPr/>
        </p:nvSpPr>
        <p:spPr>
          <a:xfrm>
            <a:off x="4353176" y="3016956"/>
            <a:ext cx="3452395" cy="1090099"/>
          </a:xfrm>
          <a:prstGeom prst="leftRightArrow">
            <a:avLst/>
          </a:prstGeom>
          <a:ln>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a:solidFill>
                  <a:srgbClr val="0000CC"/>
                </a:solidFill>
                <a:latin typeface="Times New Roman" panose="02020603050405020304" pitchFamily="18" charset="0"/>
                <a:cs typeface="Times New Roman" panose="02020603050405020304" pitchFamily="18" charset="0"/>
              </a:rPr>
              <a:t>NO ES RECOMENDABLE EL MUESTREO</a:t>
            </a:r>
          </a:p>
        </p:txBody>
      </p:sp>
    </p:spTree>
    <p:extLst>
      <p:ext uri="{BB962C8B-B14F-4D97-AF65-F5344CB8AC3E}">
        <p14:creationId xmlns:p14="http://schemas.microsoft.com/office/powerpoint/2010/main" val="2789916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ETAPAS EN UNA INVESTIGACIÓN POR MUESTREO</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graphicFrame>
        <p:nvGraphicFramePr>
          <p:cNvPr id="9" name="Diagram 5"/>
          <p:cNvGraphicFramePr/>
          <p:nvPr>
            <p:extLst>
              <p:ext uri="{D42A27DB-BD31-4B8C-83A1-F6EECF244321}">
                <p14:modId xmlns:p14="http://schemas.microsoft.com/office/powerpoint/2010/main" val="2133333760"/>
              </p:ext>
            </p:extLst>
          </p:nvPr>
        </p:nvGraphicFramePr>
        <p:xfrm>
          <a:off x="911424" y="1484784"/>
          <a:ext cx="9721080"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399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775521" y="1412776"/>
            <a:ext cx="8514945" cy="3888432"/>
          </a:xfrm>
          <a:prstGeom prst="rect">
            <a:avLst/>
          </a:prstGeom>
        </p:spPr>
      </p:pic>
    </p:spTree>
    <p:extLst>
      <p:ext uri="{BB962C8B-B14F-4D97-AF65-F5344CB8AC3E}">
        <p14:creationId xmlns:p14="http://schemas.microsoft.com/office/powerpoint/2010/main" val="336139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ETAPAS EN UNA INVESTIGACIÓN POR MUESTREO</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graphicFrame>
        <p:nvGraphicFramePr>
          <p:cNvPr id="9" name="Diagram 5"/>
          <p:cNvGraphicFramePr/>
          <p:nvPr>
            <p:extLst>
              <p:ext uri="{D42A27DB-BD31-4B8C-83A1-F6EECF244321}">
                <p14:modId xmlns:p14="http://schemas.microsoft.com/office/powerpoint/2010/main" val="3746707026"/>
              </p:ext>
            </p:extLst>
          </p:nvPr>
        </p:nvGraphicFramePr>
        <p:xfrm>
          <a:off x="911424" y="1484784"/>
          <a:ext cx="9721080"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8462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3238076141"/>
              </p:ext>
            </p:extLst>
          </p:nvPr>
        </p:nvGraphicFramePr>
        <p:xfrm>
          <a:off x="1991544" y="1556792"/>
          <a:ext cx="784887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ETAPAS EN UNA INVESTIGACIÓN POR MUESTREO</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4780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ESTIMACIÓN DE PARÁMETROS</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graphicFrame>
        <p:nvGraphicFramePr>
          <p:cNvPr id="7" name="Diagram 2"/>
          <p:cNvGraphicFramePr/>
          <p:nvPr>
            <p:extLst>
              <p:ext uri="{D42A27DB-BD31-4B8C-83A1-F6EECF244321}">
                <p14:modId xmlns:p14="http://schemas.microsoft.com/office/powerpoint/2010/main" val="777457272"/>
              </p:ext>
            </p:extLst>
          </p:nvPr>
        </p:nvGraphicFramePr>
        <p:xfrm>
          <a:off x="911424" y="1340768"/>
          <a:ext cx="10225136" cy="4104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194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2 Marcador de contenido"/>
          <p:cNvSpPr>
            <a:spLocks noGrp="1"/>
          </p:cNvSpPr>
          <p:nvPr>
            <p:ph idx="1"/>
          </p:nvPr>
        </p:nvSpPr>
        <p:spPr>
          <a:xfrm>
            <a:off x="1127448" y="1412776"/>
            <a:ext cx="9937104" cy="4016620"/>
          </a:xfrm>
        </p:spPr>
        <p:txBody>
          <a:bodyPr>
            <a:normAutofit/>
          </a:bodyPr>
          <a:lstStyle/>
          <a:p>
            <a:pPr algn="just">
              <a:lnSpc>
                <a:spcPct val="150000"/>
              </a:lnSpc>
              <a:defRPr/>
            </a:pPr>
            <a:r>
              <a:rPr lang="es-PE" sz="1846" b="1" i="1" dirty="0">
                <a:solidFill>
                  <a:schemeClr val="bg2">
                    <a:lumMod val="75000"/>
                  </a:schemeClr>
                </a:solidFill>
                <a:latin typeface="Times New Roman" panose="02020603050405020304" pitchFamily="18" charset="0"/>
                <a:cs typeface="Times New Roman" panose="02020603050405020304" pitchFamily="18" charset="0"/>
              </a:rPr>
              <a:t>Parámetros a ser estimados</a:t>
            </a:r>
          </a:p>
          <a:p>
            <a:pPr algn="just">
              <a:lnSpc>
                <a:spcPct val="150000"/>
              </a:lnSpc>
              <a:buFont typeface="Wingdings" pitchFamily="2" charset="2"/>
              <a:buChar char="Ø"/>
              <a:defRPr/>
            </a:pPr>
            <a:r>
              <a:rPr lang="es-PE" sz="1846" dirty="0">
                <a:solidFill>
                  <a:srgbClr val="0000CC"/>
                </a:solidFill>
                <a:latin typeface="Times New Roman" panose="02020603050405020304" pitchFamily="18" charset="0"/>
                <a:cs typeface="Times New Roman" panose="02020603050405020304" pitchFamily="18" charset="0"/>
              </a:rPr>
              <a:t>Media poblacional (Edad promedio de inicio de consumo de alcohol)</a:t>
            </a:r>
          </a:p>
          <a:p>
            <a:pPr algn="just">
              <a:lnSpc>
                <a:spcPct val="150000"/>
              </a:lnSpc>
              <a:buFont typeface="Wingdings" pitchFamily="2" charset="2"/>
              <a:buChar char="Ø"/>
              <a:defRPr/>
            </a:pPr>
            <a:r>
              <a:rPr lang="es-PE" sz="1846" dirty="0">
                <a:solidFill>
                  <a:srgbClr val="0000CC"/>
                </a:solidFill>
                <a:latin typeface="Times New Roman" panose="02020603050405020304" pitchFamily="18" charset="0"/>
                <a:cs typeface="Times New Roman" panose="02020603050405020304" pitchFamily="18" charset="0"/>
              </a:rPr>
              <a:t>Total Poblacional (Total de personas con enfermedad cardiovascular en un Lima Metropolitana)</a:t>
            </a:r>
          </a:p>
          <a:p>
            <a:pPr algn="just">
              <a:lnSpc>
                <a:spcPct val="150000"/>
              </a:lnSpc>
              <a:buFont typeface="Wingdings" pitchFamily="2" charset="2"/>
              <a:buChar char="Ø"/>
              <a:defRPr/>
            </a:pPr>
            <a:r>
              <a:rPr lang="es-PE" sz="1846" dirty="0">
                <a:solidFill>
                  <a:srgbClr val="0000CC"/>
                </a:solidFill>
                <a:latin typeface="Times New Roman" panose="02020603050405020304" pitchFamily="18" charset="0"/>
                <a:cs typeface="Times New Roman" panose="02020603050405020304" pitchFamily="18" charset="0"/>
              </a:rPr>
              <a:t>Proporción Poblacional (Proporción de alumnos fumadores )</a:t>
            </a:r>
          </a:p>
          <a:p>
            <a:pPr algn="just">
              <a:lnSpc>
                <a:spcPct val="150000"/>
              </a:lnSpc>
              <a:buFont typeface="Wingdings" pitchFamily="2" charset="2"/>
              <a:buChar char="Ø"/>
              <a:defRPr/>
            </a:pPr>
            <a:r>
              <a:rPr lang="es-PE" sz="1846" dirty="0">
                <a:solidFill>
                  <a:srgbClr val="0000CC"/>
                </a:solidFill>
                <a:latin typeface="Times New Roman" panose="02020603050405020304" pitchFamily="18" charset="0"/>
                <a:cs typeface="Times New Roman" panose="02020603050405020304" pitchFamily="18" charset="0"/>
              </a:rPr>
              <a:t>Razón poblacional (Densidad poblacional para cierta enfermedad)</a:t>
            </a:r>
          </a:p>
          <a:p>
            <a:pPr algn="just">
              <a:lnSpc>
                <a:spcPct val="150000"/>
              </a:lnSpc>
              <a:defRPr/>
            </a:pPr>
            <a:r>
              <a:rPr lang="es-PE" sz="1846" b="1" i="1" dirty="0">
                <a:solidFill>
                  <a:schemeClr val="bg2">
                    <a:lumMod val="75000"/>
                  </a:schemeClr>
                </a:solidFill>
                <a:latin typeface="Times New Roman" panose="02020603050405020304" pitchFamily="18" charset="0"/>
                <a:cs typeface="Times New Roman" panose="02020603050405020304" pitchFamily="18" charset="0"/>
              </a:rPr>
              <a:t>Estimadores Utilizados</a:t>
            </a:r>
          </a:p>
          <a:p>
            <a:pPr algn="just">
              <a:lnSpc>
                <a:spcPct val="150000"/>
              </a:lnSpc>
              <a:buFont typeface="Wingdings" pitchFamily="2" charset="2"/>
              <a:buChar char="Ø"/>
              <a:defRPr/>
            </a:pPr>
            <a:r>
              <a:rPr lang="es-PE" sz="1846" dirty="0">
                <a:solidFill>
                  <a:srgbClr val="0000CC"/>
                </a:solidFill>
                <a:latin typeface="Times New Roman" panose="02020603050405020304" pitchFamily="18" charset="0"/>
                <a:cs typeface="Times New Roman" panose="02020603050405020304" pitchFamily="18" charset="0"/>
              </a:rPr>
              <a:t>Estimadores lineales (medias, totales y proporciones)</a:t>
            </a:r>
          </a:p>
          <a:p>
            <a:pPr algn="just">
              <a:lnSpc>
                <a:spcPct val="150000"/>
              </a:lnSpc>
              <a:buFont typeface="Wingdings" pitchFamily="2" charset="2"/>
              <a:buChar char="Ø"/>
              <a:defRPr/>
            </a:pPr>
            <a:r>
              <a:rPr lang="es-PE" sz="1846" dirty="0">
                <a:solidFill>
                  <a:srgbClr val="0000CC"/>
                </a:solidFill>
                <a:latin typeface="Times New Roman" panose="02020603050405020304" pitchFamily="18" charset="0"/>
                <a:cs typeface="Times New Roman" panose="02020603050405020304" pitchFamily="18" charset="0"/>
              </a:rPr>
              <a:t>Estimadores no lineales (razones, tasas)</a:t>
            </a:r>
          </a:p>
        </p:txBody>
      </p:sp>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PARÁMETROS Y ESTIMADORES</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2235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PRECISIÓN Y EXACTITUD</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pic>
        <p:nvPicPr>
          <p:cNvPr id="7" name="Picture 2" descr="Exactitud y precisi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16" y="1628800"/>
            <a:ext cx="10801200"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166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ERROR O PRECISIÓN</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8" name="Rectángulo 7"/>
              <p:cNvSpPr/>
              <p:nvPr/>
            </p:nvSpPr>
            <p:spPr>
              <a:xfrm>
                <a:off x="556592" y="2176095"/>
                <a:ext cx="5393634" cy="2585323"/>
              </a:xfrm>
              <a:prstGeom prst="rect">
                <a:avLst/>
              </a:prstGeom>
            </p:spPr>
            <p:txBody>
              <a:bodyPr wrap="square">
                <a:spAutoFit/>
              </a:bodyPr>
              <a:lstStyle/>
              <a:p>
                <a:pPr algn="just">
                  <a:lnSpc>
                    <a:spcPct val="150000"/>
                  </a:lnSpc>
                </a:pPr>
                <a:r>
                  <a:rPr lang="es-PE" dirty="0">
                    <a:solidFill>
                      <a:srgbClr val="0000CC"/>
                    </a:solidFill>
                    <a:latin typeface="Times New Roman" panose="02020603050405020304" pitchFamily="18" charset="0"/>
                    <a:cs typeface="Times New Roman" panose="02020603050405020304" pitchFamily="18" charset="0"/>
                  </a:rPr>
                  <a:t>El objetivo de la estimación por intervalos es el de obtener intervalos estrechos con alta confiabilidad. Si se observan los componentes de un intervalo, se ve que su amplitud está determinada por la magnitud de la cantidad: </a:t>
                </a:r>
              </a:p>
              <a:p>
                <a:pPr algn="just">
                  <a:lnSpc>
                    <a:spcPct val="150000"/>
                  </a:lnSpc>
                </a:pPr>
                <a14:m>
                  <m:oMathPara xmlns:m="http://schemas.openxmlformats.org/officeDocument/2006/math">
                    <m:oMathParaPr>
                      <m:jc m:val="centerGroup"/>
                    </m:oMathParaPr>
                    <m:oMath xmlns:m="http://schemas.openxmlformats.org/officeDocument/2006/math">
                      <m:d>
                        <m:dPr>
                          <m:ctrlPr>
                            <a:rPr lang="es-PE" i="1" smtClean="0">
                              <a:solidFill>
                                <a:srgbClr val="0000CC"/>
                              </a:solidFill>
                              <a:latin typeface="Cambria Math" panose="02040503050406030204" pitchFamily="18" charset="0"/>
                              <a:cs typeface="Times New Roman" panose="02020603050405020304" pitchFamily="18" charset="0"/>
                            </a:rPr>
                          </m:ctrlPr>
                        </m:dPr>
                        <m:e>
                          <m:r>
                            <a:rPr lang="es-PE" b="0" i="1" smtClean="0">
                              <a:solidFill>
                                <a:srgbClr val="0000CC"/>
                              </a:solidFill>
                              <a:latin typeface="Cambria Math" panose="02040503050406030204" pitchFamily="18" charset="0"/>
                              <a:cs typeface="Times New Roman" panose="02020603050405020304" pitchFamily="18" charset="0"/>
                            </a:rPr>
                            <m:t>𝐶𝑜𝑒𝑓𝑖𝑐𝑖𝑒𝑛𝑡𝑒</m:t>
                          </m:r>
                          <m:r>
                            <a:rPr lang="es-PE" b="0" i="1" smtClean="0">
                              <a:solidFill>
                                <a:srgbClr val="0000CC"/>
                              </a:solidFill>
                              <a:latin typeface="Cambria Math" panose="02040503050406030204" pitchFamily="18" charset="0"/>
                              <a:cs typeface="Times New Roman" panose="02020603050405020304" pitchFamily="18" charset="0"/>
                            </a:rPr>
                            <m:t> </m:t>
                          </m:r>
                          <m:r>
                            <a:rPr lang="es-PE" b="0" i="1" smtClean="0">
                              <a:solidFill>
                                <a:srgbClr val="0000CC"/>
                              </a:solidFill>
                              <a:latin typeface="Cambria Math" panose="02040503050406030204" pitchFamily="18" charset="0"/>
                              <a:cs typeface="Times New Roman" panose="02020603050405020304" pitchFamily="18" charset="0"/>
                            </a:rPr>
                            <m:t>𝑑𝑒</m:t>
                          </m:r>
                          <m:r>
                            <a:rPr lang="es-PE" b="0" i="1" smtClean="0">
                              <a:solidFill>
                                <a:srgbClr val="0000CC"/>
                              </a:solidFill>
                              <a:latin typeface="Cambria Math" panose="02040503050406030204" pitchFamily="18" charset="0"/>
                              <a:cs typeface="Times New Roman" panose="02020603050405020304" pitchFamily="18" charset="0"/>
                            </a:rPr>
                            <m:t> </m:t>
                          </m:r>
                          <m:r>
                            <a:rPr lang="es-PE" b="0" i="1" smtClean="0">
                              <a:solidFill>
                                <a:srgbClr val="0000CC"/>
                              </a:solidFill>
                              <a:latin typeface="Cambria Math" panose="02040503050406030204" pitchFamily="18" charset="0"/>
                              <a:cs typeface="Times New Roman" panose="02020603050405020304" pitchFamily="18" charset="0"/>
                            </a:rPr>
                            <m:t>𝑐𝑜𝑛𝑓𝑖𝑎𝑏𝑖𝑙𝑖𝑑𝑎𝑑</m:t>
                          </m:r>
                        </m:e>
                      </m:d>
                      <m:r>
                        <a:rPr lang="es-PE" b="0" i="1" smtClean="0">
                          <a:solidFill>
                            <a:srgbClr val="0000CC"/>
                          </a:solidFill>
                          <a:latin typeface="Cambria Math" panose="02040503050406030204" pitchFamily="18" charset="0"/>
                          <a:cs typeface="Times New Roman" panose="02020603050405020304" pitchFamily="18" charset="0"/>
                        </a:rPr>
                        <m:t>𝑋</m:t>
                      </m:r>
                      <m:r>
                        <a:rPr lang="es-PE" b="0" i="1" smtClean="0">
                          <a:solidFill>
                            <a:srgbClr val="0000CC"/>
                          </a:solidFill>
                          <a:latin typeface="Cambria Math" panose="02040503050406030204" pitchFamily="18" charset="0"/>
                          <a:cs typeface="Times New Roman" panose="02020603050405020304" pitchFamily="18" charset="0"/>
                        </a:rPr>
                        <m:t> </m:t>
                      </m:r>
                      <m:d>
                        <m:dPr>
                          <m:ctrlPr>
                            <a:rPr lang="es-PE" b="0" i="1" smtClean="0">
                              <a:solidFill>
                                <a:srgbClr val="0000CC"/>
                              </a:solidFill>
                              <a:latin typeface="Cambria Math" panose="02040503050406030204" pitchFamily="18" charset="0"/>
                              <a:cs typeface="Times New Roman" panose="02020603050405020304" pitchFamily="18" charset="0"/>
                            </a:rPr>
                          </m:ctrlPr>
                        </m:dPr>
                        <m:e>
                          <m:r>
                            <a:rPr lang="es-PE" b="0" i="1" smtClean="0">
                              <a:solidFill>
                                <a:srgbClr val="0000CC"/>
                              </a:solidFill>
                              <a:latin typeface="Cambria Math" panose="02040503050406030204" pitchFamily="18" charset="0"/>
                              <a:cs typeface="Times New Roman" panose="02020603050405020304" pitchFamily="18" charset="0"/>
                            </a:rPr>
                            <m:t>𝑒𝑟𝑟𝑜𝑟</m:t>
                          </m:r>
                          <m:r>
                            <a:rPr lang="es-PE" b="0" i="1" smtClean="0">
                              <a:solidFill>
                                <a:srgbClr val="0000CC"/>
                              </a:solidFill>
                              <a:latin typeface="Cambria Math" panose="02040503050406030204" pitchFamily="18" charset="0"/>
                              <a:cs typeface="Times New Roman" panose="02020603050405020304" pitchFamily="18" charset="0"/>
                            </a:rPr>
                            <m:t> </m:t>
                          </m:r>
                          <m:r>
                            <a:rPr lang="es-PE" b="0" i="1" smtClean="0">
                              <a:solidFill>
                                <a:srgbClr val="0000CC"/>
                              </a:solidFill>
                              <a:latin typeface="Cambria Math" panose="02040503050406030204" pitchFamily="18" charset="0"/>
                              <a:cs typeface="Times New Roman" panose="02020603050405020304" pitchFamily="18" charset="0"/>
                            </a:rPr>
                            <m:t>𝑒𝑠𝑡</m:t>
                          </m:r>
                          <m:r>
                            <a:rPr lang="es-PE" b="0" i="1" smtClean="0">
                              <a:solidFill>
                                <a:srgbClr val="0000CC"/>
                              </a:solidFill>
                              <a:latin typeface="Cambria Math" panose="02040503050406030204" pitchFamily="18" charset="0"/>
                              <a:cs typeface="Times New Roman" panose="02020603050405020304" pitchFamily="18" charset="0"/>
                            </a:rPr>
                            <m:t>á</m:t>
                          </m:r>
                          <m:r>
                            <a:rPr lang="es-PE" b="0" i="1" smtClean="0">
                              <a:solidFill>
                                <a:srgbClr val="0000CC"/>
                              </a:solidFill>
                              <a:latin typeface="Cambria Math" panose="02040503050406030204" pitchFamily="18" charset="0"/>
                              <a:cs typeface="Times New Roman" panose="02020603050405020304" pitchFamily="18" charset="0"/>
                            </a:rPr>
                            <m:t>𝑛𝑑𝑎𝑟</m:t>
                          </m:r>
                        </m:e>
                      </m:d>
                    </m:oMath>
                  </m:oMathPara>
                </a14:m>
                <a:endParaRPr lang="es-PE" dirty="0">
                  <a:solidFill>
                    <a:srgbClr val="0000CC"/>
                  </a:solidFill>
                  <a:latin typeface="Times New Roman" panose="02020603050405020304" pitchFamily="18" charset="0"/>
                  <a:cs typeface="Times New Roman" panose="02020603050405020304" pitchFamily="18" charset="0"/>
                </a:endParaRPr>
              </a:p>
            </p:txBody>
          </p:sp>
        </mc:Choice>
        <mc:Fallback xmlns="">
          <p:sp>
            <p:nvSpPr>
              <p:cNvPr id="8" name="Rectángulo 7"/>
              <p:cNvSpPr>
                <a:spLocks noRot="1" noChangeAspect="1" noMove="1" noResize="1" noEditPoints="1" noAdjustHandles="1" noChangeArrowheads="1" noChangeShapeType="1" noTextEdit="1"/>
              </p:cNvSpPr>
              <p:nvPr/>
            </p:nvSpPr>
            <p:spPr>
              <a:xfrm>
                <a:off x="556592" y="2176095"/>
                <a:ext cx="5393634" cy="2585323"/>
              </a:xfrm>
              <a:prstGeom prst="rect">
                <a:avLst/>
              </a:prstGeom>
              <a:blipFill>
                <a:blip r:embed="rId2"/>
                <a:stretch>
                  <a:fillRect l="-904" r="-1017"/>
                </a:stretch>
              </a:blipFill>
            </p:spPr>
            <p:txBody>
              <a:bodyPr/>
              <a:lstStyle/>
              <a:p>
                <a:r>
                  <a:rPr lang="es-PE">
                    <a:noFill/>
                  </a:rPr>
                  <a:t> </a:t>
                </a:r>
              </a:p>
            </p:txBody>
          </p:sp>
        </mc:Fallback>
      </mc:AlternateContent>
      <p:sp>
        <p:nvSpPr>
          <p:cNvPr id="9" name="Rectángulo 8"/>
          <p:cNvSpPr/>
          <p:nvPr/>
        </p:nvSpPr>
        <p:spPr>
          <a:xfrm>
            <a:off x="6997147" y="2408722"/>
            <a:ext cx="4599993" cy="2169825"/>
          </a:xfrm>
          <a:prstGeom prst="rect">
            <a:avLst/>
          </a:prstGeom>
        </p:spPr>
        <p:txBody>
          <a:bodyPr wrap="square">
            <a:spAutoFit/>
          </a:bodyPr>
          <a:lstStyle/>
          <a:p>
            <a:pPr algn="just">
              <a:lnSpc>
                <a:spcPct val="150000"/>
              </a:lnSpc>
            </a:pPr>
            <a:r>
              <a:rPr lang="es-PE" dirty="0">
                <a:solidFill>
                  <a:srgbClr val="0000CC"/>
                </a:solidFill>
                <a:latin typeface="Times New Roman" panose="02020603050405020304" pitchFamily="18" charset="0"/>
                <a:cs typeface="Times New Roman" panose="02020603050405020304" pitchFamily="18" charset="0"/>
              </a:rPr>
              <a:t>Al fija el coeficiente de confiabilidad, la única forma de reducir la dimensión del intervalo es la reducción del error estándar.</a:t>
            </a:r>
          </a:p>
          <a:p>
            <a:pPr algn="just">
              <a:lnSpc>
                <a:spcPct val="150000"/>
              </a:lnSpc>
            </a:pPr>
            <a:r>
              <a:rPr lang="es-PE" dirty="0">
                <a:solidFill>
                  <a:srgbClr val="0000CC"/>
                </a:solidFill>
                <a:latin typeface="Times New Roman" panose="02020603050405020304" pitchFamily="18" charset="0"/>
                <a:cs typeface="Times New Roman" panose="02020603050405020304" pitchFamily="18" charset="0"/>
              </a:rPr>
              <a:t>Así también, un error estándar fijo, produce un intervalo de mayor dimensión.</a:t>
            </a:r>
          </a:p>
        </p:txBody>
      </p:sp>
    </p:spTree>
    <p:extLst>
      <p:ext uri="{BB962C8B-B14F-4D97-AF65-F5344CB8AC3E}">
        <p14:creationId xmlns:p14="http://schemas.microsoft.com/office/powerpoint/2010/main" val="3595714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ERROR O PRECISIÓN</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7" name="CuadroTexto 6"/>
              <p:cNvSpPr txBox="1"/>
              <p:nvPr/>
            </p:nvSpPr>
            <p:spPr>
              <a:xfrm>
                <a:off x="3463992" y="1667916"/>
                <a:ext cx="548163" cy="8154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PE" sz="2800" i="1" smtClean="0">
                              <a:solidFill>
                                <a:srgbClr val="0000CC"/>
                              </a:solidFill>
                              <a:latin typeface="Cambria Math" panose="02040503050406030204" pitchFamily="18" charset="0"/>
                            </a:rPr>
                          </m:ctrlPr>
                        </m:fPr>
                        <m:num>
                          <m:r>
                            <a:rPr lang="es-PE" sz="2800" i="1" smtClean="0">
                              <a:solidFill>
                                <a:srgbClr val="0000CC"/>
                              </a:solidFill>
                              <a:latin typeface="Cambria Math" panose="02040503050406030204" pitchFamily="18" charset="0"/>
                              <a:ea typeface="Cambria Math" panose="02040503050406030204" pitchFamily="18" charset="0"/>
                            </a:rPr>
                            <m:t>𝜎</m:t>
                          </m:r>
                        </m:num>
                        <m:den>
                          <m:rad>
                            <m:radPr>
                              <m:degHide m:val="on"/>
                              <m:ctrlPr>
                                <a:rPr lang="es-PE" sz="2800" i="1" smtClean="0">
                                  <a:solidFill>
                                    <a:srgbClr val="0000CC"/>
                                  </a:solidFill>
                                  <a:latin typeface="Cambria Math" panose="02040503050406030204" pitchFamily="18" charset="0"/>
                                </a:rPr>
                              </m:ctrlPr>
                            </m:radPr>
                            <m:deg/>
                            <m:e>
                              <m:r>
                                <a:rPr lang="es-PE" sz="2800" b="0" i="1" smtClean="0">
                                  <a:solidFill>
                                    <a:srgbClr val="0000CC"/>
                                  </a:solidFill>
                                  <a:latin typeface="Cambria Math" panose="02040503050406030204" pitchFamily="18" charset="0"/>
                                </a:rPr>
                                <m:t>𝑛</m:t>
                              </m:r>
                            </m:e>
                          </m:rad>
                        </m:den>
                      </m:f>
                    </m:oMath>
                  </m:oMathPara>
                </a14:m>
                <a:endParaRPr lang="es-PE" sz="2800" dirty="0">
                  <a:solidFill>
                    <a:srgbClr val="0000CC"/>
                  </a:solidFill>
                </a:endParaRPr>
              </a:p>
            </p:txBody>
          </p:sp>
        </mc:Choice>
        <mc:Fallback xmlns="">
          <p:sp>
            <p:nvSpPr>
              <p:cNvPr id="7" name="CuadroTexto 6"/>
              <p:cNvSpPr txBox="1">
                <a:spLocks noRot="1" noChangeAspect="1" noMove="1" noResize="1" noEditPoints="1" noAdjustHandles="1" noChangeArrowheads="1" noChangeShapeType="1" noTextEdit="1"/>
              </p:cNvSpPr>
              <p:nvPr/>
            </p:nvSpPr>
            <p:spPr>
              <a:xfrm>
                <a:off x="3463992" y="1667916"/>
                <a:ext cx="548163" cy="815480"/>
              </a:xfrm>
              <a:prstGeom prst="rect">
                <a:avLst/>
              </a:prstGeom>
              <a:blipFill>
                <a:blip r:embed="rId2"/>
                <a:stretch>
                  <a:fillRect/>
                </a:stretch>
              </a:blipFill>
            </p:spPr>
            <p:txBody>
              <a:bodyPr/>
              <a:lstStyle/>
              <a:p>
                <a:r>
                  <a:rPr lang="es-PE">
                    <a:noFill/>
                  </a:rPr>
                  <a:t> </a:t>
                </a:r>
              </a:p>
            </p:txBody>
          </p:sp>
        </mc:Fallback>
      </mc:AlternateContent>
      <p:sp>
        <p:nvSpPr>
          <p:cNvPr id="10" name="CuadroTexto 9"/>
          <p:cNvSpPr txBox="1"/>
          <p:nvPr/>
        </p:nvSpPr>
        <p:spPr>
          <a:xfrm>
            <a:off x="695400" y="1844824"/>
            <a:ext cx="1986441" cy="461665"/>
          </a:xfrm>
          <a:prstGeom prst="rect">
            <a:avLst/>
          </a:prstGeom>
          <a:noFill/>
        </p:spPr>
        <p:txBody>
          <a:bodyPr wrap="none" rtlCol="0">
            <a:spAutoFit/>
          </a:bodyPr>
          <a:lstStyle/>
          <a:p>
            <a:r>
              <a:rPr lang="es-PE" sz="2400" dirty="0">
                <a:solidFill>
                  <a:srgbClr val="0000CC"/>
                </a:solidFill>
                <a:latin typeface="Times New Roman" panose="02020603050405020304" pitchFamily="18" charset="0"/>
                <a:cs typeface="Times New Roman" panose="02020603050405020304" pitchFamily="18" charset="0"/>
              </a:rPr>
              <a:t>Error Estándar</a:t>
            </a:r>
          </a:p>
        </p:txBody>
      </p:sp>
      <p:cxnSp>
        <p:nvCxnSpPr>
          <p:cNvPr id="11" name="Conector recto de flecha 10"/>
          <p:cNvCxnSpPr/>
          <p:nvPr/>
        </p:nvCxnSpPr>
        <p:spPr>
          <a:xfrm>
            <a:off x="4499934" y="1844824"/>
            <a:ext cx="1630017"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2" name="CuadroTexto 11"/>
          <p:cNvSpPr txBox="1"/>
          <p:nvPr/>
        </p:nvSpPr>
        <p:spPr>
          <a:xfrm>
            <a:off x="6534481" y="1613991"/>
            <a:ext cx="2769861" cy="461665"/>
          </a:xfrm>
          <a:prstGeom prst="rect">
            <a:avLst/>
          </a:prstGeom>
          <a:noFill/>
        </p:spPr>
        <p:txBody>
          <a:bodyPr wrap="none" rtlCol="0">
            <a:spAutoFit/>
          </a:bodyPr>
          <a:lstStyle/>
          <a:p>
            <a:r>
              <a:rPr lang="es-PE" sz="2400" dirty="0">
                <a:solidFill>
                  <a:srgbClr val="0000CC"/>
                </a:solidFill>
                <a:latin typeface="Times New Roman" panose="02020603050405020304" pitchFamily="18" charset="0"/>
                <a:cs typeface="Times New Roman" panose="02020603050405020304" pitchFamily="18" charset="0"/>
              </a:rPr>
              <a:t>Varianza poblacional</a:t>
            </a:r>
          </a:p>
        </p:txBody>
      </p:sp>
      <p:sp>
        <p:nvSpPr>
          <p:cNvPr id="13" name="CuadroTexto 12"/>
          <p:cNvSpPr txBox="1"/>
          <p:nvPr/>
        </p:nvSpPr>
        <p:spPr>
          <a:xfrm>
            <a:off x="882386" y="3553411"/>
            <a:ext cx="3379009" cy="1338828"/>
          </a:xfrm>
          <a:prstGeom prst="rect">
            <a:avLst/>
          </a:prstGeom>
          <a:noFill/>
        </p:spPr>
        <p:txBody>
          <a:bodyPr wrap="square" rtlCol="0">
            <a:spAutoFit/>
          </a:bodyPr>
          <a:lstStyle/>
          <a:p>
            <a:pPr algn="just">
              <a:lnSpc>
                <a:spcPct val="150000"/>
              </a:lnSpc>
            </a:pPr>
            <a:r>
              <a:rPr lang="es-PE" dirty="0">
                <a:solidFill>
                  <a:srgbClr val="0000CC"/>
                </a:solidFill>
                <a:latin typeface="Times New Roman" panose="02020603050405020304" pitchFamily="18" charset="0"/>
                <a:cs typeface="Times New Roman" panose="02020603050405020304" pitchFamily="18" charset="0"/>
              </a:rPr>
              <a:t>La única forma de obtener un error estándar menor es tomar una muestra grande. </a:t>
            </a:r>
          </a:p>
        </p:txBody>
      </p:sp>
      <p:sp>
        <p:nvSpPr>
          <p:cNvPr id="14" name="Rectángulo 13"/>
          <p:cNvSpPr/>
          <p:nvPr/>
        </p:nvSpPr>
        <p:spPr>
          <a:xfrm>
            <a:off x="7090917" y="3993134"/>
            <a:ext cx="3692036" cy="369332"/>
          </a:xfrm>
          <a:prstGeom prst="rect">
            <a:avLst/>
          </a:prstGeom>
        </p:spPr>
        <p:txBody>
          <a:bodyPr wrap="none">
            <a:spAutoFit/>
          </a:bodyPr>
          <a:lstStyle/>
          <a:p>
            <a:r>
              <a:rPr lang="es-PE" dirty="0">
                <a:solidFill>
                  <a:srgbClr val="0000CC"/>
                </a:solidFill>
                <a:latin typeface="Times New Roman" panose="02020603050405020304" pitchFamily="18" charset="0"/>
                <a:cs typeface="Times New Roman" panose="02020603050405020304" pitchFamily="18" charset="0"/>
              </a:rPr>
              <a:t>¿Qué tan grande debe ser la muestra? </a:t>
            </a:r>
            <a:endParaRPr lang="es-PE" dirty="0"/>
          </a:p>
        </p:txBody>
      </p:sp>
      <p:cxnSp>
        <p:nvCxnSpPr>
          <p:cNvPr id="15" name="Conector recto de flecha 14"/>
          <p:cNvCxnSpPr/>
          <p:nvPr/>
        </p:nvCxnSpPr>
        <p:spPr>
          <a:xfrm>
            <a:off x="5149291" y="4304051"/>
            <a:ext cx="1630017"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6" name="Rectángulo 15"/>
          <p:cNvSpPr/>
          <p:nvPr/>
        </p:nvSpPr>
        <p:spPr>
          <a:xfrm>
            <a:off x="2816907" y="4858476"/>
            <a:ext cx="7023653" cy="923330"/>
          </a:xfrm>
          <a:prstGeom prst="rect">
            <a:avLst/>
          </a:prstGeom>
        </p:spPr>
        <p:txBody>
          <a:bodyPr wrap="square">
            <a:spAutoFit/>
          </a:bodyPr>
          <a:lstStyle/>
          <a:p>
            <a:pPr algn="just">
              <a:lnSpc>
                <a:spcPct val="150000"/>
              </a:lnSpc>
            </a:pPr>
            <a:r>
              <a:rPr lang="es-PE" dirty="0">
                <a:solidFill>
                  <a:srgbClr val="0000CC"/>
                </a:solidFill>
                <a:latin typeface="Times New Roman" panose="02020603050405020304" pitchFamily="18" charset="0"/>
                <a:cs typeface="Times New Roman" panose="02020603050405020304" pitchFamily="18" charset="0"/>
              </a:rPr>
              <a:t>Esto depende del tamaño de que es la desviación estándar de la población, así como del grado de confiabilidad y dimensión del intervalo deseados.</a:t>
            </a:r>
          </a:p>
        </p:txBody>
      </p:sp>
    </p:spTree>
    <p:extLst>
      <p:ext uri="{BB962C8B-B14F-4D97-AF65-F5344CB8AC3E}">
        <p14:creationId xmlns:p14="http://schemas.microsoft.com/office/powerpoint/2010/main" val="1497771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ERROR O PRECISIÓN</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7" name="CuadroTexto 16"/>
              <p:cNvSpPr txBox="1"/>
              <p:nvPr/>
            </p:nvSpPr>
            <p:spPr>
              <a:xfrm>
                <a:off x="2325757" y="1596887"/>
                <a:ext cx="75720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400" b="0" i="1" smtClean="0">
                          <a:solidFill>
                            <a:srgbClr val="0000CC"/>
                          </a:solidFill>
                          <a:latin typeface="Cambria Math" panose="02040503050406030204" pitchFamily="18" charset="0"/>
                        </a:rPr>
                        <m:t>𝑑</m:t>
                      </m:r>
                      <m:r>
                        <a:rPr lang="es-PE" sz="2400" b="0" i="1" smtClean="0">
                          <a:solidFill>
                            <a:srgbClr val="0000CC"/>
                          </a:solidFill>
                          <a:latin typeface="Cambria Math" panose="02040503050406030204" pitchFamily="18" charset="0"/>
                        </a:rPr>
                        <m:t>= </m:t>
                      </m:r>
                      <m:d>
                        <m:dPr>
                          <m:ctrlPr>
                            <a:rPr lang="es-PE" sz="2400" b="0" i="1" smtClean="0">
                              <a:solidFill>
                                <a:srgbClr val="0000CC"/>
                              </a:solidFill>
                              <a:latin typeface="Cambria Math" panose="02040503050406030204" pitchFamily="18" charset="0"/>
                            </a:rPr>
                          </m:ctrlPr>
                        </m:dPr>
                        <m:e>
                          <m:r>
                            <a:rPr lang="es-PE" sz="2400" b="0" i="1" smtClean="0">
                              <a:solidFill>
                                <a:srgbClr val="0000CC"/>
                              </a:solidFill>
                              <a:latin typeface="Cambria Math" panose="02040503050406030204" pitchFamily="18" charset="0"/>
                            </a:rPr>
                            <m:t>𝑐𝑜𝑒𝑓𝑖𝑐𝑖𝑒𝑛𝑡𝑒</m:t>
                          </m:r>
                          <m:r>
                            <a:rPr lang="es-PE" sz="2400" b="0" i="1" smtClean="0">
                              <a:solidFill>
                                <a:srgbClr val="0000CC"/>
                              </a:solidFill>
                              <a:latin typeface="Cambria Math" panose="02040503050406030204" pitchFamily="18" charset="0"/>
                            </a:rPr>
                            <m:t> </m:t>
                          </m:r>
                          <m:r>
                            <a:rPr lang="es-PE" sz="2400" b="0" i="1" smtClean="0">
                              <a:solidFill>
                                <a:srgbClr val="0000CC"/>
                              </a:solidFill>
                              <a:latin typeface="Cambria Math" panose="02040503050406030204" pitchFamily="18" charset="0"/>
                            </a:rPr>
                            <m:t>𝑑𝑒</m:t>
                          </m:r>
                          <m:r>
                            <a:rPr lang="es-PE" sz="2400" b="0" i="1" smtClean="0">
                              <a:solidFill>
                                <a:srgbClr val="0000CC"/>
                              </a:solidFill>
                              <a:latin typeface="Cambria Math" panose="02040503050406030204" pitchFamily="18" charset="0"/>
                            </a:rPr>
                            <m:t> </m:t>
                          </m:r>
                          <m:r>
                            <a:rPr lang="es-PE" sz="2400" b="0" i="1" smtClean="0">
                              <a:solidFill>
                                <a:srgbClr val="0000CC"/>
                              </a:solidFill>
                              <a:latin typeface="Cambria Math" panose="02040503050406030204" pitchFamily="18" charset="0"/>
                            </a:rPr>
                            <m:t>𝑐𝑜𝑛𝑓𝑖𝑎𝑏𝑖𝑙𝑖𝑑𝑎𝑑</m:t>
                          </m:r>
                        </m:e>
                      </m:d>
                      <m:r>
                        <a:rPr lang="es-PE" sz="2400" b="0" i="1" smtClean="0">
                          <a:solidFill>
                            <a:srgbClr val="0000CC"/>
                          </a:solidFill>
                          <a:latin typeface="Cambria Math" panose="02040503050406030204" pitchFamily="18" charset="0"/>
                        </a:rPr>
                        <m:t>∗</m:t>
                      </m:r>
                      <m:d>
                        <m:dPr>
                          <m:ctrlPr>
                            <a:rPr lang="es-PE" sz="2400" b="0" i="1" smtClean="0">
                              <a:solidFill>
                                <a:srgbClr val="0000CC"/>
                              </a:solidFill>
                              <a:latin typeface="Cambria Math" panose="02040503050406030204" pitchFamily="18" charset="0"/>
                            </a:rPr>
                          </m:ctrlPr>
                        </m:dPr>
                        <m:e>
                          <m:r>
                            <a:rPr lang="es-PE" sz="2400" b="0" i="1" smtClean="0">
                              <a:solidFill>
                                <a:srgbClr val="0000CC"/>
                              </a:solidFill>
                              <a:latin typeface="Cambria Math" panose="02040503050406030204" pitchFamily="18" charset="0"/>
                            </a:rPr>
                            <m:t>𝑒𝑟𝑟𝑜𝑟</m:t>
                          </m:r>
                          <m:r>
                            <a:rPr lang="es-PE" sz="2400" b="0" i="1" smtClean="0">
                              <a:solidFill>
                                <a:srgbClr val="0000CC"/>
                              </a:solidFill>
                              <a:latin typeface="Cambria Math" panose="02040503050406030204" pitchFamily="18" charset="0"/>
                            </a:rPr>
                            <m:t> </m:t>
                          </m:r>
                          <m:r>
                            <a:rPr lang="es-PE" sz="2400" b="0" i="1" smtClean="0">
                              <a:solidFill>
                                <a:srgbClr val="0000CC"/>
                              </a:solidFill>
                              <a:latin typeface="Cambria Math" panose="02040503050406030204" pitchFamily="18" charset="0"/>
                            </a:rPr>
                            <m:t>𝑒𝑠𝑡</m:t>
                          </m:r>
                          <m:r>
                            <a:rPr lang="es-PE" sz="2400" b="0" i="1" smtClean="0">
                              <a:solidFill>
                                <a:srgbClr val="0000CC"/>
                              </a:solidFill>
                              <a:latin typeface="Cambria Math" panose="02040503050406030204" pitchFamily="18" charset="0"/>
                            </a:rPr>
                            <m:t>á</m:t>
                          </m:r>
                          <m:r>
                            <a:rPr lang="es-PE" sz="2400" b="0" i="1" smtClean="0">
                              <a:solidFill>
                                <a:srgbClr val="0000CC"/>
                              </a:solidFill>
                              <a:latin typeface="Cambria Math" panose="02040503050406030204" pitchFamily="18" charset="0"/>
                            </a:rPr>
                            <m:t>𝑛𝑑𝑎𝑟</m:t>
                          </m:r>
                        </m:e>
                      </m:d>
                    </m:oMath>
                  </m:oMathPara>
                </a14:m>
                <a:endParaRPr lang="es-PE" sz="2400" dirty="0">
                  <a:solidFill>
                    <a:srgbClr val="0000CC"/>
                  </a:solidFill>
                </a:endParaRPr>
              </a:p>
            </p:txBody>
          </p:sp>
        </mc:Choice>
        <mc:Fallback xmlns="">
          <p:sp>
            <p:nvSpPr>
              <p:cNvPr id="17" name="CuadroTexto 16"/>
              <p:cNvSpPr txBox="1">
                <a:spLocks noRot="1" noChangeAspect="1" noMove="1" noResize="1" noEditPoints="1" noAdjustHandles="1" noChangeArrowheads="1" noChangeShapeType="1" noTextEdit="1"/>
              </p:cNvSpPr>
              <p:nvPr/>
            </p:nvSpPr>
            <p:spPr>
              <a:xfrm>
                <a:off x="2325757" y="1596887"/>
                <a:ext cx="7572073" cy="369332"/>
              </a:xfrm>
              <a:prstGeom prst="rect">
                <a:avLst/>
              </a:prstGeom>
              <a:blipFill>
                <a:blip r:embed="rId2"/>
                <a:stretch>
                  <a:fillRect l="-403" b="-36066"/>
                </a:stretch>
              </a:blipFill>
            </p:spPr>
            <p:txBody>
              <a:bodyPr/>
              <a:lstStyle/>
              <a:p>
                <a:r>
                  <a:rPr lang="es-PE">
                    <a:noFill/>
                  </a:rPr>
                  <a:t> </a:t>
                </a:r>
              </a:p>
            </p:txBody>
          </p:sp>
        </mc:Fallback>
      </mc:AlternateContent>
      <p:sp>
        <p:nvSpPr>
          <p:cNvPr id="18" name="Rectángulo 17"/>
          <p:cNvSpPr/>
          <p:nvPr/>
        </p:nvSpPr>
        <p:spPr>
          <a:xfrm>
            <a:off x="530089" y="2197250"/>
            <a:ext cx="4161182" cy="1754326"/>
          </a:xfrm>
          <a:prstGeom prst="rect">
            <a:avLst/>
          </a:prstGeom>
        </p:spPr>
        <p:txBody>
          <a:bodyPr wrap="square">
            <a:spAutoFit/>
          </a:bodyPr>
          <a:lstStyle/>
          <a:p>
            <a:pPr algn="just">
              <a:lnSpc>
                <a:spcPct val="150000"/>
              </a:lnSpc>
            </a:pPr>
            <a:r>
              <a:rPr lang="es-PE" dirty="0">
                <a:solidFill>
                  <a:srgbClr val="0000CC"/>
                </a:solidFill>
                <a:latin typeface="Times New Roman" panose="02020603050405020304" pitchFamily="18" charset="0"/>
                <a:cs typeface="Times New Roman" panose="02020603050405020304" pitchFamily="18" charset="0"/>
              </a:rPr>
              <a:t>Si el muestreo va ser con reemplazos, a partir de una población infinita o de una que sea lo suficiente grande como para ignorar la corrección para población finita.</a:t>
            </a:r>
          </a:p>
        </p:txBody>
      </p:sp>
      <mc:AlternateContent xmlns:mc="http://schemas.openxmlformats.org/markup-compatibility/2006" xmlns:a14="http://schemas.microsoft.com/office/drawing/2010/main">
        <mc:Choice Requires="a14">
          <p:sp>
            <p:nvSpPr>
              <p:cNvPr id="19" name="CuadroTexto 18"/>
              <p:cNvSpPr txBox="1"/>
              <p:nvPr/>
            </p:nvSpPr>
            <p:spPr>
              <a:xfrm>
                <a:off x="1842728" y="4498818"/>
                <a:ext cx="1329467" cy="6991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400" b="0" i="1" smtClean="0">
                          <a:solidFill>
                            <a:srgbClr val="0000CC"/>
                          </a:solidFill>
                          <a:latin typeface="Cambria Math" panose="02040503050406030204" pitchFamily="18" charset="0"/>
                        </a:rPr>
                        <m:t>𝑑</m:t>
                      </m:r>
                      <m:r>
                        <a:rPr lang="es-PE" sz="2400" b="0" i="1" smtClean="0">
                          <a:solidFill>
                            <a:srgbClr val="0000CC"/>
                          </a:solidFill>
                          <a:latin typeface="Cambria Math" panose="02040503050406030204" pitchFamily="18" charset="0"/>
                        </a:rPr>
                        <m:t>=</m:t>
                      </m:r>
                      <m:r>
                        <a:rPr lang="es-PE" sz="2400" b="0" i="1" smtClean="0">
                          <a:solidFill>
                            <a:srgbClr val="0000CC"/>
                          </a:solidFill>
                          <a:latin typeface="Cambria Math" panose="02040503050406030204" pitchFamily="18" charset="0"/>
                        </a:rPr>
                        <m:t>𝑧</m:t>
                      </m:r>
                      <m:r>
                        <a:rPr lang="es-PE" sz="2400" b="0" i="1" smtClean="0">
                          <a:solidFill>
                            <a:srgbClr val="0000CC"/>
                          </a:solidFill>
                          <a:latin typeface="Cambria Math" panose="02040503050406030204" pitchFamily="18" charset="0"/>
                        </a:rPr>
                        <m:t> </m:t>
                      </m:r>
                      <m:f>
                        <m:fPr>
                          <m:ctrlPr>
                            <a:rPr lang="es-PE" sz="2400" b="0" i="1" smtClean="0">
                              <a:solidFill>
                                <a:srgbClr val="0000CC"/>
                              </a:solidFill>
                              <a:latin typeface="Cambria Math" panose="02040503050406030204" pitchFamily="18" charset="0"/>
                            </a:rPr>
                          </m:ctrlPr>
                        </m:fPr>
                        <m:num>
                          <m:r>
                            <a:rPr lang="es-PE" sz="2400" b="0" i="1" smtClean="0">
                              <a:solidFill>
                                <a:srgbClr val="0000CC"/>
                              </a:solidFill>
                              <a:latin typeface="Cambria Math" panose="02040503050406030204" pitchFamily="18" charset="0"/>
                              <a:ea typeface="Cambria Math" panose="02040503050406030204" pitchFamily="18" charset="0"/>
                            </a:rPr>
                            <m:t>𝜎</m:t>
                          </m:r>
                        </m:num>
                        <m:den>
                          <m:rad>
                            <m:radPr>
                              <m:degHide m:val="on"/>
                              <m:ctrlPr>
                                <a:rPr lang="es-PE" sz="2400" b="0" i="1" smtClean="0">
                                  <a:solidFill>
                                    <a:srgbClr val="0000CC"/>
                                  </a:solidFill>
                                  <a:latin typeface="Cambria Math" panose="02040503050406030204" pitchFamily="18" charset="0"/>
                                </a:rPr>
                              </m:ctrlPr>
                            </m:radPr>
                            <m:deg/>
                            <m:e>
                              <m:r>
                                <a:rPr lang="es-PE" sz="2400" b="0" i="1" smtClean="0">
                                  <a:solidFill>
                                    <a:srgbClr val="0000CC"/>
                                  </a:solidFill>
                                  <a:latin typeface="Cambria Math" panose="02040503050406030204" pitchFamily="18" charset="0"/>
                                </a:rPr>
                                <m:t>𝑛</m:t>
                              </m:r>
                            </m:e>
                          </m:rad>
                        </m:den>
                      </m:f>
                    </m:oMath>
                  </m:oMathPara>
                </a14:m>
                <a:endParaRPr lang="es-PE" sz="2400" dirty="0">
                  <a:solidFill>
                    <a:srgbClr val="0000CC"/>
                  </a:solidFill>
                </a:endParaRPr>
              </a:p>
            </p:txBody>
          </p:sp>
        </mc:Choice>
        <mc:Fallback xmlns="">
          <p:sp>
            <p:nvSpPr>
              <p:cNvPr id="19" name="CuadroTexto 18"/>
              <p:cNvSpPr txBox="1">
                <a:spLocks noRot="1" noChangeAspect="1" noMove="1" noResize="1" noEditPoints="1" noAdjustHandles="1" noChangeArrowheads="1" noChangeShapeType="1" noTextEdit="1"/>
              </p:cNvSpPr>
              <p:nvPr/>
            </p:nvSpPr>
            <p:spPr>
              <a:xfrm>
                <a:off x="1842728" y="4498818"/>
                <a:ext cx="1329467" cy="699102"/>
              </a:xfrm>
              <a:prstGeom prst="rect">
                <a:avLst/>
              </a:prstGeom>
              <a:blipFill>
                <a:blip r:embed="rId3"/>
                <a:stretch>
                  <a:fillRect/>
                </a:stretch>
              </a:blipFill>
            </p:spPr>
            <p:txBody>
              <a:bodyPr/>
              <a:lstStyle/>
              <a:p>
                <a:r>
                  <a:rPr lang="es-PE">
                    <a:noFill/>
                  </a:rPr>
                  <a:t> </a:t>
                </a:r>
              </a:p>
            </p:txBody>
          </p:sp>
        </mc:Fallback>
      </mc:AlternateContent>
      <p:sp>
        <p:nvSpPr>
          <p:cNvPr id="20" name="Rectángulo 19"/>
          <p:cNvSpPr/>
          <p:nvPr/>
        </p:nvSpPr>
        <p:spPr>
          <a:xfrm>
            <a:off x="6771863" y="2197250"/>
            <a:ext cx="4187687" cy="1754326"/>
          </a:xfrm>
          <a:prstGeom prst="rect">
            <a:avLst/>
          </a:prstGeom>
        </p:spPr>
        <p:txBody>
          <a:bodyPr wrap="square">
            <a:spAutoFit/>
          </a:bodyPr>
          <a:lstStyle/>
          <a:p>
            <a:pPr algn="just">
              <a:lnSpc>
                <a:spcPct val="150000"/>
              </a:lnSpc>
            </a:pPr>
            <a:r>
              <a:rPr lang="es-PE" dirty="0">
                <a:solidFill>
                  <a:srgbClr val="0000CC"/>
                </a:solidFill>
                <a:latin typeface="Times New Roman" panose="02020603050405020304" pitchFamily="18" charset="0"/>
                <a:cs typeface="Times New Roman" panose="02020603050405020304" pitchFamily="18" charset="0"/>
              </a:rPr>
              <a:t>Cuando el muestreo se hace sin reemplazos a partir de una población finita y pequeña, se requiere de la corrección para población finita.</a:t>
            </a:r>
          </a:p>
        </p:txBody>
      </p:sp>
      <mc:AlternateContent xmlns:mc="http://schemas.openxmlformats.org/markup-compatibility/2006" xmlns:a14="http://schemas.microsoft.com/office/drawing/2010/main">
        <mc:Choice Requires="a14">
          <p:sp>
            <p:nvSpPr>
              <p:cNvPr id="21" name="CuadroTexto 20"/>
              <p:cNvSpPr txBox="1"/>
              <p:nvPr/>
            </p:nvSpPr>
            <p:spPr>
              <a:xfrm>
                <a:off x="7787583" y="4243788"/>
                <a:ext cx="2397259"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400" b="0" i="1" smtClean="0">
                          <a:solidFill>
                            <a:srgbClr val="0000CC"/>
                          </a:solidFill>
                          <a:latin typeface="Cambria Math" panose="02040503050406030204" pitchFamily="18" charset="0"/>
                        </a:rPr>
                        <m:t>𝑑</m:t>
                      </m:r>
                      <m:r>
                        <a:rPr lang="es-PE" sz="2400" b="0" i="1" smtClean="0">
                          <a:solidFill>
                            <a:srgbClr val="0000CC"/>
                          </a:solidFill>
                          <a:latin typeface="Cambria Math" panose="02040503050406030204" pitchFamily="18" charset="0"/>
                        </a:rPr>
                        <m:t>=</m:t>
                      </m:r>
                      <m:r>
                        <a:rPr lang="es-PE" sz="2400" b="0" i="1" smtClean="0">
                          <a:solidFill>
                            <a:srgbClr val="0000CC"/>
                          </a:solidFill>
                          <a:latin typeface="Cambria Math" panose="02040503050406030204" pitchFamily="18" charset="0"/>
                        </a:rPr>
                        <m:t>𝑧</m:t>
                      </m:r>
                      <m:r>
                        <a:rPr lang="es-PE" sz="2400" b="0" i="1" smtClean="0">
                          <a:solidFill>
                            <a:srgbClr val="0000CC"/>
                          </a:solidFill>
                          <a:latin typeface="Cambria Math" panose="02040503050406030204" pitchFamily="18" charset="0"/>
                        </a:rPr>
                        <m:t> </m:t>
                      </m:r>
                      <m:f>
                        <m:fPr>
                          <m:ctrlPr>
                            <a:rPr lang="es-PE" sz="2400" b="0" i="1" smtClean="0">
                              <a:solidFill>
                                <a:srgbClr val="0000CC"/>
                              </a:solidFill>
                              <a:latin typeface="Cambria Math" panose="02040503050406030204" pitchFamily="18" charset="0"/>
                            </a:rPr>
                          </m:ctrlPr>
                        </m:fPr>
                        <m:num>
                          <m:r>
                            <a:rPr lang="es-PE" sz="2400" b="0" i="1" smtClean="0">
                              <a:solidFill>
                                <a:srgbClr val="0000CC"/>
                              </a:solidFill>
                              <a:latin typeface="Cambria Math" panose="02040503050406030204" pitchFamily="18" charset="0"/>
                              <a:ea typeface="Cambria Math" panose="02040503050406030204" pitchFamily="18" charset="0"/>
                            </a:rPr>
                            <m:t>𝜎</m:t>
                          </m:r>
                        </m:num>
                        <m:den>
                          <m:rad>
                            <m:radPr>
                              <m:degHide m:val="on"/>
                              <m:ctrlPr>
                                <a:rPr lang="es-PE" sz="2400" b="0" i="1" smtClean="0">
                                  <a:solidFill>
                                    <a:srgbClr val="0000CC"/>
                                  </a:solidFill>
                                  <a:latin typeface="Cambria Math" panose="02040503050406030204" pitchFamily="18" charset="0"/>
                                </a:rPr>
                              </m:ctrlPr>
                            </m:radPr>
                            <m:deg/>
                            <m:e>
                              <m:r>
                                <a:rPr lang="es-PE" sz="2400" b="0" i="1" smtClean="0">
                                  <a:solidFill>
                                    <a:srgbClr val="0000CC"/>
                                  </a:solidFill>
                                  <a:latin typeface="Cambria Math" panose="02040503050406030204" pitchFamily="18" charset="0"/>
                                </a:rPr>
                                <m:t>𝑛</m:t>
                              </m:r>
                            </m:e>
                          </m:rad>
                        </m:den>
                      </m:f>
                      <m:rad>
                        <m:radPr>
                          <m:degHide m:val="on"/>
                          <m:ctrlPr>
                            <a:rPr lang="es-PE" sz="2400" b="0" i="1" smtClean="0">
                              <a:solidFill>
                                <a:srgbClr val="0000CC"/>
                              </a:solidFill>
                              <a:latin typeface="Cambria Math" panose="02040503050406030204" pitchFamily="18" charset="0"/>
                            </a:rPr>
                          </m:ctrlPr>
                        </m:radPr>
                        <m:deg/>
                        <m:e>
                          <m:f>
                            <m:fPr>
                              <m:ctrlPr>
                                <a:rPr lang="es-PE" sz="2400" b="0" i="1" smtClean="0">
                                  <a:solidFill>
                                    <a:srgbClr val="0000CC"/>
                                  </a:solidFill>
                                  <a:latin typeface="Cambria Math" panose="02040503050406030204" pitchFamily="18" charset="0"/>
                                </a:rPr>
                              </m:ctrlPr>
                            </m:fPr>
                            <m:num>
                              <m:r>
                                <a:rPr lang="es-PE" sz="2400" b="0" i="1" smtClean="0">
                                  <a:solidFill>
                                    <a:srgbClr val="0000CC"/>
                                  </a:solidFill>
                                  <a:latin typeface="Cambria Math" panose="02040503050406030204" pitchFamily="18" charset="0"/>
                                </a:rPr>
                                <m:t>𝑁</m:t>
                              </m:r>
                              <m:r>
                                <a:rPr lang="es-PE" sz="2400" b="0" i="1" smtClean="0">
                                  <a:solidFill>
                                    <a:srgbClr val="0000CC"/>
                                  </a:solidFill>
                                  <a:latin typeface="Cambria Math" panose="02040503050406030204" pitchFamily="18" charset="0"/>
                                </a:rPr>
                                <m:t>−</m:t>
                              </m:r>
                              <m:r>
                                <a:rPr lang="es-PE" sz="2400" b="0" i="1" smtClean="0">
                                  <a:solidFill>
                                    <a:srgbClr val="0000CC"/>
                                  </a:solidFill>
                                  <a:latin typeface="Cambria Math" panose="02040503050406030204" pitchFamily="18" charset="0"/>
                                </a:rPr>
                                <m:t>𝑛</m:t>
                              </m:r>
                            </m:num>
                            <m:den>
                              <m:r>
                                <a:rPr lang="es-PE" sz="2400" b="0" i="1" smtClean="0">
                                  <a:solidFill>
                                    <a:srgbClr val="0000CC"/>
                                  </a:solidFill>
                                  <a:latin typeface="Cambria Math" panose="02040503050406030204" pitchFamily="18" charset="0"/>
                                </a:rPr>
                                <m:t>𝑁</m:t>
                              </m:r>
                              <m:r>
                                <a:rPr lang="es-PE" sz="2400" b="0" i="1" smtClean="0">
                                  <a:solidFill>
                                    <a:srgbClr val="0000CC"/>
                                  </a:solidFill>
                                  <a:latin typeface="Cambria Math" panose="02040503050406030204" pitchFamily="18" charset="0"/>
                                </a:rPr>
                                <m:t>−1</m:t>
                              </m:r>
                            </m:den>
                          </m:f>
                        </m:e>
                      </m:rad>
                    </m:oMath>
                  </m:oMathPara>
                </a14:m>
                <a:endParaRPr lang="es-PE" sz="2400" dirty="0">
                  <a:solidFill>
                    <a:srgbClr val="0000CC"/>
                  </a:solidFill>
                </a:endParaRPr>
              </a:p>
            </p:txBody>
          </p:sp>
        </mc:Choice>
        <mc:Fallback xmlns="">
          <p:sp>
            <p:nvSpPr>
              <p:cNvPr id="21" name="CuadroTexto 20"/>
              <p:cNvSpPr txBox="1">
                <a:spLocks noRot="1" noChangeAspect="1" noMove="1" noResize="1" noEditPoints="1" noAdjustHandles="1" noChangeArrowheads="1" noChangeShapeType="1" noTextEdit="1"/>
              </p:cNvSpPr>
              <p:nvPr/>
            </p:nvSpPr>
            <p:spPr>
              <a:xfrm>
                <a:off x="7787583" y="4243788"/>
                <a:ext cx="2397259" cy="1091196"/>
              </a:xfrm>
              <a:prstGeom prst="rect">
                <a:avLst/>
              </a:prstGeom>
              <a:blipFill>
                <a:blip r:embed="rId4"/>
                <a:stretch>
                  <a:fillRect/>
                </a:stretch>
              </a:blipFill>
            </p:spPr>
            <p:txBody>
              <a:bodyPr/>
              <a:lstStyle/>
              <a:p>
                <a:r>
                  <a:rPr lang="es-PE">
                    <a:noFill/>
                  </a:rPr>
                  <a:t> </a:t>
                </a:r>
              </a:p>
            </p:txBody>
          </p:sp>
        </mc:Fallback>
      </mc:AlternateContent>
    </p:spTree>
    <p:extLst>
      <p:ext uri="{BB962C8B-B14F-4D97-AF65-F5344CB8AC3E}">
        <p14:creationId xmlns:p14="http://schemas.microsoft.com/office/powerpoint/2010/main" val="3817090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ERROR O PRECISIÓN</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4" name="Rectángulo 3"/>
          <p:cNvSpPr/>
          <p:nvPr/>
        </p:nvSpPr>
        <p:spPr>
          <a:xfrm>
            <a:off x="627244" y="1773343"/>
            <a:ext cx="2653290" cy="461665"/>
          </a:xfrm>
          <a:prstGeom prst="rect">
            <a:avLst/>
          </a:prstGeom>
        </p:spPr>
        <p:txBody>
          <a:bodyPr wrap="none">
            <a:spAutoFit/>
          </a:bodyPr>
          <a:lstStyle/>
          <a:p>
            <a:pPr algn="just"/>
            <a:r>
              <a:rPr lang="es-PE" sz="2400" dirty="0">
                <a:solidFill>
                  <a:srgbClr val="0000CC"/>
                </a:solidFill>
                <a:latin typeface="Times New Roman" panose="02020603050405020304" pitchFamily="18" charset="0"/>
                <a:cs typeface="Times New Roman" panose="02020603050405020304" pitchFamily="18" charset="0"/>
              </a:rPr>
              <a:t>Al resolverse para </a:t>
            </a:r>
            <a:r>
              <a:rPr lang="es-PE" sz="2400" i="1" dirty="0">
                <a:solidFill>
                  <a:srgbClr val="0000CC"/>
                </a:solidFill>
                <a:latin typeface="Times New Roman" panose="02020603050405020304" pitchFamily="18" charset="0"/>
                <a:cs typeface="Times New Roman" panose="02020603050405020304" pitchFamily="18" charset="0"/>
              </a:rPr>
              <a:t>n</a:t>
            </a:r>
            <a:endParaRPr lang="es-PE" sz="2400" dirty="0">
              <a:solidFill>
                <a:srgbClr val="0000CC"/>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CuadroTexto 6"/>
              <p:cNvSpPr txBox="1"/>
              <p:nvPr/>
            </p:nvSpPr>
            <p:spPr>
              <a:xfrm>
                <a:off x="3863752" y="2235008"/>
                <a:ext cx="4243726" cy="10877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3200" b="0" i="1" smtClean="0">
                          <a:solidFill>
                            <a:srgbClr val="0000CC"/>
                          </a:solidFill>
                          <a:latin typeface="Cambria Math" panose="02040503050406030204" pitchFamily="18" charset="0"/>
                        </a:rPr>
                        <m:t>𝑛</m:t>
                      </m:r>
                      <m:r>
                        <a:rPr lang="es-PE" sz="3200" b="0" i="1" smtClean="0">
                          <a:solidFill>
                            <a:srgbClr val="0000CC"/>
                          </a:solidFill>
                          <a:latin typeface="Cambria Math" panose="02040503050406030204" pitchFamily="18" charset="0"/>
                        </a:rPr>
                        <m:t>=</m:t>
                      </m:r>
                      <m:f>
                        <m:fPr>
                          <m:ctrlPr>
                            <a:rPr lang="es-PE" sz="3200" b="0" i="1" smtClean="0">
                              <a:solidFill>
                                <a:srgbClr val="0000CC"/>
                              </a:solidFill>
                              <a:latin typeface="Cambria Math" panose="02040503050406030204" pitchFamily="18" charset="0"/>
                            </a:rPr>
                          </m:ctrlPr>
                        </m:fPr>
                        <m:num>
                          <m:r>
                            <a:rPr lang="es-PE" sz="3200" b="0" i="1" smtClean="0">
                              <a:solidFill>
                                <a:srgbClr val="0000CC"/>
                              </a:solidFill>
                              <a:latin typeface="Cambria Math" panose="02040503050406030204" pitchFamily="18" charset="0"/>
                            </a:rPr>
                            <m:t>𝑁</m:t>
                          </m:r>
                          <m:r>
                            <a:rPr lang="es-PE" sz="3200" b="0" i="1" smtClean="0">
                              <a:solidFill>
                                <a:srgbClr val="0000CC"/>
                              </a:solidFill>
                              <a:latin typeface="Cambria Math" panose="02040503050406030204" pitchFamily="18" charset="0"/>
                            </a:rPr>
                            <m:t> </m:t>
                          </m:r>
                          <m:sSup>
                            <m:sSupPr>
                              <m:ctrlPr>
                                <a:rPr lang="es-PE" sz="3200" b="0" i="1" smtClean="0">
                                  <a:solidFill>
                                    <a:srgbClr val="0000CC"/>
                                  </a:solidFill>
                                  <a:latin typeface="Cambria Math" panose="02040503050406030204" pitchFamily="18" charset="0"/>
                                </a:rPr>
                              </m:ctrlPr>
                            </m:sSupPr>
                            <m:e>
                              <m:r>
                                <a:rPr lang="es-PE" sz="3200" b="0" i="1" smtClean="0">
                                  <a:solidFill>
                                    <a:srgbClr val="0000CC"/>
                                  </a:solidFill>
                                  <a:latin typeface="Cambria Math" panose="02040503050406030204" pitchFamily="18" charset="0"/>
                                </a:rPr>
                                <m:t>𝑧</m:t>
                              </m:r>
                            </m:e>
                            <m:sup>
                              <m:r>
                                <a:rPr lang="es-PE" sz="3200" b="0" i="1" smtClean="0">
                                  <a:solidFill>
                                    <a:srgbClr val="0000CC"/>
                                  </a:solidFill>
                                  <a:latin typeface="Cambria Math" panose="02040503050406030204" pitchFamily="18" charset="0"/>
                                </a:rPr>
                                <m:t>2</m:t>
                              </m:r>
                            </m:sup>
                          </m:sSup>
                          <m:r>
                            <a:rPr lang="es-PE" sz="3200" b="0" i="1" smtClean="0">
                              <a:solidFill>
                                <a:srgbClr val="0000CC"/>
                              </a:solidFill>
                              <a:latin typeface="Cambria Math" panose="02040503050406030204" pitchFamily="18" charset="0"/>
                            </a:rPr>
                            <m:t> </m:t>
                          </m:r>
                          <m:sSup>
                            <m:sSupPr>
                              <m:ctrlPr>
                                <a:rPr lang="es-PE" sz="3200" b="0" i="1" smtClean="0">
                                  <a:solidFill>
                                    <a:srgbClr val="0000CC"/>
                                  </a:solidFill>
                                  <a:latin typeface="Cambria Math" panose="02040503050406030204" pitchFamily="18" charset="0"/>
                                </a:rPr>
                              </m:ctrlPr>
                            </m:sSupPr>
                            <m:e>
                              <m:r>
                                <a:rPr lang="es-PE" sz="3200" i="1">
                                  <a:solidFill>
                                    <a:srgbClr val="0000CC"/>
                                  </a:solidFill>
                                  <a:latin typeface="Cambria Math" panose="02040503050406030204" pitchFamily="18" charset="0"/>
                                  <a:ea typeface="Cambria Math" panose="02040503050406030204" pitchFamily="18" charset="0"/>
                                </a:rPr>
                                <m:t>𝜎</m:t>
                              </m:r>
                            </m:e>
                            <m:sup>
                              <m:r>
                                <a:rPr lang="es-PE" sz="3200" b="0" i="1" smtClean="0">
                                  <a:solidFill>
                                    <a:srgbClr val="0000CC"/>
                                  </a:solidFill>
                                  <a:latin typeface="Cambria Math" panose="02040503050406030204" pitchFamily="18" charset="0"/>
                                </a:rPr>
                                <m:t>2</m:t>
                              </m:r>
                            </m:sup>
                          </m:sSup>
                        </m:num>
                        <m:den>
                          <m:sSup>
                            <m:sSupPr>
                              <m:ctrlPr>
                                <a:rPr lang="es-PE" sz="3200" b="0" i="1" smtClean="0">
                                  <a:solidFill>
                                    <a:srgbClr val="0000CC"/>
                                  </a:solidFill>
                                  <a:latin typeface="Cambria Math" panose="02040503050406030204" pitchFamily="18" charset="0"/>
                                </a:rPr>
                              </m:ctrlPr>
                            </m:sSupPr>
                            <m:e>
                              <m:r>
                                <a:rPr lang="es-PE" sz="3200" b="0" i="1" smtClean="0">
                                  <a:solidFill>
                                    <a:srgbClr val="0000CC"/>
                                  </a:solidFill>
                                  <a:latin typeface="Cambria Math" panose="02040503050406030204" pitchFamily="18" charset="0"/>
                                </a:rPr>
                                <m:t>𝑑</m:t>
                              </m:r>
                            </m:e>
                            <m:sup>
                              <m:r>
                                <a:rPr lang="es-PE" sz="3200" b="0" i="1" smtClean="0">
                                  <a:solidFill>
                                    <a:srgbClr val="0000CC"/>
                                  </a:solidFill>
                                  <a:latin typeface="Cambria Math" panose="02040503050406030204" pitchFamily="18" charset="0"/>
                                </a:rPr>
                                <m:t>2</m:t>
                              </m:r>
                            </m:sup>
                          </m:sSup>
                          <m:d>
                            <m:dPr>
                              <m:ctrlPr>
                                <a:rPr lang="es-PE" sz="3200" b="0" i="1" smtClean="0">
                                  <a:solidFill>
                                    <a:srgbClr val="0000CC"/>
                                  </a:solidFill>
                                  <a:latin typeface="Cambria Math" panose="02040503050406030204" pitchFamily="18" charset="0"/>
                                </a:rPr>
                              </m:ctrlPr>
                            </m:dPr>
                            <m:e>
                              <m:r>
                                <a:rPr lang="es-PE" sz="3200" b="0" i="1" smtClean="0">
                                  <a:solidFill>
                                    <a:srgbClr val="0000CC"/>
                                  </a:solidFill>
                                  <a:latin typeface="Cambria Math" panose="02040503050406030204" pitchFamily="18" charset="0"/>
                                </a:rPr>
                                <m:t>𝑁</m:t>
                              </m:r>
                              <m:r>
                                <a:rPr lang="es-PE" sz="3200" b="0" i="1" smtClean="0">
                                  <a:solidFill>
                                    <a:srgbClr val="0000CC"/>
                                  </a:solidFill>
                                  <a:latin typeface="Cambria Math" panose="02040503050406030204" pitchFamily="18" charset="0"/>
                                </a:rPr>
                                <m:t>−1</m:t>
                              </m:r>
                            </m:e>
                          </m:d>
                          <m:r>
                            <a:rPr lang="es-PE" sz="3200" b="0" i="1" smtClean="0">
                              <a:solidFill>
                                <a:srgbClr val="0000CC"/>
                              </a:solidFill>
                              <a:latin typeface="Cambria Math" panose="02040503050406030204" pitchFamily="18" charset="0"/>
                            </a:rPr>
                            <m:t>+</m:t>
                          </m:r>
                          <m:sSup>
                            <m:sSupPr>
                              <m:ctrlPr>
                                <a:rPr lang="es-PE" sz="3200" b="0" i="1" smtClean="0">
                                  <a:solidFill>
                                    <a:srgbClr val="0000CC"/>
                                  </a:solidFill>
                                  <a:latin typeface="Cambria Math" panose="02040503050406030204" pitchFamily="18" charset="0"/>
                                </a:rPr>
                              </m:ctrlPr>
                            </m:sSupPr>
                            <m:e>
                              <m:r>
                                <a:rPr lang="es-PE" sz="3200" b="0" i="1" smtClean="0">
                                  <a:solidFill>
                                    <a:srgbClr val="0000CC"/>
                                  </a:solidFill>
                                  <a:latin typeface="Cambria Math" panose="02040503050406030204" pitchFamily="18" charset="0"/>
                                </a:rPr>
                                <m:t>𝑧</m:t>
                              </m:r>
                            </m:e>
                            <m:sup>
                              <m:r>
                                <a:rPr lang="es-PE" sz="3200" b="0" i="1" smtClean="0">
                                  <a:solidFill>
                                    <a:srgbClr val="0000CC"/>
                                  </a:solidFill>
                                  <a:latin typeface="Cambria Math" panose="02040503050406030204" pitchFamily="18" charset="0"/>
                                </a:rPr>
                                <m:t>2</m:t>
                              </m:r>
                            </m:sup>
                          </m:sSup>
                          <m:r>
                            <a:rPr lang="es-PE" sz="3200" b="0" i="1" smtClean="0">
                              <a:solidFill>
                                <a:srgbClr val="0000CC"/>
                              </a:solidFill>
                              <a:latin typeface="Cambria Math" panose="02040503050406030204" pitchFamily="18" charset="0"/>
                            </a:rPr>
                            <m:t> </m:t>
                          </m:r>
                          <m:sSup>
                            <m:sSupPr>
                              <m:ctrlPr>
                                <a:rPr lang="es-PE" sz="3200" b="0" i="1" smtClean="0">
                                  <a:solidFill>
                                    <a:srgbClr val="0000CC"/>
                                  </a:solidFill>
                                  <a:latin typeface="Cambria Math" panose="02040503050406030204" pitchFamily="18" charset="0"/>
                                </a:rPr>
                              </m:ctrlPr>
                            </m:sSupPr>
                            <m:e>
                              <m:r>
                                <a:rPr lang="es-PE" sz="3200" b="0" i="1" smtClean="0">
                                  <a:solidFill>
                                    <a:srgbClr val="0000CC"/>
                                  </a:solidFill>
                                  <a:latin typeface="Cambria Math" panose="02040503050406030204" pitchFamily="18" charset="0"/>
                                  <a:ea typeface="Cambria Math" panose="02040503050406030204" pitchFamily="18" charset="0"/>
                                </a:rPr>
                                <m:t>𝜎</m:t>
                              </m:r>
                            </m:e>
                            <m:sup>
                              <m:r>
                                <a:rPr lang="es-PE" sz="3200" b="0" i="1" smtClean="0">
                                  <a:solidFill>
                                    <a:srgbClr val="0000CC"/>
                                  </a:solidFill>
                                  <a:latin typeface="Cambria Math" panose="02040503050406030204" pitchFamily="18" charset="0"/>
                                </a:rPr>
                                <m:t>2</m:t>
                              </m:r>
                            </m:sup>
                          </m:sSup>
                        </m:den>
                      </m:f>
                    </m:oMath>
                  </m:oMathPara>
                </a14:m>
                <a:endParaRPr lang="es-PE" sz="3200" dirty="0">
                  <a:solidFill>
                    <a:srgbClr val="0000CC"/>
                  </a:solidFill>
                </a:endParaRPr>
              </a:p>
            </p:txBody>
          </p:sp>
        </mc:Choice>
        <mc:Fallback xmlns="">
          <p:sp>
            <p:nvSpPr>
              <p:cNvPr id="7" name="CuadroTexto 6"/>
              <p:cNvSpPr txBox="1">
                <a:spLocks noRot="1" noChangeAspect="1" noMove="1" noResize="1" noEditPoints="1" noAdjustHandles="1" noChangeArrowheads="1" noChangeShapeType="1" noTextEdit="1"/>
              </p:cNvSpPr>
              <p:nvPr/>
            </p:nvSpPr>
            <p:spPr>
              <a:xfrm>
                <a:off x="3863752" y="2235008"/>
                <a:ext cx="4243726" cy="1087798"/>
              </a:xfrm>
              <a:prstGeom prst="rect">
                <a:avLst/>
              </a:prstGeom>
              <a:blipFill>
                <a:blip r:embed="rId2"/>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 name="CuadroTexto 7"/>
              <p:cNvSpPr txBox="1"/>
              <p:nvPr/>
            </p:nvSpPr>
            <p:spPr>
              <a:xfrm>
                <a:off x="3143672" y="3932936"/>
                <a:ext cx="6554358" cy="1526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3200" b="0" i="1" smtClean="0">
                          <a:solidFill>
                            <a:srgbClr val="0000CC"/>
                          </a:solidFill>
                          <a:latin typeface="Cambria Math" panose="02040503050406030204" pitchFamily="18" charset="0"/>
                        </a:rPr>
                        <m:t>𝑛</m:t>
                      </m:r>
                      <m:r>
                        <a:rPr lang="es-PE" sz="3200" b="0" i="1" smtClean="0">
                          <a:solidFill>
                            <a:srgbClr val="0000CC"/>
                          </a:solidFill>
                          <a:latin typeface="Cambria Math" panose="02040503050406030204" pitchFamily="18" charset="0"/>
                        </a:rPr>
                        <m:t>=</m:t>
                      </m:r>
                      <m:f>
                        <m:fPr>
                          <m:ctrlPr>
                            <a:rPr lang="es-PE" sz="3200" b="0" i="1" smtClean="0">
                              <a:solidFill>
                                <a:srgbClr val="0000CC"/>
                              </a:solidFill>
                              <a:latin typeface="Cambria Math" panose="02040503050406030204" pitchFamily="18" charset="0"/>
                            </a:rPr>
                          </m:ctrlPr>
                        </m:fPr>
                        <m:num>
                          <m:r>
                            <a:rPr lang="es-PE" sz="3200" b="0" i="1" smtClean="0">
                              <a:solidFill>
                                <a:srgbClr val="0000CC"/>
                              </a:solidFill>
                              <a:latin typeface="Cambria Math" panose="02040503050406030204" pitchFamily="18" charset="0"/>
                            </a:rPr>
                            <m:t>𝑁</m:t>
                          </m:r>
                          <m:r>
                            <a:rPr lang="es-PE" sz="3200" b="0" i="1" smtClean="0">
                              <a:solidFill>
                                <a:srgbClr val="0000CC"/>
                              </a:solidFill>
                              <a:latin typeface="Cambria Math" panose="02040503050406030204" pitchFamily="18" charset="0"/>
                            </a:rPr>
                            <m:t> </m:t>
                          </m:r>
                          <m:r>
                            <a:rPr lang="es-PE" sz="3200" b="0" i="1" smtClean="0">
                              <a:solidFill>
                                <a:srgbClr val="0000CC"/>
                              </a:solidFill>
                              <a:latin typeface="Cambria Math" panose="02040503050406030204" pitchFamily="18" charset="0"/>
                            </a:rPr>
                            <m:t>𝑃</m:t>
                          </m:r>
                          <m:r>
                            <a:rPr lang="es-PE" sz="3200" b="0" i="1" smtClean="0">
                              <a:solidFill>
                                <a:srgbClr val="0000CC"/>
                              </a:solidFill>
                              <a:latin typeface="Cambria Math" panose="02040503050406030204" pitchFamily="18" charset="0"/>
                            </a:rPr>
                            <m:t>(1−</m:t>
                          </m:r>
                          <m:r>
                            <a:rPr lang="es-PE" sz="3200" b="0" i="1" smtClean="0">
                              <a:solidFill>
                                <a:srgbClr val="0000CC"/>
                              </a:solidFill>
                              <a:latin typeface="Cambria Math" panose="02040503050406030204" pitchFamily="18" charset="0"/>
                            </a:rPr>
                            <m:t>𝑃</m:t>
                          </m:r>
                        </m:num>
                        <m:den>
                          <m:d>
                            <m:dPr>
                              <m:ctrlPr>
                                <a:rPr lang="es-PE" sz="3200" b="0" i="1" smtClean="0">
                                  <a:solidFill>
                                    <a:srgbClr val="0000CC"/>
                                  </a:solidFill>
                                  <a:latin typeface="Cambria Math" panose="02040503050406030204" pitchFamily="18" charset="0"/>
                                </a:rPr>
                              </m:ctrlPr>
                            </m:dPr>
                            <m:e>
                              <m:r>
                                <a:rPr lang="es-PE" sz="3200" b="0" i="1" smtClean="0">
                                  <a:solidFill>
                                    <a:srgbClr val="0000CC"/>
                                  </a:solidFill>
                                  <a:latin typeface="Cambria Math" panose="02040503050406030204" pitchFamily="18" charset="0"/>
                                </a:rPr>
                                <m:t>𝑁</m:t>
                              </m:r>
                              <m:r>
                                <a:rPr lang="es-PE" sz="3200" b="0" i="1" smtClean="0">
                                  <a:solidFill>
                                    <a:srgbClr val="0000CC"/>
                                  </a:solidFill>
                                  <a:latin typeface="Cambria Math" panose="02040503050406030204" pitchFamily="18" charset="0"/>
                                </a:rPr>
                                <m:t>−1</m:t>
                              </m:r>
                            </m:e>
                          </m:d>
                          <m:sSup>
                            <m:sSupPr>
                              <m:ctrlPr>
                                <a:rPr lang="es-PE" sz="3200" b="0" i="1" smtClean="0">
                                  <a:solidFill>
                                    <a:srgbClr val="0000CC"/>
                                  </a:solidFill>
                                  <a:latin typeface="Cambria Math" panose="02040503050406030204" pitchFamily="18" charset="0"/>
                                </a:rPr>
                              </m:ctrlPr>
                            </m:sSupPr>
                            <m:e>
                              <m:d>
                                <m:dPr>
                                  <m:ctrlPr>
                                    <a:rPr lang="es-PE" sz="3200" b="0" i="1" smtClean="0">
                                      <a:solidFill>
                                        <a:srgbClr val="0000CC"/>
                                      </a:solidFill>
                                      <a:latin typeface="Cambria Math" panose="02040503050406030204" pitchFamily="18" charset="0"/>
                                    </a:rPr>
                                  </m:ctrlPr>
                                </m:dPr>
                                <m:e>
                                  <m:f>
                                    <m:fPr>
                                      <m:ctrlPr>
                                        <a:rPr lang="es-PE" sz="3200" b="0" i="1" smtClean="0">
                                          <a:solidFill>
                                            <a:srgbClr val="0000CC"/>
                                          </a:solidFill>
                                          <a:latin typeface="Cambria Math" panose="02040503050406030204" pitchFamily="18" charset="0"/>
                                        </a:rPr>
                                      </m:ctrlPr>
                                    </m:fPr>
                                    <m:num>
                                      <m:r>
                                        <a:rPr lang="es-PE" sz="3200" b="0" i="1" smtClean="0">
                                          <a:solidFill>
                                            <a:srgbClr val="0000CC"/>
                                          </a:solidFill>
                                          <a:latin typeface="Cambria Math" panose="02040503050406030204" pitchFamily="18" charset="0"/>
                                        </a:rPr>
                                        <m:t>𝑝𝑟𝑒𝑐𝑖𝑠𝑖</m:t>
                                      </m:r>
                                      <m:r>
                                        <a:rPr lang="es-PE" sz="3200" b="0" i="1" smtClean="0">
                                          <a:solidFill>
                                            <a:srgbClr val="0000CC"/>
                                          </a:solidFill>
                                          <a:latin typeface="Cambria Math" panose="02040503050406030204" pitchFamily="18" charset="0"/>
                                        </a:rPr>
                                        <m:t>ó</m:t>
                                      </m:r>
                                      <m:r>
                                        <a:rPr lang="es-PE" sz="3200" b="0" i="1" smtClean="0">
                                          <a:solidFill>
                                            <a:srgbClr val="0000CC"/>
                                          </a:solidFill>
                                          <a:latin typeface="Cambria Math" panose="02040503050406030204" pitchFamily="18" charset="0"/>
                                        </a:rPr>
                                        <m:t>𝑛</m:t>
                                      </m:r>
                                    </m:num>
                                    <m:den>
                                      <m:r>
                                        <a:rPr lang="es-PE" sz="3200" b="0" i="1" smtClean="0">
                                          <a:solidFill>
                                            <a:srgbClr val="0000CC"/>
                                          </a:solidFill>
                                          <a:latin typeface="Cambria Math" panose="02040503050406030204" pitchFamily="18" charset="0"/>
                                        </a:rPr>
                                        <m:t>𝑧</m:t>
                                      </m:r>
                                    </m:den>
                                  </m:f>
                                </m:e>
                              </m:d>
                            </m:e>
                            <m:sup>
                              <m:r>
                                <a:rPr lang="es-PE" sz="3200" b="0" i="1" smtClean="0">
                                  <a:solidFill>
                                    <a:srgbClr val="0000CC"/>
                                  </a:solidFill>
                                  <a:latin typeface="Cambria Math" panose="02040503050406030204" pitchFamily="18" charset="0"/>
                                </a:rPr>
                                <m:t>2</m:t>
                              </m:r>
                            </m:sup>
                          </m:sSup>
                          <m:r>
                            <a:rPr lang="es-PE" sz="3200" b="0" i="1" smtClean="0">
                              <a:solidFill>
                                <a:srgbClr val="0000CC"/>
                              </a:solidFill>
                              <a:latin typeface="Cambria Math" panose="02040503050406030204" pitchFamily="18" charset="0"/>
                            </a:rPr>
                            <m:t>+</m:t>
                          </m:r>
                          <m:r>
                            <a:rPr lang="es-PE" sz="3200" i="1">
                              <a:solidFill>
                                <a:srgbClr val="0000CC"/>
                              </a:solidFill>
                              <a:latin typeface="Cambria Math" panose="02040503050406030204" pitchFamily="18" charset="0"/>
                            </a:rPr>
                            <m:t>𝑃</m:t>
                          </m:r>
                          <m:r>
                            <a:rPr lang="es-PE" sz="3200" i="1">
                              <a:solidFill>
                                <a:srgbClr val="0000CC"/>
                              </a:solidFill>
                              <a:latin typeface="Cambria Math" panose="02040503050406030204" pitchFamily="18" charset="0"/>
                            </a:rPr>
                            <m:t>(1−</m:t>
                          </m:r>
                          <m:r>
                            <a:rPr lang="es-PE" sz="3200" i="1">
                              <a:solidFill>
                                <a:srgbClr val="0000CC"/>
                              </a:solidFill>
                              <a:latin typeface="Cambria Math" panose="02040503050406030204" pitchFamily="18" charset="0"/>
                            </a:rPr>
                            <m:t>𝑃</m:t>
                          </m:r>
                        </m:den>
                      </m:f>
                    </m:oMath>
                  </m:oMathPara>
                </a14:m>
                <a:endParaRPr lang="es-PE" sz="3200" dirty="0">
                  <a:solidFill>
                    <a:srgbClr val="0000CC"/>
                  </a:solidFill>
                </a:endParaRPr>
              </a:p>
            </p:txBody>
          </p:sp>
        </mc:Choice>
        <mc:Fallback xmlns="">
          <p:sp>
            <p:nvSpPr>
              <p:cNvPr id="8" name="CuadroTexto 7"/>
              <p:cNvSpPr txBox="1">
                <a:spLocks noRot="1" noChangeAspect="1" noMove="1" noResize="1" noEditPoints="1" noAdjustHandles="1" noChangeArrowheads="1" noChangeShapeType="1" noTextEdit="1"/>
              </p:cNvSpPr>
              <p:nvPr/>
            </p:nvSpPr>
            <p:spPr>
              <a:xfrm>
                <a:off x="3143672" y="3932936"/>
                <a:ext cx="6554358" cy="1526187"/>
              </a:xfrm>
              <a:prstGeom prst="rect">
                <a:avLst/>
              </a:prstGeom>
              <a:blipFill>
                <a:blip r:embed="rId3"/>
                <a:stretch>
                  <a:fillRect/>
                </a:stretch>
              </a:blipFill>
            </p:spPr>
            <p:txBody>
              <a:bodyPr/>
              <a:lstStyle/>
              <a:p>
                <a:r>
                  <a:rPr lang="es-PE">
                    <a:noFill/>
                  </a:rPr>
                  <a:t> </a:t>
                </a:r>
              </a:p>
            </p:txBody>
          </p:sp>
        </mc:Fallback>
      </mc:AlternateContent>
    </p:spTree>
    <p:extLst>
      <p:ext uri="{BB962C8B-B14F-4D97-AF65-F5344CB8AC3E}">
        <p14:creationId xmlns:p14="http://schemas.microsoft.com/office/powerpoint/2010/main" val="706786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2 Marcador de contenido"/>
          <p:cNvSpPr>
            <a:spLocks noGrp="1"/>
          </p:cNvSpPr>
          <p:nvPr>
            <p:ph idx="1"/>
          </p:nvPr>
        </p:nvSpPr>
        <p:spPr>
          <a:xfrm>
            <a:off x="623392" y="1395340"/>
            <a:ext cx="8928992" cy="4625948"/>
          </a:xfrm>
        </p:spPr>
        <p:txBody>
          <a:bodyPr/>
          <a:lstStyle/>
          <a:p>
            <a:pPr algn="just">
              <a:lnSpc>
                <a:spcPct val="150000"/>
              </a:lnSpc>
              <a:defRPr/>
            </a:pPr>
            <a:r>
              <a:rPr lang="es-PE" sz="2400" b="1" i="1" dirty="0">
                <a:solidFill>
                  <a:schemeClr val="bg2">
                    <a:lumMod val="75000"/>
                  </a:schemeClr>
                </a:solidFill>
                <a:latin typeface="Times New Roman" panose="02020603050405020304" pitchFamily="18" charset="0"/>
                <a:cs typeface="Times New Roman" panose="02020603050405020304" pitchFamily="18" charset="0"/>
              </a:rPr>
              <a:t>Varianza Estimada del estimador</a:t>
            </a:r>
          </a:p>
          <a:p>
            <a:pPr algn="just">
              <a:lnSpc>
                <a:spcPct val="150000"/>
              </a:lnSpc>
              <a:defRPr/>
            </a:pPr>
            <a:endParaRPr lang="es-PE" sz="2400" dirty="0">
              <a:solidFill>
                <a:schemeClr val="bg2">
                  <a:lumMod val="75000"/>
                </a:schemeClr>
              </a:solidFill>
            </a:endParaRPr>
          </a:p>
          <a:p>
            <a:pPr algn="just">
              <a:lnSpc>
                <a:spcPct val="150000"/>
              </a:lnSpc>
              <a:defRPr/>
            </a:pPr>
            <a:endParaRPr lang="es-PE" sz="2400" dirty="0">
              <a:solidFill>
                <a:schemeClr val="bg2">
                  <a:lumMod val="75000"/>
                </a:schemeClr>
              </a:solidFill>
            </a:endParaRPr>
          </a:p>
          <a:p>
            <a:pPr algn="just">
              <a:lnSpc>
                <a:spcPct val="150000"/>
              </a:lnSpc>
              <a:defRPr/>
            </a:pPr>
            <a:r>
              <a:rPr lang="es-PE" sz="2400" b="1" i="1" dirty="0">
                <a:solidFill>
                  <a:schemeClr val="bg2">
                    <a:lumMod val="75000"/>
                  </a:schemeClr>
                </a:solidFill>
                <a:latin typeface="Times New Roman" panose="02020603050405020304" pitchFamily="18" charset="0"/>
                <a:cs typeface="Times New Roman" panose="02020603050405020304" pitchFamily="18" charset="0"/>
              </a:rPr>
              <a:t>Error estándar del estimador</a:t>
            </a:r>
          </a:p>
          <a:p>
            <a:pPr algn="just">
              <a:lnSpc>
                <a:spcPct val="150000"/>
              </a:lnSpc>
              <a:defRPr/>
            </a:pPr>
            <a:endParaRPr lang="es-PE" sz="2400" dirty="0">
              <a:solidFill>
                <a:schemeClr val="bg2">
                  <a:lumMod val="75000"/>
                </a:schemeClr>
              </a:solidFill>
            </a:endParaRPr>
          </a:p>
          <a:p>
            <a:pPr algn="just">
              <a:lnSpc>
                <a:spcPct val="150000"/>
              </a:lnSpc>
              <a:defRPr/>
            </a:pPr>
            <a:endParaRPr lang="es-PE" sz="2400" dirty="0">
              <a:solidFill>
                <a:schemeClr val="bg2">
                  <a:lumMod val="75000"/>
                </a:schemeClr>
              </a:solidFill>
            </a:endParaRPr>
          </a:p>
          <a:p>
            <a:pPr algn="just">
              <a:lnSpc>
                <a:spcPct val="150000"/>
              </a:lnSpc>
              <a:defRPr/>
            </a:pPr>
            <a:r>
              <a:rPr lang="es-PE" sz="2400" b="1" i="1" dirty="0">
                <a:solidFill>
                  <a:schemeClr val="bg2">
                    <a:lumMod val="75000"/>
                  </a:schemeClr>
                </a:solidFill>
                <a:latin typeface="Times New Roman" panose="02020603050405020304" pitchFamily="18" charset="0"/>
                <a:cs typeface="Times New Roman" panose="02020603050405020304" pitchFamily="18" charset="0"/>
              </a:rPr>
              <a:t>Error relativo de muestreo (ERM)</a:t>
            </a:r>
          </a:p>
          <a:p>
            <a:pPr algn="just">
              <a:lnSpc>
                <a:spcPct val="150000"/>
              </a:lnSpc>
              <a:defRPr/>
            </a:pPr>
            <a:endParaRPr lang="es-PE" sz="2400" dirty="0">
              <a:solidFill>
                <a:schemeClr val="bg2">
                  <a:lumMod val="75000"/>
                </a:schemeClr>
              </a:solidFill>
            </a:endParaRPr>
          </a:p>
          <a:p>
            <a:pPr algn="just">
              <a:lnSpc>
                <a:spcPct val="150000"/>
              </a:lnSpc>
              <a:defRPr/>
            </a:pPr>
            <a:endParaRPr lang="es-PE" sz="2400" dirty="0">
              <a:solidFill>
                <a:schemeClr val="bg2">
                  <a:lumMod val="75000"/>
                </a:schemeClr>
              </a:solidFill>
            </a:endParaRPr>
          </a:p>
        </p:txBody>
      </p:sp>
      <mc:AlternateContent xmlns:mc="http://schemas.openxmlformats.org/markup-compatibility/2006" xmlns:a14="http://schemas.microsoft.com/office/drawing/2010/main">
        <mc:Choice Requires="a14">
          <p:sp>
            <p:nvSpPr>
              <p:cNvPr id="12" name="3 CuadroTexto"/>
              <p:cNvSpPr txBox="1"/>
              <p:nvPr/>
            </p:nvSpPr>
            <p:spPr>
              <a:xfrm>
                <a:off x="5942298" y="2086459"/>
                <a:ext cx="3585340" cy="5413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s-PE" sz="2585" i="1" smtClean="0">
                              <a:solidFill>
                                <a:srgbClr val="0000CC"/>
                              </a:solidFill>
                              <a:latin typeface="Cambria Math" panose="02040503050406030204" pitchFamily="18" charset="0"/>
                            </a:rPr>
                          </m:ctrlPr>
                        </m:accPr>
                        <m:e>
                          <m:r>
                            <a:rPr lang="es-PE" sz="2585" b="0" i="1" smtClean="0">
                              <a:solidFill>
                                <a:srgbClr val="0000CC"/>
                              </a:solidFill>
                              <a:latin typeface="Cambria Math" panose="02040503050406030204" pitchFamily="18" charset="0"/>
                            </a:rPr>
                            <m:t>𝑉</m:t>
                          </m:r>
                        </m:e>
                      </m:acc>
                      <m:d>
                        <m:dPr>
                          <m:ctrlPr>
                            <a:rPr lang="es-PE" sz="2585" i="1">
                              <a:solidFill>
                                <a:srgbClr val="0000CC"/>
                              </a:solidFill>
                              <a:latin typeface="Cambria Math" panose="02040503050406030204" pitchFamily="18" charset="0"/>
                            </a:rPr>
                          </m:ctrlPr>
                        </m:dPr>
                        <m:e>
                          <m:acc>
                            <m:accPr>
                              <m:chr m:val="̂"/>
                              <m:ctrlPr>
                                <a:rPr lang="es-PE" sz="2585" i="1">
                                  <a:solidFill>
                                    <a:srgbClr val="0000CC"/>
                                  </a:solidFill>
                                  <a:latin typeface="Cambria Math" panose="02040503050406030204" pitchFamily="18" charset="0"/>
                                </a:rPr>
                              </m:ctrlPr>
                            </m:accPr>
                            <m:e>
                              <m:r>
                                <a:rPr lang="es-PE" sz="2585" i="1">
                                  <a:solidFill>
                                    <a:srgbClr val="0000CC"/>
                                  </a:solidFill>
                                  <a:latin typeface="Cambria Math"/>
                                  <a:ea typeface="Cambria Math"/>
                                </a:rPr>
                                <m:t>𝜃</m:t>
                              </m:r>
                            </m:e>
                          </m:acc>
                        </m:e>
                      </m:d>
                      <m:r>
                        <a:rPr lang="es-PE" sz="2585" i="1">
                          <a:solidFill>
                            <a:srgbClr val="0000CC"/>
                          </a:solidFill>
                          <a:latin typeface="Cambria Math"/>
                        </a:rPr>
                        <m:t>=</m:t>
                      </m:r>
                      <m:r>
                        <a:rPr lang="es-PE" sz="2585" i="1">
                          <a:solidFill>
                            <a:srgbClr val="0000CC"/>
                          </a:solidFill>
                          <a:latin typeface="Cambria Math"/>
                        </a:rPr>
                        <m:t>𝑓</m:t>
                      </m:r>
                      <m:d>
                        <m:dPr>
                          <m:ctrlPr>
                            <a:rPr lang="es-PE" sz="2585" i="1">
                              <a:solidFill>
                                <a:srgbClr val="0000CC"/>
                              </a:solidFill>
                              <a:latin typeface="Cambria Math" panose="02040503050406030204" pitchFamily="18" charset="0"/>
                            </a:rPr>
                          </m:ctrlPr>
                        </m:dPr>
                        <m:e>
                          <m:sSub>
                            <m:sSubPr>
                              <m:ctrlPr>
                                <a:rPr lang="es-PE" sz="2585" i="1">
                                  <a:solidFill>
                                    <a:srgbClr val="0000CC"/>
                                  </a:solidFill>
                                  <a:latin typeface="Cambria Math" panose="02040503050406030204" pitchFamily="18" charset="0"/>
                                </a:rPr>
                              </m:ctrlPr>
                            </m:sSubPr>
                            <m:e>
                              <m:r>
                                <a:rPr lang="es-PE" sz="2585" i="1">
                                  <a:solidFill>
                                    <a:srgbClr val="0000CC"/>
                                  </a:solidFill>
                                  <a:latin typeface="Cambria Math"/>
                                </a:rPr>
                                <m:t>𝑥</m:t>
                              </m:r>
                            </m:e>
                            <m:sub>
                              <m:r>
                                <a:rPr lang="es-PE" sz="2585" i="1">
                                  <a:solidFill>
                                    <a:srgbClr val="0000CC"/>
                                  </a:solidFill>
                                  <a:latin typeface="Cambria Math"/>
                                </a:rPr>
                                <m:t>1</m:t>
                              </m:r>
                            </m:sub>
                          </m:sSub>
                          <m:r>
                            <a:rPr lang="es-PE" sz="2585" i="1">
                              <a:solidFill>
                                <a:srgbClr val="0000CC"/>
                              </a:solidFill>
                              <a:latin typeface="Cambria Math"/>
                            </a:rPr>
                            <m:t>,</m:t>
                          </m:r>
                          <m:sSub>
                            <m:sSubPr>
                              <m:ctrlPr>
                                <a:rPr lang="es-PE" sz="2585" i="1">
                                  <a:solidFill>
                                    <a:srgbClr val="0000CC"/>
                                  </a:solidFill>
                                  <a:latin typeface="Cambria Math" panose="02040503050406030204" pitchFamily="18" charset="0"/>
                                </a:rPr>
                              </m:ctrlPr>
                            </m:sSubPr>
                            <m:e>
                              <m:r>
                                <a:rPr lang="es-PE" sz="2585" i="1">
                                  <a:solidFill>
                                    <a:srgbClr val="0000CC"/>
                                  </a:solidFill>
                                  <a:latin typeface="Cambria Math"/>
                                </a:rPr>
                                <m:t>𝑥</m:t>
                              </m:r>
                            </m:e>
                            <m:sub>
                              <m:r>
                                <a:rPr lang="es-PE" sz="2585" i="1">
                                  <a:solidFill>
                                    <a:srgbClr val="0000CC"/>
                                  </a:solidFill>
                                  <a:latin typeface="Cambria Math"/>
                                </a:rPr>
                                <m:t>2</m:t>
                              </m:r>
                            </m:sub>
                          </m:sSub>
                          <m:r>
                            <a:rPr lang="es-PE" sz="2585" i="1">
                              <a:solidFill>
                                <a:srgbClr val="0000CC"/>
                              </a:solidFill>
                              <a:latin typeface="Cambria Math"/>
                            </a:rPr>
                            <m:t>,</m:t>
                          </m:r>
                          <m:r>
                            <a:rPr lang="es-PE" sz="2585" i="1">
                              <a:solidFill>
                                <a:srgbClr val="0000CC"/>
                              </a:solidFill>
                              <a:latin typeface="Cambria Math"/>
                              <a:ea typeface="Cambria Math"/>
                            </a:rPr>
                            <m:t>⋯,</m:t>
                          </m:r>
                          <m:sSub>
                            <m:sSubPr>
                              <m:ctrlPr>
                                <a:rPr lang="es-PE" sz="2585" i="1">
                                  <a:solidFill>
                                    <a:srgbClr val="0000CC"/>
                                  </a:solidFill>
                                  <a:latin typeface="Cambria Math" panose="02040503050406030204" pitchFamily="18" charset="0"/>
                                  <a:ea typeface="Cambria Math"/>
                                </a:rPr>
                              </m:ctrlPr>
                            </m:sSubPr>
                            <m:e>
                              <m:r>
                                <a:rPr lang="es-PE" sz="2585" i="1">
                                  <a:solidFill>
                                    <a:srgbClr val="0000CC"/>
                                  </a:solidFill>
                                  <a:latin typeface="Cambria Math"/>
                                  <a:ea typeface="Cambria Math"/>
                                </a:rPr>
                                <m:t>𝑥</m:t>
                              </m:r>
                            </m:e>
                            <m:sub>
                              <m:r>
                                <a:rPr lang="es-PE" sz="2585" i="1">
                                  <a:solidFill>
                                    <a:srgbClr val="0000CC"/>
                                  </a:solidFill>
                                  <a:latin typeface="Cambria Math"/>
                                  <a:ea typeface="Cambria Math"/>
                                </a:rPr>
                                <m:t>𝑛</m:t>
                              </m:r>
                            </m:sub>
                          </m:sSub>
                        </m:e>
                      </m:d>
                    </m:oMath>
                  </m:oMathPara>
                </a14:m>
                <a:endParaRPr lang="es-PE" sz="2585" dirty="0">
                  <a:solidFill>
                    <a:srgbClr val="0000CC"/>
                  </a:solidFill>
                </a:endParaRPr>
              </a:p>
            </p:txBody>
          </p:sp>
        </mc:Choice>
        <mc:Fallback xmlns="">
          <p:sp>
            <p:nvSpPr>
              <p:cNvPr id="12" name="3 CuadroTexto"/>
              <p:cNvSpPr txBox="1">
                <a:spLocks noRot="1" noChangeAspect="1" noMove="1" noResize="1" noEditPoints="1" noAdjustHandles="1" noChangeArrowheads="1" noChangeShapeType="1" noTextEdit="1"/>
              </p:cNvSpPr>
              <p:nvPr/>
            </p:nvSpPr>
            <p:spPr>
              <a:xfrm>
                <a:off x="5942298" y="2086459"/>
                <a:ext cx="3585340" cy="541302"/>
              </a:xfrm>
              <a:prstGeom prst="rect">
                <a:avLst/>
              </a:prstGeom>
              <a:blipFill>
                <a:blip r:embed="rId2"/>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3" name="4 CuadroTexto"/>
              <p:cNvSpPr txBox="1"/>
              <p:nvPr/>
            </p:nvSpPr>
            <p:spPr>
              <a:xfrm>
                <a:off x="6212620" y="3378271"/>
                <a:ext cx="2071016" cy="9018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PE" sz="2585" i="1" smtClean="0">
                          <a:solidFill>
                            <a:srgbClr val="0000CC"/>
                          </a:solidFill>
                          <a:latin typeface="Cambria Math"/>
                        </a:rPr>
                        <m:t>𝐸𝐸</m:t>
                      </m:r>
                      <m:r>
                        <a:rPr lang="es-PE" sz="2585" i="1" smtClean="0">
                          <a:solidFill>
                            <a:srgbClr val="0000CC"/>
                          </a:solidFill>
                          <a:latin typeface="Cambria Math"/>
                        </a:rPr>
                        <m:t>=</m:t>
                      </m:r>
                      <m:rad>
                        <m:radPr>
                          <m:degHide m:val="on"/>
                          <m:ctrlPr>
                            <a:rPr lang="es-PE" sz="2585" i="1">
                              <a:solidFill>
                                <a:srgbClr val="0000CC"/>
                              </a:solidFill>
                              <a:latin typeface="Cambria Math" panose="02040503050406030204" pitchFamily="18" charset="0"/>
                            </a:rPr>
                          </m:ctrlPr>
                        </m:radPr>
                        <m:deg/>
                        <m:e>
                          <m:r>
                            <a:rPr lang="es-PE" sz="2585" i="1">
                              <a:solidFill>
                                <a:srgbClr val="0000CC"/>
                              </a:solidFill>
                              <a:latin typeface="Cambria Math"/>
                            </a:rPr>
                            <m:t>𝑉</m:t>
                          </m:r>
                          <m:r>
                            <a:rPr lang="es-PE" sz="2585" i="1">
                              <a:solidFill>
                                <a:srgbClr val="0000CC"/>
                              </a:solidFill>
                              <a:latin typeface="Cambria Math"/>
                            </a:rPr>
                            <m:t>(</m:t>
                          </m:r>
                          <m:acc>
                            <m:accPr>
                              <m:chr m:val="̂"/>
                              <m:ctrlPr>
                                <a:rPr lang="es-PE" sz="2585" i="1">
                                  <a:solidFill>
                                    <a:srgbClr val="0000CC"/>
                                  </a:solidFill>
                                  <a:latin typeface="Cambria Math" panose="02040503050406030204" pitchFamily="18" charset="0"/>
                                </a:rPr>
                              </m:ctrlPr>
                            </m:accPr>
                            <m:e>
                              <m:r>
                                <a:rPr lang="es-PE" sz="2585" i="1">
                                  <a:solidFill>
                                    <a:srgbClr val="0000CC"/>
                                  </a:solidFill>
                                  <a:latin typeface="Cambria Math"/>
                                  <a:ea typeface="Cambria Math"/>
                                </a:rPr>
                                <m:t>𝜃</m:t>
                              </m:r>
                            </m:e>
                          </m:acc>
                          <m:r>
                            <a:rPr lang="es-PE" sz="2585" i="1">
                              <a:solidFill>
                                <a:srgbClr val="0000CC"/>
                              </a:solidFill>
                              <a:latin typeface="Cambria Math"/>
                            </a:rPr>
                            <m:t>)</m:t>
                          </m:r>
                        </m:e>
                      </m:rad>
                    </m:oMath>
                  </m:oMathPara>
                </a14:m>
                <a:endParaRPr lang="es-PE" sz="2585" dirty="0">
                  <a:solidFill>
                    <a:srgbClr val="0000CC"/>
                  </a:solidFill>
                </a:endParaRPr>
              </a:p>
            </p:txBody>
          </p:sp>
        </mc:Choice>
        <mc:Fallback xmlns="">
          <p:sp>
            <p:nvSpPr>
              <p:cNvPr id="13" name="4 CuadroTexto"/>
              <p:cNvSpPr txBox="1">
                <a:spLocks noRot="1" noChangeAspect="1" noMove="1" noResize="1" noEditPoints="1" noAdjustHandles="1" noChangeArrowheads="1" noChangeShapeType="1" noTextEdit="1"/>
              </p:cNvSpPr>
              <p:nvPr/>
            </p:nvSpPr>
            <p:spPr>
              <a:xfrm>
                <a:off x="6212620" y="3378271"/>
                <a:ext cx="2071016" cy="901850"/>
              </a:xfrm>
              <a:prstGeom prst="rect">
                <a:avLst/>
              </a:prstGeom>
              <a:blipFill>
                <a:blip r:embed="rId3"/>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4" name="5 CuadroTexto"/>
              <p:cNvSpPr txBox="1"/>
              <p:nvPr/>
            </p:nvSpPr>
            <p:spPr>
              <a:xfrm>
                <a:off x="6071588" y="5038001"/>
                <a:ext cx="2353080" cy="13026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PE" sz="2585" i="1" smtClean="0">
                          <a:solidFill>
                            <a:srgbClr val="0000CC"/>
                          </a:solidFill>
                          <a:latin typeface="Cambria Math"/>
                        </a:rPr>
                        <m:t>𝐸𝑅𝑀</m:t>
                      </m:r>
                      <m:r>
                        <a:rPr lang="es-PE" sz="2585" i="1" smtClean="0">
                          <a:solidFill>
                            <a:srgbClr val="0000CC"/>
                          </a:solidFill>
                          <a:latin typeface="Cambria Math"/>
                        </a:rPr>
                        <m:t>=</m:t>
                      </m:r>
                      <m:f>
                        <m:fPr>
                          <m:ctrlPr>
                            <a:rPr lang="es-PE" sz="2585" i="1">
                              <a:solidFill>
                                <a:srgbClr val="0000CC"/>
                              </a:solidFill>
                              <a:latin typeface="Cambria Math" panose="02040503050406030204" pitchFamily="18" charset="0"/>
                            </a:rPr>
                          </m:ctrlPr>
                        </m:fPr>
                        <m:num>
                          <m:rad>
                            <m:radPr>
                              <m:degHide m:val="on"/>
                              <m:ctrlPr>
                                <a:rPr lang="es-PE" sz="2585" i="1">
                                  <a:solidFill>
                                    <a:srgbClr val="0000CC"/>
                                  </a:solidFill>
                                  <a:latin typeface="Cambria Math" panose="02040503050406030204" pitchFamily="18" charset="0"/>
                                </a:rPr>
                              </m:ctrlPr>
                            </m:radPr>
                            <m:deg/>
                            <m:e>
                              <m:r>
                                <a:rPr lang="es-PE" sz="2585" i="1">
                                  <a:solidFill>
                                    <a:srgbClr val="0000CC"/>
                                  </a:solidFill>
                                  <a:latin typeface="Cambria Math"/>
                                </a:rPr>
                                <m:t>𝑉</m:t>
                              </m:r>
                              <m:r>
                                <a:rPr lang="es-PE" sz="2585" i="1">
                                  <a:solidFill>
                                    <a:srgbClr val="0000CC"/>
                                  </a:solidFill>
                                  <a:latin typeface="Cambria Math"/>
                                </a:rPr>
                                <m:t>(</m:t>
                              </m:r>
                              <m:acc>
                                <m:accPr>
                                  <m:chr m:val="̂"/>
                                  <m:ctrlPr>
                                    <a:rPr lang="es-PE" sz="2585" i="1">
                                      <a:solidFill>
                                        <a:srgbClr val="0000CC"/>
                                      </a:solidFill>
                                      <a:latin typeface="Cambria Math" panose="02040503050406030204" pitchFamily="18" charset="0"/>
                                    </a:rPr>
                                  </m:ctrlPr>
                                </m:accPr>
                                <m:e>
                                  <m:r>
                                    <a:rPr lang="es-PE" sz="2585" i="1">
                                      <a:solidFill>
                                        <a:srgbClr val="0000CC"/>
                                      </a:solidFill>
                                      <a:latin typeface="Cambria Math"/>
                                      <a:ea typeface="Cambria Math"/>
                                    </a:rPr>
                                    <m:t>𝜃</m:t>
                                  </m:r>
                                </m:e>
                              </m:acc>
                              <m:r>
                                <a:rPr lang="es-PE" sz="2585" i="1">
                                  <a:solidFill>
                                    <a:srgbClr val="0000CC"/>
                                  </a:solidFill>
                                  <a:latin typeface="Cambria Math"/>
                                </a:rPr>
                                <m:t>)</m:t>
                              </m:r>
                            </m:e>
                          </m:rad>
                        </m:num>
                        <m:den>
                          <m:acc>
                            <m:accPr>
                              <m:chr m:val="̂"/>
                              <m:ctrlPr>
                                <a:rPr lang="es-PE" sz="2585" i="1">
                                  <a:solidFill>
                                    <a:srgbClr val="0000CC"/>
                                  </a:solidFill>
                                  <a:latin typeface="Cambria Math" panose="02040503050406030204" pitchFamily="18" charset="0"/>
                                </a:rPr>
                              </m:ctrlPr>
                            </m:accPr>
                            <m:e>
                              <m:r>
                                <a:rPr lang="es-PE" sz="2585" i="1">
                                  <a:solidFill>
                                    <a:srgbClr val="0000CC"/>
                                  </a:solidFill>
                                  <a:latin typeface="Cambria Math"/>
                                  <a:ea typeface="Cambria Math"/>
                                </a:rPr>
                                <m:t>𝜃</m:t>
                              </m:r>
                            </m:e>
                          </m:acc>
                        </m:den>
                      </m:f>
                    </m:oMath>
                  </m:oMathPara>
                </a14:m>
                <a:endParaRPr lang="es-PE" sz="2585" dirty="0">
                  <a:solidFill>
                    <a:srgbClr val="0000CC"/>
                  </a:solidFill>
                </a:endParaRPr>
              </a:p>
            </p:txBody>
          </p:sp>
        </mc:Choice>
        <mc:Fallback xmlns="">
          <p:sp>
            <p:nvSpPr>
              <p:cNvPr id="14" name="5 CuadroTexto"/>
              <p:cNvSpPr txBox="1">
                <a:spLocks noRot="1" noChangeAspect="1" noMove="1" noResize="1" noEditPoints="1" noAdjustHandles="1" noChangeArrowheads="1" noChangeShapeType="1" noTextEdit="1"/>
              </p:cNvSpPr>
              <p:nvPr/>
            </p:nvSpPr>
            <p:spPr>
              <a:xfrm>
                <a:off x="6071588" y="5038001"/>
                <a:ext cx="2353080" cy="1302601"/>
              </a:xfrm>
              <a:prstGeom prst="rect">
                <a:avLst/>
              </a:prstGeom>
              <a:blipFill>
                <a:blip r:embed="rId4"/>
                <a:stretch>
                  <a:fillRect/>
                </a:stretch>
              </a:blipFill>
            </p:spPr>
            <p:txBody>
              <a:bodyPr/>
              <a:lstStyle/>
              <a:p>
                <a:r>
                  <a:rPr lang="es-PE">
                    <a:noFill/>
                  </a:rPr>
                  <a:t> </a:t>
                </a:r>
              </a:p>
            </p:txBody>
          </p:sp>
        </mc:Fallback>
      </mc:AlternateContent>
      <p:sp>
        <p:nvSpPr>
          <p:cNvPr id="8"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INDICADORES DEL ERROR MUESTRAL</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10" name="Conector recto 9"/>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908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9376" y="3284984"/>
            <a:ext cx="6336704" cy="2088232"/>
          </a:xfrm>
        </p:spPr>
        <p:txBody>
          <a:bodyPr/>
          <a:lstStyle/>
          <a:p>
            <a:pPr>
              <a:lnSpc>
                <a:spcPct val="150000"/>
              </a:lnSpc>
            </a:pPr>
            <a:br>
              <a:rPr lang="es-PE" sz="2800" dirty="0">
                <a:solidFill>
                  <a:srgbClr val="0000CC"/>
                </a:solidFill>
                <a:latin typeface="Times New Roman" panose="02020603050405020304" pitchFamily="18" charset="0"/>
                <a:cs typeface="Times New Roman" panose="02020603050405020304" pitchFamily="18" charset="0"/>
              </a:rPr>
            </a:br>
            <a:r>
              <a:rPr lang="es-PE" sz="2800" dirty="0">
                <a:solidFill>
                  <a:srgbClr val="0000CC"/>
                </a:solidFill>
                <a:latin typeface="Times New Roman" panose="02020603050405020304" pitchFamily="18" charset="0"/>
                <a:cs typeface="Times New Roman" panose="02020603050405020304" pitchFamily="18" charset="0"/>
              </a:rPr>
              <a:t>GENERALIDADES DE MUESTREO</a:t>
            </a:r>
            <a:br>
              <a:rPr lang="es-PE" sz="2800" dirty="0">
                <a:solidFill>
                  <a:srgbClr val="0000CC"/>
                </a:solidFill>
                <a:latin typeface="Times New Roman" panose="02020603050405020304" pitchFamily="18" charset="0"/>
                <a:cs typeface="Times New Roman" panose="02020603050405020304" pitchFamily="18" charset="0"/>
              </a:rPr>
            </a:br>
            <a:endParaRPr lang="es-PE" sz="2800" dirty="0">
              <a:solidFill>
                <a:srgbClr val="0000CC"/>
              </a:solidFill>
              <a:latin typeface="Times New Roman" panose="02020603050405020304" pitchFamily="18" charset="0"/>
              <a:cs typeface="Times New Roman" panose="02020603050405020304" pitchFamily="18" charset="0"/>
            </a:endParaRPr>
          </a:p>
        </p:txBody>
      </p:sp>
      <p:pic>
        <p:nvPicPr>
          <p:cNvPr id="3076" name="Picture 4" descr="ᐅ ¿Cómo funciona el muestreo probabilístico? ⚡️ » Cómo Funcion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6240" y="3069969"/>
            <a:ext cx="3311102" cy="251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164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2 Marcador de contenido"/>
          <p:cNvSpPr>
            <a:spLocks noGrp="1"/>
          </p:cNvSpPr>
          <p:nvPr>
            <p:ph idx="1"/>
          </p:nvPr>
        </p:nvSpPr>
        <p:spPr>
          <a:xfrm>
            <a:off x="917667" y="1340768"/>
            <a:ext cx="7886700" cy="4016620"/>
          </a:xfrm>
        </p:spPr>
        <p:txBody>
          <a:bodyPr/>
          <a:lstStyle/>
          <a:p>
            <a:pPr algn="just">
              <a:lnSpc>
                <a:spcPct val="150000"/>
              </a:lnSpc>
              <a:defRPr/>
            </a:pPr>
            <a:r>
              <a:rPr lang="es-PE" sz="2400" b="1" i="1" dirty="0">
                <a:solidFill>
                  <a:schemeClr val="bg2">
                    <a:lumMod val="75000"/>
                  </a:schemeClr>
                </a:solidFill>
                <a:latin typeface="Times New Roman" panose="02020603050405020304" pitchFamily="18" charset="0"/>
                <a:cs typeface="Times New Roman" panose="02020603050405020304" pitchFamily="18" charset="0"/>
              </a:rPr>
              <a:t>Margen de error absoluto</a:t>
            </a:r>
          </a:p>
          <a:p>
            <a:pPr algn="just">
              <a:lnSpc>
                <a:spcPct val="150000"/>
              </a:lnSpc>
              <a:defRPr/>
            </a:pPr>
            <a:endParaRPr lang="es-PE" sz="2400" dirty="0">
              <a:solidFill>
                <a:schemeClr val="bg2">
                  <a:lumMod val="75000"/>
                </a:schemeClr>
              </a:solidFill>
            </a:endParaRPr>
          </a:p>
          <a:p>
            <a:pPr algn="just">
              <a:lnSpc>
                <a:spcPct val="150000"/>
              </a:lnSpc>
              <a:defRPr/>
            </a:pPr>
            <a:endParaRPr lang="es-PE" sz="2400" dirty="0">
              <a:solidFill>
                <a:schemeClr val="bg2">
                  <a:lumMod val="75000"/>
                </a:schemeClr>
              </a:solidFill>
            </a:endParaRPr>
          </a:p>
          <a:p>
            <a:pPr algn="just">
              <a:lnSpc>
                <a:spcPct val="150000"/>
              </a:lnSpc>
              <a:defRPr/>
            </a:pPr>
            <a:endParaRPr lang="es-PE" sz="2400" dirty="0">
              <a:solidFill>
                <a:schemeClr val="bg2">
                  <a:lumMod val="75000"/>
                </a:schemeClr>
              </a:solidFill>
            </a:endParaRPr>
          </a:p>
          <a:p>
            <a:pPr algn="just">
              <a:lnSpc>
                <a:spcPct val="150000"/>
              </a:lnSpc>
              <a:defRPr/>
            </a:pPr>
            <a:r>
              <a:rPr lang="es-PE" sz="2400" b="1" i="1" dirty="0">
                <a:solidFill>
                  <a:schemeClr val="bg2">
                    <a:lumMod val="75000"/>
                  </a:schemeClr>
                </a:solidFill>
                <a:latin typeface="Times New Roman" panose="02020603050405020304" pitchFamily="18" charset="0"/>
                <a:cs typeface="Times New Roman" panose="02020603050405020304" pitchFamily="18" charset="0"/>
              </a:rPr>
              <a:t>Margen de error relativo</a:t>
            </a:r>
          </a:p>
        </p:txBody>
      </p:sp>
      <mc:AlternateContent xmlns:mc="http://schemas.openxmlformats.org/markup-compatibility/2006" xmlns:a14="http://schemas.microsoft.com/office/drawing/2010/main">
        <mc:Choice Requires="a14">
          <p:sp>
            <p:nvSpPr>
              <p:cNvPr id="15" name="4 CuadroTexto"/>
              <p:cNvSpPr txBox="1"/>
              <p:nvPr/>
            </p:nvSpPr>
            <p:spPr>
              <a:xfrm>
                <a:off x="5663952" y="2276872"/>
                <a:ext cx="2484591" cy="9018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PE" sz="2585" i="1" smtClean="0">
                          <a:solidFill>
                            <a:srgbClr val="0000CC"/>
                          </a:solidFill>
                          <a:latin typeface="Cambria Math"/>
                        </a:rPr>
                        <m:t>𝐸</m:t>
                      </m:r>
                      <m:r>
                        <a:rPr lang="es-PE" sz="2585" i="1" smtClean="0">
                          <a:solidFill>
                            <a:srgbClr val="0000CC"/>
                          </a:solidFill>
                          <a:latin typeface="Cambria Math"/>
                        </a:rPr>
                        <m:t>=1,96</m:t>
                      </m:r>
                      <m:rad>
                        <m:radPr>
                          <m:degHide m:val="on"/>
                          <m:ctrlPr>
                            <a:rPr lang="es-PE" sz="2585" i="1">
                              <a:solidFill>
                                <a:srgbClr val="0000CC"/>
                              </a:solidFill>
                              <a:latin typeface="Cambria Math" panose="02040503050406030204" pitchFamily="18" charset="0"/>
                            </a:rPr>
                          </m:ctrlPr>
                        </m:radPr>
                        <m:deg/>
                        <m:e>
                          <m:r>
                            <a:rPr lang="es-PE" sz="2585" i="1">
                              <a:solidFill>
                                <a:srgbClr val="0000CC"/>
                              </a:solidFill>
                              <a:latin typeface="Cambria Math"/>
                            </a:rPr>
                            <m:t>𝑉</m:t>
                          </m:r>
                          <m:r>
                            <a:rPr lang="es-PE" sz="2585" i="1">
                              <a:solidFill>
                                <a:srgbClr val="0000CC"/>
                              </a:solidFill>
                              <a:latin typeface="Cambria Math"/>
                            </a:rPr>
                            <m:t>(</m:t>
                          </m:r>
                          <m:acc>
                            <m:accPr>
                              <m:chr m:val="̂"/>
                              <m:ctrlPr>
                                <a:rPr lang="es-PE" sz="2585" i="1">
                                  <a:solidFill>
                                    <a:srgbClr val="0000CC"/>
                                  </a:solidFill>
                                  <a:latin typeface="Cambria Math" panose="02040503050406030204" pitchFamily="18" charset="0"/>
                                </a:rPr>
                              </m:ctrlPr>
                            </m:accPr>
                            <m:e>
                              <m:r>
                                <a:rPr lang="es-PE" sz="2585" i="1">
                                  <a:solidFill>
                                    <a:srgbClr val="0000CC"/>
                                  </a:solidFill>
                                  <a:latin typeface="Cambria Math"/>
                                  <a:ea typeface="Cambria Math"/>
                                </a:rPr>
                                <m:t>𝜃</m:t>
                              </m:r>
                            </m:e>
                          </m:acc>
                          <m:r>
                            <a:rPr lang="es-PE" sz="2585" i="1">
                              <a:solidFill>
                                <a:srgbClr val="0000CC"/>
                              </a:solidFill>
                              <a:latin typeface="Cambria Math"/>
                            </a:rPr>
                            <m:t>)</m:t>
                          </m:r>
                        </m:e>
                      </m:rad>
                    </m:oMath>
                  </m:oMathPara>
                </a14:m>
                <a:endParaRPr lang="es-PE" sz="2585" dirty="0">
                  <a:solidFill>
                    <a:srgbClr val="0000CC"/>
                  </a:solidFill>
                </a:endParaRPr>
              </a:p>
            </p:txBody>
          </p:sp>
        </mc:Choice>
        <mc:Fallback xmlns="">
          <p:sp>
            <p:nvSpPr>
              <p:cNvPr id="15" name="4 CuadroTexto"/>
              <p:cNvSpPr txBox="1">
                <a:spLocks noRot="1" noChangeAspect="1" noMove="1" noResize="1" noEditPoints="1" noAdjustHandles="1" noChangeArrowheads="1" noChangeShapeType="1" noTextEdit="1"/>
              </p:cNvSpPr>
              <p:nvPr/>
            </p:nvSpPr>
            <p:spPr>
              <a:xfrm>
                <a:off x="5663952" y="2276872"/>
                <a:ext cx="2484591" cy="901850"/>
              </a:xfrm>
              <a:prstGeom prst="rect">
                <a:avLst/>
              </a:prstGeom>
              <a:blipFill>
                <a:blip r:embed="rId2"/>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6" name="5 CuadroTexto"/>
              <p:cNvSpPr txBox="1"/>
              <p:nvPr/>
            </p:nvSpPr>
            <p:spPr>
              <a:xfrm>
                <a:off x="5303682" y="4204473"/>
                <a:ext cx="3682547" cy="13026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PE" sz="2585" i="1" smtClean="0">
                          <a:solidFill>
                            <a:srgbClr val="0000CC"/>
                          </a:solidFill>
                          <a:latin typeface="Cambria Math"/>
                        </a:rPr>
                        <m:t>𝐸</m:t>
                      </m:r>
                      <m:r>
                        <a:rPr lang="es-PE" sz="2585" i="1" smtClean="0">
                          <a:solidFill>
                            <a:srgbClr val="0000CC"/>
                          </a:solidFill>
                          <a:latin typeface="Cambria Math"/>
                        </a:rPr>
                        <m:t>%=1,96</m:t>
                      </m:r>
                      <m:f>
                        <m:fPr>
                          <m:ctrlPr>
                            <a:rPr lang="es-PE" sz="2585" i="1">
                              <a:solidFill>
                                <a:srgbClr val="0000CC"/>
                              </a:solidFill>
                              <a:latin typeface="Cambria Math" panose="02040503050406030204" pitchFamily="18" charset="0"/>
                            </a:rPr>
                          </m:ctrlPr>
                        </m:fPr>
                        <m:num>
                          <m:rad>
                            <m:radPr>
                              <m:degHide m:val="on"/>
                              <m:ctrlPr>
                                <a:rPr lang="es-PE" sz="2585" i="1">
                                  <a:solidFill>
                                    <a:srgbClr val="0000CC"/>
                                  </a:solidFill>
                                  <a:latin typeface="Cambria Math" panose="02040503050406030204" pitchFamily="18" charset="0"/>
                                </a:rPr>
                              </m:ctrlPr>
                            </m:radPr>
                            <m:deg/>
                            <m:e>
                              <m:r>
                                <a:rPr lang="es-PE" sz="2585" i="1">
                                  <a:solidFill>
                                    <a:srgbClr val="0000CC"/>
                                  </a:solidFill>
                                  <a:latin typeface="Cambria Math"/>
                                </a:rPr>
                                <m:t>𝑉</m:t>
                              </m:r>
                              <m:r>
                                <a:rPr lang="es-PE" sz="2585" i="1">
                                  <a:solidFill>
                                    <a:srgbClr val="0000CC"/>
                                  </a:solidFill>
                                  <a:latin typeface="Cambria Math"/>
                                </a:rPr>
                                <m:t>(</m:t>
                              </m:r>
                              <m:acc>
                                <m:accPr>
                                  <m:chr m:val="̂"/>
                                  <m:ctrlPr>
                                    <a:rPr lang="es-PE" sz="2585" i="1">
                                      <a:solidFill>
                                        <a:srgbClr val="0000CC"/>
                                      </a:solidFill>
                                      <a:latin typeface="Cambria Math" panose="02040503050406030204" pitchFamily="18" charset="0"/>
                                    </a:rPr>
                                  </m:ctrlPr>
                                </m:accPr>
                                <m:e>
                                  <m:r>
                                    <a:rPr lang="es-PE" sz="2585" i="1">
                                      <a:solidFill>
                                        <a:srgbClr val="0000CC"/>
                                      </a:solidFill>
                                      <a:latin typeface="Cambria Math"/>
                                      <a:ea typeface="Cambria Math"/>
                                    </a:rPr>
                                    <m:t>𝜃</m:t>
                                  </m:r>
                                </m:e>
                              </m:acc>
                              <m:r>
                                <a:rPr lang="es-PE" sz="2585" i="1">
                                  <a:solidFill>
                                    <a:srgbClr val="0000CC"/>
                                  </a:solidFill>
                                  <a:latin typeface="Cambria Math"/>
                                </a:rPr>
                                <m:t>)</m:t>
                              </m:r>
                            </m:e>
                          </m:rad>
                        </m:num>
                        <m:den>
                          <m:acc>
                            <m:accPr>
                              <m:chr m:val="̂"/>
                              <m:ctrlPr>
                                <a:rPr lang="es-PE" sz="2585" i="1">
                                  <a:solidFill>
                                    <a:srgbClr val="0000CC"/>
                                  </a:solidFill>
                                  <a:latin typeface="Cambria Math" panose="02040503050406030204" pitchFamily="18" charset="0"/>
                                </a:rPr>
                              </m:ctrlPr>
                            </m:accPr>
                            <m:e>
                              <m:r>
                                <a:rPr lang="es-PE" sz="2585" i="1">
                                  <a:solidFill>
                                    <a:srgbClr val="0000CC"/>
                                  </a:solidFill>
                                  <a:latin typeface="Cambria Math"/>
                                  <a:ea typeface="Cambria Math"/>
                                </a:rPr>
                                <m:t>𝜃</m:t>
                              </m:r>
                            </m:e>
                          </m:acc>
                        </m:den>
                      </m:f>
                      <m:r>
                        <a:rPr lang="es-PE" sz="2585">
                          <a:solidFill>
                            <a:srgbClr val="0000CC"/>
                          </a:solidFill>
                          <a:latin typeface="Cambria Math"/>
                        </a:rPr>
                        <m:t>∗100</m:t>
                      </m:r>
                    </m:oMath>
                  </m:oMathPara>
                </a14:m>
                <a:endParaRPr lang="es-PE" sz="2585" dirty="0">
                  <a:solidFill>
                    <a:srgbClr val="0000CC"/>
                  </a:solidFill>
                </a:endParaRPr>
              </a:p>
            </p:txBody>
          </p:sp>
        </mc:Choice>
        <mc:Fallback xmlns="">
          <p:sp>
            <p:nvSpPr>
              <p:cNvPr id="16" name="5 CuadroTexto"/>
              <p:cNvSpPr txBox="1">
                <a:spLocks noRot="1" noChangeAspect="1" noMove="1" noResize="1" noEditPoints="1" noAdjustHandles="1" noChangeArrowheads="1" noChangeShapeType="1" noTextEdit="1"/>
              </p:cNvSpPr>
              <p:nvPr/>
            </p:nvSpPr>
            <p:spPr>
              <a:xfrm>
                <a:off x="5303682" y="4204473"/>
                <a:ext cx="3682547" cy="1302601"/>
              </a:xfrm>
              <a:prstGeom prst="rect">
                <a:avLst/>
              </a:prstGeom>
              <a:blipFill>
                <a:blip r:embed="rId3"/>
                <a:stretch>
                  <a:fillRect/>
                </a:stretch>
              </a:blipFill>
            </p:spPr>
            <p:txBody>
              <a:bodyPr/>
              <a:lstStyle/>
              <a:p>
                <a:r>
                  <a:rPr lang="es-PE">
                    <a:noFill/>
                  </a:rPr>
                  <a:t> </a:t>
                </a:r>
              </a:p>
            </p:txBody>
          </p:sp>
        </mc:Fallback>
      </mc:AlternateContent>
      <p:sp>
        <p:nvSpPr>
          <p:cNvPr id="7"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INDICADORES DEL ERROR MUESTRAL</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8" name="Conector recto 7"/>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9736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602582" y="2392980"/>
            <a:ext cx="1800200" cy="2354491"/>
          </a:xfrm>
          <a:prstGeom prst="rect">
            <a:avLst/>
          </a:prstGeom>
        </p:spPr>
        <p:txBody>
          <a:bodyPr wrap="square">
            <a:spAutoFit/>
          </a:bodyPr>
          <a:lstStyle/>
          <a:p>
            <a:pPr algn="just">
              <a:lnSpc>
                <a:spcPct val="150000"/>
              </a:lnSpc>
              <a:spcAft>
                <a:spcPts val="0"/>
              </a:spcAft>
            </a:pPr>
            <a:r>
              <a:rPr lang="es-PE" sz="1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Una escala de interpretación del ERM usualmente utilizadas en las encuestas por muestreo es la siguiente: </a:t>
            </a:r>
          </a:p>
        </p:txBody>
      </p:sp>
      <mc:AlternateContent xmlns:mc="http://schemas.openxmlformats.org/markup-compatibility/2006" xmlns:a14="http://schemas.microsoft.com/office/drawing/2010/main">
        <mc:Choice Requires="a14">
          <p:sp>
            <p:nvSpPr>
              <p:cNvPr id="4" name="CuadroTexto 3"/>
              <p:cNvSpPr txBox="1"/>
              <p:nvPr/>
            </p:nvSpPr>
            <p:spPr>
              <a:xfrm>
                <a:off x="4978234" y="2198632"/>
                <a:ext cx="12447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b="0" i="1" smtClean="0">
                          <a:solidFill>
                            <a:srgbClr val="0000CC"/>
                          </a:solidFill>
                          <a:latin typeface="Cambria Math" panose="02040503050406030204" pitchFamily="18" charset="0"/>
                        </a:rPr>
                        <m:t>𝐸𝑅𝑀</m:t>
                      </m:r>
                      <m:r>
                        <a:rPr lang="es-PE" b="0" i="1" smtClean="0">
                          <a:solidFill>
                            <a:srgbClr val="0000CC"/>
                          </a:solidFill>
                          <a:latin typeface="Cambria Math" panose="02040503050406030204" pitchFamily="18" charset="0"/>
                        </a:rPr>
                        <m:t> ≤5%</m:t>
                      </m:r>
                    </m:oMath>
                  </m:oMathPara>
                </a14:m>
                <a:endParaRPr lang="es-PE" dirty="0">
                  <a:solidFill>
                    <a:srgbClr val="0000CC"/>
                  </a:solidFill>
                </a:endParaRPr>
              </a:p>
            </p:txBody>
          </p:sp>
        </mc:Choice>
        <mc:Fallback xmlns="">
          <p:sp>
            <p:nvSpPr>
              <p:cNvPr id="4" name="CuadroTexto 3"/>
              <p:cNvSpPr txBox="1">
                <a:spLocks noRot="1" noChangeAspect="1" noMove="1" noResize="1" noEditPoints="1" noAdjustHandles="1" noChangeArrowheads="1" noChangeShapeType="1" noTextEdit="1"/>
              </p:cNvSpPr>
              <p:nvPr/>
            </p:nvSpPr>
            <p:spPr>
              <a:xfrm>
                <a:off x="4978234" y="2198632"/>
                <a:ext cx="1244764" cy="276999"/>
              </a:xfrm>
              <a:prstGeom prst="rect">
                <a:avLst/>
              </a:prstGeom>
              <a:blipFill>
                <a:blip r:embed="rId2"/>
                <a:stretch>
                  <a:fillRect l="-3922" r="-4902" b="-17778"/>
                </a:stretch>
              </a:blipFill>
            </p:spPr>
            <p:txBody>
              <a:bodyPr/>
              <a:lstStyle/>
              <a:p>
                <a:r>
                  <a:rPr lang="es-PE">
                    <a:noFill/>
                  </a:rPr>
                  <a:t> </a:t>
                </a:r>
              </a:p>
            </p:txBody>
          </p:sp>
        </mc:Fallback>
      </mc:AlternateContent>
      <p:sp>
        <p:nvSpPr>
          <p:cNvPr id="5" name="CuadroTexto 4"/>
          <p:cNvSpPr txBox="1"/>
          <p:nvPr/>
        </p:nvSpPr>
        <p:spPr>
          <a:xfrm>
            <a:off x="7426506" y="2106298"/>
            <a:ext cx="2736304" cy="369332"/>
          </a:xfrm>
          <a:prstGeom prst="rect">
            <a:avLst/>
          </a:prstGeom>
          <a:noFill/>
        </p:spPr>
        <p:txBody>
          <a:bodyPr wrap="square" rtlCol="0">
            <a:spAutoFit/>
          </a:bodyPr>
          <a:lstStyle/>
          <a:p>
            <a:r>
              <a:rPr lang="es-PE" dirty="0">
                <a:solidFill>
                  <a:srgbClr val="0000CC"/>
                </a:solidFill>
                <a:latin typeface="Times New Roman" panose="02020603050405020304" pitchFamily="18" charset="0"/>
                <a:cs typeface="Times New Roman" panose="02020603050405020304" pitchFamily="18" charset="0"/>
              </a:rPr>
              <a:t>Estimación “Muy Buena”</a:t>
            </a:r>
          </a:p>
        </p:txBody>
      </p:sp>
      <p:cxnSp>
        <p:nvCxnSpPr>
          <p:cNvPr id="7" name="Conector recto de flecha 6"/>
          <p:cNvCxnSpPr/>
          <p:nvPr/>
        </p:nvCxnSpPr>
        <p:spPr>
          <a:xfrm>
            <a:off x="6418394" y="2337130"/>
            <a:ext cx="864096"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7426506" y="2796803"/>
            <a:ext cx="2736304" cy="369332"/>
          </a:xfrm>
          <a:prstGeom prst="rect">
            <a:avLst/>
          </a:prstGeom>
          <a:noFill/>
        </p:spPr>
        <p:txBody>
          <a:bodyPr wrap="square" rtlCol="0">
            <a:spAutoFit/>
          </a:bodyPr>
          <a:lstStyle/>
          <a:p>
            <a:r>
              <a:rPr lang="es-PE" dirty="0">
                <a:solidFill>
                  <a:srgbClr val="0000CC"/>
                </a:solidFill>
                <a:latin typeface="Times New Roman" panose="02020603050405020304" pitchFamily="18" charset="0"/>
                <a:cs typeface="Times New Roman" panose="02020603050405020304" pitchFamily="18" charset="0"/>
              </a:rPr>
              <a:t>Estimación “Buena”</a:t>
            </a:r>
          </a:p>
        </p:txBody>
      </p:sp>
      <p:cxnSp>
        <p:nvCxnSpPr>
          <p:cNvPr id="17" name="Conector recto de flecha 16"/>
          <p:cNvCxnSpPr/>
          <p:nvPr/>
        </p:nvCxnSpPr>
        <p:spPr>
          <a:xfrm>
            <a:off x="6418394" y="2981469"/>
            <a:ext cx="864096"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CuadroTexto 7"/>
              <p:cNvSpPr txBox="1"/>
              <p:nvPr/>
            </p:nvSpPr>
            <p:spPr>
              <a:xfrm>
                <a:off x="4338592" y="2848855"/>
                <a:ext cx="20077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b="0" i="1" smtClean="0">
                          <a:solidFill>
                            <a:srgbClr val="0000CC"/>
                          </a:solidFill>
                          <a:latin typeface="Cambria Math" panose="02040503050406030204" pitchFamily="18" charset="0"/>
                        </a:rPr>
                        <m:t>5%&lt;</m:t>
                      </m:r>
                      <m:r>
                        <a:rPr lang="es-PE" b="0" i="1" smtClean="0">
                          <a:solidFill>
                            <a:srgbClr val="0000CC"/>
                          </a:solidFill>
                          <a:latin typeface="Cambria Math" panose="02040503050406030204" pitchFamily="18" charset="0"/>
                        </a:rPr>
                        <m:t>𝐸𝑅𝑀</m:t>
                      </m:r>
                      <m:r>
                        <a:rPr lang="es-PE" b="0" i="1" smtClean="0">
                          <a:solidFill>
                            <a:srgbClr val="0000CC"/>
                          </a:solidFill>
                          <a:latin typeface="Cambria Math" panose="02040503050406030204" pitchFamily="18" charset="0"/>
                        </a:rPr>
                        <m:t> ≤10%</m:t>
                      </m:r>
                    </m:oMath>
                  </m:oMathPara>
                </a14:m>
                <a:endParaRPr lang="es-PE" dirty="0">
                  <a:solidFill>
                    <a:srgbClr val="0000CC"/>
                  </a:solidFill>
                </a:endParaRPr>
              </a:p>
            </p:txBody>
          </p:sp>
        </mc:Choice>
        <mc:Fallback xmlns="">
          <p:sp>
            <p:nvSpPr>
              <p:cNvPr id="8" name="CuadroTexto 7"/>
              <p:cNvSpPr txBox="1">
                <a:spLocks noRot="1" noChangeAspect="1" noMove="1" noResize="1" noEditPoints="1" noAdjustHandles="1" noChangeArrowheads="1" noChangeShapeType="1" noTextEdit="1"/>
              </p:cNvSpPr>
              <p:nvPr/>
            </p:nvSpPr>
            <p:spPr>
              <a:xfrm>
                <a:off x="4338592" y="2848855"/>
                <a:ext cx="2007794" cy="276999"/>
              </a:xfrm>
              <a:prstGeom prst="rect">
                <a:avLst/>
              </a:prstGeom>
              <a:blipFill>
                <a:blip r:embed="rId3"/>
                <a:stretch>
                  <a:fillRect l="-2432" r="-2432" b="-15217"/>
                </a:stretch>
              </a:blipFill>
            </p:spPr>
            <p:txBody>
              <a:bodyPr/>
              <a:lstStyle/>
              <a:p>
                <a:r>
                  <a:rPr lang="es-PE">
                    <a:noFill/>
                  </a:rPr>
                  <a:t> </a:t>
                </a:r>
              </a:p>
            </p:txBody>
          </p:sp>
        </mc:Fallback>
      </mc:AlternateContent>
      <p:sp>
        <p:nvSpPr>
          <p:cNvPr id="18" name="CuadroTexto 17"/>
          <p:cNvSpPr txBox="1"/>
          <p:nvPr/>
        </p:nvSpPr>
        <p:spPr>
          <a:xfrm>
            <a:off x="7426506" y="3354693"/>
            <a:ext cx="2736304" cy="369332"/>
          </a:xfrm>
          <a:prstGeom prst="rect">
            <a:avLst/>
          </a:prstGeom>
          <a:noFill/>
        </p:spPr>
        <p:txBody>
          <a:bodyPr wrap="square" rtlCol="0">
            <a:spAutoFit/>
          </a:bodyPr>
          <a:lstStyle/>
          <a:p>
            <a:r>
              <a:rPr lang="es-PE" dirty="0">
                <a:solidFill>
                  <a:srgbClr val="0000CC"/>
                </a:solidFill>
                <a:latin typeface="Times New Roman" panose="02020603050405020304" pitchFamily="18" charset="0"/>
                <a:cs typeface="Times New Roman" panose="02020603050405020304" pitchFamily="18" charset="0"/>
              </a:rPr>
              <a:t>Estimación “Aceptable”</a:t>
            </a:r>
          </a:p>
        </p:txBody>
      </p:sp>
      <p:cxnSp>
        <p:nvCxnSpPr>
          <p:cNvPr id="19" name="Conector recto de flecha 18"/>
          <p:cNvCxnSpPr/>
          <p:nvPr/>
        </p:nvCxnSpPr>
        <p:spPr>
          <a:xfrm>
            <a:off x="6418394" y="3539359"/>
            <a:ext cx="864096"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CuadroTexto 19"/>
              <p:cNvSpPr txBox="1"/>
              <p:nvPr/>
            </p:nvSpPr>
            <p:spPr>
              <a:xfrm>
                <a:off x="4338592" y="3406745"/>
                <a:ext cx="21360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i="1" smtClean="0">
                          <a:solidFill>
                            <a:srgbClr val="0000CC"/>
                          </a:solidFill>
                          <a:latin typeface="Cambria Math" panose="02040503050406030204" pitchFamily="18" charset="0"/>
                        </a:rPr>
                        <m:t>1</m:t>
                      </m:r>
                      <m:r>
                        <a:rPr lang="es-PE" b="0" i="1" smtClean="0">
                          <a:solidFill>
                            <a:srgbClr val="0000CC"/>
                          </a:solidFill>
                          <a:latin typeface="Cambria Math" panose="02040503050406030204" pitchFamily="18" charset="0"/>
                        </a:rPr>
                        <m:t>0%&lt;</m:t>
                      </m:r>
                      <m:r>
                        <a:rPr lang="es-PE" b="0" i="1" smtClean="0">
                          <a:solidFill>
                            <a:srgbClr val="0000CC"/>
                          </a:solidFill>
                          <a:latin typeface="Cambria Math" panose="02040503050406030204" pitchFamily="18" charset="0"/>
                        </a:rPr>
                        <m:t>𝐸𝑅𝑀</m:t>
                      </m:r>
                      <m:r>
                        <a:rPr lang="es-PE" b="0" i="1" smtClean="0">
                          <a:solidFill>
                            <a:srgbClr val="0000CC"/>
                          </a:solidFill>
                          <a:latin typeface="Cambria Math" panose="02040503050406030204" pitchFamily="18" charset="0"/>
                        </a:rPr>
                        <m:t> ≤15%</m:t>
                      </m:r>
                    </m:oMath>
                  </m:oMathPara>
                </a14:m>
                <a:endParaRPr lang="es-PE" dirty="0">
                  <a:solidFill>
                    <a:srgbClr val="0000CC"/>
                  </a:solidFill>
                </a:endParaRPr>
              </a:p>
            </p:txBody>
          </p:sp>
        </mc:Choice>
        <mc:Fallback xmlns="">
          <p:sp>
            <p:nvSpPr>
              <p:cNvPr id="20" name="CuadroTexto 19"/>
              <p:cNvSpPr txBox="1">
                <a:spLocks noRot="1" noChangeAspect="1" noMove="1" noResize="1" noEditPoints="1" noAdjustHandles="1" noChangeArrowheads="1" noChangeShapeType="1" noTextEdit="1"/>
              </p:cNvSpPr>
              <p:nvPr/>
            </p:nvSpPr>
            <p:spPr>
              <a:xfrm>
                <a:off x="4338592" y="3406745"/>
                <a:ext cx="2136034" cy="276999"/>
              </a:xfrm>
              <a:prstGeom prst="rect">
                <a:avLst/>
              </a:prstGeom>
              <a:blipFill>
                <a:blip r:embed="rId4"/>
                <a:stretch>
                  <a:fillRect l="-2000" r="-2571" b="-17778"/>
                </a:stretch>
              </a:blipFill>
            </p:spPr>
            <p:txBody>
              <a:bodyPr/>
              <a:lstStyle/>
              <a:p>
                <a:r>
                  <a:rPr lang="es-PE">
                    <a:noFill/>
                  </a:rPr>
                  <a:t> </a:t>
                </a:r>
              </a:p>
            </p:txBody>
          </p:sp>
        </mc:Fallback>
      </mc:AlternateContent>
      <p:sp>
        <p:nvSpPr>
          <p:cNvPr id="21" name="CuadroTexto 20"/>
          <p:cNvSpPr txBox="1"/>
          <p:nvPr/>
        </p:nvSpPr>
        <p:spPr>
          <a:xfrm>
            <a:off x="7426506" y="3952864"/>
            <a:ext cx="2736304" cy="369332"/>
          </a:xfrm>
          <a:prstGeom prst="rect">
            <a:avLst/>
          </a:prstGeom>
          <a:noFill/>
        </p:spPr>
        <p:txBody>
          <a:bodyPr wrap="square" rtlCol="0">
            <a:spAutoFit/>
          </a:bodyPr>
          <a:lstStyle/>
          <a:p>
            <a:r>
              <a:rPr lang="es-PE" dirty="0">
                <a:solidFill>
                  <a:srgbClr val="0000CC"/>
                </a:solidFill>
                <a:latin typeface="Times New Roman" panose="02020603050405020304" pitchFamily="18" charset="0"/>
                <a:cs typeface="Times New Roman" panose="02020603050405020304" pitchFamily="18" charset="0"/>
              </a:rPr>
              <a:t>Estimación “Referencial”</a:t>
            </a:r>
          </a:p>
        </p:txBody>
      </p:sp>
      <p:cxnSp>
        <p:nvCxnSpPr>
          <p:cNvPr id="22" name="Conector recto de flecha 21"/>
          <p:cNvCxnSpPr/>
          <p:nvPr/>
        </p:nvCxnSpPr>
        <p:spPr>
          <a:xfrm>
            <a:off x="6418394" y="4137530"/>
            <a:ext cx="864096"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CuadroTexto 22"/>
              <p:cNvSpPr txBox="1"/>
              <p:nvPr/>
            </p:nvSpPr>
            <p:spPr>
              <a:xfrm>
                <a:off x="4338592" y="4004916"/>
                <a:ext cx="21360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b="0" i="1" smtClean="0">
                          <a:solidFill>
                            <a:srgbClr val="0000CC"/>
                          </a:solidFill>
                          <a:latin typeface="Cambria Math" panose="02040503050406030204" pitchFamily="18" charset="0"/>
                        </a:rPr>
                        <m:t>15%&lt;</m:t>
                      </m:r>
                      <m:r>
                        <a:rPr lang="es-PE" b="0" i="1" smtClean="0">
                          <a:solidFill>
                            <a:srgbClr val="0000CC"/>
                          </a:solidFill>
                          <a:latin typeface="Cambria Math" panose="02040503050406030204" pitchFamily="18" charset="0"/>
                        </a:rPr>
                        <m:t>𝐸𝑅𝑀</m:t>
                      </m:r>
                      <m:r>
                        <a:rPr lang="es-PE" b="0" i="1" smtClean="0">
                          <a:solidFill>
                            <a:srgbClr val="0000CC"/>
                          </a:solidFill>
                          <a:latin typeface="Cambria Math" panose="02040503050406030204" pitchFamily="18" charset="0"/>
                        </a:rPr>
                        <m:t> ≤20%</m:t>
                      </m:r>
                    </m:oMath>
                  </m:oMathPara>
                </a14:m>
                <a:endParaRPr lang="es-PE" dirty="0">
                  <a:solidFill>
                    <a:srgbClr val="0000CC"/>
                  </a:solidFill>
                </a:endParaRPr>
              </a:p>
            </p:txBody>
          </p:sp>
        </mc:Choice>
        <mc:Fallback xmlns="">
          <p:sp>
            <p:nvSpPr>
              <p:cNvPr id="23" name="CuadroTexto 22"/>
              <p:cNvSpPr txBox="1">
                <a:spLocks noRot="1" noChangeAspect="1" noMove="1" noResize="1" noEditPoints="1" noAdjustHandles="1" noChangeArrowheads="1" noChangeShapeType="1" noTextEdit="1"/>
              </p:cNvSpPr>
              <p:nvPr/>
            </p:nvSpPr>
            <p:spPr>
              <a:xfrm>
                <a:off x="4338592" y="4004916"/>
                <a:ext cx="2136034" cy="276999"/>
              </a:xfrm>
              <a:prstGeom prst="rect">
                <a:avLst/>
              </a:prstGeom>
              <a:blipFill>
                <a:blip r:embed="rId5"/>
                <a:stretch>
                  <a:fillRect l="-2286" r="-2286" b="-17778"/>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4" name="CuadroTexto 23"/>
              <p:cNvSpPr txBox="1"/>
              <p:nvPr/>
            </p:nvSpPr>
            <p:spPr>
              <a:xfrm>
                <a:off x="4978234" y="4655139"/>
                <a:ext cx="13217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b="0" i="1" smtClean="0">
                          <a:solidFill>
                            <a:srgbClr val="0000CC"/>
                          </a:solidFill>
                          <a:latin typeface="Cambria Math" panose="02040503050406030204" pitchFamily="18" charset="0"/>
                        </a:rPr>
                        <m:t>𝐸𝑅𝑀</m:t>
                      </m:r>
                      <m:r>
                        <a:rPr lang="es-PE" b="0" i="1" smtClean="0">
                          <a:solidFill>
                            <a:srgbClr val="0000CC"/>
                          </a:solidFill>
                          <a:latin typeface="Cambria Math" panose="02040503050406030204" pitchFamily="18" charset="0"/>
                        </a:rPr>
                        <m:t>&gt;20%</m:t>
                      </m:r>
                    </m:oMath>
                  </m:oMathPara>
                </a14:m>
                <a:endParaRPr lang="es-PE" dirty="0">
                  <a:solidFill>
                    <a:srgbClr val="0000CC"/>
                  </a:solidFill>
                </a:endParaRPr>
              </a:p>
            </p:txBody>
          </p:sp>
        </mc:Choice>
        <mc:Fallback xmlns="">
          <p:sp>
            <p:nvSpPr>
              <p:cNvPr id="24" name="CuadroTexto 23"/>
              <p:cNvSpPr txBox="1">
                <a:spLocks noRot="1" noChangeAspect="1" noMove="1" noResize="1" noEditPoints="1" noAdjustHandles="1" noChangeArrowheads="1" noChangeShapeType="1" noTextEdit="1"/>
              </p:cNvSpPr>
              <p:nvPr/>
            </p:nvSpPr>
            <p:spPr>
              <a:xfrm>
                <a:off x="4978234" y="4655139"/>
                <a:ext cx="1321708" cy="276999"/>
              </a:xfrm>
              <a:prstGeom prst="rect">
                <a:avLst/>
              </a:prstGeom>
              <a:blipFill>
                <a:blip r:embed="rId6"/>
                <a:stretch>
                  <a:fillRect l="-3704" r="-4167" b="-15556"/>
                </a:stretch>
              </a:blipFill>
            </p:spPr>
            <p:txBody>
              <a:bodyPr/>
              <a:lstStyle/>
              <a:p>
                <a:r>
                  <a:rPr lang="es-PE">
                    <a:noFill/>
                  </a:rPr>
                  <a:t> </a:t>
                </a:r>
              </a:p>
            </p:txBody>
          </p:sp>
        </mc:Fallback>
      </mc:AlternateContent>
      <p:sp>
        <p:nvSpPr>
          <p:cNvPr id="25" name="CuadroTexto 24"/>
          <p:cNvSpPr txBox="1"/>
          <p:nvPr/>
        </p:nvSpPr>
        <p:spPr>
          <a:xfrm>
            <a:off x="7426506" y="4562805"/>
            <a:ext cx="3059832" cy="369332"/>
          </a:xfrm>
          <a:prstGeom prst="rect">
            <a:avLst/>
          </a:prstGeom>
          <a:noFill/>
        </p:spPr>
        <p:txBody>
          <a:bodyPr wrap="square" rtlCol="0">
            <a:spAutoFit/>
          </a:bodyPr>
          <a:lstStyle/>
          <a:p>
            <a:r>
              <a:rPr lang="es-PE" dirty="0">
                <a:solidFill>
                  <a:srgbClr val="0000CC"/>
                </a:solidFill>
                <a:latin typeface="Times New Roman" panose="02020603050405020304" pitchFamily="18" charset="0"/>
                <a:cs typeface="Times New Roman" panose="02020603050405020304" pitchFamily="18" charset="0"/>
              </a:rPr>
              <a:t>Estimación “No </a:t>
            </a:r>
            <a:r>
              <a:rPr lang="es-PE" dirty="0" err="1">
                <a:solidFill>
                  <a:srgbClr val="0000CC"/>
                </a:solidFill>
                <a:latin typeface="Times New Roman" panose="02020603050405020304" pitchFamily="18" charset="0"/>
                <a:cs typeface="Times New Roman" panose="02020603050405020304" pitchFamily="18" charset="0"/>
              </a:rPr>
              <a:t>Inferenciable</a:t>
            </a:r>
            <a:r>
              <a:rPr lang="es-PE" dirty="0">
                <a:solidFill>
                  <a:srgbClr val="0000CC"/>
                </a:solidFill>
                <a:latin typeface="Times New Roman" panose="02020603050405020304" pitchFamily="18" charset="0"/>
                <a:cs typeface="Times New Roman" panose="02020603050405020304" pitchFamily="18" charset="0"/>
              </a:rPr>
              <a:t>”</a:t>
            </a:r>
          </a:p>
        </p:txBody>
      </p:sp>
      <p:cxnSp>
        <p:nvCxnSpPr>
          <p:cNvPr id="26" name="Conector recto de flecha 25"/>
          <p:cNvCxnSpPr/>
          <p:nvPr/>
        </p:nvCxnSpPr>
        <p:spPr>
          <a:xfrm>
            <a:off x="6418394" y="4793637"/>
            <a:ext cx="864096"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EL ERROR RELATIVO DE MUESTREO</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28" name="Conector recto 27"/>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8295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ANALOGÍA ESTIMADOR TIRO AL BLANCO</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pic>
        <p:nvPicPr>
          <p:cNvPr id="7" name="Picture 2" descr="Exactitud y precisi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903" y="1484784"/>
            <a:ext cx="10373681" cy="4032448"/>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207"/>
          </a:xfrm>
          <a:prstGeom prst="rect">
            <a:avLst/>
          </a:prstGeom>
        </p:spPr>
      </p:pic>
    </p:spTree>
    <p:extLst>
      <p:ext uri="{BB962C8B-B14F-4D97-AF65-F5344CB8AC3E}">
        <p14:creationId xmlns:p14="http://schemas.microsoft.com/office/powerpoint/2010/main" val="622675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695400" y="1268760"/>
            <a:ext cx="9937104" cy="4832092"/>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s-PE" sz="1400" dirty="0">
                <a:solidFill>
                  <a:srgbClr val="0000CC"/>
                </a:solidFill>
                <a:latin typeface="Times New Roman" panose="02020603050405020304" pitchFamily="18" charset="0"/>
                <a:cs typeface="Times New Roman" panose="02020603050405020304" pitchFamily="18" charset="0"/>
              </a:rPr>
              <a:t>WILLIAM G. COCHRAN. </a:t>
            </a:r>
            <a:r>
              <a:rPr lang="es-PE" sz="1400" i="1" dirty="0">
                <a:solidFill>
                  <a:srgbClr val="0000CC"/>
                </a:solidFill>
                <a:latin typeface="Times New Roman" panose="02020603050405020304" pitchFamily="18" charset="0"/>
                <a:cs typeface="Times New Roman" panose="02020603050405020304" pitchFamily="18" charset="0"/>
              </a:rPr>
              <a:t>Técnicas de Muestreo. </a:t>
            </a:r>
            <a:r>
              <a:rPr lang="es-PE" sz="1400" dirty="0">
                <a:solidFill>
                  <a:srgbClr val="0000CC"/>
                </a:solidFill>
                <a:latin typeface="Times New Roman" panose="02020603050405020304" pitchFamily="18" charset="0"/>
                <a:cs typeface="Times New Roman" panose="02020603050405020304" pitchFamily="18" charset="0"/>
              </a:rPr>
              <a:t>Editorial CECSA México 1971. </a:t>
            </a:r>
          </a:p>
          <a:p>
            <a:pPr marL="285750" indent="-285750" algn="just">
              <a:lnSpc>
                <a:spcPct val="200000"/>
              </a:lnSpc>
              <a:buFont typeface="Wingdings" panose="05000000000000000000" pitchFamily="2" charset="2"/>
              <a:buChar char="Ø"/>
            </a:pPr>
            <a:r>
              <a:rPr lang="es-PE" sz="1400" dirty="0">
                <a:solidFill>
                  <a:srgbClr val="0000CC"/>
                </a:solidFill>
                <a:latin typeface="Times New Roman" panose="02020603050405020304" pitchFamily="18" charset="0"/>
                <a:cs typeface="Times New Roman" panose="02020603050405020304" pitchFamily="18" charset="0"/>
              </a:rPr>
              <a:t>LESLIE KISH. </a:t>
            </a:r>
            <a:r>
              <a:rPr lang="es-PE" sz="1400" i="1" dirty="0">
                <a:solidFill>
                  <a:srgbClr val="0000CC"/>
                </a:solidFill>
                <a:latin typeface="Times New Roman" panose="02020603050405020304" pitchFamily="18" charset="0"/>
                <a:cs typeface="Times New Roman" panose="02020603050405020304" pitchFamily="18" charset="0"/>
              </a:rPr>
              <a:t>Muestreo de encuestas.</a:t>
            </a:r>
            <a:r>
              <a:rPr lang="es-PE" sz="1400" dirty="0">
                <a:solidFill>
                  <a:srgbClr val="0000CC"/>
                </a:solidFill>
                <a:latin typeface="Times New Roman" panose="02020603050405020304" pitchFamily="18" charset="0"/>
                <a:cs typeface="Times New Roman" panose="02020603050405020304" pitchFamily="18" charset="0"/>
              </a:rPr>
              <a:t> Editorial Trillas México 1975. </a:t>
            </a:r>
          </a:p>
          <a:p>
            <a:pPr marL="285750" indent="-285750" algn="just">
              <a:lnSpc>
                <a:spcPct val="200000"/>
              </a:lnSpc>
              <a:buFont typeface="Wingdings" panose="05000000000000000000" pitchFamily="2" charset="2"/>
              <a:buChar char="Ø"/>
            </a:pPr>
            <a:r>
              <a:rPr lang="en-US" sz="1400" dirty="0">
                <a:solidFill>
                  <a:srgbClr val="0000CC"/>
                </a:solidFill>
                <a:latin typeface="Times New Roman" panose="02020603050405020304" pitchFamily="18" charset="0"/>
                <a:cs typeface="Times New Roman" panose="02020603050405020304" pitchFamily="18" charset="0"/>
              </a:rPr>
              <a:t>RICHARD L. SCHEAFFER, WILLIAM MENDENHALL III, R. LYMAN OTT.  </a:t>
            </a:r>
            <a:r>
              <a:rPr lang="es-PE" sz="1400" i="1" dirty="0">
                <a:solidFill>
                  <a:srgbClr val="0000CC"/>
                </a:solidFill>
                <a:latin typeface="Times New Roman" panose="02020603050405020304" pitchFamily="18" charset="0"/>
                <a:cs typeface="Times New Roman" panose="02020603050405020304" pitchFamily="18" charset="0"/>
              </a:rPr>
              <a:t>Elementos de Muestreo</a:t>
            </a:r>
            <a:r>
              <a:rPr lang="es-PE" sz="1400" dirty="0">
                <a:solidFill>
                  <a:srgbClr val="0000CC"/>
                </a:solidFill>
                <a:latin typeface="Times New Roman" panose="02020603050405020304" pitchFamily="18" charset="0"/>
                <a:cs typeface="Times New Roman" panose="02020603050405020304" pitchFamily="18" charset="0"/>
              </a:rPr>
              <a:t>. Editorial Thomson 6</a:t>
            </a:r>
            <a:r>
              <a:rPr lang="es-PE" sz="1400" baseline="30000" dirty="0">
                <a:solidFill>
                  <a:srgbClr val="0000CC"/>
                </a:solidFill>
                <a:latin typeface="Times New Roman" panose="02020603050405020304" pitchFamily="18" charset="0"/>
                <a:cs typeface="Times New Roman" panose="02020603050405020304" pitchFamily="18" charset="0"/>
              </a:rPr>
              <a:t>a</a:t>
            </a:r>
            <a:r>
              <a:rPr lang="es-PE" sz="1400" dirty="0">
                <a:solidFill>
                  <a:srgbClr val="0000CC"/>
                </a:solidFill>
                <a:latin typeface="Times New Roman" panose="02020603050405020304" pitchFamily="18" charset="0"/>
                <a:cs typeface="Times New Roman" panose="02020603050405020304" pitchFamily="18" charset="0"/>
              </a:rPr>
              <a:t> Edición España 2006. </a:t>
            </a:r>
          </a:p>
          <a:p>
            <a:pPr marL="285750" indent="-285750" algn="just">
              <a:lnSpc>
                <a:spcPct val="200000"/>
              </a:lnSpc>
              <a:buFont typeface="Wingdings" panose="05000000000000000000" pitchFamily="2" charset="2"/>
              <a:buChar char="Ø"/>
            </a:pPr>
            <a:r>
              <a:rPr lang="es-PE" sz="1400" dirty="0">
                <a:solidFill>
                  <a:srgbClr val="0000CC"/>
                </a:solidFill>
                <a:latin typeface="Times New Roman" panose="02020603050405020304" pitchFamily="18" charset="0"/>
                <a:cs typeface="Times New Roman" panose="02020603050405020304" pitchFamily="18" charset="0"/>
              </a:rPr>
              <a:t>SHARON L. LOHR. </a:t>
            </a:r>
            <a:r>
              <a:rPr lang="es-PE" sz="1400" i="1" dirty="0">
                <a:solidFill>
                  <a:srgbClr val="0000CC"/>
                </a:solidFill>
                <a:latin typeface="Times New Roman" panose="02020603050405020304" pitchFamily="18" charset="0"/>
                <a:cs typeface="Times New Roman" panose="02020603050405020304" pitchFamily="18" charset="0"/>
              </a:rPr>
              <a:t>Muestreo: Diseño y Análisis.</a:t>
            </a:r>
            <a:r>
              <a:rPr lang="es-PE" sz="1400" dirty="0">
                <a:solidFill>
                  <a:srgbClr val="0000CC"/>
                </a:solidFill>
                <a:latin typeface="Times New Roman" panose="02020603050405020304" pitchFamily="18" charset="0"/>
                <a:cs typeface="Times New Roman" panose="02020603050405020304" pitchFamily="18" charset="0"/>
              </a:rPr>
              <a:t> Editorial Thomson España. </a:t>
            </a:r>
          </a:p>
          <a:p>
            <a:pPr marL="285750" indent="-285750" algn="just">
              <a:lnSpc>
                <a:spcPct val="200000"/>
              </a:lnSpc>
              <a:buFont typeface="Wingdings" panose="05000000000000000000" pitchFamily="2" charset="2"/>
              <a:buChar char="Ø"/>
            </a:pPr>
            <a:r>
              <a:rPr lang="es-PE" sz="1400" dirty="0">
                <a:solidFill>
                  <a:srgbClr val="0000CC"/>
                </a:solidFill>
                <a:latin typeface="Times New Roman" panose="02020603050405020304" pitchFamily="18" charset="0"/>
                <a:cs typeface="Times New Roman" panose="02020603050405020304" pitchFamily="18" charset="0"/>
              </a:rPr>
              <a:t>PÉREZ, CÉSAR. (2000) Muestreo con aplicaciones informáticas.  Madrid. </a:t>
            </a:r>
          </a:p>
          <a:p>
            <a:pPr marL="285750" indent="-285750" algn="just">
              <a:lnSpc>
                <a:spcPct val="200000"/>
              </a:lnSpc>
              <a:buFont typeface="Wingdings" panose="05000000000000000000" pitchFamily="2" charset="2"/>
              <a:buChar char="Ø"/>
            </a:pPr>
            <a:r>
              <a:rPr lang="es-PE" sz="1400" dirty="0">
                <a:solidFill>
                  <a:srgbClr val="0000CC"/>
                </a:solidFill>
                <a:latin typeface="Times New Roman" panose="02020603050405020304" pitchFamily="18" charset="0"/>
                <a:cs typeface="Times New Roman" panose="02020603050405020304" pitchFamily="18" charset="0"/>
              </a:rPr>
              <a:t>KINNNEAR / TAYLOR Investigación de Mercados. Un enfoque aplicado. Editorial Mc Graw Hill 5</a:t>
            </a:r>
            <a:r>
              <a:rPr lang="es-PE" sz="1400" baseline="30000" dirty="0">
                <a:solidFill>
                  <a:srgbClr val="0000CC"/>
                </a:solidFill>
                <a:latin typeface="Times New Roman" panose="02020603050405020304" pitchFamily="18" charset="0"/>
                <a:cs typeface="Times New Roman" panose="02020603050405020304" pitchFamily="18" charset="0"/>
              </a:rPr>
              <a:t>a</a:t>
            </a:r>
            <a:r>
              <a:rPr lang="es-PE" sz="1400" dirty="0">
                <a:solidFill>
                  <a:srgbClr val="0000CC"/>
                </a:solidFill>
                <a:latin typeface="Times New Roman" panose="02020603050405020304" pitchFamily="18" charset="0"/>
                <a:cs typeface="Times New Roman" panose="02020603050405020304" pitchFamily="18" charset="0"/>
              </a:rPr>
              <a:t> Edición Colombia 1999. </a:t>
            </a:r>
          </a:p>
          <a:p>
            <a:pPr marL="285750" indent="-285750" algn="just">
              <a:lnSpc>
                <a:spcPct val="200000"/>
              </a:lnSpc>
              <a:buFont typeface="Wingdings" panose="05000000000000000000" pitchFamily="2" charset="2"/>
              <a:buChar char="Ø"/>
            </a:pPr>
            <a:r>
              <a:rPr lang="es-PE" sz="1400" dirty="0">
                <a:solidFill>
                  <a:srgbClr val="0000CC"/>
                </a:solidFill>
                <a:latin typeface="Times New Roman" panose="02020603050405020304" pitchFamily="18" charset="0"/>
                <a:cs typeface="Times New Roman" panose="02020603050405020304" pitchFamily="18" charset="0"/>
              </a:rPr>
              <a:t>ANDERSON, SWEENEY, WILLIAMS. Estadística para administración y Economía. Editorial CENGAGE </a:t>
            </a:r>
            <a:r>
              <a:rPr lang="es-PE" sz="1400" dirty="0" err="1">
                <a:solidFill>
                  <a:srgbClr val="0000CC"/>
                </a:solidFill>
                <a:latin typeface="Times New Roman" panose="02020603050405020304" pitchFamily="18" charset="0"/>
                <a:cs typeface="Times New Roman" panose="02020603050405020304" pitchFamily="18" charset="0"/>
              </a:rPr>
              <a:t>Learning</a:t>
            </a:r>
            <a:r>
              <a:rPr lang="es-PE" sz="1400" dirty="0">
                <a:solidFill>
                  <a:srgbClr val="0000CC"/>
                </a:solidFill>
                <a:latin typeface="Times New Roman" panose="02020603050405020304" pitchFamily="18" charset="0"/>
                <a:cs typeface="Times New Roman" panose="02020603050405020304" pitchFamily="18" charset="0"/>
              </a:rPr>
              <a:t> 10</a:t>
            </a:r>
            <a:r>
              <a:rPr lang="es-PE" sz="1400" baseline="30000" dirty="0">
                <a:solidFill>
                  <a:srgbClr val="0000CC"/>
                </a:solidFill>
                <a:latin typeface="Times New Roman" panose="02020603050405020304" pitchFamily="18" charset="0"/>
                <a:cs typeface="Times New Roman" panose="02020603050405020304" pitchFamily="18" charset="0"/>
              </a:rPr>
              <a:t>a</a:t>
            </a:r>
            <a:r>
              <a:rPr lang="es-PE" sz="1400" dirty="0">
                <a:solidFill>
                  <a:srgbClr val="0000CC"/>
                </a:solidFill>
                <a:latin typeface="Times New Roman" panose="02020603050405020304" pitchFamily="18" charset="0"/>
                <a:cs typeface="Times New Roman" panose="02020603050405020304" pitchFamily="18" charset="0"/>
              </a:rPr>
              <a:t> Edición México 2008. </a:t>
            </a:r>
          </a:p>
          <a:p>
            <a:pPr marL="285750" indent="-285750" algn="just">
              <a:lnSpc>
                <a:spcPct val="200000"/>
              </a:lnSpc>
              <a:buFont typeface="Wingdings" panose="05000000000000000000" pitchFamily="2" charset="2"/>
              <a:buChar char="Ø"/>
            </a:pPr>
            <a:r>
              <a:rPr lang="es-PE" sz="1400" dirty="0">
                <a:solidFill>
                  <a:srgbClr val="0000CC"/>
                </a:solidFill>
                <a:latin typeface="Times New Roman" panose="02020603050405020304" pitchFamily="18" charset="0"/>
                <a:cs typeface="Times New Roman" panose="02020603050405020304" pitchFamily="18" charset="0"/>
              </a:rPr>
              <a:t>DAVID RUIZ MUÑOZ, Manual de estadística. </a:t>
            </a:r>
            <a:r>
              <a:rPr lang="es-PE" sz="1400" u="sng" dirty="0">
                <a:solidFill>
                  <a:srgbClr val="0000CC"/>
                </a:solidFill>
                <a:latin typeface="Times New Roman" panose="02020603050405020304" pitchFamily="18" charset="0"/>
                <a:cs typeface="Times New Roman" panose="02020603050405020304" pitchFamily="18" charset="0"/>
                <a:hlinkClick r:id="rId2"/>
              </a:rPr>
              <a:t>www.eumed.net/cursecon/libreria/drm/drm-estad.pdf</a:t>
            </a:r>
            <a:r>
              <a:rPr lang="es-PE" sz="1400" u="sng" dirty="0">
                <a:solidFill>
                  <a:srgbClr val="0000CC"/>
                </a:solidFill>
                <a:latin typeface="Times New Roman" panose="02020603050405020304" pitchFamily="18" charset="0"/>
                <a:cs typeface="Times New Roman" panose="02020603050405020304" pitchFamily="18" charset="0"/>
              </a:rPr>
              <a:t> </a:t>
            </a:r>
          </a:p>
          <a:p>
            <a:pPr marL="285750" indent="-285750" algn="just">
              <a:lnSpc>
                <a:spcPct val="200000"/>
              </a:lnSpc>
              <a:buFont typeface="Wingdings" panose="05000000000000000000" pitchFamily="2" charset="2"/>
              <a:buChar char="Ø"/>
            </a:pPr>
            <a:r>
              <a:rPr lang="es-PE" sz="1400" dirty="0">
                <a:solidFill>
                  <a:srgbClr val="0000CC"/>
                </a:solidFill>
                <a:latin typeface="Times New Roman" panose="02020603050405020304" pitchFamily="18" charset="0"/>
                <a:cs typeface="Times New Roman" panose="02020603050405020304" pitchFamily="18" charset="0"/>
              </a:rPr>
              <a:t>HUGO ANDRÉS GUTIERREZ, Estrategias de Muestreo Diseño de Encuestas y Estimación de Parámetros.</a:t>
            </a:r>
          </a:p>
        </p:txBody>
      </p:sp>
      <p:sp>
        <p:nvSpPr>
          <p:cNvPr id="4"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BIBLIOGRAFÍA</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5" name="Conector recto 4"/>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092180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MUESTREO</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11" name="Conector recto 10"/>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graphicFrame>
        <p:nvGraphicFramePr>
          <p:cNvPr id="6" name="Diagram 2"/>
          <p:cNvGraphicFramePr/>
          <p:nvPr>
            <p:extLst>
              <p:ext uri="{D42A27DB-BD31-4B8C-83A1-F6EECF244321}">
                <p14:modId xmlns:p14="http://schemas.microsoft.com/office/powerpoint/2010/main" val="3789553840"/>
              </p:ext>
            </p:extLst>
          </p:nvPr>
        </p:nvGraphicFramePr>
        <p:xfrm>
          <a:off x="1127448" y="1340768"/>
          <a:ext cx="9577064" cy="4265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3445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539173564"/>
              </p:ext>
            </p:extLst>
          </p:nvPr>
        </p:nvGraphicFramePr>
        <p:xfrm>
          <a:off x="1847528" y="1180068"/>
          <a:ext cx="842493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MUESTREO</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7" name="Conector recto 6"/>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76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1600" b="1" dirty="0">
                <a:solidFill>
                  <a:srgbClr val="0000CC"/>
                </a:solidFill>
                <a:latin typeface="Times New Roman" panose="02020603050405020304" pitchFamily="18" charset="0"/>
                <a:cs typeface="Times New Roman" panose="02020603050405020304" pitchFamily="18" charset="0"/>
              </a:rPr>
              <a:t>CÁLCULO DEL NÚMERO DE MUESTRAS DIFERENTES BAJO DISTINTAS CONDICIONES</a:t>
            </a:r>
            <a:endParaRPr lang="es-PE" sz="1600" b="1" kern="0" dirty="0">
              <a:solidFill>
                <a:srgbClr val="0000CC"/>
              </a:solidFill>
              <a:latin typeface="Times New Roman" panose="02020603050405020304" pitchFamily="18" charset="0"/>
              <a:cs typeface="Times New Roman" panose="02020603050405020304" pitchFamily="18" charset="0"/>
            </a:endParaRPr>
          </a:p>
        </p:txBody>
      </p:sp>
      <p:cxnSp>
        <p:nvCxnSpPr>
          <p:cNvPr id="7" name="Conector recto 6"/>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5" name="CuadroTexto 4"/>
              <p:cNvSpPr txBox="1"/>
              <p:nvPr/>
            </p:nvSpPr>
            <p:spPr>
              <a:xfrm>
                <a:off x="983432" y="1196752"/>
                <a:ext cx="10369152" cy="4519955"/>
              </a:xfrm>
              <a:prstGeom prst="rect">
                <a:avLst/>
              </a:prstGeom>
              <a:noFill/>
            </p:spPr>
            <p:txBody>
              <a:bodyPr wrap="square" rtlCol="0">
                <a:spAutoFit/>
              </a:bodyPr>
              <a:lstStyle/>
              <a:p>
                <a:endParaRPr lang="es-PE" dirty="0">
                  <a:solidFill>
                    <a:srgbClr val="0000CC"/>
                  </a:solidFill>
                  <a:latin typeface="Times New Roman" panose="02020603050405020304" pitchFamily="18" charset="0"/>
                  <a:cs typeface="Times New Roman" panose="02020603050405020304" pitchFamily="18" charset="0"/>
                </a:endParaRPr>
              </a:p>
              <a:p>
                <a:pPr marL="285750" indent="-285750" algn="just">
                  <a:lnSpc>
                    <a:spcPct val="150000"/>
                  </a:lnSpc>
                  <a:buFont typeface="Courier New" panose="02070309020205020404" pitchFamily="49" charset="0"/>
                  <a:buChar char="o"/>
                </a:pPr>
                <a:r>
                  <a:rPr lang="es-PE" dirty="0">
                    <a:solidFill>
                      <a:srgbClr val="0000CC"/>
                    </a:solidFill>
                    <a:latin typeface="Times New Roman" panose="02020603050405020304" pitchFamily="18" charset="0"/>
                    <a:cs typeface="Times New Roman" panose="02020603050405020304" pitchFamily="18" charset="0"/>
                  </a:rPr>
                  <a:t>El número de muestras diferentes que se obtienen cuando se extraen </a:t>
                </a:r>
                <a14:m>
                  <m:oMath xmlns:m="http://schemas.openxmlformats.org/officeDocument/2006/math">
                    <m:r>
                      <a:rPr lang="es-PE" b="0" i="1" smtClean="0">
                        <a:solidFill>
                          <a:srgbClr val="0000CC"/>
                        </a:solidFill>
                        <a:latin typeface="Cambria Math" panose="02040503050406030204" pitchFamily="18" charset="0"/>
                        <a:cs typeface="Times New Roman" panose="02020603050405020304" pitchFamily="18" charset="0"/>
                      </a:rPr>
                      <m:t>𝑛</m:t>
                    </m:r>
                  </m:oMath>
                </a14:m>
                <a:r>
                  <a:rPr lang="es-PE" dirty="0">
                    <a:solidFill>
                      <a:srgbClr val="0000CC"/>
                    </a:solidFill>
                    <a:latin typeface="Times New Roman" panose="02020603050405020304" pitchFamily="18" charset="0"/>
                    <a:cs typeface="Times New Roman" panose="02020603050405020304" pitchFamily="18" charset="0"/>
                  </a:rPr>
                  <a:t> unidades con reemplazo, teniendo en cuenta el  orden, es </a:t>
                </a:r>
                <a14:m>
                  <m:oMath xmlns:m="http://schemas.openxmlformats.org/officeDocument/2006/math">
                    <m:sSup>
                      <m:sSupPr>
                        <m:ctrlPr>
                          <a:rPr lang="es-PE" i="1" smtClean="0">
                            <a:solidFill>
                              <a:srgbClr val="0000CC"/>
                            </a:solidFill>
                            <a:latin typeface="Cambria Math" panose="02040503050406030204" pitchFamily="18" charset="0"/>
                            <a:cs typeface="Times New Roman" panose="02020603050405020304" pitchFamily="18" charset="0"/>
                          </a:rPr>
                        </m:ctrlPr>
                      </m:sSupPr>
                      <m:e>
                        <m:r>
                          <a:rPr lang="es-PE" b="0" i="1" smtClean="0">
                            <a:solidFill>
                              <a:srgbClr val="0000CC"/>
                            </a:solidFill>
                            <a:latin typeface="Cambria Math" panose="02040503050406030204" pitchFamily="18" charset="0"/>
                            <a:cs typeface="Times New Roman" panose="02020603050405020304" pitchFamily="18" charset="0"/>
                          </a:rPr>
                          <m:t>𝑁</m:t>
                        </m:r>
                      </m:e>
                      <m:sup>
                        <m:r>
                          <a:rPr lang="es-PE" b="0" i="1" smtClean="0">
                            <a:solidFill>
                              <a:srgbClr val="0000CC"/>
                            </a:solidFill>
                            <a:latin typeface="Cambria Math" panose="02040503050406030204" pitchFamily="18" charset="0"/>
                            <a:cs typeface="Times New Roman" panose="02020603050405020304" pitchFamily="18" charset="0"/>
                          </a:rPr>
                          <m:t>𝑛</m:t>
                        </m:r>
                      </m:sup>
                    </m:sSup>
                  </m:oMath>
                </a14:m>
                <a:endParaRPr lang="es-PE" dirty="0">
                  <a:solidFill>
                    <a:srgbClr val="0000CC"/>
                  </a:solidFill>
                  <a:latin typeface="Times New Roman" panose="02020603050405020304" pitchFamily="18" charset="0"/>
                  <a:cs typeface="Times New Roman" panose="02020603050405020304" pitchFamily="18" charset="0"/>
                </a:endParaRPr>
              </a:p>
              <a:p>
                <a:pPr marL="285750" indent="-285750" algn="just">
                  <a:lnSpc>
                    <a:spcPct val="150000"/>
                  </a:lnSpc>
                  <a:buFont typeface="Courier New" panose="02070309020205020404" pitchFamily="49" charset="0"/>
                  <a:buChar char="o"/>
                </a:pPr>
                <a:r>
                  <a:rPr lang="es-PE" dirty="0">
                    <a:solidFill>
                      <a:srgbClr val="0000CC"/>
                    </a:solidFill>
                    <a:latin typeface="Times New Roman" panose="02020603050405020304" pitchFamily="18" charset="0"/>
                    <a:cs typeface="Times New Roman" panose="02020603050405020304" pitchFamily="18" charset="0"/>
                  </a:rPr>
                  <a:t>El número de muestras diferentes que se obtienen cuando se extraen </a:t>
                </a:r>
                <a14:m>
                  <m:oMath xmlns:m="http://schemas.openxmlformats.org/officeDocument/2006/math">
                    <m:r>
                      <a:rPr lang="es-PE" i="1">
                        <a:solidFill>
                          <a:srgbClr val="0000CC"/>
                        </a:solidFill>
                        <a:latin typeface="Cambria Math" panose="02040503050406030204" pitchFamily="18" charset="0"/>
                        <a:cs typeface="Times New Roman" panose="02020603050405020304" pitchFamily="18" charset="0"/>
                      </a:rPr>
                      <m:t>𝑛</m:t>
                    </m:r>
                  </m:oMath>
                </a14:m>
                <a:r>
                  <a:rPr lang="es-PE" dirty="0">
                    <a:solidFill>
                      <a:srgbClr val="0000CC"/>
                    </a:solidFill>
                    <a:latin typeface="Times New Roman" panose="02020603050405020304" pitchFamily="18" charset="0"/>
                    <a:cs typeface="Times New Roman" panose="02020603050405020304" pitchFamily="18" charset="0"/>
                  </a:rPr>
                  <a:t> unidades sin reemplazo, teniendo en cuenta el  orden es </a:t>
                </a:r>
                <a14:m>
                  <m:oMath xmlns:m="http://schemas.openxmlformats.org/officeDocument/2006/math">
                    <m:r>
                      <a:rPr lang="es-PE" b="0" i="1" smtClean="0">
                        <a:solidFill>
                          <a:srgbClr val="0000CC"/>
                        </a:solidFill>
                        <a:latin typeface="Cambria Math" panose="02040503050406030204" pitchFamily="18" charset="0"/>
                        <a:cs typeface="Times New Roman" panose="02020603050405020304" pitchFamily="18" charset="0"/>
                      </a:rPr>
                      <m:t>𝑛</m:t>
                    </m:r>
                    <m:r>
                      <a:rPr lang="es-PE" b="0" i="1" smtClean="0">
                        <a:solidFill>
                          <a:srgbClr val="0000CC"/>
                        </a:solidFill>
                        <a:latin typeface="Cambria Math" panose="02040503050406030204" pitchFamily="18" charset="0"/>
                        <a:cs typeface="Times New Roman" panose="02020603050405020304" pitchFamily="18" charset="0"/>
                      </a:rPr>
                      <m:t>! </m:t>
                    </m:r>
                    <m:d>
                      <m:dPr>
                        <m:ctrlPr>
                          <a:rPr lang="es-PE" b="0" i="1" smtClean="0">
                            <a:solidFill>
                              <a:srgbClr val="0000CC"/>
                            </a:solidFill>
                            <a:latin typeface="Cambria Math" panose="02040503050406030204" pitchFamily="18" charset="0"/>
                            <a:cs typeface="Times New Roman" panose="02020603050405020304" pitchFamily="18" charset="0"/>
                          </a:rPr>
                        </m:ctrlPr>
                      </m:dPr>
                      <m:e>
                        <m:m>
                          <m:mPr>
                            <m:mcs>
                              <m:mc>
                                <m:mcPr>
                                  <m:count m:val="1"/>
                                  <m:mcJc m:val="center"/>
                                </m:mcPr>
                              </m:mc>
                            </m:mcs>
                            <m:ctrlPr>
                              <a:rPr lang="es-PE" b="0" i="1" smtClean="0">
                                <a:solidFill>
                                  <a:srgbClr val="0000CC"/>
                                </a:solidFill>
                                <a:latin typeface="Cambria Math" panose="02040503050406030204" pitchFamily="18" charset="0"/>
                                <a:cs typeface="Times New Roman" panose="02020603050405020304" pitchFamily="18" charset="0"/>
                              </a:rPr>
                            </m:ctrlPr>
                          </m:mPr>
                          <m:mr>
                            <m:e>
                              <m:r>
                                <m:rPr>
                                  <m:brk m:alnAt="7"/>
                                </m:rPr>
                                <a:rPr lang="es-PE" b="0" i="1" smtClean="0">
                                  <a:solidFill>
                                    <a:srgbClr val="0000CC"/>
                                  </a:solidFill>
                                  <a:latin typeface="Cambria Math" panose="02040503050406030204" pitchFamily="18" charset="0"/>
                                  <a:cs typeface="Times New Roman" panose="02020603050405020304" pitchFamily="18" charset="0"/>
                                </a:rPr>
                                <m:t>𝑁</m:t>
                              </m:r>
                            </m:e>
                          </m:mr>
                          <m:mr>
                            <m:e>
                              <m:r>
                                <a:rPr lang="es-PE" b="0" i="1" smtClean="0">
                                  <a:solidFill>
                                    <a:srgbClr val="0000CC"/>
                                  </a:solidFill>
                                  <a:latin typeface="Cambria Math" panose="02040503050406030204" pitchFamily="18" charset="0"/>
                                  <a:cs typeface="Times New Roman" panose="02020603050405020304" pitchFamily="18" charset="0"/>
                                </a:rPr>
                                <m:t>𝑛</m:t>
                              </m:r>
                            </m:e>
                          </m:mr>
                        </m:m>
                      </m:e>
                    </m:d>
                  </m:oMath>
                </a14:m>
                <a:endParaRPr lang="es-PE" dirty="0">
                  <a:solidFill>
                    <a:srgbClr val="0000CC"/>
                  </a:solidFill>
                  <a:latin typeface="Times New Roman" panose="02020603050405020304" pitchFamily="18" charset="0"/>
                  <a:cs typeface="Times New Roman" panose="02020603050405020304" pitchFamily="18" charset="0"/>
                </a:endParaRPr>
              </a:p>
              <a:p>
                <a:pPr marL="285750" indent="-285750" algn="just">
                  <a:lnSpc>
                    <a:spcPct val="150000"/>
                  </a:lnSpc>
                  <a:buFont typeface="Courier New" panose="02070309020205020404" pitchFamily="49" charset="0"/>
                  <a:buChar char="o"/>
                </a:pPr>
                <a:r>
                  <a:rPr lang="es-PE" dirty="0">
                    <a:solidFill>
                      <a:srgbClr val="0000CC"/>
                    </a:solidFill>
                    <a:latin typeface="Times New Roman" panose="02020603050405020304" pitchFamily="18" charset="0"/>
                    <a:cs typeface="Times New Roman" panose="02020603050405020304" pitchFamily="18" charset="0"/>
                  </a:rPr>
                  <a:t>El número de muestras diferentes que se obtienen cuando se extraen </a:t>
                </a:r>
                <a14:m>
                  <m:oMath xmlns:m="http://schemas.openxmlformats.org/officeDocument/2006/math">
                    <m:r>
                      <a:rPr lang="es-PE" i="1">
                        <a:solidFill>
                          <a:srgbClr val="0000CC"/>
                        </a:solidFill>
                        <a:latin typeface="Cambria Math" panose="02040503050406030204" pitchFamily="18" charset="0"/>
                        <a:cs typeface="Times New Roman" panose="02020603050405020304" pitchFamily="18" charset="0"/>
                      </a:rPr>
                      <m:t>𝑛</m:t>
                    </m:r>
                  </m:oMath>
                </a14:m>
                <a:r>
                  <a:rPr lang="es-PE" dirty="0">
                    <a:solidFill>
                      <a:srgbClr val="0000CC"/>
                    </a:solidFill>
                    <a:latin typeface="Times New Roman" panose="02020603050405020304" pitchFamily="18" charset="0"/>
                    <a:cs typeface="Times New Roman" panose="02020603050405020304" pitchFamily="18" charset="0"/>
                  </a:rPr>
                  <a:t> unidades con reemplazo, sin tener en cuenta el  orden, es </a:t>
                </a:r>
                <a14:m>
                  <m:oMath xmlns:m="http://schemas.openxmlformats.org/officeDocument/2006/math">
                    <m:d>
                      <m:dPr>
                        <m:ctrlPr>
                          <a:rPr lang="es-PE" i="1" smtClean="0">
                            <a:solidFill>
                              <a:srgbClr val="0000CC"/>
                            </a:solidFill>
                            <a:latin typeface="Cambria Math" panose="02040503050406030204" pitchFamily="18" charset="0"/>
                            <a:cs typeface="Times New Roman" panose="02020603050405020304" pitchFamily="18" charset="0"/>
                          </a:rPr>
                        </m:ctrlPr>
                      </m:dPr>
                      <m:e>
                        <m:m>
                          <m:mPr>
                            <m:mcs>
                              <m:mc>
                                <m:mcPr>
                                  <m:count m:val="1"/>
                                  <m:mcJc m:val="center"/>
                                </m:mcPr>
                              </m:mc>
                            </m:mcs>
                            <m:ctrlPr>
                              <a:rPr lang="es-PE" i="1" smtClean="0">
                                <a:solidFill>
                                  <a:srgbClr val="0000CC"/>
                                </a:solidFill>
                                <a:latin typeface="Cambria Math" panose="02040503050406030204" pitchFamily="18" charset="0"/>
                                <a:cs typeface="Times New Roman" panose="02020603050405020304" pitchFamily="18" charset="0"/>
                              </a:rPr>
                            </m:ctrlPr>
                          </m:mPr>
                          <m:mr>
                            <m:e>
                              <m:r>
                                <m:rPr>
                                  <m:brk m:alnAt="7"/>
                                </m:rPr>
                                <a:rPr lang="es-PE" b="0" i="1" smtClean="0">
                                  <a:solidFill>
                                    <a:srgbClr val="0000CC"/>
                                  </a:solidFill>
                                  <a:latin typeface="Cambria Math" panose="02040503050406030204" pitchFamily="18" charset="0"/>
                                  <a:cs typeface="Times New Roman" panose="02020603050405020304" pitchFamily="18" charset="0"/>
                                </a:rPr>
                                <m:t>𝑁</m:t>
                              </m:r>
                              <m:r>
                                <a:rPr lang="es-PE" b="0" i="1" smtClean="0">
                                  <a:solidFill>
                                    <a:srgbClr val="0000CC"/>
                                  </a:solidFill>
                                  <a:latin typeface="Cambria Math" panose="02040503050406030204" pitchFamily="18" charset="0"/>
                                  <a:cs typeface="Times New Roman" panose="02020603050405020304" pitchFamily="18" charset="0"/>
                                </a:rPr>
                                <m:t>+</m:t>
                              </m:r>
                              <m:r>
                                <a:rPr lang="es-PE" b="0" i="1" smtClean="0">
                                  <a:solidFill>
                                    <a:srgbClr val="0000CC"/>
                                  </a:solidFill>
                                  <a:latin typeface="Cambria Math" panose="02040503050406030204" pitchFamily="18" charset="0"/>
                                  <a:cs typeface="Times New Roman" panose="02020603050405020304" pitchFamily="18" charset="0"/>
                                </a:rPr>
                                <m:t>𝑛</m:t>
                              </m:r>
                              <m:r>
                                <a:rPr lang="es-PE" b="0" i="1" smtClean="0">
                                  <a:solidFill>
                                    <a:srgbClr val="0000CC"/>
                                  </a:solidFill>
                                  <a:latin typeface="Cambria Math" panose="02040503050406030204" pitchFamily="18" charset="0"/>
                                  <a:cs typeface="Times New Roman" panose="02020603050405020304" pitchFamily="18" charset="0"/>
                                </a:rPr>
                                <m:t>−1</m:t>
                              </m:r>
                            </m:e>
                          </m:mr>
                          <m:mr>
                            <m:e>
                              <m:r>
                                <a:rPr lang="es-PE" b="0" i="1" smtClean="0">
                                  <a:solidFill>
                                    <a:srgbClr val="0000CC"/>
                                  </a:solidFill>
                                  <a:latin typeface="Cambria Math" panose="02040503050406030204" pitchFamily="18" charset="0"/>
                                  <a:cs typeface="Times New Roman" panose="02020603050405020304" pitchFamily="18" charset="0"/>
                                </a:rPr>
                                <m:t>𝑛</m:t>
                              </m:r>
                            </m:e>
                          </m:mr>
                        </m:m>
                      </m:e>
                    </m:d>
                  </m:oMath>
                </a14:m>
                <a:endParaRPr lang="es-PE" dirty="0">
                  <a:solidFill>
                    <a:srgbClr val="0000CC"/>
                  </a:solidFill>
                  <a:latin typeface="Times New Roman" panose="02020603050405020304" pitchFamily="18" charset="0"/>
                  <a:cs typeface="Times New Roman" panose="02020603050405020304" pitchFamily="18" charset="0"/>
                </a:endParaRPr>
              </a:p>
              <a:p>
                <a:pPr marL="285750" indent="-285750" algn="just">
                  <a:lnSpc>
                    <a:spcPct val="150000"/>
                  </a:lnSpc>
                  <a:buFont typeface="Courier New" panose="02070309020205020404" pitchFamily="49" charset="0"/>
                  <a:buChar char="o"/>
                </a:pPr>
                <a:r>
                  <a:rPr lang="es-PE" dirty="0">
                    <a:solidFill>
                      <a:srgbClr val="0000CC"/>
                    </a:solidFill>
                    <a:latin typeface="Times New Roman" panose="02020603050405020304" pitchFamily="18" charset="0"/>
                    <a:cs typeface="Times New Roman" panose="02020603050405020304" pitchFamily="18" charset="0"/>
                  </a:rPr>
                  <a:t>El número de muestras diferentes que se obtienen cuando se extraen </a:t>
                </a:r>
                <a14:m>
                  <m:oMath xmlns:m="http://schemas.openxmlformats.org/officeDocument/2006/math">
                    <m:r>
                      <a:rPr lang="es-PE" i="1">
                        <a:solidFill>
                          <a:srgbClr val="0000CC"/>
                        </a:solidFill>
                        <a:latin typeface="Cambria Math" panose="02040503050406030204" pitchFamily="18" charset="0"/>
                        <a:cs typeface="Times New Roman" panose="02020603050405020304" pitchFamily="18" charset="0"/>
                      </a:rPr>
                      <m:t>𝑛</m:t>
                    </m:r>
                  </m:oMath>
                </a14:m>
                <a:r>
                  <a:rPr lang="es-PE" dirty="0">
                    <a:solidFill>
                      <a:srgbClr val="0000CC"/>
                    </a:solidFill>
                    <a:latin typeface="Times New Roman" panose="02020603050405020304" pitchFamily="18" charset="0"/>
                    <a:cs typeface="Times New Roman" panose="02020603050405020304" pitchFamily="18" charset="0"/>
                  </a:rPr>
                  <a:t> unidades sin reemplazo, sin tener en cuenta el  orden, es </a:t>
                </a:r>
                <a14:m>
                  <m:oMath xmlns:m="http://schemas.openxmlformats.org/officeDocument/2006/math">
                    <m:d>
                      <m:dPr>
                        <m:ctrlPr>
                          <a:rPr lang="es-PE" i="1" smtClean="0">
                            <a:solidFill>
                              <a:srgbClr val="0000CC"/>
                            </a:solidFill>
                            <a:latin typeface="Cambria Math" panose="02040503050406030204" pitchFamily="18" charset="0"/>
                            <a:cs typeface="Times New Roman" panose="02020603050405020304" pitchFamily="18" charset="0"/>
                          </a:rPr>
                        </m:ctrlPr>
                      </m:dPr>
                      <m:e>
                        <m:m>
                          <m:mPr>
                            <m:mcs>
                              <m:mc>
                                <m:mcPr>
                                  <m:count m:val="1"/>
                                  <m:mcJc m:val="center"/>
                                </m:mcPr>
                              </m:mc>
                            </m:mcs>
                            <m:ctrlPr>
                              <a:rPr lang="es-PE" i="1" smtClean="0">
                                <a:solidFill>
                                  <a:srgbClr val="0000CC"/>
                                </a:solidFill>
                                <a:latin typeface="Cambria Math" panose="02040503050406030204" pitchFamily="18" charset="0"/>
                                <a:cs typeface="Times New Roman" panose="02020603050405020304" pitchFamily="18" charset="0"/>
                              </a:rPr>
                            </m:ctrlPr>
                          </m:mPr>
                          <m:mr>
                            <m:e>
                              <m:r>
                                <m:rPr>
                                  <m:brk m:alnAt="7"/>
                                </m:rPr>
                                <a:rPr lang="es-PE" b="0" i="1" smtClean="0">
                                  <a:solidFill>
                                    <a:srgbClr val="0000CC"/>
                                  </a:solidFill>
                                  <a:latin typeface="Cambria Math" panose="02040503050406030204" pitchFamily="18" charset="0"/>
                                  <a:cs typeface="Times New Roman" panose="02020603050405020304" pitchFamily="18" charset="0"/>
                                </a:rPr>
                                <m:t>𝑁</m:t>
                              </m:r>
                            </m:e>
                          </m:mr>
                          <m:mr>
                            <m:e>
                              <m:r>
                                <a:rPr lang="es-PE" b="0" i="1" smtClean="0">
                                  <a:solidFill>
                                    <a:srgbClr val="0000CC"/>
                                  </a:solidFill>
                                  <a:latin typeface="Cambria Math" panose="02040503050406030204" pitchFamily="18" charset="0"/>
                                  <a:cs typeface="Times New Roman" panose="02020603050405020304" pitchFamily="18" charset="0"/>
                                </a:rPr>
                                <m:t>𝑛</m:t>
                              </m:r>
                            </m:e>
                          </m:mr>
                        </m:m>
                      </m:e>
                    </m:d>
                  </m:oMath>
                </a14:m>
                <a:endParaRPr lang="es-PE" dirty="0">
                  <a:solidFill>
                    <a:srgbClr val="0000CC"/>
                  </a:solidFill>
                  <a:latin typeface="Times New Roman" panose="02020603050405020304" pitchFamily="18" charset="0"/>
                  <a:cs typeface="Times New Roman" panose="02020603050405020304" pitchFamily="18" charset="0"/>
                </a:endParaRPr>
              </a:p>
            </p:txBody>
          </p:sp>
        </mc:Choice>
        <mc:Fallback xmlns="">
          <p:sp>
            <p:nvSpPr>
              <p:cNvPr id="5" name="CuadroTexto 4"/>
              <p:cNvSpPr txBox="1">
                <a:spLocks noRot="1" noChangeAspect="1" noMove="1" noResize="1" noEditPoints="1" noAdjustHandles="1" noChangeArrowheads="1" noChangeShapeType="1" noTextEdit="1"/>
              </p:cNvSpPr>
              <p:nvPr/>
            </p:nvSpPr>
            <p:spPr>
              <a:xfrm>
                <a:off x="983432" y="1196752"/>
                <a:ext cx="10369152" cy="4519955"/>
              </a:xfrm>
              <a:prstGeom prst="rect">
                <a:avLst/>
              </a:prstGeom>
              <a:blipFill>
                <a:blip r:embed="rId2"/>
                <a:stretch>
                  <a:fillRect l="-412" r="-529"/>
                </a:stretch>
              </a:blipFill>
            </p:spPr>
            <p:txBody>
              <a:bodyPr/>
              <a:lstStyle/>
              <a:p>
                <a:r>
                  <a:rPr lang="es-PE">
                    <a:noFill/>
                  </a:rPr>
                  <a:t> </a:t>
                </a:r>
              </a:p>
            </p:txBody>
          </p:sp>
        </mc:Fallback>
      </mc:AlternateContent>
    </p:spTree>
    <p:extLst>
      <p:ext uri="{BB962C8B-B14F-4D97-AF65-F5344CB8AC3E}">
        <p14:creationId xmlns:p14="http://schemas.microsoft.com/office/powerpoint/2010/main" val="43163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3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754">
                <a:solidFill>
                  <a:schemeClr val="tx1"/>
                </a:solidFill>
                <a:latin typeface="Arial" charset="0"/>
              </a:defRPr>
            </a:lvl1pPr>
            <a:lvl2pPr marL="685817" indent="-263776" eaLnBrk="0" hangingPunct="0">
              <a:defRPr sz="1754">
                <a:solidFill>
                  <a:schemeClr val="tx1"/>
                </a:solidFill>
                <a:latin typeface="Arial" charset="0"/>
              </a:defRPr>
            </a:lvl2pPr>
            <a:lvl3pPr marL="1055103" indent="-211021" eaLnBrk="0" hangingPunct="0">
              <a:defRPr sz="1754">
                <a:solidFill>
                  <a:schemeClr val="tx1"/>
                </a:solidFill>
                <a:latin typeface="Arial" charset="0"/>
              </a:defRPr>
            </a:lvl3pPr>
            <a:lvl4pPr marL="1477145" indent="-211021" eaLnBrk="0" hangingPunct="0">
              <a:defRPr sz="1754">
                <a:solidFill>
                  <a:schemeClr val="tx1"/>
                </a:solidFill>
                <a:latin typeface="Arial" charset="0"/>
              </a:defRPr>
            </a:lvl4pPr>
            <a:lvl5pPr marL="1899186" indent="-211021" eaLnBrk="0" hangingPunct="0">
              <a:defRPr sz="1754">
                <a:solidFill>
                  <a:schemeClr val="tx1"/>
                </a:solidFill>
                <a:latin typeface="Arial" charset="0"/>
              </a:defRPr>
            </a:lvl5pPr>
            <a:lvl6pPr marL="2321227" indent="-211021" eaLnBrk="0" fontAlgn="base" hangingPunct="0">
              <a:spcBef>
                <a:spcPct val="0"/>
              </a:spcBef>
              <a:spcAft>
                <a:spcPct val="0"/>
              </a:spcAft>
              <a:defRPr sz="1754">
                <a:solidFill>
                  <a:schemeClr val="tx1"/>
                </a:solidFill>
                <a:latin typeface="Arial" charset="0"/>
              </a:defRPr>
            </a:lvl6pPr>
            <a:lvl7pPr marL="2743269" indent="-211021" eaLnBrk="0" fontAlgn="base" hangingPunct="0">
              <a:spcBef>
                <a:spcPct val="0"/>
              </a:spcBef>
              <a:spcAft>
                <a:spcPct val="0"/>
              </a:spcAft>
              <a:defRPr sz="1754">
                <a:solidFill>
                  <a:schemeClr val="tx1"/>
                </a:solidFill>
                <a:latin typeface="Arial" charset="0"/>
              </a:defRPr>
            </a:lvl7pPr>
            <a:lvl8pPr marL="3165310" indent="-211021" eaLnBrk="0" fontAlgn="base" hangingPunct="0">
              <a:spcBef>
                <a:spcPct val="0"/>
              </a:spcBef>
              <a:spcAft>
                <a:spcPct val="0"/>
              </a:spcAft>
              <a:defRPr sz="1754">
                <a:solidFill>
                  <a:schemeClr val="tx1"/>
                </a:solidFill>
                <a:latin typeface="Arial" charset="0"/>
              </a:defRPr>
            </a:lvl8pPr>
            <a:lvl9pPr marL="3587351" indent="-211021" eaLnBrk="0" fontAlgn="base" hangingPunct="0">
              <a:spcBef>
                <a:spcPct val="0"/>
              </a:spcBef>
              <a:spcAft>
                <a:spcPct val="0"/>
              </a:spcAft>
              <a:defRPr sz="1754">
                <a:solidFill>
                  <a:schemeClr val="tx1"/>
                </a:solidFill>
                <a:latin typeface="Arial" charset="0"/>
              </a:defRPr>
            </a:lvl9pPr>
          </a:lstStyle>
          <a:p>
            <a:pPr eaLnBrk="1" hangingPunct="1"/>
            <a:fld id="{2CD4A185-66DF-4B59-8A3E-8D0C95474458}" type="slidenum">
              <a:rPr lang="es-ES" sz="1200">
                <a:latin typeface="Arial Black" pitchFamily="34" charset="0"/>
              </a:rPr>
              <a:pPr eaLnBrk="1" hangingPunct="1"/>
              <a:t>8</a:t>
            </a:fld>
            <a:endParaRPr lang="es-ES" sz="1200">
              <a:latin typeface="Arial Black" pitchFamily="34" charset="0"/>
            </a:endParaRPr>
          </a:p>
        </p:txBody>
      </p:sp>
      <p:graphicFrame>
        <p:nvGraphicFramePr>
          <p:cNvPr id="6" name="Diagram 2"/>
          <p:cNvGraphicFramePr/>
          <p:nvPr>
            <p:extLst>
              <p:ext uri="{D42A27DB-BD31-4B8C-83A1-F6EECF244321}">
                <p14:modId xmlns:p14="http://schemas.microsoft.com/office/powerpoint/2010/main" val="1444110025"/>
              </p:ext>
            </p:extLst>
          </p:nvPr>
        </p:nvGraphicFramePr>
        <p:xfrm>
          <a:off x="1199456" y="1407974"/>
          <a:ext cx="9793088" cy="4265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TÉCNICAS DE MUESTREO</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8" name="Conector recto 7"/>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309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a 2"/>
          <p:cNvGraphicFramePr/>
          <p:nvPr>
            <p:extLst>
              <p:ext uri="{D42A27DB-BD31-4B8C-83A1-F6EECF244321}">
                <p14:modId xmlns:p14="http://schemas.microsoft.com/office/powerpoint/2010/main" val="3402078327"/>
              </p:ext>
            </p:extLst>
          </p:nvPr>
        </p:nvGraphicFramePr>
        <p:xfrm>
          <a:off x="983432" y="1268760"/>
          <a:ext cx="10225136" cy="4640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TÉRMINOS TÉCNICOS DE MUESTREO</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364617"/>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2597</TotalTime>
  <Words>1695</Words>
  <Application>Microsoft Office PowerPoint</Application>
  <PresentationFormat>Panorámica</PresentationFormat>
  <Paragraphs>182</Paragraphs>
  <Slides>32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32</vt:i4>
      </vt:variant>
    </vt:vector>
  </HeadingPairs>
  <TitlesOfParts>
    <vt:vector size="40" baseType="lpstr">
      <vt:lpstr>Arial</vt:lpstr>
      <vt:lpstr>Arial Black</vt:lpstr>
      <vt:lpstr>Calibri</vt:lpstr>
      <vt:lpstr>Cambria Math</vt:lpstr>
      <vt:lpstr>Courier New</vt:lpstr>
      <vt:lpstr>Times New Roman</vt:lpstr>
      <vt:lpstr>Wingdings</vt:lpstr>
      <vt:lpstr>Diseño predeterminado</vt:lpstr>
      <vt:lpstr>TÉCNICAS DE MUESTREO CON SPSS Y STATA</vt:lpstr>
      <vt:lpstr>Presentación de PowerPoint</vt:lpstr>
      <vt:lpstr> GENERALIDADES DE MUESTREO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dc:title>
  <dc:creator>ganchante</dc:creator>
  <cp:lastModifiedBy>GAMER</cp:lastModifiedBy>
  <cp:revision>217</cp:revision>
  <dcterms:created xsi:type="dcterms:W3CDTF">2009-08-27T22:46:47Z</dcterms:created>
  <dcterms:modified xsi:type="dcterms:W3CDTF">2022-07-22T03:45:09Z</dcterms:modified>
</cp:coreProperties>
</file>