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592" r:id="rId2"/>
    <p:sldId id="299" r:id="rId3"/>
    <p:sldId id="294" r:id="rId4"/>
    <p:sldId id="549" r:id="rId5"/>
    <p:sldId id="548" r:id="rId6"/>
    <p:sldId id="550" r:id="rId7"/>
    <p:sldId id="582" r:id="rId8"/>
    <p:sldId id="583" r:id="rId9"/>
    <p:sldId id="593" r:id="rId10"/>
    <p:sldId id="585" r:id="rId11"/>
    <p:sldId id="586" r:id="rId12"/>
    <p:sldId id="587" r:id="rId13"/>
    <p:sldId id="588" r:id="rId14"/>
    <p:sldId id="589" r:id="rId15"/>
    <p:sldId id="590" r:id="rId16"/>
    <p:sldId id="591" r:id="rId17"/>
    <p:sldId id="523" r:id="rId18"/>
    <p:sldId id="551" r:id="rId19"/>
    <p:sldId id="552" r:id="rId20"/>
    <p:sldId id="553" r:id="rId21"/>
    <p:sldId id="554" r:id="rId22"/>
    <p:sldId id="556" r:id="rId23"/>
    <p:sldId id="557" r:id="rId24"/>
    <p:sldId id="558" r:id="rId25"/>
    <p:sldId id="559" r:id="rId26"/>
    <p:sldId id="555" r:id="rId27"/>
    <p:sldId id="543" r:id="rId28"/>
    <p:sldId id="544" r:id="rId29"/>
    <p:sldId id="547" r:id="rId30"/>
    <p:sldId id="524" r:id="rId31"/>
    <p:sldId id="546" r:id="rId32"/>
    <p:sldId id="545" r:id="rId33"/>
    <p:sldId id="527" r:id="rId34"/>
    <p:sldId id="528" r:id="rId35"/>
    <p:sldId id="529"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 id="572" r:id="rId49"/>
    <p:sldId id="573" r:id="rId50"/>
    <p:sldId id="574" r:id="rId51"/>
    <p:sldId id="575" r:id="rId52"/>
    <p:sldId id="576" r:id="rId53"/>
    <p:sldId id="577" r:id="rId54"/>
    <p:sldId id="578" r:id="rId55"/>
    <p:sldId id="579" r:id="rId56"/>
    <p:sldId id="580" r:id="rId57"/>
  </p:sldIdLst>
  <p:sldSz cx="12192000" cy="6858000"/>
  <p:notesSz cx="6811963" cy="99425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0000"/>
    <a:srgbClr val="669900"/>
    <a:srgbClr val="EA2E64"/>
    <a:srgbClr val="D8164D"/>
    <a:srgbClr val="FF5050"/>
    <a:srgbClr val="339933"/>
    <a:srgbClr val="3CCC9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72" d="100"/>
          <a:sy n="72" d="100"/>
        </p:scale>
        <p:origin x="654" y="72"/>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38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3DC63F-2F76-47E9-8317-2DFDFA653226}" type="doc">
      <dgm:prSet loTypeId="urn:microsoft.com/office/officeart/2005/8/layout/cycle3" loCatId="cycle" qsTypeId="urn:microsoft.com/office/officeart/2005/8/quickstyle/simple1" qsCatId="simple" csTypeId="urn:microsoft.com/office/officeart/2005/8/colors/colorful4" csCatId="colorful" phldr="1"/>
      <dgm:spPr/>
      <dgm:t>
        <a:bodyPr/>
        <a:lstStyle/>
        <a:p>
          <a:endParaRPr lang="es-ES"/>
        </a:p>
      </dgm:t>
    </dgm:pt>
    <dgm:pt modelId="{658EA521-36DE-4F37-8A85-03535AC2F2DA}">
      <dgm:prSet phldrT="[Texto]" custT="1"/>
      <dgm:spPr>
        <a:solidFill>
          <a:srgbClr val="FFC000"/>
        </a:solidFill>
      </dgm:spPr>
      <dgm:t>
        <a:bodyPr/>
        <a:lstStyle/>
        <a:p>
          <a:r>
            <a:rPr lang="es-PE" sz="1400" dirty="0" smtClean="0">
              <a:solidFill>
                <a:schemeClr val="tx1"/>
              </a:solidFill>
              <a:latin typeface="Times New Roman" panose="02020603050405020304" pitchFamily="18" charset="0"/>
              <a:cs typeface="Times New Roman" panose="02020603050405020304" pitchFamily="18" charset="0"/>
            </a:rPr>
            <a:t>El análisis de la potencia de la prueba y el tamaño de la muestra (PSS) es esencial para el diseño de una investigación</a:t>
          </a:r>
          <a:endParaRPr lang="es-ES" sz="1400" dirty="0">
            <a:solidFill>
              <a:schemeClr val="tx1"/>
            </a:solidFill>
            <a:latin typeface="Times New Roman" panose="02020603050405020304" pitchFamily="18" charset="0"/>
            <a:cs typeface="Times New Roman" panose="02020603050405020304" pitchFamily="18" charset="0"/>
          </a:endParaRPr>
        </a:p>
      </dgm:t>
    </dgm:pt>
    <dgm:pt modelId="{D71FEE05-7307-445C-9681-94D37898B42A}" type="parTrans" cxnId="{44FDD80B-849C-47EC-9408-9DE03A01EB5E}">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A9392460-E885-4C59-8F5F-C6DAA9F7E1B7}" type="sibTrans" cxnId="{44FDD80B-849C-47EC-9408-9DE03A01EB5E}">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15313DC6-64A0-4634-8AE6-17479411A372}">
      <dgm:prSet phldrT="[Texto]" custT="1"/>
      <dgm:spPr>
        <a:solidFill>
          <a:srgbClr val="669900"/>
        </a:solidFill>
      </dgm:spPr>
      <dgm:t>
        <a:bodyPr/>
        <a:lstStyle/>
        <a:p>
          <a:r>
            <a:rPr lang="es-PE" sz="1400" dirty="0" smtClean="0">
              <a:solidFill>
                <a:schemeClr val="tx1"/>
              </a:solidFill>
              <a:latin typeface="Times New Roman" panose="02020603050405020304" pitchFamily="18" charset="0"/>
              <a:cs typeface="Times New Roman" panose="02020603050405020304" pitchFamily="18" charset="0"/>
            </a:rPr>
            <a:t>Ofrece la asignación óptima de los recursos del estudio para aumentar la probabilidad de que se logren con éxito el(os) objetivo(s) del estudio</a:t>
          </a:r>
          <a:endParaRPr lang="es-ES" sz="1400" dirty="0">
            <a:solidFill>
              <a:schemeClr val="tx1"/>
            </a:solidFill>
            <a:latin typeface="Times New Roman" panose="02020603050405020304" pitchFamily="18" charset="0"/>
            <a:cs typeface="Times New Roman" panose="02020603050405020304" pitchFamily="18" charset="0"/>
          </a:endParaRPr>
        </a:p>
      </dgm:t>
    </dgm:pt>
    <dgm:pt modelId="{3B25682B-4E5F-4351-AD67-D04C0C412F05}" type="parTrans" cxnId="{21C1FC87-9297-47B7-8DB0-D6D7195D0DDB}">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7D32DC61-CB4D-459B-8855-9D1FDF349BEA}" type="sibTrans" cxnId="{21C1FC87-9297-47B7-8DB0-D6D7195D0DDB}">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E7774720-5478-42C5-B176-808F623F6BFB}">
      <dgm:prSet phldrT="[Texto]" custT="1"/>
      <dgm:spPr>
        <a:solidFill>
          <a:srgbClr val="D8164D"/>
        </a:solidFill>
      </dgm:spPr>
      <dgm:t>
        <a:bodyPr/>
        <a:lstStyle/>
        <a:p>
          <a:r>
            <a:rPr lang="es-PE" sz="1400" smtClean="0">
              <a:solidFill>
                <a:schemeClr val="tx1"/>
              </a:solidFill>
              <a:latin typeface="Times New Roman" panose="02020603050405020304" pitchFamily="18" charset="0"/>
              <a:cs typeface="Times New Roman" panose="02020603050405020304" pitchFamily="18" charset="0"/>
            </a:rPr>
            <a:t>¿Cuántos sujetos necesitamos en un estudio para lograr alcanzar los objetivos planteados? </a:t>
          </a:r>
          <a:endParaRPr lang="es-ES" sz="1400" dirty="0">
            <a:solidFill>
              <a:schemeClr val="tx1"/>
            </a:solidFill>
            <a:latin typeface="Times New Roman" panose="02020603050405020304" pitchFamily="18" charset="0"/>
            <a:cs typeface="Times New Roman" panose="02020603050405020304" pitchFamily="18" charset="0"/>
          </a:endParaRPr>
        </a:p>
      </dgm:t>
    </dgm:pt>
    <dgm:pt modelId="{509511FE-ED13-46A4-B698-75E42E1ABF19}" type="parTrans" cxnId="{6C38B934-8FA8-4B02-9798-C52E953540F4}">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39EF7667-ECD4-42FC-B6AF-8797CB3E51AF}" type="sibTrans" cxnId="{6C38B934-8FA8-4B02-9798-C52E953540F4}">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4FAB2ECE-31A1-4A9E-8F78-08CD2F7BC878}">
      <dgm:prSet phldrT="[Texto]" custT="1"/>
      <dgm:spPr>
        <a:solidFill>
          <a:schemeClr val="accent6">
            <a:lumMod val="60000"/>
            <a:lumOff val="40000"/>
          </a:schemeClr>
        </a:solidFill>
      </dgm:spPr>
      <dgm:t>
        <a:bodyPr/>
        <a:lstStyle/>
        <a:p>
          <a:r>
            <a:rPr lang="es-PE" sz="1400" smtClean="0">
              <a:solidFill>
                <a:schemeClr val="tx1"/>
              </a:solidFill>
              <a:latin typeface="Times New Roman" panose="02020603050405020304" pitchFamily="18" charset="0"/>
              <a:cs typeface="Times New Roman" panose="02020603050405020304" pitchFamily="18" charset="0"/>
            </a:rPr>
            <a:t>Un estudio con muy pocos sujetos puede tener una probabilidad pequeña de detectar un efecto importante</a:t>
          </a:r>
          <a:endParaRPr lang="es-ES" sz="1400" dirty="0">
            <a:solidFill>
              <a:schemeClr val="tx1"/>
            </a:solidFill>
            <a:latin typeface="Times New Roman" panose="02020603050405020304" pitchFamily="18" charset="0"/>
            <a:cs typeface="Times New Roman" panose="02020603050405020304" pitchFamily="18" charset="0"/>
          </a:endParaRPr>
        </a:p>
      </dgm:t>
    </dgm:pt>
    <dgm:pt modelId="{B9CA90A7-9245-45FD-A1EF-D4D118BF2FCC}" type="parTrans" cxnId="{142A0A0E-C854-4C45-8A0D-945D3EEC43A0}">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4C1EECC3-8E98-420E-8373-FDB954DD4944}" type="sibTrans" cxnId="{142A0A0E-C854-4C45-8A0D-945D3EEC43A0}">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142EC25C-0051-4944-AA4D-F0A100ABF33A}">
      <dgm:prSet phldrT="[Texto]" custT="1"/>
      <dgm:spPr>
        <a:solidFill>
          <a:schemeClr val="accent3">
            <a:lumMod val="65000"/>
          </a:schemeClr>
        </a:solidFill>
      </dgm:spPr>
      <dgm:t>
        <a:bodyPr/>
        <a:lstStyle/>
        <a:p>
          <a:r>
            <a:rPr lang="es-PE" sz="1400" smtClean="0">
              <a:solidFill>
                <a:schemeClr val="tx1"/>
              </a:solidFill>
              <a:latin typeface="Times New Roman" panose="02020603050405020304" pitchFamily="18" charset="0"/>
              <a:cs typeface="Times New Roman" panose="02020603050405020304" pitchFamily="18" charset="0"/>
            </a:rPr>
            <a:t>un estudio con demasiados sujetos puede ofrecer muy poca ganancia y por lo tanto se perderá tiempo y recursos</a:t>
          </a:r>
          <a:endParaRPr lang="es-ES" sz="1400" dirty="0">
            <a:solidFill>
              <a:schemeClr val="tx1"/>
            </a:solidFill>
            <a:latin typeface="Times New Roman" panose="02020603050405020304" pitchFamily="18" charset="0"/>
            <a:cs typeface="Times New Roman" panose="02020603050405020304" pitchFamily="18" charset="0"/>
          </a:endParaRPr>
        </a:p>
      </dgm:t>
    </dgm:pt>
    <dgm:pt modelId="{8EAA6294-507C-4229-A1C1-9E0242F8FDC8}" type="parTrans" cxnId="{25745A50-121B-4FF6-BFEE-C2B173E7FEA2}">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8CD7FBFF-8391-4CFD-AE2A-DC24AB108647}" type="sibTrans" cxnId="{25745A50-121B-4FF6-BFEE-C2B173E7FEA2}">
      <dgm:prSet/>
      <dgm:spPr/>
      <dgm:t>
        <a:bodyPr/>
        <a:lstStyle/>
        <a:p>
          <a:endParaRPr lang="es-ES" sz="1400">
            <a:solidFill>
              <a:schemeClr val="tx1"/>
            </a:solidFill>
            <a:latin typeface="Times New Roman" panose="02020603050405020304" pitchFamily="18" charset="0"/>
            <a:cs typeface="Times New Roman" panose="02020603050405020304" pitchFamily="18" charset="0"/>
          </a:endParaRPr>
        </a:p>
      </dgm:t>
    </dgm:pt>
    <dgm:pt modelId="{75F800F6-BCA8-426C-8B00-7ACC38E1B513}" type="pres">
      <dgm:prSet presAssocID="{EB3DC63F-2F76-47E9-8317-2DFDFA653226}" presName="Name0" presStyleCnt="0">
        <dgm:presLayoutVars>
          <dgm:dir/>
          <dgm:resizeHandles val="exact"/>
        </dgm:presLayoutVars>
      </dgm:prSet>
      <dgm:spPr/>
      <dgm:t>
        <a:bodyPr/>
        <a:lstStyle/>
        <a:p>
          <a:endParaRPr lang="es-ES"/>
        </a:p>
      </dgm:t>
    </dgm:pt>
    <dgm:pt modelId="{A3723F37-7F90-47F2-9BAC-1EFF00F58430}" type="pres">
      <dgm:prSet presAssocID="{EB3DC63F-2F76-47E9-8317-2DFDFA653226}" presName="cycle" presStyleCnt="0"/>
      <dgm:spPr/>
    </dgm:pt>
    <dgm:pt modelId="{DDD93B20-1CB6-4101-8673-1EB307621A00}" type="pres">
      <dgm:prSet presAssocID="{658EA521-36DE-4F37-8A85-03535AC2F2DA}" presName="nodeFirstNode" presStyleLbl="node1" presStyleIdx="0" presStyleCnt="5">
        <dgm:presLayoutVars>
          <dgm:bulletEnabled val="1"/>
        </dgm:presLayoutVars>
      </dgm:prSet>
      <dgm:spPr/>
      <dgm:t>
        <a:bodyPr/>
        <a:lstStyle/>
        <a:p>
          <a:endParaRPr lang="es-ES"/>
        </a:p>
      </dgm:t>
    </dgm:pt>
    <dgm:pt modelId="{0091A2F8-C934-4E42-8A14-A51AD29CA663}" type="pres">
      <dgm:prSet presAssocID="{A9392460-E885-4C59-8F5F-C6DAA9F7E1B7}" presName="sibTransFirstNode" presStyleLbl="bgShp" presStyleIdx="0" presStyleCnt="1"/>
      <dgm:spPr/>
      <dgm:t>
        <a:bodyPr/>
        <a:lstStyle/>
        <a:p>
          <a:endParaRPr lang="es-ES"/>
        </a:p>
      </dgm:t>
    </dgm:pt>
    <dgm:pt modelId="{FF8D9507-A0F4-48C0-B907-3431C405DFEE}" type="pres">
      <dgm:prSet presAssocID="{15313DC6-64A0-4634-8AE6-17479411A372}" presName="nodeFollowingNodes" presStyleLbl="node1" presStyleIdx="1" presStyleCnt="5">
        <dgm:presLayoutVars>
          <dgm:bulletEnabled val="1"/>
        </dgm:presLayoutVars>
      </dgm:prSet>
      <dgm:spPr/>
      <dgm:t>
        <a:bodyPr/>
        <a:lstStyle/>
        <a:p>
          <a:endParaRPr lang="es-ES"/>
        </a:p>
      </dgm:t>
    </dgm:pt>
    <dgm:pt modelId="{60400314-EB09-46AD-99E2-3B3F0B6B94B9}" type="pres">
      <dgm:prSet presAssocID="{E7774720-5478-42C5-B176-808F623F6BFB}" presName="nodeFollowingNodes" presStyleLbl="node1" presStyleIdx="2" presStyleCnt="5">
        <dgm:presLayoutVars>
          <dgm:bulletEnabled val="1"/>
        </dgm:presLayoutVars>
      </dgm:prSet>
      <dgm:spPr/>
      <dgm:t>
        <a:bodyPr/>
        <a:lstStyle/>
        <a:p>
          <a:endParaRPr lang="es-ES"/>
        </a:p>
      </dgm:t>
    </dgm:pt>
    <dgm:pt modelId="{BC4868B2-9701-48F1-9EF9-4E894069E8FD}" type="pres">
      <dgm:prSet presAssocID="{4FAB2ECE-31A1-4A9E-8F78-08CD2F7BC878}" presName="nodeFollowingNodes" presStyleLbl="node1" presStyleIdx="3" presStyleCnt="5">
        <dgm:presLayoutVars>
          <dgm:bulletEnabled val="1"/>
        </dgm:presLayoutVars>
      </dgm:prSet>
      <dgm:spPr/>
      <dgm:t>
        <a:bodyPr/>
        <a:lstStyle/>
        <a:p>
          <a:endParaRPr lang="es-ES"/>
        </a:p>
      </dgm:t>
    </dgm:pt>
    <dgm:pt modelId="{CB0C3241-1475-4B4D-94D4-3253AC1A9D84}" type="pres">
      <dgm:prSet presAssocID="{142EC25C-0051-4944-AA4D-F0A100ABF33A}" presName="nodeFollowingNodes" presStyleLbl="node1" presStyleIdx="4" presStyleCnt="5" custRadScaleRad="109604" custRadScaleInc="-3468">
        <dgm:presLayoutVars>
          <dgm:bulletEnabled val="1"/>
        </dgm:presLayoutVars>
      </dgm:prSet>
      <dgm:spPr/>
      <dgm:t>
        <a:bodyPr/>
        <a:lstStyle/>
        <a:p>
          <a:endParaRPr lang="es-ES"/>
        </a:p>
      </dgm:t>
    </dgm:pt>
  </dgm:ptLst>
  <dgm:cxnLst>
    <dgm:cxn modelId="{44FDD80B-849C-47EC-9408-9DE03A01EB5E}" srcId="{EB3DC63F-2F76-47E9-8317-2DFDFA653226}" destId="{658EA521-36DE-4F37-8A85-03535AC2F2DA}" srcOrd="0" destOrd="0" parTransId="{D71FEE05-7307-445C-9681-94D37898B42A}" sibTransId="{A9392460-E885-4C59-8F5F-C6DAA9F7E1B7}"/>
    <dgm:cxn modelId="{01AF835C-F000-4FA7-A318-0ED8058B3131}" type="presOf" srcId="{EB3DC63F-2F76-47E9-8317-2DFDFA653226}" destId="{75F800F6-BCA8-426C-8B00-7ACC38E1B513}" srcOrd="0" destOrd="0" presId="urn:microsoft.com/office/officeart/2005/8/layout/cycle3"/>
    <dgm:cxn modelId="{252600C8-5E0B-43D5-9D2C-743C391DB2E0}" type="presOf" srcId="{658EA521-36DE-4F37-8A85-03535AC2F2DA}" destId="{DDD93B20-1CB6-4101-8673-1EB307621A00}" srcOrd="0" destOrd="0" presId="urn:microsoft.com/office/officeart/2005/8/layout/cycle3"/>
    <dgm:cxn modelId="{BC1DEA39-5CA9-4873-9BE1-962C4DF1F994}" type="presOf" srcId="{A9392460-E885-4C59-8F5F-C6DAA9F7E1B7}" destId="{0091A2F8-C934-4E42-8A14-A51AD29CA663}" srcOrd="0" destOrd="0" presId="urn:microsoft.com/office/officeart/2005/8/layout/cycle3"/>
    <dgm:cxn modelId="{21C1FC87-9297-47B7-8DB0-D6D7195D0DDB}" srcId="{EB3DC63F-2F76-47E9-8317-2DFDFA653226}" destId="{15313DC6-64A0-4634-8AE6-17479411A372}" srcOrd="1" destOrd="0" parTransId="{3B25682B-4E5F-4351-AD67-D04C0C412F05}" sibTransId="{7D32DC61-CB4D-459B-8855-9D1FDF349BEA}"/>
    <dgm:cxn modelId="{7EDE7958-43B2-4653-B4EE-A08971DFABF8}" type="presOf" srcId="{15313DC6-64A0-4634-8AE6-17479411A372}" destId="{FF8D9507-A0F4-48C0-B907-3431C405DFEE}" srcOrd="0" destOrd="0" presId="urn:microsoft.com/office/officeart/2005/8/layout/cycle3"/>
    <dgm:cxn modelId="{01D4DD99-9E12-47A6-9BF8-547C28061C96}" type="presOf" srcId="{142EC25C-0051-4944-AA4D-F0A100ABF33A}" destId="{CB0C3241-1475-4B4D-94D4-3253AC1A9D84}" srcOrd="0" destOrd="0" presId="urn:microsoft.com/office/officeart/2005/8/layout/cycle3"/>
    <dgm:cxn modelId="{A070A9C8-04B7-43CD-AB5C-A051FFBCBFB7}" type="presOf" srcId="{E7774720-5478-42C5-B176-808F623F6BFB}" destId="{60400314-EB09-46AD-99E2-3B3F0B6B94B9}" srcOrd="0" destOrd="0" presId="urn:microsoft.com/office/officeart/2005/8/layout/cycle3"/>
    <dgm:cxn modelId="{6C38B934-8FA8-4B02-9798-C52E953540F4}" srcId="{EB3DC63F-2F76-47E9-8317-2DFDFA653226}" destId="{E7774720-5478-42C5-B176-808F623F6BFB}" srcOrd="2" destOrd="0" parTransId="{509511FE-ED13-46A4-B698-75E42E1ABF19}" sibTransId="{39EF7667-ECD4-42FC-B6AF-8797CB3E51AF}"/>
    <dgm:cxn modelId="{C0368C19-FBA7-478B-9FA7-71729C9F1794}" type="presOf" srcId="{4FAB2ECE-31A1-4A9E-8F78-08CD2F7BC878}" destId="{BC4868B2-9701-48F1-9EF9-4E894069E8FD}" srcOrd="0" destOrd="0" presId="urn:microsoft.com/office/officeart/2005/8/layout/cycle3"/>
    <dgm:cxn modelId="{25745A50-121B-4FF6-BFEE-C2B173E7FEA2}" srcId="{EB3DC63F-2F76-47E9-8317-2DFDFA653226}" destId="{142EC25C-0051-4944-AA4D-F0A100ABF33A}" srcOrd="4" destOrd="0" parTransId="{8EAA6294-507C-4229-A1C1-9E0242F8FDC8}" sibTransId="{8CD7FBFF-8391-4CFD-AE2A-DC24AB108647}"/>
    <dgm:cxn modelId="{142A0A0E-C854-4C45-8A0D-945D3EEC43A0}" srcId="{EB3DC63F-2F76-47E9-8317-2DFDFA653226}" destId="{4FAB2ECE-31A1-4A9E-8F78-08CD2F7BC878}" srcOrd="3" destOrd="0" parTransId="{B9CA90A7-9245-45FD-A1EF-D4D118BF2FCC}" sibTransId="{4C1EECC3-8E98-420E-8373-FDB954DD4944}"/>
    <dgm:cxn modelId="{FC1D8A1C-C371-40C1-BF89-362336EEC6A4}" type="presParOf" srcId="{75F800F6-BCA8-426C-8B00-7ACC38E1B513}" destId="{A3723F37-7F90-47F2-9BAC-1EFF00F58430}" srcOrd="0" destOrd="0" presId="urn:microsoft.com/office/officeart/2005/8/layout/cycle3"/>
    <dgm:cxn modelId="{7B47B577-BE77-4EBB-B58D-A356B4650D1B}" type="presParOf" srcId="{A3723F37-7F90-47F2-9BAC-1EFF00F58430}" destId="{DDD93B20-1CB6-4101-8673-1EB307621A00}" srcOrd="0" destOrd="0" presId="urn:microsoft.com/office/officeart/2005/8/layout/cycle3"/>
    <dgm:cxn modelId="{00C5FDE3-F8FB-49AD-A1AE-98A9960DAEF5}" type="presParOf" srcId="{A3723F37-7F90-47F2-9BAC-1EFF00F58430}" destId="{0091A2F8-C934-4E42-8A14-A51AD29CA663}" srcOrd="1" destOrd="0" presId="urn:microsoft.com/office/officeart/2005/8/layout/cycle3"/>
    <dgm:cxn modelId="{F21A1D72-C54C-490E-8667-F1E19DB400A8}" type="presParOf" srcId="{A3723F37-7F90-47F2-9BAC-1EFF00F58430}" destId="{FF8D9507-A0F4-48C0-B907-3431C405DFEE}" srcOrd="2" destOrd="0" presId="urn:microsoft.com/office/officeart/2005/8/layout/cycle3"/>
    <dgm:cxn modelId="{348095FF-766E-43DD-95A2-DC5FC6F5A38B}" type="presParOf" srcId="{A3723F37-7F90-47F2-9BAC-1EFF00F58430}" destId="{60400314-EB09-46AD-99E2-3B3F0B6B94B9}" srcOrd="3" destOrd="0" presId="urn:microsoft.com/office/officeart/2005/8/layout/cycle3"/>
    <dgm:cxn modelId="{EF9E9CB8-F1DE-488E-8D8D-BB7EF60460BA}" type="presParOf" srcId="{A3723F37-7F90-47F2-9BAC-1EFF00F58430}" destId="{BC4868B2-9701-48F1-9EF9-4E894069E8FD}" srcOrd="4" destOrd="0" presId="urn:microsoft.com/office/officeart/2005/8/layout/cycle3"/>
    <dgm:cxn modelId="{9624760C-9D7B-4BFE-9664-C54F6AF76192}" type="presParOf" srcId="{A3723F37-7F90-47F2-9BAC-1EFF00F58430}" destId="{CB0C3241-1475-4B4D-94D4-3253AC1A9D8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C32B05-62EA-407A-B21C-2310C7945705}" type="doc">
      <dgm:prSet loTypeId="urn:microsoft.com/office/officeart/2009/layout/ReverseList" loCatId="relationship" qsTypeId="urn:microsoft.com/office/officeart/2005/8/quickstyle/simple4" qsCatId="simple" csTypeId="urn:microsoft.com/office/officeart/2005/8/colors/colorful5" csCatId="colorful" phldr="1"/>
      <dgm:spPr/>
      <dgm:t>
        <a:bodyPr/>
        <a:lstStyle/>
        <a:p>
          <a:endParaRPr lang="en-US"/>
        </a:p>
      </dgm:t>
    </dgm:pt>
    <dgm:pt modelId="{8EA7219F-BDB2-48EB-9EEB-3133522D132E}">
      <dgm:prSet phldrT="[Text]" custT="1"/>
      <dgm:spPr>
        <a:xfrm rot="16200000">
          <a:off x="1362475" y="971398"/>
          <a:ext cx="2056954" cy="1257016"/>
        </a:xfrm>
        <a:prstGeom prst="round2SameRect">
          <a:avLst>
            <a:gd name="adj1" fmla="val 16670"/>
            <a:gd name="adj2" fmla="val 0"/>
          </a:avLst>
        </a:prstGeom>
        <a:solidFill>
          <a:srgbClr val="C0392B">
            <a:tint val="50000"/>
            <a:hueOff val="0"/>
            <a:satOff val="0"/>
            <a:lumOff val="0"/>
            <a:alphaOff val="0"/>
          </a:srgbClr>
        </a:solidFill>
        <a:ln>
          <a:noFill/>
        </a:ln>
        <a:effectLst/>
      </dgm:spPr>
      <dgm:t>
        <a:bodyPr/>
        <a:lstStyle/>
        <a:p>
          <a:pPr algn="just">
            <a:lnSpc>
              <a:spcPct val="150000"/>
            </a:lnSpc>
          </a:pPr>
          <a:r>
            <a:rPr lang="es-PE" sz="1600" dirty="0" smtClean="0">
              <a:solidFill>
                <a:schemeClr val="tx1"/>
              </a:solidFill>
              <a:latin typeface="Times New Roman" panose="02020603050405020304" pitchFamily="18" charset="0"/>
              <a:cs typeface="Times New Roman" panose="02020603050405020304" pitchFamily="18" charset="0"/>
            </a:rPr>
            <a:t>¿Cuáles son las posibilidades de alcanzar los objetivos de un estudio con los recursos disponibles?</a:t>
          </a:r>
          <a:endParaRPr lang="es-PE" sz="16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3EE8403A-CB7C-4815-85BD-AEBCAEB71B37}" type="parTrans" cxnId="{58AD7EEF-D408-406B-87EE-4691D4C30668}">
      <dgm:prSet/>
      <dgm:spPr/>
      <dgm:t>
        <a:bodyPr/>
        <a:lstStyle/>
        <a:p>
          <a:pPr>
            <a:lnSpc>
              <a:spcPct val="150000"/>
            </a:lnSpc>
          </a:pPr>
          <a:endParaRPr lang="es-PE" sz="1600" noProof="0" dirty="0">
            <a:latin typeface="Times New Roman" panose="02020603050405020304" pitchFamily="18" charset="0"/>
            <a:cs typeface="Times New Roman" panose="02020603050405020304" pitchFamily="18" charset="0"/>
          </a:endParaRPr>
        </a:p>
      </dgm:t>
    </dgm:pt>
    <dgm:pt modelId="{C94B7947-85DC-4B21-BB99-DF8438356F98}" type="sibTrans" cxnId="{58AD7EEF-D408-406B-87EE-4691D4C30668}">
      <dgm:prSet/>
      <dgm:spPr/>
      <dgm:t>
        <a:bodyPr/>
        <a:lstStyle/>
        <a:p>
          <a:pPr>
            <a:lnSpc>
              <a:spcPct val="150000"/>
            </a:lnSpc>
          </a:pPr>
          <a:endParaRPr lang="es-PE" sz="1600" noProof="0" dirty="0">
            <a:latin typeface="Times New Roman" panose="02020603050405020304" pitchFamily="18" charset="0"/>
            <a:cs typeface="Times New Roman" panose="02020603050405020304" pitchFamily="18" charset="0"/>
          </a:endParaRPr>
        </a:p>
      </dgm:t>
    </dgm:pt>
    <dgm:pt modelId="{54A10F5D-C417-4F97-8612-CE684295DDDD}">
      <dgm:prSet phldrT="[Text]" custT="1"/>
      <dgm:spPr>
        <a:xfrm rot="5400000">
          <a:off x="2676570" y="971398"/>
          <a:ext cx="2056954" cy="1257016"/>
        </a:xfrm>
        <a:prstGeom prst="round2SameRect">
          <a:avLst>
            <a:gd name="adj1" fmla="val 16670"/>
            <a:gd name="adj2" fmla="val 0"/>
          </a:avLst>
        </a:prstGeom>
        <a:solidFill>
          <a:srgbClr val="C0392B">
            <a:tint val="50000"/>
            <a:hueOff val="12657968"/>
            <a:satOff val="-36101"/>
            <a:lumOff val="9603"/>
            <a:alphaOff val="0"/>
          </a:srgbClr>
        </a:solidFill>
        <a:ln>
          <a:noFill/>
        </a:ln>
        <a:effectLst/>
      </dgm:spPr>
      <dgm:t>
        <a:bodyPr/>
        <a:lstStyle/>
        <a:p>
          <a:pPr>
            <a:lnSpc>
              <a:spcPct val="150000"/>
            </a:lnSpc>
          </a:pPr>
          <a:r>
            <a:rPr lang="es-PE" sz="1600" dirty="0" smtClean="0">
              <a:solidFill>
                <a:schemeClr val="tx1"/>
              </a:solidFill>
              <a:latin typeface="Times New Roman" panose="02020603050405020304" pitchFamily="18" charset="0"/>
              <a:cs typeface="Times New Roman" panose="02020603050405020304" pitchFamily="18" charset="0"/>
            </a:rPr>
            <a:t>¿O cuál es el menor efecto que se  puede detectar en un estudio dados los recursos disponibles?</a:t>
          </a:r>
          <a:endParaRPr lang="es-PE" sz="16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8ABDAA28-1E03-411B-BC21-8D931DE3C43E}" type="parTrans" cxnId="{517AFA30-BB19-43D1-84E3-E6B4C9B9E30A}">
      <dgm:prSet/>
      <dgm:spPr/>
      <dgm:t>
        <a:bodyPr/>
        <a:lstStyle/>
        <a:p>
          <a:pPr>
            <a:lnSpc>
              <a:spcPct val="150000"/>
            </a:lnSpc>
          </a:pPr>
          <a:endParaRPr lang="es-PE" sz="1600" noProof="0" dirty="0">
            <a:latin typeface="Times New Roman" panose="02020603050405020304" pitchFamily="18" charset="0"/>
            <a:cs typeface="Times New Roman" panose="02020603050405020304" pitchFamily="18" charset="0"/>
          </a:endParaRPr>
        </a:p>
      </dgm:t>
    </dgm:pt>
    <dgm:pt modelId="{60811977-1F2E-41FC-8E06-EBD37DD18733}" type="sibTrans" cxnId="{517AFA30-BB19-43D1-84E3-E6B4C9B9E30A}">
      <dgm:prSet/>
      <dgm:spPr/>
      <dgm:t>
        <a:bodyPr/>
        <a:lstStyle/>
        <a:p>
          <a:pPr>
            <a:lnSpc>
              <a:spcPct val="150000"/>
            </a:lnSpc>
          </a:pPr>
          <a:endParaRPr lang="es-PE" sz="1600" noProof="0" dirty="0">
            <a:latin typeface="Times New Roman" panose="02020603050405020304" pitchFamily="18" charset="0"/>
            <a:cs typeface="Times New Roman" panose="02020603050405020304" pitchFamily="18" charset="0"/>
          </a:endParaRPr>
        </a:p>
      </dgm:t>
    </dgm:pt>
    <dgm:pt modelId="{4735F7D5-C423-46F6-A2D6-A16A7B27AEBA}" type="pres">
      <dgm:prSet presAssocID="{B9C32B05-62EA-407A-B21C-2310C7945705}" presName="Name0" presStyleCnt="0">
        <dgm:presLayoutVars>
          <dgm:chMax val="2"/>
          <dgm:chPref val="2"/>
          <dgm:animLvl val="lvl"/>
        </dgm:presLayoutVars>
      </dgm:prSet>
      <dgm:spPr/>
      <dgm:t>
        <a:bodyPr/>
        <a:lstStyle/>
        <a:p>
          <a:endParaRPr lang="en-US"/>
        </a:p>
      </dgm:t>
    </dgm:pt>
    <dgm:pt modelId="{0E16AB51-252C-4E4D-9553-A9BE6ADF5998}" type="pres">
      <dgm:prSet presAssocID="{B9C32B05-62EA-407A-B21C-2310C7945705}" presName="LeftText" presStyleLbl="revTx" presStyleIdx="0" presStyleCnt="0">
        <dgm:presLayoutVars>
          <dgm:bulletEnabled val="1"/>
        </dgm:presLayoutVars>
      </dgm:prSet>
      <dgm:spPr/>
      <dgm:t>
        <a:bodyPr/>
        <a:lstStyle/>
        <a:p>
          <a:endParaRPr lang="en-US"/>
        </a:p>
      </dgm:t>
    </dgm:pt>
    <dgm:pt modelId="{E43DDDA5-5E1C-4B04-9947-D6454BB2D673}" type="pres">
      <dgm:prSet presAssocID="{B9C32B05-62EA-407A-B21C-2310C7945705}" presName="LeftNode" presStyleLbl="bgImgPlace1" presStyleIdx="0" presStyleCnt="2">
        <dgm:presLayoutVars>
          <dgm:chMax val="2"/>
          <dgm:chPref val="2"/>
        </dgm:presLayoutVars>
      </dgm:prSet>
      <dgm:spPr/>
      <dgm:t>
        <a:bodyPr/>
        <a:lstStyle/>
        <a:p>
          <a:endParaRPr lang="en-US"/>
        </a:p>
      </dgm:t>
    </dgm:pt>
    <dgm:pt modelId="{3DAC24AC-D640-409F-B941-444E3818AE6F}" type="pres">
      <dgm:prSet presAssocID="{B9C32B05-62EA-407A-B21C-2310C7945705}" presName="RightText" presStyleLbl="revTx" presStyleIdx="0" presStyleCnt="0">
        <dgm:presLayoutVars>
          <dgm:bulletEnabled val="1"/>
        </dgm:presLayoutVars>
      </dgm:prSet>
      <dgm:spPr/>
      <dgm:t>
        <a:bodyPr/>
        <a:lstStyle/>
        <a:p>
          <a:endParaRPr lang="en-US"/>
        </a:p>
      </dgm:t>
    </dgm:pt>
    <dgm:pt modelId="{F94EB984-6925-4FB4-9F64-BE18EB708490}" type="pres">
      <dgm:prSet presAssocID="{B9C32B05-62EA-407A-B21C-2310C7945705}" presName="RightNode" presStyleLbl="bgImgPlace1" presStyleIdx="1" presStyleCnt="2">
        <dgm:presLayoutVars>
          <dgm:chMax val="0"/>
          <dgm:chPref val="0"/>
        </dgm:presLayoutVars>
      </dgm:prSet>
      <dgm:spPr/>
      <dgm:t>
        <a:bodyPr/>
        <a:lstStyle/>
        <a:p>
          <a:endParaRPr lang="en-US"/>
        </a:p>
      </dgm:t>
    </dgm:pt>
    <dgm:pt modelId="{191ED86E-DCC3-46B5-AA55-786B90D34780}" type="pres">
      <dgm:prSet presAssocID="{B9C32B05-62EA-407A-B21C-2310C7945705}" presName="TopArrow" presStyleLbl="node1" presStyleIdx="0" presStyleCnt="2"/>
      <dgm:spPr>
        <a:xfrm>
          <a:off x="2390823" y="0"/>
          <a:ext cx="1314095" cy="1314031"/>
        </a:xfrm>
        <a:prstGeom prst="circularArrow">
          <a:avLst>
            <a:gd name="adj1" fmla="val 12500"/>
            <a:gd name="adj2" fmla="val 1142322"/>
            <a:gd name="adj3" fmla="val 20457678"/>
            <a:gd name="adj4" fmla="val 10800000"/>
            <a:gd name="adj5" fmla="val 12500"/>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gm:spPr>
      <dgm:t>
        <a:bodyPr/>
        <a:lstStyle/>
        <a:p>
          <a:endParaRPr lang="en-US"/>
        </a:p>
      </dgm:t>
    </dgm:pt>
    <dgm:pt modelId="{E47994FB-CE8C-42E0-B2E3-7AA50E3E3E16}" type="pres">
      <dgm:prSet presAssocID="{B9C32B05-62EA-407A-B21C-2310C7945705}" presName="BottomArrow" presStyleLbl="node1" presStyleIdx="1" presStyleCnt="2"/>
      <dgm:spPr>
        <a:xfrm rot="10800000">
          <a:off x="2390823" y="1885461"/>
          <a:ext cx="1314095" cy="1314031"/>
        </a:xfrm>
        <a:prstGeom prst="circularArrow">
          <a:avLst>
            <a:gd name="adj1" fmla="val 12500"/>
            <a:gd name="adj2" fmla="val 1142322"/>
            <a:gd name="adj3" fmla="val 20457678"/>
            <a:gd name="adj4" fmla="val 10800000"/>
            <a:gd name="adj5" fmla="val 12500"/>
          </a:avLst>
        </a:prstGeom>
        <a:gradFill rotWithShape="0">
          <a:gsLst>
            <a:gs pos="0">
              <a:srgbClr val="C0392B">
                <a:hueOff val="12161639"/>
                <a:satOff val="-34374"/>
                <a:lumOff val="-21765"/>
                <a:alphaOff val="0"/>
                <a:satMod val="103000"/>
                <a:lumMod val="102000"/>
                <a:tint val="94000"/>
              </a:srgbClr>
            </a:gs>
            <a:gs pos="50000">
              <a:srgbClr val="C0392B">
                <a:hueOff val="12161639"/>
                <a:satOff val="-34374"/>
                <a:lumOff val="-21765"/>
                <a:alphaOff val="0"/>
                <a:satMod val="110000"/>
                <a:lumMod val="100000"/>
                <a:shade val="100000"/>
              </a:srgbClr>
            </a:gs>
            <a:gs pos="100000">
              <a:srgbClr val="C0392B">
                <a:hueOff val="12161639"/>
                <a:satOff val="-34374"/>
                <a:lumOff val="-21765"/>
                <a:alphaOff val="0"/>
                <a:lumMod val="99000"/>
                <a:satMod val="120000"/>
                <a:shade val="78000"/>
              </a:srgbClr>
            </a:gs>
          </a:gsLst>
          <a:lin ang="5400000" scaled="0"/>
        </a:gradFill>
        <a:ln>
          <a:noFill/>
        </a:ln>
        <a:effectLst/>
      </dgm:spPr>
      <dgm:t>
        <a:bodyPr/>
        <a:lstStyle/>
        <a:p>
          <a:endParaRPr lang="en-US"/>
        </a:p>
      </dgm:t>
    </dgm:pt>
  </dgm:ptLst>
  <dgm:cxnLst>
    <dgm:cxn modelId="{051CBD7A-27AA-4947-8DE0-C5789823D3CA}" type="presOf" srcId="{8EA7219F-BDB2-48EB-9EEB-3133522D132E}" destId="{E43DDDA5-5E1C-4B04-9947-D6454BB2D673}" srcOrd="1" destOrd="0" presId="urn:microsoft.com/office/officeart/2009/layout/ReverseList"/>
    <dgm:cxn modelId="{58AD7EEF-D408-406B-87EE-4691D4C30668}" srcId="{B9C32B05-62EA-407A-B21C-2310C7945705}" destId="{8EA7219F-BDB2-48EB-9EEB-3133522D132E}" srcOrd="0" destOrd="0" parTransId="{3EE8403A-CB7C-4815-85BD-AEBCAEB71B37}" sibTransId="{C94B7947-85DC-4B21-BB99-DF8438356F98}"/>
    <dgm:cxn modelId="{2998048D-524E-4F69-A4E3-3434E43A4711}" type="presOf" srcId="{8EA7219F-BDB2-48EB-9EEB-3133522D132E}" destId="{0E16AB51-252C-4E4D-9553-A9BE6ADF5998}" srcOrd="0" destOrd="0" presId="urn:microsoft.com/office/officeart/2009/layout/ReverseList"/>
    <dgm:cxn modelId="{219FE501-C96F-480B-AB3D-0C6E4ADF9D87}" type="presOf" srcId="{54A10F5D-C417-4F97-8612-CE684295DDDD}" destId="{3DAC24AC-D640-409F-B941-444E3818AE6F}" srcOrd="0" destOrd="0" presId="urn:microsoft.com/office/officeart/2009/layout/ReverseList"/>
    <dgm:cxn modelId="{695B8F16-E056-47B0-9241-E972664D666A}" type="presOf" srcId="{54A10F5D-C417-4F97-8612-CE684295DDDD}" destId="{F94EB984-6925-4FB4-9F64-BE18EB708490}" srcOrd="1" destOrd="0" presId="urn:microsoft.com/office/officeart/2009/layout/ReverseList"/>
    <dgm:cxn modelId="{517AFA30-BB19-43D1-84E3-E6B4C9B9E30A}" srcId="{B9C32B05-62EA-407A-B21C-2310C7945705}" destId="{54A10F5D-C417-4F97-8612-CE684295DDDD}" srcOrd="1" destOrd="0" parTransId="{8ABDAA28-1E03-411B-BC21-8D931DE3C43E}" sibTransId="{60811977-1F2E-41FC-8E06-EBD37DD18733}"/>
    <dgm:cxn modelId="{D180D942-1F3D-4E8A-B880-806BD728B84F}" type="presOf" srcId="{B9C32B05-62EA-407A-B21C-2310C7945705}" destId="{4735F7D5-C423-46F6-A2D6-A16A7B27AEBA}" srcOrd="0" destOrd="0" presId="urn:microsoft.com/office/officeart/2009/layout/ReverseList"/>
    <dgm:cxn modelId="{58D8E12C-2265-46CE-85A5-5E0A4C7DAF37}" type="presParOf" srcId="{4735F7D5-C423-46F6-A2D6-A16A7B27AEBA}" destId="{0E16AB51-252C-4E4D-9553-A9BE6ADF5998}" srcOrd="0" destOrd="0" presId="urn:microsoft.com/office/officeart/2009/layout/ReverseList"/>
    <dgm:cxn modelId="{14B6044D-9EC3-4143-BF34-B6AA10B7754E}" type="presParOf" srcId="{4735F7D5-C423-46F6-A2D6-A16A7B27AEBA}" destId="{E43DDDA5-5E1C-4B04-9947-D6454BB2D673}" srcOrd="1" destOrd="0" presId="urn:microsoft.com/office/officeart/2009/layout/ReverseList"/>
    <dgm:cxn modelId="{6C98AC3C-B338-4A7A-A015-007DD705AEEA}" type="presParOf" srcId="{4735F7D5-C423-46F6-A2D6-A16A7B27AEBA}" destId="{3DAC24AC-D640-409F-B941-444E3818AE6F}" srcOrd="2" destOrd="0" presId="urn:microsoft.com/office/officeart/2009/layout/ReverseList"/>
    <dgm:cxn modelId="{87AAD72C-D3E7-48B5-9A5B-A6778FCA5756}" type="presParOf" srcId="{4735F7D5-C423-46F6-A2D6-A16A7B27AEBA}" destId="{F94EB984-6925-4FB4-9F64-BE18EB708490}" srcOrd="3" destOrd="0" presId="urn:microsoft.com/office/officeart/2009/layout/ReverseList"/>
    <dgm:cxn modelId="{52406855-B645-4757-BC40-0FA77A0E6E6F}" type="presParOf" srcId="{4735F7D5-C423-46F6-A2D6-A16A7B27AEBA}" destId="{191ED86E-DCC3-46B5-AA55-786B90D34780}" srcOrd="4" destOrd="0" presId="urn:microsoft.com/office/officeart/2009/layout/ReverseList"/>
    <dgm:cxn modelId="{8BA17B36-C579-421E-98D6-4298C9CA46D5}" type="presParOf" srcId="{4735F7D5-C423-46F6-A2D6-A16A7B27AEBA}" destId="{E47994FB-CE8C-42E0-B2E3-7AA50E3E3E16}" srcOrd="5" destOrd="0" presId="urn:microsoft.com/office/officeart/2009/layout/ReverseLis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9C32B05-62EA-407A-B21C-2310C7945705}"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xfrm>
          <a:off x="0" y="0"/>
          <a:ext cx="4693920" cy="575908"/>
        </a:xfr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a:noFill/>
        </a:ln>
        <a:effectLst/>
      </dgm:spPr>
      <dgm:t>
        <a:bodyPr/>
        <a:lstStyle/>
        <a:p>
          <a:pPr algn="just">
            <a:lnSpc>
              <a:spcPct val="150000"/>
            </a:lnSpc>
          </a:pPr>
          <a:r>
            <a:rPr lang="es-PE" sz="1300" dirty="0" smtClean="0">
              <a:solidFill>
                <a:schemeClr val="tx1"/>
              </a:solidFill>
              <a:latin typeface="Times New Roman" panose="02020603050405020304" pitchFamily="18" charset="0"/>
              <a:cs typeface="Times New Roman" panose="02020603050405020304" pitchFamily="18" charset="0"/>
            </a:rPr>
            <a:t>Calcular el tamaño de la muestra directamente en función del nivel de significancia especificado, la potencia, el tamaño del efecto y otros parámetros del estudio</a:t>
          </a:r>
          <a:endParaRPr lang="es-PE" sz="1300" noProof="0" dirty="0">
            <a:solidFill>
              <a:sysClr val="window" lastClr="FFFFFF"/>
            </a:solidFill>
            <a:latin typeface="Times New Roman" panose="02020603050405020304" pitchFamily="18" charset="0"/>
            <a:ea typeface="+mn-ea"/>
            <a:cs typeface="Times New Roman" panose="02020603050405020304" pitchFamily="18" charset="0"/>
          </a:endParaRPr>
        </a:p>
      </dgm:t>
    </dgm:pt>
    <dgm:pt modelId="{51680ED1-AF6E-4B28-AE94-92B0EFB0DF7D}" type="parTrans" cxnId="{2AA9C11F-1F1D-428E-801A-47EAA766C99D}">
      <dgm:prSet/>
      <dgm:spPr/>
      <dgm:t>
        <a:bodyPr/>
        <a:lstStyle/>
        <a:p>
          <a:pPr algn="just">
            <a:lnSpc>
              <a:spcPct val="150000"/>
            </a:lnSpc>
          </a:pPr>
          <a:endParaRPr lang="es-PE" sz="1300" noProof="0" dirty="0">
            <a:latin typeface="Times New Roman" panose="02020603050405020304" pitchFamily="18" charset="0"/>
            <a:cs typeface="Times New Roman" panose="02020603050405020304" pitchFamily="18" charset="0"/>
          </a:endParaRPr>
        </a:p>
      </dgm:t>
    </dgm:pt>
    <dgm:pt modelId="{478B7D3C-9FB4-4BC6-90AC-49960560DECD}" type="sibTrans" cxnId="{2AA9C11F-1F1D-428E-801A-47EAA766C99D}">
      <dgm:prSet custT="1"/>
      <dgm:spPr>
        <a:xfrm>
          <a:off x="4319579" y="420733"/>
          <a:ext cx="374340" cy="374340"/>
        </a:xfrm>
        <a:solidFill>
          <a:srgbClr val="16A085">
            <a:tint val="40000"/>
            <a:alpha val="90000"/>
            <a:hueOff val="0"/>
            <a:satOff val="0"/>
            <a:lumOff val="0"/>
            <a:alphaOff val="0"/>
          </a:srgbClr>
        </a:solidFill>
        <a:ln w="6350" cap="flat" cmpd="sng" algn="ctr">
          <a:solidFill>
            <a:srgbClr val="16A085">
              <a:tint val="40000"/>
              <a:alpha val="90000"/>
              <a:hueOff val="0"/>
              <a:satOff val="0"/>
              <a:lumOff val="0"/>
              <a:alphaOff val="0"/>
            </a:srgbClr>
          </a:solidFill>
          <a:prstDash val="solid"/>
          <a:miter lim="800000"/>
        </a:ln>
        <a:effectLst/>
      </dgm:spPr>
      <dgm:t>
        <a:bodyPr/>
        <a:lstStyle/>
        <a:p>
          <a:pPr algn="just">
            <a:lnSpc>
              <a:spcPct val="150000"/>
            </a:lnSpc>
          </a:pPr>
          <a:endParaRPr lang="es-PE" sz="13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F66099B6-DBBD-4AB0-82D2-877B80F846F7}">
      <dgm:prSet phldrT="[Text]" custT="1"/>
      <dgm:spPr>
        <a:xfrm>
          <a:off x="350520" y="655896"/>
          <a:ext cx="4693920" cy="575908"/>
        </a:xfr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a:noFill/>
        </a:ln>
        <a:effectLst/>
      </dgm:spPr>
      <dgm:t>
        <a:bodyPr/>
        <a:lstStyle/>
        <a:p>
          <a:pPr algn="just">
            <a:lnSpc>
              <a:spcPct val="150000"/>
            </a:lnSpc>
          </a:pPr>
          <a:r>
            <a:rPr lang="es-PE" sz="1300" dirty="0" smtClean="0">
              <a:solidFill>
                <a:schemeClr val="tx1"/>
              </a:solidFill>
              <a:latin typeface="Times New Roman" panose="02020603050405020304" pitchFamily="18" charset="0"/>
              <a:cs typeface="Times New Roman" panose="02020603050405020304" pitchFamily="18" charset="0"/>
            </a:rPr>
            <a:t>Evaluar la potencia de un estudio para una serie de tamaños de muestra o tamaños de efecto para un nivel de significación determinado y valores fijos de otros parámetros de estudio</a:t>
          </a:r>
          <a:endParaRPr lang="es-PE" sz="1300" noProof="0" dirty="0">
            <a:solidFill>
              <a:sysClr val="window" lastClr="FFFFFF"/>
            </a:solidFill>
            <a:latin typeface="Times New Roman" panose="02020603050405020304" pitchFamily="18" charset="0"/>
            <a:ea typeface="+mn-ea"/>
            <a:cs typeface="Times New Roman" panose="02020603050405020304" pitchFamily="18" charset="0"/>
          </a:endParaRPr>
        </a:p>
      </dgm:t>
    </dgm:pt>
    <dgm:pt modelId="{B09C8BFB-F41C-4AC4-AB94-F216E3081C2D}" type="parTrans" cxnId="{B4F3EA32-CE64-4A92-9BAE-BC57E5392B05}">
      <dgm:prSet/>
      <dgm:spPr/>
      <dgm:t>
        <a:bodyPr/>
        <a:lstStyle/>
        <a:p>
          <a:pPr algn="just">
            <a:lnSpc>
              <a:spcPct val="150000"/>
            </a:lnSpc>
          </a:pPr>
          <a:endParaRPr lang="es-PE" sz="1300" noProof="0" dirty="0">
            <a:latin typeface="Times New Roman" panose="02020603050405020304" pitchFamily="18" charset="0"/>
            <a:cs typeface="Times New Roman" panose="02020603050405020304" pitchFamily="18" charset="0"/>
          </a:endParaRPr>
        </a:p>
      </dgm:t>
    </dgm:pt>
    <dgm:pt modelId="{BC531B32-9B0E-482E-BF91-65C61F17168D}" type="sibTrans" cxnId="{B4F3EA32-CE64-4A92-9BAE-BC57E5392B05}">
      <dgm:prSet custT="1"/>
      <dgm:spPr>
        <a:xfrm>
          <a:off x="4670099" y="1076629"/>
          <a:ext cx="374340" cy="374340"/>
        </a:xfrm>
        <a:solidFill>
          <a:srgbClr val="9BBB59">
            <a:tint val="40000"/>
            <a:alpha val="90000"/>
            <a:hueOff val="0"/>
            <a:satOff val="0"/>
            <a:lumOff val="0"/>
            <a:alphaOff val="0"/>
          </a:srgbClr>
        </a:solidFill>
        <a:ln w="6350" cap="flat" cmpd="sng" algn="ctr">
          <a:solidFill>
            <a:srgbClr val="9BBB59">
              <a:tint val="40000"/>
              <a:alpha val="90000"/>
              <a:hueOff val="0"/>
              <a:satOff val="0"/>
              <a:lumOff val="0"/>
              <a:alphaOff val="0"/>
            </a:srgbClr>
          </a:solidFill>
          <a:prstDash val="solid"/>
          <a:miter lim="800000"/>
        </a:ln>
        <a:effectLst/>
      </dgm:spPr>
      <dgm:t>
        <a:bodyPr/>
        <a:lstStyle/>
        <a:p>
          <a:pPr algn="just">
            <a:lnSpc>
              <a:spcPct val="150000"/>
            </a:lnSpc>
          </a:pPr>
          <a:endParaRPr lang="es-PE" sz="13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EE62A4F6-4AC4-435B-990E-81A71CE8CAC7}">
      <dgm:prSet phldrT="[Text]" custT="1"/>
      <dgm:spPr>
        <a:xfrm>
          <a:off x="701039" y="1311792"/>
          <a:ext cx="4693920" cy="575908"/>
        </a:xfr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a:noFill/>
        </a:ln>
        <a:effectLst/>
      </dgm:spPr>
      <dgm:t>
        <a:bodyPr/>
        <a:lstStyle/>
        <a:p>
          <a:pPr algn="just">
            <a:lnSpc>
              <a:spcPct val="150000"/>
            </a:lnSpc>
          </a:pPr>
          <a:r>
            <a:rPr lang="es-PE" sz="1300" dirty="0" smtClean="0">
              <a:solidFill>
                <a:schemeClr val="tx1"/>
              </a:solidFill>
              <a:latin typeface="Times New Roman" panose="02020603050405020304" pitchFamily="18" charset="0"/>
              <a:cs typeface="Times New Roman" panose="02020603050405020304" pitchFamily="18" charset="0"/>
            </a:rPr>
            <a:t>Evaluar las magnitudes de un efecto que pueda ser detectado con una potencia razonable para tamaños de muestra específicos, dado un nivel de significación y otros parámetros de estudio</a:t>
          </a:r>
          <a:endParaRPr lang="es-PE" sz="1300" noProof="0" dirty="0">
            <a:solidFill>
              <a:sysClr val="window" lastClr="FFFFFF"/>
            </a:solidFill>
            <a:latin typeface="Times New Roman" panose="02020603050405020304" pitchFamily="18" charset="0"/>
            <a:ea typeface="+mn-ea"/>
            <a:cs typeface="Times New Roman" panose="02020603050405020304" pitchFamily="18" charset="0"/>
          </a:endParaRPr>
        </a:p>
      </dgm:t>
    </dgm:pt>
    <dgm:pt modelId="{F287B947-7343-4FA2-B288-B23A59FFAE31}" type="parTrans" cxnId="{3A2CECA6-0C5B-46BB-B7C6-7D37E9D210BD}">
      <dgm:prSet/>
      <dgm:spPr/>
      <dgm:t>
        <a:bodyPr/>
        <a:lstStyle/>
        <a:p>
          <a:pPr algn="just">
            <a:lnSpc>
              <a:spcPct val="150000"/>
            </a:lnSpc>
          </a:pPr>
          <a:endParaRPr lang="es-PE" sz="1300" noProof="0" dirty="0">
            <a:latin typeface="Times New Roman" panose="02020603050405020304" pitchFamily="18" charset="0"/>
            <a:cs typeface="Times New Roman" panose="02020603050405020304" pitchFamily="18" charset="0"/>
          </a:endParaRPr>
        </a:p>
      </dgm:t>
    </dgm:pt>
    <dgm:pt modelId="{389F9A93-0231-4877-8C41-5D5B8DD7AAC0}" type="sibTrans" cxnId="{3A2CECA6-0C5B-46BB-B7C6-7D37E9D210BD}">
      <dgm:prSet custT="1"/>
      <dgm:spPr>
        <a:xfrm>
          <a:off x="5020619" y="1722926"/>
          <a:ext cx="374340" cy="374340"/>
        </a:xfrm>
        <a:solidFill>
          <a:srgbClr val="F39C12">
            <a:tint val="40000"/>
            <a:alpha val="90000"/>
            <a:hueOff val="0"/>
            <a:satOff val="0"/>
            <a:lumOff val="0"/>
            <a:alphaOff val="0"/>
          </a:srgbClr>
        </a:solidFill>
        <a:ln w="6350" cap="flat" cmpd="sng" algn="ctr">
          <a:solidFill>
            <a:srgbClr val="F39C12">
              <a:tint val="40000"/>
              <a:alpha val="90000"/>
              <a:hueOff val="0"/>
              <a:satOff val="0"/>
              <a:lumOff val="0"/>
              <a:alphaOff val="0"/>
            </a:srgbClr>
          </a:solidFill>
          <a:prstDash val="solid"/>
          <a:miter lim="800000"/>
        </a:ln>
        <a:effectLst/>
      </dgm:spPr>
      <dgm:t>
        <a:bodyPr/>
        <a:lstStyle/>
        <a:p>
          <a:pPr algn="just">
            <a:lnSpc>
              <a:spcPct val="150000"/>
            </a:lnSpc>
          </a:pPr>
          <a:endParaRPr lang="es-PE" sz="13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2A22E84C-3AA3-4E9C-AE5F-9C2FB0D7FB11}">
      <dgm:prSet phldrT="[Text]" custT="1"/>
      <dgm:spPr>
        <a:xfrm>
          <a:off x="1051559" y="1967688"/>
          <a:ext cx="4693920" cy="575908"/>
        </a:xfr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gm:spPr>
      <dgm:t>
        <a:bodyPr/>
        <a:lstStyle/>
        <a:p>
          <a:pPr algn="just">
            <a:lnSpc>
              <a:spcPct val="150000"/>
            </a:lnSpc>
          </a:pPr>
          <a:r>
            <a:rPr lang="es-PE" sz="1300" dirty="0" smtClean="0">
              <a:solidFill>
                <a:schemeClr val="tx1"/>
              </a:solidFill>
              <a:latin typeface="Times New Roman" panose="02020603050405020304" pitchFamily="18" charset="0"/>
              <a:cs typeface="Times New Roman" panose="02020603050405020304" pitchFamily="18" charset="0"/>
            </a:rPr>
            <a:t>Evaluar la sensibilidad de los requisitos de potencia o tamaño de la muestra a diversos parámetros de estudio</a:t>
          </a:r>
          <a:endParaRPr lang="es-PE" sz="1300" noProof="0" dirty="0">
            <a:solidFill>
              <a:sysClr val="window" lastClr="FFFFFF"/>
            </a:solidFill>
            <a:latin typeface="Times New Roman" panose="02020603050405020304" pitchFamily="18" charset="0"/>
            <a:ea typeface="+mn-ea"/>
            <a:cs typeface="Times New Roman" panose="02020603050405020304" pitchFamily="18" charset="0"/>
          </a:endParaRPr>
        </a:p>
      </dgm:t>
    </dgm:pt>
    <dgm:pt modelId="{6C025E55-DF42-4C5D-AFD5-6015FA053D46}" type="parTrans" cxnId="{BEB859E7-C343-408E-86A1-667C27EE5761}">
      <dgm:prSet/>
      <dgm:spPr/>
      <dgm:t>
        <a:bodyPr/>
        <a:lstStyle/>
        <a:p>
          <a:pPr algn="just">
            <a:lnSpc>
              <a:spcPct val="150000"/>
            </a:lnSpc>
          </a:pPr>
          <a:endParaRPr lang="es-PE" sz="1300" noProof="0" dirty="0">
            <a:latin typeface="Times New Roman" panose="02020603050405020304" pitchFamily="18" charset="0"/>
            <a:cs typeface="Times New Roman" panose="02020603050405020304" pitchFamily="18" charset="0"/>
          </a:endParaRPr>
        </a:p>
      </dgm:t>
    </dgm:pt>
    <dgm:pt modelId="{744EA591-F199-49C2-B63A-82709D96C729}" type="sibTrans" cxnId="{BEB859E7-C343-408E-86A1-667C27EE5761}">
      <dgm:prSet/>
      <dgm:spPr>
        <a:xfrm>
          <a:off x="5371139" y="2385222"/>
          <a:ext cx="374340" cy="374340"/>
        </a:xfrm>
        <a:prstGeom prst="downArrow">
          <a:avLst>
            <a:gd name="adj1" fmla="val 55000"/>
            <a:gd name="adj2" fmla="val 45000"/>
          </a:avLst>
        </a:prstGeom>
        <a:solidFill>
          <a:srgbClr val="C0392B">
            <a:tint val="40000"/>
            <a:alpha val="90000"/>
            <a:hueOff val="0"/>
            <a:satOff val="0"/>
            <a:lumOff val="0"/>
            <a:alphaOff val="0"/>
          </a:srgbClr>
        </a:solidFill>
        <a:ln w="6350" cap="flat" cmpd="sng" algn="ctr">
          <a:solidFill>
            <a:srgbClr val="C0392B">
              <a:tint val="40000"/>
              <a:alpha val="90000"/>
              <a:hueOff val="0"/>
              <a:satOff val="0"/>
              <a:lumOff val="0"/>
              <a:alphaOff val="0"/>
            </a:srgbClr>
          </a:solidFill>
          <a:prstDash val="solid"/>
          <a:miter lim="800000"/>
        </a:ln>
        <a:effectLst/>
      </dgm:spPr>
      <dgm:t>
        <a:bodyPr/>
        <a:lstStyle/>
        <a:p>
          <a:pPr algn="just">
            <a:lnSpc>
              <a:spcPct val="150000"/>
            </a:lnSpc>
          </a:pPr>
          <a:endParaRPr lang="es-PE" sz="13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5118FE25-2557-44AE-8C8B-AAC3F1650AAE}" type="pres">
      <dgm:prSet presAssocID="{B9C32B05-62EA-407A-B21C-2310C7945705}" presName="outerComposite" presStyleCnt="0">
        <dgm:presLayoutVars>
          <dgm:chMax val="5"/>
          <dgm:dir/>
          <dgm:resizeHandles val="exact"/>
        </dgm:presLayoutVars>
      </dgm:prSet>
      <dgm:spPr/>
      <dgm:t>
        <a:bodyPr/>
        <a:lstStyle/>
        <a:p>
          <a:endParaRPr lang="en-US"/>
        </a:p>
      </dgm:t>
    </dgm:pt>
    <dgm:pt modelId="{24D85E70-71E5-4CBB-8B0E-2138F7F7B1E2}" type="pres">
      <dgm:prSet presAssocID="{B9C32B05-62EA-407A-B21C-2310C7945705}" presName="dummyMaxCanvas" presStyleCnt="0">
        <dgm:presLayoutVars/>
      </dgm:prSet>
      <dgm:spPr/>
    </dgm:pt>
    <dgm:pt modelId="{03CE02AA-CDE4-4F53-AB1B-175C3842FA8B}" type="pres">
      <dgm:prSet presAssocID="{B9C32B05-62EA-407A-B21C-2310C7945705}" presName="FourNodes_1" presStyleLbl="node1" presStyleIdx="0" presStyleCnt="4">
        <dgm:presLayoutVars>
          <dgm:bulletEnabled val="1"/>
        </dgm:presLayoutVars>
      </dgm:prSet>
      <dgm:spPr>
        <a:prstGeom prst="roundRect">
          <a:avLst>
            <a:gd name="adj" fmla="val 10000"/>
          </a:avLst>
        </a:prstGeom>
      </dgm:spPr>
      <dgm:t>
        <a:bodyPr/>
        <a:lstStyle/>
        <a:p>
          <a:endParaRPr lang="es-ES"/>
        </a:p>
      </dgm:t>
    </dgm:pt>
    <dgm:pt modelId="{5B1F7701-7A5E-4C45-B7DD-7AC557AE02EC}" type="pres">
      <dgm:prSet presAssocID="{B9C32B05-62EA-407A-B21C-2310C7945705}" presName="FourNodes_2" presStyleLbl="node1" presStyleIdx="1" presStyleCnt="4">
        <dgm:presLayoutVars>
          <dgm:bulletEnabled val="1"/>
        </dgm:presLayoutVars>
      </dgm:prSet>
      <dgm:spPr>
        <a:prstGeom prst="roundRect">
          <a:avLst>
            <a:gd name="adj" fmla="val 10000"/>
          </a:avLst>
        </a:prstGeom>
      </dgm:spPr>
      <dgm:t>
        <a:bodyPr/>
        <a:lstStyle/>
        <a:p>
          <a:endParaRPr lang="es-ES"/>
        </a:p>
      </dgm:t>
    </dgm:pt>
    <dgm:pt modelId="{008ABF09-57EE-4305-A6EC-1F34A9524A26}" type="pres">
      <dgm:prSet presAssocID="{B9C32B05-62EA-407A-B21C-2310C7945705}" presName="FourNodes_3" presStyleLbl="node1" presStyleIdx="2" presStyleCnt="4">
        <dgm:presLayoutVars>
          <dgm:bulletEnabled val="1"/>
        </dgm:presLayoutVars>
      </dgm:prSet>
      <dgm:spPr>
        <a:prstGeom prst="roundRect">
          <a:avLst>
            <a:gd name="adj" fmla="val 10000"/>
          </a:avLst>
        </a:prstGeom>
      </dgm:spPr>
      <dgm:t>
        <a:bodyPr/>
        <a:lstStyle/>
        <a:p>
          <a:endParaRPr lang="es-ES"/>
        </a:p>
      </dgm:t>
    </dgm:pt>
    <dgm:pt modelId="{AB491819-E466-4B62-970D-73954CC22156}" type="pres">
      <dgm:prSet presAssocID="{B9C32B05-62EA-407A-B21C-2310C7945705}" presName="FourNodes_4" presStyleLbl="node1" presStyleIdx="3" presStyleCnt="4">
        <dgm:presLayoutVars>
          <dgm:bulletEnabled val="1"/>
        </dgm:presLayoutVars>
      </dgm:prSet>
      <dgm:spPr>
        <a:prstGeom prst="roundRect">
          <a:avLst>
            <a:gd name="adj" fmla="val 10000"/>
          </a:avLst>
        </a:prstGeom>
      </dgm:spPr>
      <dgm:t>
        <a:bodyPr/>
        <a:lstStyle/>
        <a:p>
          <a:endParaRPr lang="es-ES"/>
        </a:p>
      </dgm:t>
    </dgm:pt>
    <dgm:pt modelId="{E7825330-D15F-4C50-928E-1143531009AE}" type="pres">
      <dgm:prSet presAssocID="{B9C32B05-62EA-407A-B21C-2310C7945705}" presName="FourConn_1-2" presStyleLbl="fgAccFollowNode1" presStyleIdx="0" presStyleCnt="3">
        <dgm:presLayoutVars>
          <dgm:bulletEnabled val="1"/>
        </dgm:presLayoutVars>
      </dgm:prSet>
      <dgm:spPr>
        <a:prstGeom prst="downArrow">
          <a:avLst>
            <a:gd name="adj1" fmla="val 55000"/>
            <a:gd name="adj2" fmla="val 45000"/>
          </a:avLst>
        </a:prstGeom>
      </dgm:spPr>
      <dgm:t>
        <a:bodyPr/>
        <a:lstStyle/>
        <a:p>
          <a:endParaRPr lang="es-ES"/>
        </a:p>
      </dgm:t>
    </dgm:pt>
    <dgm:pt modelId="{478277D9-11CD-413E-9F32-BBDA6A234EFD}" type="pres">
      <dgm:prSet presAssocID="{B9C32B05-62EA-407A-B21C-2310C7945705}" presName="FourConn_2-3" presStyleLbl="fgAccFollowNode1" presStyleIdx="1" presStyleCnt="3">
        <dgm:presLayoutVars>
          <dgm:bulletEnabled val="1"/>
        </dgm:presLayoutVars>
      </dgm:prSet>
      <dgm:spPr>
        <a:prstGeom prst="downArrow">
          <a:avLst>
            <a:gd name="adj1" fmla="val 55000"/>
            <a:gd name="adj2" fmla="val 45000"/>
          </a:avLst>
        </a:prstGeom>
      </dgm:spPr>
      <dgm:t>
        <a:bodyPr/>
        <a:lstStyle/>
        <a:p>
          <a:endParaRPr lang="es-ES"/>
        </a:p>
      </dgm:t>
    </dgm:pt>
    <dgm:pt modelId="{D572239F-7A41-49D8-914C-BE09EBA8462B}" type="pres">
      <dgm:prSet presAssocID="{B9C32B05-62EA-407A-B21C-2310C7945705}" presName="FourConn_3-4" presStyleLbl="fgAccFollowNode1" presStyleIdx="2" presStyleCnt="3">
        <dgm:presLayoutVars>
          <dgm:bulletEnabled val="1"/>
        </dgm:presLayoutVars>
      </dgm:prSet>
      <dgm:spPr>
        <a:prstGeom prst="downArrow">
          <a:avLst>
            <a:gd name="adj1" fmla="val 55000"/>
            <a:gd name="adj2" fmla="val 45000"/>
          </a:avLst>
        </a:prstGeom>
      </dgm:spPr>
      <dgm:t>
        <a:bodyPr/>
        <a:lstStyle/>
        <a:p>
          <a:endParaRPr lang="es-ES"/>
        </a:p>
      </dgm:t>
    </dgm:pt>
    <dgm:pt modelId="{99D74434-D0A6-4DDA-A485-457C16531EE6}" type="pres">
      <dgm:prSet presAssocID="{B9C32B05-62EA-407A-B21C-2310C7945705}" presName="FourNodes_1_text" presStyleLbl="node1" presStyleIdx="3" presStyleCnt="4">
        <dgm:presLayoutVars>
          <dgm:bulletEnabled val="1"/>
        </dgm:presLayoutVars>
      </dgm:prSet>
      <dgm:spPr/>
      <dgm:t>
        <a:bodyPr/>
        <a:lstStyle/>
        <a:p>
          <a:endParaRPr lang="es-ES"/>
        </a:p>
      </dgm:t>
    </dgm:pt>
    <dgm:pt modelId="{3FB80762-7D20-4A93-9A3F-CA89E901AACD}" type="pres">
      <dgm:prSet presAssocID="{B9C32B05-62EA-407A-B21C-2310C7945705}" presName="FourNodes_2_text" presStyleLbl="node1" presStyleIdx="3" presStyleCnt="4">
        <dgm:presLayoutVars>
          <dgm:bulletEnabled val="1"/>
        </dgm:presLayoutVars>
      </dgm:prSet>
      <dgm:spPr/>
      <dgm:t>
        <a:bodyPr/>
        <a:lstStyle/>
        <a:p>
          <a:endParaRPr lang="es-ES"/>
        </a:p>
      </dgm:t>
    </dgm:pt>
    <dgm:pt modelId="{1D279B51-B31B-4DE2-8855-D45F668085BD}" type="pres">
      <dgm:prSet presAssocID="{B9C32B05-62EA-407A-B21C-2310C7945705}" presName="FourNodes_3_text" presStyleLbl="node1" presStyleIdx="3" presStyleCnt="4">
        <dgm:presLayoutVars>
          <dgm:bulletEnabled val="1"/>
        </dgm:presLayoutVars>
      </dgm:prSet>
      <dgm:spPr/>
      <dgm:t>
        <a:bodyPr/>
        <a:lstStyle/>
        <a:p>
          <a:endParaRPr lang="es-ES"/>
        </a:p>
      </dgm:t>
    </dgm:pt>
    <dgm:pt modelId="{AF8E430F-71EC-4443-B4F1-4EBBA5AC7E38}" type="pres">
      <dgm:prSet presAssocID="{B9C32B05-62EA-407A-B21C-2310C7945705}" presName="FourNodes_4_text" presStyleLbl="node1" presStyleIdx="3" presStyleCnt="4">
        <dgm:presLayoutVars>
          <dgm:bulletEnabled val="1"/>
        </dgm:presLayoutVars>
      </dgm:prSet>
      <dgm:spPr/>
      <dgm:t>
        <a:bodyPr/>
        <a:lstStyle/>
        <a:p>
          <a:endParaRPr lang="es-ES"/>
        </a:p>
      </dgm:t>
    </dgm:pt>
  </dgm:ptLst>
  <dgm:cxnLst>
    <dgm:cxn modelId="{D81EDCF0-93E3-4F0B-B597-66130E309313}" type="presOf" srcId="{2A22E84C-3AA3-4E9C-AE5F-9C2FB0D7FB11}" destId="{AF8E430F-71EC-4443-B4F1-4EBBA5AC7E38}" srcOrd="1" destOrd="0" presId="urn:microsoft.com/office/officeart/2005/8/layout/vProcess5"/>
    <dgm:cxn modelId="{BEB859E7-C343-408E-86A1-667C27EE5761}" srcId="{B9C32B05-62EA-407A-B21C-2310C7945705}" destId="{2A22E84C-3AA3-4E9C-AE5F-9C2FB0D7FB11}" srcOrd="3" destOrd="0" parTransId="{6C025E55-DF42-4C5D-AFD5-6015FA053D46}" sibTransId="{744EA591-F199-49C2-B63A-82709D96C729}"/>
    <dgm:cxn modelId="{1AA333AB-B4C9-4B88-AC67-DEC92CA0F0BF}" type="presOf" srcId="{2A22E84C-3AA3-4E9C-AE5F-9C2FB0D7FB11}" destId="{AB491819-E466-4B62-970D-73954CC22156}" srcOrd="0" destOrd="0" presId="urn:microsoft.com/office/officeart/2005/8/layout/vProcess5"/>
    <dgm:cxn modelId="{122CCA93-9C7E-4E80-B2E1-D9D3B47F0665}" type="presOf" srcId="{F66099B6-DBBD-4AB0-82D2-877B80F846F7}" destId="{5B1F7701-7A5E-4C45-B7DD-7AC557AE02EC}" srcOrd="0" destOrd="0" presId="urn:microsoft.com/office/officeart/2005/8/layout/vProcess5"/>
    <dgm:cxn modelId="{B937DC3F-D1F1-4A70-BA22-BC985B54864E}" type="presOf" srcId="{BC531B32-9B0E-482E-BF91-65C61F17168D}" destId="{478277D9-11CD-413E-9F32-BBDA6A234EFD}" srcOrd="0" destOrd="0" presId="urn:microsoft.com/office/officeart/2005/8/layout/vProcess5"/>
    <dgm:cxn modelId="{08081875-1D82-4D18-9543-5B08A6AF7DE3}" type="presOf" srcId="{42D71409-67F9-455C-8C6D-716D284AAA6B}" destId="{03CE02AA-CDE4-4F53-AB1B-175C3842FA8B}" srcOrd="0" destOrd="0" presId="urn:microsoft.com/office/officeart/2005/8/layout/vProcess5"/>
    <dgm:cxn modelId="{FEEF73B2-9BA4-4B53-91BB-D2AD276ECD9C}" type="presOf" srcId="{B9C32B05-62EA-407A-B21C-2310C7945705}" destId="{5118FE25-2557-44AE-8C8B-AAC3F1650AAE}" srcOrd="0" destOrd="0" presId="urn:microsoft.com/office/officeart/2005/8/layout/vProcess5"/>
    <dgm:cxn modelId="{2AA9C11F-1F1D-428E-801A-47EAA766C99D}" srcId="{B9C32B05-62EA-407A-B21C-2310C7945705}" destId="{42D71409-67F9-455C-8C6D-716D284AAA6B}" srcOrd="0" destOrd="0" parTransId="{51680ED1-AF6E-4B28-AE94-92B0EFB0DF7D}" sibTransId="{478B7D3C-9FB4-4BC6-90AC-49960560DECD}"/>
    <dgm:cxn modelId="{B1969C45-D6E4-4C10-946D-915F960FD7EB}" type="presOf" srcId="{42D71409-67F9-455C-8C6D-716D284AAA6B}" destId="{99D74434-D0A6-4DDA-A485-457C16531EE6}" srcOrd="1" destOrd="0" presId="urn:microsoft.com/office/officeart/2005/8/layout/vProcess5"/>
    <dgm:cxn modelId="{3A2CECA6-0C5B-46BB-B7C6-7D37E9D210BD}" srcId="{B9C32B05-62EA-407A-B21C-2310C7945705}" destId="{EE62A4F6-4AC4-435B-990E-81A71CE8CAC7}" srcOrd="2" destOrd="0" parTransId="{F287B947-7343-4FA2-B288-B23A59FFAE31}" sibTransId="{389F9A93-0231-4877-8C41-5D5B8DD7AAC0}"/>
    <dgm:cxn modelId="{8D69E899-DAAD-4454-9901-41610F75F6A5}" type="presOf" srcId="{389F9A93-0231-4877-8C41-5D5B8DD7AAC0}" destId="{D572239F-7A41-49D8-914C-BE09EBA8462B}" srcOrd="0" destOrd="0" presId="urn:microsoft.com/office/officeart/2005/8/layout/vProcess5"/>
    <dgm:cxn modelId="{825E551C-6DF0-424E-8F16-1C4A0F7A2748}" type="presOf" srcId="{478B7D3C-9FB4-4BC6-90AC-49960560DECD}" destId="{E7825330-D15F-4C50-928E-1143531009AE}" srcOrd="0" destOrd="0" presId="urn:microsoft.com/office/officeart/2005/8/layout/vProcess5"/>
    <dgm:cxn modelId="{30466FCA-7967-46DD-A17E-A984016A3D68}" type="presOf" srcId="{EE62A4F6-4AC4-435B-990E-81A71CE8CAC7}" destId="{1D279B51-B31B-4DE2-8855-D45F668085BD}" srcOrd="1" destOrd="0" presId="urn:microsoft.com/office/officeart/2005/8/layout/vProcess5"/>
    <dgm:cxn modelId="{B4F3EA32-CE64-4A92-9BAE-BC57E5392B05}" srcId="{B9C32B05-62EA-407A-B21C-2310C7945705}" destId="{F66099B6-DBBD-4AB0-82D2-877B80F846F7}" srcOrd="1" destOrd="0" parTransId="{B09C8BFB-F41C-4AC4-AB94-F216E3081C2D}" sibTransId="{BC531B32-9B0E-482E-BF91-65C61F17168D}"/>
    <dgm:cxn modelId="{EA45C547-16CA-4027-8CFC-49457D0128B6}" type="presOf" srcId="{F66099B6-DBBD-4AB0-82D2-877B80F846F7}" destId="{3FB80762-7D20-4A93-9A3F-CA89E901AACD}" srcOrd="1" destOrd="0" presId="urn:microsoft.com/office/officeart/2005/8/layout/vProcess5"/>
    <dgm:cxn modelId="{70F5BD67-C7AF-4973-A5B7-326FF6141BDD}" type="presOf" srcId="{EE62A4F6-4AC4-435B-990E-81A71CE8CAC7}" destId="{008ABF09-57EE-4305-A6EC-1F34A9524A26}" srcOrd="0" destOrd="0" presId="urn:microsoft.com/office/officeart/2005/8/layout/vProcess5"/>
    <dgm:cxn modelId="{DA3811FC-16FB-4EC4-9A22-1D5284CA84E0}" type="presParOf" srcId="{5118FE25-2557-44AE-8C8B-AAC3F1650AAE}" destId="{24D85E70-71E5-4CBB-8B0E-2138F7F7B1E2}" srcOrd="0" destOrd="0" presId="urn:microsoft.com/office/officeart/2005/8/layout/vProcess5"/>
    <dgm:cxn modelId="{D8AB64BE-7BF6-4697-ABA1-87CEEE47C412}" type="presParOf" srcId="{5118FE25-2557-44AE-8C8B-AAC3F1650AAE}" destId="{03CE02AA-CDE4-4F53-AB1B-175C3842FA8B}" srcOrd="1" destOrd="0" presId="urn:microsoft.com/office/officeart/2005/8/layout/vProcess5"/>
    <dgm:cxn modelId="{E6786C25-4F42-4E87-A81C-BE7575ADDE3C}" type="presParOf" srcId="{5118FE25-2557-44AE-8C8B-AAC3F1650AAE}" destId="{5B1F7701-7A5E-4C45-B7DD-7AC557AE02EC}" srcOrd="2" destOrd="0" presId="urn:microsoft.com/office/officeart/2005/8/layout/vProcess5"/>
    <dgm:cxn modelId="{BF5F6AEF-6CAF-44ED-BB72-01CEA0156161}" type="presParOf" srcId="{5118FE25-2557-44AE-8C8B-AAC3F1650AAE}" destId="{008ABF09-57EE-4305-A6EC-1F34A9524A26}" srcOrd="3" destOrd="0" presId="urn:microsoft.com/office/officeart/2005/8/layout/vProcess5"/>
    <dgm:cxn modelId="{6E08F655-20EB-4D2C-9945-C8B71400D349}" type="presParOf" srcId="{5118FE25-2557-44AE-8C8B-AAC3F1650AAE}" destId="{AB491819-E466-4B62-970D-73954CC22156}" srcOrd="4" destOrd="0" presId="urn:microsoft.com/office/officeart/2005/8/layout/vProcess5"/>
    <dgm:cxn modelId="{5FD4EB7A-7FF2-4D1C-B5FF-19407BC0B22F}" type="presParOf" srcId="{5118FE25-2557-44AE-8C8B-AAC3F1650AAE}" destId="{E7825330-D15F-4C50-928E-1143531009AE}" srcOrd="5" destOrd="0" presId="urn:microsoft.com/office/officeart/2005/8/layout/vProcess5"/>
    <dgm:cxn modelId="{C3A02184-CC23-44A3-B51C-999BAB9593ED}" type="presParOf" srcId="{5118FE25-2557-44AE-8C8B-AAC3F1650AAE}" destId="{478277D9-11CD-413E-9F32-BBDA6A234EFD}" srcOrd="6" destOrd="0" presId="urn:microsoft.com/office/officeart/2005/8/layout/vProcess5"/>
    <dgm:cxn modelId="{BFF7078A-6674-4CEF-9709-E2952BA09210}" type="presParOf" srcId="{5118FE25-2557-44AE-8C8B-AAC3F1650AAE}" destId="{D572239F-7A41-49D8-914C-BE09EBA8462B}" srcOrd="7" destOrd="0" presId="urn:microsoft.com/office/officeart/2005/8/layout/vProcess5"/>
    <dgm:cxn modelId="{61552473-887B-4418-921A-6B5DD7D87970}" type="presParOf" srcId="{5118FE25-2557-44AE-8C8B-AAC3F1650AAE}" destId="{99D74434-D0A6-4DDA-A485-457C16531EE6}" srcOrd="8" destOrd="0" presId="urn:microsoft.com/office/officeart/2005/8/layout/vProcess5"/>
    <dgm:cxn modelId="{088FD52B-A20D-44BE-8FB3-2391ED26A3B9}" type="presParOf" srcId="{5118FE25-2557-44AE-8C8B-AAC3F1650AAE}" destId="{3FB80762-7D20-4A93-9A3F-CA89E901AACD}" srcOrd="9" destOrd="0" presId="urn:microsoft.com/office/officeart/2005/8/layout/vProcess5"/>
    <dgm:cxn modelId="{1D54CFB9-FE5D-4F56-A3DC-8F44FE7EF200}" type="presParOf" srcId="{5118FE25-2557-44AE-8C8B-AAC3F1650AAE}" destId="{1D279B51-B31B-4DE2-8855-D45F668085BD}" srcOrd="10" destOrd="0" presId="urn:microsoft.com/office/officeart/2005/8/layout/vProcess5"/>
    <dgm:cxn modelId="{1F8BFD65-B850-4E11-8D36-AE8EBC72DC6E}" type="presParOf" srcId="{5118FE25-2557-44AE-8C8B-AAC3F1650AAE}" destId="{AF8E430F-71EC-4443-B4F1-4EBBA5AC7E38}" srcOrd="11"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9C32B05-62EA-407A-B21C-2310C7945705}"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xfrm>
          <a:off x="0" y="0"/>
          <a:ext cx="4693920" cy="575908"/>
        </a:xfrm>
        <a:prstGeom prst="roundRect">
          <a:avLst>
            <a:gd name="adj" fmla="val 10000"/>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Diseño del estudio</a:t>
          </a:r>
          <a:endParaRPr lang="en-US" sz="1600" dirty="0">
            <a:solidFill>
              <a:sysClr val="window" lastClr="FFFFFF"/>
            </a:solidFill>
            <a:latin typeface="Calibri" panose="020F0502020204030204"/>
            <a:ea typeface="+mn-ea"/>
            <a:cs typeface="+mn-cs"/>
          </a:endParaRPr>
        </a:p>
      </dgm:t>
    </dgm:pt>
    <dgm:pt modelId="{51680ED1-AF6E-4B28-AE94-92B0EFB0DF7D}" type="parTrans" cxnId="{2AA9C11F-1F1D-428E-801A-47EAA766C99D}">
      <dgm:prSet/>
      <dgm:spPr/>
      <dgm:t>
        <a:bodyPr/>
        <a:lstStyle/>
        <a:p>
          <a:pPr>
            <a:lnSpc>
              <a:spcPct val="150000"/>
            </a:lnSpc>
          </a:pPr>
          <a:endParaRPr lang="en-US" sz="1600"/>
        </a:p>
      </dgm:t>
    </dgm:pt>
    <dgm:pt modelId="{478B7D3C-9FB4-4BC6-90AC-49960560DECD}" type="sibTrans" cxnId="{2AA9C11F-1F1D-428E-801A-47EAA766C99D}">
      <dgm:prSet custT="1"/>
      <dgm:spPr>
        <a:xfrm>
          <a:off x="4319579" y="420733"/>
          <a:ext cx="374340" cy="374340"/>
        </a:xfrm>
        <a:prstGeom prst="downArrow">
          <a:avLst>
            <a:gd name="adj1" fmla="val 55000"/>
            <a:gd name="adj2" fmla="val 45000"/>
          </a:avLst>
        </a:prstGeom>
        <a:solidFill>
          <a:srgbClr val="16A085">
            <a:tint val="40000"/>
            <a:alpha val="90000"/>
            <a:hueOff val="0"/>
            <a:satOff val="0"/>
            <a:lumOff val="0"/>
            <a:alphaOff val="0"/>
          </a:srgbClr>
        </a:solidFill>
        <a:ln w="6350" cap="flat" cmpd="sng" algn="ctr">
          <a:solidFill>
            <a:srgbClr val="16A085">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dgm:pt modelId="{F66099B6-DBBD-4AB0-82D2-877B80F846F7}">
      <dgm:prSet phldrT="[Text]" custT="1"/>
      <dgm:spPr>
        <a:xfrm>
          <a:off x="350520" y="655896"/>
          <a:ext cx="4693920" cy="575908"/>
        </a:xfrm>
        <a:prstGeom prst="roundRect">
          <a:avLst>
            <a:gd name="adj" fmla="val 10000"/>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Método Estadístico (prueba estadística a utilizar)</a:t>
          </a:r>
          <a:endParaRPr lang="en-US" sz="1600" dirty="0">
            <a:solidFill>
              <a:sysClr val="window" lastClr="FFFFFF"/>
            </a:solidFill>
            <a:latin typeface="Calibri" panose="020F0502020204030204"/>
            <a:ea typeface="+mn-ea"/>
            <a:cs typeface="+mn-cs"/>
          </a:endParaRPr>
        </a:p>
      </dgm:t>
    </dgm:pt>
    <dgm:pt modelId="{B09C8BFB-F41C-4AC4-AB94-F216E3081C2D}" type="parTrans" cxnId="{B4F3EA32-CE64-4A92-9BAE-BC57E5392B05}">
      <dgm:prSet/>
      <dgm:spPr/>
      <dgm:t>
        <a:bodyPr/>
        <a:lstStyle/>
        <a:p>
          <a:pPr>
            <a:lnSpc>
              <a:spcPct val="150000"/>
            </a:lnSpc>
          </a:pPr>
          <a:endParaRPr lang="en-US" sz="1600"/>
        </a:p>
      </dgm:t>
    </dgm:pt>
    <dgm:pt modelId="{BC531B32-9B0E-482E-BF91-65C61F17168D}" type="sibTrans" cxnId="{B4F3EA32-CE64-4A92-9BAE-BC57E5392B05}">
      <dgm:prSet custT="1"/>
      <dgm:spPr>
        <a:xfrm>
          <a:off x="4670099" y="1076629"/>
          <a:ext cx="374340" cy="374340"/>
        </a:xfrm>
        <a:prstGeom prst="downArrow">
          <a:avLst>
            <a:gd name="adj1" fmla="val 55000"/>
            <a:gd name="adj2" fmla="val 45000"/>
          </a:avLst>
        </a:prstGeom>
        <a:solidFill>
          <a:srgbClr val="9BBB59">
            <a:tint val="40000"/>
            <a:alpha val="90000"/>
            <a:hueOff val="0"/>
            <a:satOff val="0"/>
            <a:lumOff val="0"/>
            <a:alphaOff val="0"/>
          </a:srgbClr>
        </a:solidFill>
        <a:ln w="6350" cap="flat" cmpd="sng" algn="ctr">
          <a:solidFill>
            <a:srgbClr val="9BBB59">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mc:AlternateContent xmlns:mc="http://schemas.openxmlformats.org/markup-compatibility/2006">
      <mc:Choice xmlns:a14="http://schemas.microsoft.com/office/drawing/2010/main" Requires="a14">
        <dgm:pt modelId="{EE62A4F6-4AC4-435B-990E-81A71CE8CAC7}">
          <dgm:prSet phldrT="[Text]" custT="1"/>
          <dgm:spPr>
            <a:xfrm>
              <a:off x="701039" y="1311792"/>
              <a:ext cx="4693920" cy="575908"/>
            </a:xfrm>
            <a:prstGeom prst="roundRect">
              <a:avLst>
                <a:gd name="adj" fmla="val 10000"/>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El nivel de significancia </a:t>
              </a:r>
              <a14:m>
                <m:oMath xmlns:m="http://schemas.openxmlformats.org/officeDocument/2006/math">
                  <m:d>
                    <m:dPr>
                      <m:ctrlPr>
                        <a:rPr lang="es-ES" sz="1600" i="1" smtClean="0">
                          <a:solidFill>
                            <a:schemeClr val="tx1"/>
                          </a:solidFill>
                          <a:latin typeface="Cambria Math" panose="02040503050406030204" pitchFamily="18" charset="0"/>
                        </a:rPr>
                      </m:ctrlPr>
                    </m:dPr>
                    <m:e>
                      <m:r>
                        <a:rPr lang="es-ES" sz="1600" i="1" smtClean="0">
                          <a:solidFill>
                            <a:schemeClr val="tx1"/>
                          </a:solidFill>
                          <a:latin typeface="Cambria Math" panose="02040503050406030204" pitchFamily="18" charset="0"/>
                          <a:ea typeface="Cambria Math" panose="02040503050406030204" pitchFamily="18" charset="0"/>
                        </a:rPr>
                        <m:t>𝛼</m:t>
                      </m:r>
                    </m:e>
                  </m:d>
                </m:oMath>
              </a14:m>
              <a:endParaRPr lang="en-US" sz="1600" dirty="0">
                <a:solidFill>
                  <a:sysClr val="window" lastClr="FFFFFF"/>
                </a:solidFill>
                <a:latin typeface="Calibri" panose="020F0502020204030204"/>
                <a:ea typeface="+mn-ea"/>
                <a:cs typeface="+mn-cs"/>
              </a:endParaRPr>
            </a:p>
          </dgm:t>
        </dgm:pt>
      </mc:Choice>
      <mc:Fallback>
        <dgm:pt modelId="{EE62A4F6-4AC4-435B-990E-81A71CE8CAC7}">
          <dgm:prSet phldrT="[Text]" custT="1"/>
          <dgm:spPr>
            <a:xfrm>
              <a:off x="701039" y="1311792"/>
              <a:ext cx="4693920" cy="575908"/>
            </a:xfrm>
            <a:prstGeom prst="roundRect">
              <a:avLst>
                <a:gd name="adj" fmla="val 10000"/>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El nivel de significancia </a:t>
              </a:r>
              <a:r>
                <a:rPr lang="es-ES" sz="1600" i="0" smtClean="0">
                  <a:solidFill>
                    <a:schemeClr val="tx1"/>
                  </a:solidFill>
                  <a:latin typeface="Cambria Math" panose="02040503050406030204" pitchFamily="18" charset="0"/>
                </a:rPr>
                <a:t>(</a:t>
              </a:r>
              <a:r>
                <a:rPr lang="es-ES" sz="1600" i="0" smtClean="0">
                  <a:solidFill>
                    <a:schemeClr val="tx1"/>
                  </a:solidFill>
                  <a:latin typeface="Cambria Math" panose="02040503050406030204" pitchFamily="18" charset="0"/>
                  <a:ea typeface="Cambria Math" panose="02040503050406030204" pitchFamily="18" charset="0"/>
                </a:rPr>
                <a:t>𝛼)</a:t>
              </a:r>
              <a:endParaRPr lang="en-US" sz="1600" dirty="0">
                <a:solidFill>
                  <a:sysClr val="window" lastClr="FFFFFF"/>
                </a:solidFill>
                <a:latin typeface="Calibri" panose="020F0502020204030204"/>
                <a:ea typeface="+mn-ea"/>
                <a:cs typeface="+mn-cs"/>
              </a:endParaRPr>
            </a:p>
          </dgm:t>
        </dgm:pt>
      </mc:Fallback>
    </mc:AlternateContent>
    <dgm:pt modelId="{F287B947-7343-4FA2-B288-B23A59FFAE31}" type="parTrans" cxnId="{3A2CECA6-0C5B-46BB-B7C6-7D37E9D210BD}">
      <dgm:prSet/>
      <dgm:spPr/>
      <dgm:t>
        <a:bodyPr/>
        <a:lstStyle/>
        <a:p>
          <a:pPr>
            <a:lnSpc>
              <a:spcPct val="150000"/>
            </a:lnSpc>
          </a:pPr>
          <a:endParaRPr lang="en-US" sz="1600"/>
        </a:p>
      </dgm:t>
    </dgm:pt>
    <dgm:pt modelId="{389F9A93-0231-4877-8C41-5D5B8DD7AAC0}" type="sibTrans" cxnId="{3A2CECA6-0C5B-46BB-B7C6-7D37E9D210BD}">
      <dgm:prSet custT="1"/>
      <dgm:spPr>
        <a:xfrm>
          <a:off x="5020619" y="1722926"/>
          <a:ext cx="374340" cy="374340"/>
        </a:xfrm>
        <a:prstGeom prst="downArrow">
          <a:avLst>
            <a:gd name="adj1" fmla="val 55000"/>
            <a:gd name="adj2" fmla="val 45000"/>
          </a:avLst>
        </a:prstGeom>
        <a:solidFill>
          <a:srgbClr val="F39C12">
            <a:tint val="40000"/>
            <a:alpha val="90000"/>
            <a:hueOff val="0"/>
            <a:satOff val="0"/>
            <a:lumOff val="0"/>
            <a:alphaOff val="0"/>
          </a:srgbClr>
        </a:solidFill>
        <a:ln w="6350" cap="flat" cmpd="sng" algn="ctr">
          <a:solidFill>
            <a:srgbClr val="F39C12">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mc:AlternateContent xmlns:mc="http://schemas.openxmlformats.org/markup-compatibility/2006">
      <mc:Choice xmlns:a14="http://schemas.microsoft.com/office/drawing/2010/main" Requires="a14">
        <dgm:pt modelId="{2A22E84C-3AA3-4E9C-AE5F-9C2FB0D7FB11}">
          <dgm:prSet phldrT="[Text]" custT="1"/>
          <dgm:spPr>
            <a:xfrm>
              <a:off x="1051559" y="1967688"/>
              <a:ext cx="4693920" cy="575908"/>
            </a:xfrm>
            <a:prstGeom prst="roundRect">
              <a:avLst>
                <a:gd name="adj" fmla="val 10000"/>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El poder estadístico </a:t>
              </a:r>
              <a14:m>
                <m:oMath xmlns:m="http://schemas.openxmlformats.org/officeDocument/2006/math">
                  <m:d>
                    <m:dPr>
                      <m:ctrlPr>
                        <a:rPr lang="es-ES" sz="1600" i="1" smtClean="0">
                          <a:solidFill>
                            <a:schemeClr val="tx1"/>
                          </a:solidFill>
                          <a:latin typeface="Cambria Math" panose="02040503050406030204" pitchFamily="18" charset="0"/>
                        </a:rPr>
                      </m:ctrlPr>
                    </m:dPr>
                    <m:e>
                      <m:r>
                        <a:rPr lang="es-PE" sz="1600" b="0" i="1" smtClean="0">
                          <a:solidFill>
                            <a:schemeClr val="tx1"/>
                          </a:solidFill>
                          <a:latin typeface="Cambria Math" panose="02040503050406030204" pitchFamily="18" charset="0"/>
                        </a:rPr>
                        <m:t>1−</m:t>
                      </m:r>
                      <m:r>
                        <a:rPr lang="es-PE" sz="1600" b="0" i="1" smtClean="0">
                          <a:solidFill>
                            <a:schemeClr val="tx1"/>
                          </a:solidFill>
                          <a:latin typeface="Cambria Math" panose="02040503050406030204" pitchFamily="18" charset="0"/>
                          <a:ea typeface="Cambria Math" panose="02040503050406030204" pitchFamily="18" charset="0"/>
                        </a:rPr>
                        <m:t>𝛽</m:t>
                      </m:r>
                    </m:e>
                  </m:d>
                </m:oMath>
              </a14:m>
              <a:endParaRPr lang="en-US" sz="1600" dirty="0">
                <a:solidFill>
                  <a:sysClr val="window" lastClr="FFFFFF"/>
                </a:solidFill>
                <a:latin typeface="Calibri" panose="020F0502020204030204"/>
                <a:ea typeface="+mn-ea"/>
                <a:cs typeface="+mn-cs"/>
              </a:endParaRPr>
            </a:p>
          </dgm:t>
        </dgm:pt>
      </mc:Choice>
      <mc:Fallback>
        <dgm:pt modelId="{2A22E84C-3AA3-4E9C-AE5F-9C2FB0D7FB11}">
          <dgm:prSet phldrT="[Text]" custT="1"/>
          <dgm:spPr>
            <a:xfrm>
              <a:off x="1051559" y="1967688"/>
              <a:ext cx="4693920" cy="575908"/>
            </a:xfrm>
            <a:prstGeom prst="roundRect">
              <a:avLst>
                <a:gd name="adj" fmla="val 10000"/>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El poder estadístico </a:t>
              </a:r>
              <a:r>
                <a:rPr lang="es-ES" sz="1600" i="0" smtClean="0">
                  <a:solidFill>
                    <a:schemeClr val="tx1"/>
                  </a:solidFill>
                  <a:latin typeface="Cambria Math" panose="02040503050406030204" pitchFamily="18" charset="0"/>
                </a:rPr>
                <a:t>(</a:t>
              </a:r>
              <a:r>
                <a:rPr lang="es-PE" sz="1600" b="0" i="0" smtClean="0">
                  <a:solidFill>
                    <a:schemeClr val="tx1"/>
                  </a:solidFill>
                  <a:latin typeface="Cambria Math" panose="02040503050406030204" pitchFamily="18" charset="0"/>
                </a:rPr>
                <a:t>1−</a:t>
              </a:r>
              <a:r>
                <a:rPr lang="es-PE" sz="1600" b="0" i="0" smtClean="0">
                  <a:solidFill>
                    <a:schemeClr val="tx1"/>
                  </a:solidFill>
                  <a:latin typeface="Cambria Math" panose="02040503050406030204" pitchFamily="18" charset="0"/>
                  <a:ea typeface="Cambria Math" panose="02040503050406030204" pitchFamily="18" charset="0"/>
                </a:rPr>
                <a:t>𝛽)</a:t>
              </a:r>
              <a:endParaRPr lang="en-US" sz="1600" dirty="0">
                <a:solidFill>
                  <a:sysClr val="window" lastClr="FFFFFF"/>
                </a:solidFill>
                <a:latin typeface="Calibri" panose="020F0502020204030204"/>
                <a:ea typeface="+mn-ea"/>
                <a:cs typeface="+mn-cs"/>
              </a:endParaRPr>
            </a:p>
          </dgm:t>
        </dgm:pt>
      </mc:Fallback>
    </mc:AlternateContent>
    <dgm:pt modelId="{6C025E55-DF42-4C5D-AFD5-6015FA053D46}" type="parTrans" cxnId="{BEB859E7-C343-408E-86A1-667C27EE5761}">
      <dgm:prSet/>
      <dgm:spPr/>
      <dgm:t>
        <a:bodyPr/>
        <a:lstStyle/>
        <a:p>
          <a:pPr>
            <a:lnSpc>
              <a:spcPct val="150000"/>
            </a:lnSpc>
          </a:pPr>
          <a:endParaRPr lang="en-US" sz="1600"/>
        </a:p>
      </dgm:t>
    </dgm:pt>
    <dgm:pt modelId="{744EA591-F199-49C2-B63A-82709D96C729}" type="sibTrans" cxnId="{BEB859E7-C343-408E-86A1-667C27EE5761}">
      <dgm:prSet custT="1"/>
      <dgm:spPr>
        <a:xfrm>
          <a:off x="5371139" y="2385222"/>
          <a:ext cx="374340" cy="374340"/>
        </a:xfrm>
        <a:prstGeom prst="downArrow">
          <a:avLst>
            <a:gd name="adj1" fmla="val 55000"/>
            <a:gd name="adj2" fmla="val 45000"/>
          </a:avLst>
        </a:prstGeom>
        <a:solidFill>
          <a:srgbClr val="C0392B">
            <a:tint val="40000"/>
            <a:alpha val="90000"/>
            <a:hueOff val="0"/>
            <a:satOff val="0"/>
            <a:lumOff val="0"/>
            <a:alphaOff val="0"/>
          </a:srgbClr>
        </a:solidFill>
        <a:ln w="6350" cap="flat" cmpd="sng" algn="ctr">
          <a:solidFill>
            <a:srgbClr val="C0392B">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mc:AlternateContent xmlns:mc="http://schemas.openxmlformats.org/markup-compatibility/2006">
      <mc:Choice xmlns:a14="http://schemas.microsoft.com/office/drawing/2010/main" Requires="a14">
        <dgm:pt modelId="{36045517-CEA4-4BE3-B836-C2B6BFE5649B}">
          <dgm:prSet phldrT="[Text]" custT="1"/>
          <dgm:spPr>
            <a:xfrm>
              <a:off x="1402079" y="2623584"/>
              <a:ext cx="4693920" cy="575908"/>
            </a:xfrm>
            <a:prstGeom prst="roundRect">
              <a:avLst>
                <a:gd name="adj" fmla="val 10000"/>
              </a:avLst>
            </a:prstGeom>
            <a:gradFill rotWithShape="0">
              <a:gsLst>
                <a:gs pos="0">
                  <a:srgbClr val="2C3F50">
                    <a:hueOff val="0"/>
                    <a:satOff val="0"/>
                    <a:lumOff val="0"/>
                    <a:alphaOff val="0"/>
                    <a:satMod val="103000"/>
                    <a:lumMod val="102000"/>
                    <a:tint val="94000"/>
                  </a:srgbClr>
                </a:gs>
                <a:gs pos="50000">
                  <a:srgbClr val="2C3F50">
                    <a:hueOff val="0"/>
                    <a:satOff val="0"/>
                    <a:lumOff val="0"/>
                    <a:alphaOff val="0"/>
                    <a:satMod val="110000"/>
                    <a:lumMod val="100000"/>
                    <a:shade val="100000"/>
                  </a:srgbClr>
                </a:gs>
                <a:gs pos="100000">
                  <a:srgbClr val="2C3F50">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La magnitud del efecto de interés, o diferencia clínicamente significativa, conocida como el tamaño del efecto </a:t>
              </a:r>
              <a14:m>
                <m:oMath xmlns:m="http://schemas.openxmlformats.org/officeDocument/2006/math">
                  <m:r>
                    <a:rPr lang="es-ES" sz="16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𝛿</m:t>
                  </m:r>
                </m:oMath>
              </a14:m>
              <a:endParaRPr lang="en-US" sz="1600" dirty="0">
                <a:solidFill>
                  <a:sysClr val="window" lastClr="FFFFFF"/>
                </a:solidFill>
                <a:latin typeface="Calibri" panose="020F0502020204030204"/>
                <a:ea typeface="+mn-ea"/>
                <a:cs typeface="+mn-cs"/>
              </a:endParaRPr>
            </a:p>
          </dgm:t>
        </dgm:pt>
      </mc:Choice>
      <mc:Fallback>
        <dgm:pt modelId="{36045517-CEA4-4BE3-B836-C2B6BFE5649B}">
          <dgm:prSet phldrT="[Text]" custT="1"/>
          <dgm:spPr>
            <a:xfrm>
              <a:off x="1402079" y="2623584"/>
              <a:ext cx="4693920" cy="575908"/>
            </a:xfrm>
            <a:prstGeom prst="roundRect">
              <a:avLst>
                <a:gd name="adj" fmla="val 10000"/>
              </a:avLst>
            </a:prstGeom>
            <a:gradFill rotWithShape="0">
              <a:gsLst>
                <a:gs pos="0">
                  <a:srgbClr val="2C3F50">
                    <a:hueOff val="0"/>
                    <a:satOff val="0"/>
                    <a:lumOff val="0"/>
                    <a:alphaOff val="0"/>
                    <a:satMod val="103000"/>
                    <a:lumMod val="102000"/>
                    <a:tint val="94000"/>
                  </a:srgbClr>
                </a:gs>
                <a:gs pos="50000">
                  <a:srgbClr val="2C3F50">
                    <a:hueOff val="0"/>
                    <a:satOff val="0"/>
                    <a:lumOff val="0"/>
                    <a:alphaOff val="0"/>
                    <a:satMod val="110000"/>
                    <a:lumMod val="100000"/>
                    <a:shade val="100000"/>
                  </a:srgbClr>
                </a:gs>
                <a:gs pos="100000">
                  <a:srgbClr val="2C3F50">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La magnitud del efecto de interés, o diferencia clínicamente significativa, conocida como el tamaño del efecto </a:t>
              </a:r>
              <a:r>
                <a:rPr lang="es-ES" sz="160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𝛿</a:t>
              </a:r>
              <a:endParaRPr lang="en-US" sz="1600" dirty="0">
                <a:solidFill>
                  <a:sysClr val="window" lastClr="FFFFFF"/>
                </a:solidFill>
                <a:latin typeface="Calibri" panose="020F0502020204030204"/>
                <a:ea typeface="+mn-ea"/>
                <a:cs typeface="+mn-cs"/>
              </a:endParaRPr>
            </a:p>
          </dgm:t>
        </dgm:pt>
      </mc:Fallback>
    </mc:AlternateContent>
    <dgm:pt modelId="{6231A36F-9B04-4B4A-917A-7E163AFFC956}" type="parTrans" cxnId="{4019353B-443B-4DED-AA6C-3C60E18414C7}">
      <dgm:prSet/>
      <dgm:spPr/>
      <dgm:t>
        <a:bodyPr/>
        <a:lstStyle/>
        <a:p>
          <a:pPr>
            <a:lnSpc>
              <a:spcPct val="150000"/>
            </a:lnSpc>
          </a:pPr>
          <a:endParaRPr lang="en-US" sz="1600"/>
        </a:p>
      </dgm:t>
    </dgm:pt>
    <dgm:pt modelId="{BFF3C5ED-87D0-4709-A3B8-A7BF0668006A}" type="sibTrans" cxnId="{4019353B-443B-4DED-AA6C-3C60E18414C7}">
      <dgm:prSet/>
      <dgm:spPr/>
      <dgm:t>
        <a:bodyPr/>
        <a:lstStyle/>
        <a:p>
          <a:pPr>
            <a:lnSpc>
              <a:spcPct val="150000"/>
            </a:lnSpc>
          </a:pPr>
          <a:endParaRPr lang="en-US" sz="1600"/>
        </a:p>
      </dgm:t>
    </dgm:pt>
    <dgm:pt modelId="{5118FE25-2557-44AE-8C8B-AAC3F1650AAE}" type="pres">
      <dgm:prSet presAssocID="{B9C32B05-62EA-407A-B21C-2310C7945705}" presName="outerComposite" presStyleCnt="0">
        <dgm:presLayoutVars>
          <dgm:chMax val="5"/>
          <dgm:dir/>
          <dgm:resizeHandles val="exact"/>
        </dgm:presLayoutVars>
      </dgm:prSet>
      <dgm:spPr/>
      <dgm:t>
        <a:bodyPr/>
        <a:lstStyle/>
        <a:p>
          <a:endParaRPr lang="en-US"/>
        </a:p>
      </dgm:t>
    </dgm:pt>
    <dgm:pt modelId="{24D85E70-71E5-4CBB-8B0E-2138F7F7B1E2}" type="pres">
      <dgm:prSet presAssocID="{B9C32B05-62EA-407A-B21C-2310C7945705}" presName="dummyMaxCanvas" presStyleCnt="0">
        <dgm:presLayoutVars/>
      </dgm:prSet>
      <dgm:spPr/>
    </dgm:pt>
    <dgm:pt modelId="{BC6A18A0-8717-4D09-8152-7D32F0F0554C}" type="pres">
      <dgm:prSet presAssocID="{B9C32B05-62EA-407A-B21C-2310C7945705}" presName="FiveNodes_1" presStyleLbl="node1" presStyleIdx="0" presStyleCnt="5">
        <dgm:presLayoutVars>
          <dgm:bulletEnabled val="1"/>
        </dgm:presLayoutVars>
      </dgm:prSet>
      <dgm:spPr/>
      <dgm:t>
        <a:bodyPr/>
        <a:lstStyle/>
        <a:p>
          <a:endParaRPr lang="en-US"/>
        </a:p>
      </dgm:t>
    </dgm:pt>
    <dgm:pt modelId="{83FC438E-2A05-4FD4-9FDE-2FE19FCEB14D}" type="pres">
      <dgm:prSet presAssocID="{B9C32B05-62EA-407A-B21C-2310C7945705}" presName="FiveNodes_2" presStyleLbl="node1" presStyleIdx="1" presStyleCnt="5">
        <dgm:presLayoutVars>
          <dgm:bulletEnabled val="1"/>
        </dgm:presLayoutVars>
      </dgm:prSet>
      <dgm:spPr/>
      <dgm:t>
        <a:bodyPr/>
        <a:lstStyle/>
        <a:p>
          <a:endParaRPr lang="en-US"/>
        </a:p>
      </dgm:t>
    </dgm:pt>
    <dgm:pt modelId="{C4E1645E-9580-4E6C-BB48-1D66AC7D5E58}" type="pres">
      <dgm:prSet presAssocID="{B9C32B05-62EA-407A-B21C-2310C7945705}" presName="FiveNodes_3" presStyleLbl="node1" presStyleIdx="2" presStyleCnt="5">
        <dgm:presLayoutVars>
          <dgm:bulletEnabled val="1"/>
        </dgm:presLayoutVars>
      </dgm:prSet>
      <dgm:spPr/>
      <dgm:t>
        <a:bodyPr/>
        <a:lstStyle/>
        <a:p>
          <a:endParaRPr lang="en-US"/>
        </a:p>
      </dgm:t>
    </dgm:pt>
    <dgm:pt modelId="{23CE8462-E2FE-429C-AF7A-0A757F75AC1D}" type="pres">
      <dgm:prSet presAssocID="{B9C32B05-62EA-407A-B21C-2310C7945705}" presName="FiveNodes_4" presStyleLbl="node1" presStyleIdx="3" presStyleCnt="5">
        <dgm:presLayoutVars>
          <dgm:bulletEnabled val="1"/>
        </dgm:presLayoutVars>
      </dgm:prSet>
      <dgm:spPr/>
      <dgm:t>
        <a:bodyPr/>
        <a:lstStyle/>
        <a:p>
          <a:endParaRPr lang="en-US"/>
        </a:p>
      </dgm:t>
    </dgm:pt>
    <dgm:pt modelId="{C1523ED1-C95E-43D9-9F64-383677C8FCFA}" type="pres">
      <dgm:prSet presAssocID="{B9C32B05-62EA-407A-B21C-2310C7945705}" presName="FiveNodes_5" presStyleLbl="node1" presStyleIdx="4" presStyleCnt="5">
        <dgm:presLayoutVars>
          <dgm:bulletEnabled val="1"/>
        </dgm:presLayoutVars>
      </dgm:prSet>
      <dgm:spPr/>
      <dgm:t>
        <a:bodyPr/>
        <a:lstStyle/>
        <a:p>
          <a:endParaRPr lang="en-US"/>
        </a:p>
      </dgm:t>
    </dgm:pt>
    <dgm:pt modelId="{A20F9BCF-C9FA-4E53-83B2-79B8FEAD9CB8}" type="pres">
      <dgm:prSet presAssocID="{B9C32B05-62EA-407A-B21C-2310C7945705}" presName="FiveConn_1-2" presStyleLbl="fgAccFollowNode1" presStyleIdx="0" presStyleCnt="4">
        <dgm:presLayoutVars>
          <dgm:bulletEnabled val="1"/>
        </dgm:presLayoutVars>
      </dgm:prSet>
      <dgm:spPr/>
      <dgm:t>
        <a:bodyPr/>
        <a:lstStyle/>
        <a:p>
          <a:endParaRPr lang="en-US"/>
        </a:p>
      </dgm:t>
    </dgm:pt>
    <dgm:pt modelId="{F56661C6-AB67-4ADB-9249-790400EEBE12}" type="pres">
      <dgm:prSet presAssocID="{B9C32B05-62EA-407A-B21C-2310C7945705}" presName="FiveConn_2-3" presStyleLbl="fgAccFollowNode1" presStyleIdx="1" presStyleCnt="4">
        <dgm:presLayoutVars>
          <dgm:bulletEnabled val="1"/>
        </dgm:presLayoutVars>
      </dgm:prSet>
      <dgm:spPr/>
      <dgm:t>
        <a:bodyPr/>
        <a:lstStyle/>
        <a:p>
          <a:endParaRPr lang="en-US"/>
        </a:p>
      </dgm:t>
    </dgm:pt>
    <dgm:pt modelId="{6716A643-E94E-436A-B762-48E021A81AE9}" type="pres">
      <dgm:prSet presAssocID="{B9C32B05-62EA-407A-B21C-2310C7945705}" presName="FiveConn_3-4" presStyleLbl="fgAccFollowNode1" presStyleIdx="2" presStyleCnt="4">
        <dgm:presLayoutVars>
          <dgm:bulletEnabled val="1"/>
        </dgm:presLayoutVars>
      </dgm:prSet>
      <dgm:spPr/>
      <dgm:t>
        <a:bodyPr/>
        <a:lstStyle/>
        <a:p>
          <a:endParaRPr lang="en-US"/>
        </a:p>
      </dgm:t>
    </dgm:pt>
    <dgm:pt modelId="{C341BE26-B722-46B5-AABC-EFF474A6EEB0}" type="pres">
      <dgm:prSet presAssocID="{B9C32B05-62EA-407A-B21C-2310C7945705}" presName="FiveConn_4-5" presStyleLbl="fgAccFollowNode1" presStyleIdx="3" presStyleCnt="4">
        <dgm:presLayoutVars>
          <dgm:bulletEnabled val="1"/>
        </dgm:presLayoutVars>
      </dgm:prSet>
      <dgm:spPr/>
      <dgm:t>
        <a:bodyPr/>
        <a:lstStyle/>
        <a:p>
          <a:endParaRPr lang="en-US"/>
        </a:p>
      </dgm:t>
    </dgm:pt>
    <dgm:pt modelId="{05F4D7F2-2486-47F0-84B7-C9744968CD1E}" type="pres">
      <dgm:prSet presAssocID="{B9C32B05-62EA-407A-B21C-2310C7945705}" presName="FiveNodes_1_text" presStyleLbl="node1" presStyleIdx="4" presStyleCnt="5">
        <dgm:presLayoutVars>
          <dgm:bulletEnabled val="1"/>
        </dgm:presLayoutVars>
      </dgm:prSet>
      <dgm:spPr/>
      <dgm:t>
        <a:bodyPr/>
        <a:lstStyle/>
        <a:p>
          <a:endParaRPr lang="en-US"/>
        </a:p>
      </dgm:t>
    </dgm:pt>
    <dgm:pt modelId="{4CF6C083-4A3B-44CA-9331-C90609C9C56A}" type="pres">
      <dgm:prSet presAssocID="{B9C32B05-62EA-407A-B21C-2310C7945705}" presName="FiveNodes_2_text" presStyleLbl="node1" presStyleIdx="4" presStyleCnt="5">
        <dgm:presLayoutVars>
          <dgm:bulletEnabled val="1"/>
        </dgm:presLayoutVars>
      </dgm:prSet>
      <dgm:spPr/>
      <dgm:t>
        <a:bodyPr/>
        <a:lstStyle/>
        <a:p>
          <a:endParaRPr lang="en-US"/>
        </a:p>
      </dgm:t>
    </dgm:pt>
    <dgm:pt modelId="{B499764D-CB81-414E-B1CC-EDE560A9A7FB}" type="pres">
      <dgm:prSet presAssocID="{B9C32B05-62EA-407A-B21C-2310C7945705}" presName="FiveNodes_3_text" presStyleLbl="node1" presStyleIdx="4" presStyleCnt="5">
        <dgm:presLayoutVars>
          <dgm:bulletEnabled val="1"/>
        </dgm:presLayoutVars>
      </dgm:prSet>
      <dgm:spPr/>
      <dgm:t>
        <a:bodyPr/>
        <a:lstStyle/>
        <a:p>
          <a:endParaRPr lang="en-US"/>
        </a:p>
      </dgm:t>
    </dgm:pt>
    <dgm:pt modelId="{1269ED3D-AF5A-4C9F-914C-0F6683B5C832}" type="pres">
      <dgm:prSet presAssocID="{B9C32B05-62EA-407A-B21C-2310C7945705}" presName="FiveNodes_4_text" presStyleLbl="node1" presStyleIdx="4" presStyleCnt="5">
        <dgm:presLayoutVars>
          <dgm:bulletEnabled val="1"/>
        </dgm:presLayoutVars>
      </dgm:prSet>
      <dgm:spPr/>
      <dgm:t>
        <a:bodyPr/>
        <a:lstStyle/>
        <a:p>
          <a:endParaRPr lang="en-US"/>
        </a:p>
      </dgm:t>
    </dgm:pt>
    <dgm:pt modelId="{F55D6F65-BF1F-426E-8429-25C9702BC4ED}" type="pres">
      <dgm:prSet presAssocID="{B9C32B05-62EA-407A-B21C-2310C7945705}" presName="FiveNodes_5_text" presStyleLbl="node1" presStyleIdx="4" presStyleCnt="5">
        <dgm:presLayoutVars>
          <dgm:bulletEnabled val="1"/>
        </dgm:presLayoutVars>
      </dgm:prSet>
      <dgm:spPr/>
      <dgm:t>
        <a:bodyPr/>
        <a:lstStyle/>
        <a:p>
          <a:endParaRPr lang="en-US"/>
        </a:p>
      </dgm:t>
    </dgm:pt>
  </dgm:ptLst>
  <dgm:cxnLst>
    <dgm:cxn modelId="{43C7BC02-1D68-479C-A211-FEAC2D72012A}" type="presOf" srcId="{F66099B6-DBBD-4AB0-82D2-877B80F846F7}" destId="{83FC438E-2A05-4FD4-9FDE-2FE19FCEB14D}" srcOrd="0" destOrd="0" presId="urn:microsoft.com/office/officeart/2005/8/layout/vProcess5"/>
    <dgm:cxn modelId="{BEB859E7-C343-408E-86A1-667C27EE5761}" srcId="{B9C32B05-62EA-407A-B21C-2310C7945705}" destId="{2A22E84C-3AA3-4E9C-AE5F-9C2FB0D7FB11}" srcOrd="3" destOrd="0" parTransId="{6C025E55-DF42-4C5D-AFD5-6015FA053D46}" sibTransId="{744EA591-F199-49C2-B63A-82709D96C729}"/>
    <dgm:cxn modelId="{77AE8FD3-FDC2-464B-BAD9-6BFE1502E729}" type="presOf" srcId="{EE62A4F6-4AC4-435B-990E-81A71CE8CAC7}" destId="{C4E1645E-9580-4E6C-BB48-1D66AC7D5E58}" srcOrd="0" destOrd="0" presId="urn:microsoft.com/office/officeart/2005/8/layout/vProcess5"/>
    <dgm:cxn modelId="{7058DD0A-D798-4F7E-A3F3-8AC980A584F2}" type="presOf" srcId="{2A22E84C-3AA3-4E9C-AE5F-9C2FB0D7FB11}" destId="{23CE8462-E2FE-429C-AF7A-0A757F75AC1D}" srcOrd="0" destOrd="0" presId="urn:microsoft.com/office/officeart/2005/8/layout/vProcess5"/>
    <dgm:cxn modelId="{1833686A-048D-4C32-87D6-0055796AE4EF}" type="presOf" srcId="{389F9A93-0231-4877-8C41-5D5B8DD7AAC0}" destId="{6716A643-E94E-436A-B762-48E021A81AE9}" srcOrd="0" destOrd="0" presId="urn:microsoft.com/office/officeart/2005/8/layout/vProcess5"/>
    <dgm:cxn modelId="{4019353B-443B-4DED-AA6C-3C60E18414C7}" srcId="{B9C32B05-62EA-407A-B21C-2310C7945705}" destId="{36045517-CEA4-4BE3-B836-C2B6BFE5649B}" srcOrd="4" destOrd="0" parTransId="{6231A36F-9B04-4B4A-917A-7E163AFFC956}" sibTransId="{BFF3C5ED-87D0-4709-A3B8-A7BF0668006A}"/>
    <dgm:cxn modelId="{424B4567-F186-471A-BD8C-F6C88F9420DF}" type="presOf" srcId="{744EA591-F199-49C2-B63A-82709D96C729}" destId="{C341BE26-B722-46B5-AABC-EFF474A6EEB0}" srcOrd="0" destOrd="0" presId="urn:microsoft.com/office/officeart/2005/8/layout/vProcess5"/>
    <dgm:cxn modelId="{A23ADAFA-CBDC-4E3F-99A2-44FD69ED107C}" type="presOf" srcId="{42D71409-67F9-455C-8C6D-716D284AAA6B}" destId="{BC6A18A0-8717-4D09-8152-7D32F0F0554C}" srcOrd="0" destOrd="0" presId="urn:microsoft.com/office/officeart/2005/8/layout/vProcess5"/>
    <dgm:cxn modelId="{C770A8EC-396A-4178-BAD9-BC3A3BEAC79A}" type="presOf" srcId="{EE62A4F6-4AC4-435B-990E-81A71CE8CAC7}" destId="{B499764D-CB81-414E-B1CC-EDE560A9A7FB}" srcOrd="1" destOrd="0" presId="urn:microsoft.com/office/officeart/2005/8/layout/vProcess5"/>
    <dgm:cxn modelId="{8F2C8B73-0E1E-4650-B49A-04C980A13F06}" type="presOf" srcId="{BC531B32-9B0E-482E-BF91-65C61F17168D}" destId="{F56661C6-AB67-4ADB-9249-790400EEBE12}" srcOrd="0" destOrd="0" presId="urn:microsoft.com/office/officeart/2005/8/layout/vProcess5"/>
    <dgm:cxn modelId="{1DA52258-1169-473B-BF7F-BD8586E68182}" type="presOf" srcId="{42D71409-67F9-455C-8C6D-716D284AAA6B}" destId="{05F4D7F2-2486-47F0-84B7-C9744968CD1E}" srcOrd="1" destOrd="0" presId="urn:microsoft.com/office/officeart/2005/8/layout/vProcess5"/>
    <dgm:cxn modelId="{3A2CECA6-0C5B-46BB-B7C6-7D37E9D210BD}" srcId="{B9C32B05-62EA-407A-B21C-2310C7945705}" destId="{EE62A4F6-4AC4-435B-990E-81A71CE8CAC7}" srcOrd="2" destOrd="0" parTransId="{F287B947-7343-4FA2-B288-B23A59FFAE31}" sibTransId="{389F9A93-0231-4877-8C41-5D5B8DD7AAC0}"/>
    <dgm:cxn modelId="{7664C033-B4A7-412C-830B-6B9BDE27BCB4}" type="presOf" srcId="{F66099B6-DBBD-4AB0-82D2-877B80F846F7}" destId="{4CF6C083-4A3B-44CA-9331-C90609C9C56A}" srcOrd="1" destOrd="0" presId="urn:microsoft.com/office/officeart/2005/8/layout/vProcess5"/>
    <dgm:cxn modelId="{324BDABE-B95E-434B-9DE3-E64991C756E4}" type="presOf" srcId="{36045517-CEA4-4BE3-B836-C2B6BFE5649B}" destId="{F55D6F65-BF1F-426E-8429-25C9702BC4ED}" srcOrd="1" destOrd="0" presId="urn:microsoft.com/office/officeart/2005/8/layout/vProcess5"/>
    <dgm:cxn modelId="{B4F3EA32-CE64-4A92-9BAE-BC57E5392B05}" srcId="{B9C32B05-62EA-407A-B21C-2310C7945705}" destId="{F66099B6-DBBD-4AB0-82D2-877B80F846F7}" srcOrd="1" destOrd="0" parTransId="{B09C8BFB-F41C-4AC4-AB94-F216E3081C2D}" sibTransId="{BC531B32-9B0E-482E-BF91-65C61F17168D}"/>
    <dgm:cxn modelId="{FEEF73B2-9BA4-4B53-91BB-D2AD276ECD9C}" type="presOf" srcId="{B9C32B05-62EA-407A-B21C-2310C7945705}" destId="{5118FE25-2557-44AE-8C8B-AAC3F1650AAE}" srcOrd="0" destOrd="0" presId="urn:microsoft.com/office/officeart/2005/8/layout/vProcess5"/>
    <dgm:cxn modelId="{2AA9C11F-1F1D-428E-801A-47EAA766C99D}" srcId="{B9C32B05-62EA-407A-B21C-2310C7945705}" destId="{42D71409-67F9-455C-8C6D-716D284AAA6B}" srcOrd="0" destOrd="0" parTransId="{51680ED1-AF6E-4B28-AE94-92B0EFB0DF7D}" sibTransId="{478B7D3C-9FB4-4BC6-90AC-49960560DECD}"/>
    <dgm:cxn modelId="{661AD6C7-B364-4DA4-8295-59D36A0EBC07}" type="presOf" srcId="{2A22E84C-3AA3-4E9C-AE5F-9C2FB0D7FB11}" destId="{1269ED3D-AF5A-4C9F-914C-0F6683B5C832}" srcOrd="1" destOrd="0" presId="urn:microsoft.com/office/officeart/2005/8/layout/vProcess5"/>
    <dgm:cxn modelId="{3906214B-8169-4FC8-BFA9-4C71E630484D}" type="presOf" srcId="{478B7D3C-9FB4-4BC6-90AC-49960560DECD}" destId="{A20F9BCF-C9FA-4E53-83B2-79B8FEAD9CB8}" srcOrd="0" destOrd="0" presId="urn:microsoft.com/office/officeart/2005/8/layout/vProcess5"/>
    <dgm:cxn modelId="{7A5BAFF7-3D7C-40C4-AC2D-01117F13B198}" type="presOf" srcId="{36045517-CEA4-4BE3-B836-C2B6BFE5649B}" destId="{C1523ED1-C95E-43D9-9F64-383677C8FCFA}" srcOrd="0" destOrd="0" presId="urn:microsoft.com/office/officeart/2005/8/layout/vProcess5"/>
    <dgm:cxn modelId="{DA3811FC-16FB-4EC4-9A22-1D5284CA84E0}" type="presParOf" srcId="{5118FE25-2557-44AE-8C8B-AAC3F1650AAE}" destId="{24D85E70-71E5-4CBB-8B0E-2138F7F7B1E2}" srcOrd="0" destOrd="0" presId="urn:microsoft.com/office/officeart/2005/8/layout/vProcess5"/>
    <dgm:cxn modelId="{85843C9E-905D-4717-B4FF-EF2B0FF5A763}" type="presParOf" srcId="{5118FE25-2557-44AE-8C8B-AAC3F1650AAE}" destId="{BC6A18A0-8717-4D09-8152-7D32F0F0554C}" srcOrd="1" destOrd="0" presId="urn:microsoft.com/office/officeart/2005/8/layout/vProcess5"/>
    <dgm:cxn modelId="{130C3982-7997-4881-91E3-4894078D5713}" type="presParOf" srcId="{5118FE25-2557-44AE-8C8B-AAC3F1650AAE}" destId="{83FC438E-2A05-4FD4-9FDE-2FE19FCEB14D}" srcOrd="2" destOrd="0" presId="urn:microsoft.com/office/officeart/2005/8/layout/vProcess5"/>
    <dgm:cxn modelId="{CD0D35AF-AB0C-437C-A2B6-A8E2B159F4EE}" type="presParOf" srcId="{5118FE25-2557-44AE-8C8B-AAC3F1650AAE}" destId="{C4E1645E-9580-4E6C-BB48-1D66AC7D5E58}" srcOrd="3" destOrd="0" presId="urn:microsoft.com/office/officeart/2005/8/layout/vProcess5"/>
    <dgm:cxn modelId="{FD9B490D-53D2-40E7-8914-9526B0890973}" type="presParOf" srcId="{5118FE25-2557-44AE-8C8B-AAC3F1650AAE}" destId="{23CE8462-E2FE-429C-AF7A-0A757F75AC1D}" srcOrd="4" destOrd="0" presId="urn:microsoft.com/office/officeart/2005/8/layout/vProcess5"/>
    <dgm:cxn modelId="{C9413600-EE45-4746-8FF2-872E6B8A6C79}" type="presParOf" srcId="{5118FE25-2557-44AE-8C8B-AAC3F1650AAE}" destId="{C1523ED1-C95E-43D9-9F64-383677C8FCFA}" srcOrd="5" destOrd="0" presId="urn:microsoft.com/office/officeart/2005/8/layout/vProcess5"/>
    <dgm:cxn modelId="{44931A50-3BAE-4BB8-827D-76FBE8DF72DA}" type="presParOf" srcId="{5118FE25-2557-44AE-8C8B-AAC3F1650AAE}" destId="{A20F9BCF-C9FA-4E53-83B2-79B8FEAD9CB8}" srcOrd="6" destOrd="0" presId="urn:microsoft.com/office/officeart/2005/8/layout/vProcess5"/>
    <dgm:cxn modelId="{D2563579-0E4E-4191-885C-809F8C38F210}" type="presParOf" srcId="{5118FE25-2557-44AE-8C8B-AAC3F1650AAE}" destId="{F56661C6-AB67-4ADB-9249-790400EEBE12}" srcOrd="7" destOrd="0" presId="urn:microsoft.com/office/officeart/2005/8/layout/vProcess5"/>
    <dgm:cxn modelId="{079CBDDF-8B0E-4307-81C2-3BC5FBF3D982}" type="presParOf" srcId="{5118FE25-2557-44AE-8C8B-AAC3F1650AAE}" destId="{6716A643-E94E-436A-B762-48E021A81AE9}" srcOrd="8" destOrd="0" presId="urn:microsoft.com/office/officeart/2005/8/layout/vProcess5"/>
    <dgm:cxn modelId="{BEA9659A-A215-4F05-91E2-C1BDFD9470B7}" type="presParOf" srcId="{5118FE25-2557-44AE-8C8B-AAC3F1650AAE}" destId="{C341BE26-B722-46B5-AABC-EFF474A6EEB0}" srcOrd="9" destOrd="0" presId="urn:microsoft.com/office/officeart/2005/8/layout/vProcess5"/>
    <dgm:cxn modelId="{F6AA52F0-F9CA-485B-BFEA-15229DDEE84E}" type="presParOf" srcId="{5118FE25-2557-44AE-8C8B-AAC3F1650AAE}" destId="{05F4D7F2-2486-47F0-84B7-C9744968CD1E}" srcOrd="10" destOrd="0" presId="urn:microsoft.com/office/officeart/2005/8/layout/vProcess5"/>
    <dgm:cxn modelId="{3C3C9F89-F9D3-46B6-95F4-027625031223}" type="presParOf" srcId="{5118FE25-2557-44AE-8C8B-AAC3F1650AAE}" destId="{4CF6C083-4A3B-44CA-9331-C90609C9C56A}" srcOrd="11" destOrd="0" presId="urn:microsoft.com/office/officeart/2005/8/layout/vProcess5"/>
    <dgm:cxn modelId="{C0CDB830-30AE-4308-B0E6-61B6BC30B61F}" type="presParOf" srcId="{5118FE25-2557-44AE-8C8B-AAC3F1650AAE}" destId="{B499764D-CB81-414E-B1CC-EDE560A9A7FB}" srcOrd="12" destOrd="0" presId="urn:microsoft.com/office/officeart/2005/8/layout/vProcess5"/>
    <dgm:cxn modelId="{9B3E0AD2-AD10-4440-81DF-E7DC2D8842E4}" type="presParOf" srcId="{5118FE25-2557-44AE-8C8B-AAC3F1650AAE}" destId="{1269ED3D-AF5A-4C9F-914C-0F6683B5C832}" srcOrd="13" destOrd="0" presId="urn:microsoft.com/office/officeart/2005/8/layout/vProcess5"/>
    <dgm:cxn modelId="{79565188-7029-47AA-99A9-A1B86ECA7EB2}" type="presParOf" srcId="{5118FE25-2557-44AE-8C8B-AAC3F1650AAE}" destId="{F55D6F65-BF1F-426E-8429-25C9702BC4ED}" srcOrd="14"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9C32B05-62EA-407A-B21C-2310C7945705}"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xfrm>
          <a:off x="0" y="0"/>
          <a:ext cx="4693920" cy="575908"/>
        </a:xfrm>
        <a:prstGeom prst="roundRect">
          <a:avLst>
            <a:gd name="adj" fmla="val 10000"/>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Diseño del estudio</a:t>
          </a:r>
          <a:endParaRPr lang="en-US" sz="1600" dirty="0">
            <a:solidFill>
              <a:sysClr val="window" lastClr="FFFFFF"/>
            </a:solidFill>
            <a:latin typeface="Calibri" panose="020F0502020204030204"/>
            <a:ea typeface="+mn-ea"/>
            <a:cs typeface="+mn-cs"/>
          </a:endParaRPr>
        </a:p>
      </dgm:t>
    </dgm:pt>
    <dgm:pt modelId="{51680ED1-AF6E-4B28-AE94-92B0EFB0DF7D}" type="parTrans" cxnId="{2AA9C11F-1F1D-428E-801A-47EAA766C99D}">
      <dgm:prSet/>
      <dgm:spPr/>
      <dgm:t>
        <a:bodyPr/>
        <a:lstStyle/>
        <a:p>
          <a:pPr>
            <a:lnSpc>
              <a:spcPct val="150000"/>
            </a:lnSpc>
          </a:pPr>
          <a:endParaRPr lang="en-US" sz="1600"/>
        </a:p>
      </dgm:t>
    </dgm:pt>
    <dgm:pt modelId="{478B7D3C-9FB4-4BC6-90AC-49960560DECD}" type="sibTrans" cxnId="{2AA9C11F-1F1D-428E-801A-47EAA766C99D}">
      <dgm:prSet custT="1"/>
      <dgm:spPr>
        <a:xfrm>
          <a:off x="4319579" y="420733"/>
          <a:ext cx="374340" cy="374340"/>
        </a:xfrm>
        <a:prstGeom prst="downArrow">
          <a:avLst>
            <a:gd name="adj1" fmla="val 55000"/>
            <a:gd name="adj2" fmla="val 45000"/>
          </a:avLst>
        </a:prstGeom>
        <a:solidFill>
          <a:srgbClr val="16A085">
            <a:tint val="40000"/>
            <a:alpha val="90000"/>
            <a:hueOff val="0"/>
            <a:satOff val="0"/>
            <a:lumOff val="0"/>
            <a:alphaOff val="0"/>
          </a:srgbClr>
        </a:solidFill>
        <a:ln w="6350" cap="flat" cmpd="sng" algn="ctr">
          <a:solidFill>
            <a:srgbClr val="16A085">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dgm:pt modelId="{F66099B6-DBBD-4AB0-82D2-877B80F846F7}">
      <dgm:prSet phldrT="[Text]" custT="1"/>
      <dgm:spPr>
        <a:xfrm>
          <a:off x="350520" y="655896"/>
          <a:ext cx="4693920" cy="575908"/>
        </a:xfrm>
        <a:prstGeom prst="roundRect">
          <a:avLst>
            <a:gd name="adj" fmla="val 10000"/>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a:noFill/>
        </a:ln>
        <a:effectLst/>
      </dgm:spPr>
      <dgm:t>
        <a:bodyPr/>
        <a:lstStyle/>
        <a:p>
          <a:pPr>
            <a:lnSpc>
              <a:spcPct val="150000"/>
            </a:lnSpc>
          </a:pPr>
          <a:r>
            <a:rPr lang="es-ES" sz="1600" dirty="0" smtClean="0">
              <a:solidFill>
                <a:schemeClr val="tx1"/>
              </a:solidFill>
              <a:latin typeface="Times New Roman" panose="02020603050405020304" pitchFamily="18" charset="0"/>
              <a:cs typeface="Times New Roman" panose="02020603050405020304" pitchFamily="18" charset="0"/>
            </a:rPr>
            <a:t>Método Estadístico (prueba estadística a utilizar)</a:t>
          </a:r>
          <a:endParaRPr lang="en-US" sz="1600" dirty="0">
            <a:solidFill>
              <a:sysClr val="window" lastClr="FFFFFF"/>
            </a:solidFill>
            <a:latin typeface="Calibri" panose="020F0502020204030204"/>
            <a:ea typeface="+mn-ea"/>
            <a:cs typeface="+mn-cs"/>
          </a:endParaRPr>
        </a:p>
      </dgm:t>
    </dgm:pt>
    <dgm:pt modelId="{B09C8BFB-F41C-4AC4-AB94-F216E3081C2D}" type="parTrans" cxnId="{B4F3EA32-CE64-4A92-9BAE-BC57E5392B05}">
      <dgm:prSet/>
      <dgm:spPr/>
      <dgm:t>
        <a:bodyPr/>
        <a:lstStyle/>
        <a:p>
          <a:pPr>
            <a:lnSpc>
              <a:spcPct val="150000"/>
            </a:lnSpc>
          </a:pPr>
          <a:endParaRPr lang="en-US" sz="1600"/>
        </a:p>
      </dgm:t>
    </dgm:pt>
    <dgm:pt modelId="{BC531B32-9B0E-482E-BF91-65C61F17168D}" type="sibTrans" cxnId="{B4F3EA32-CE64-4A92-9BAE-BC57E5392B05}">
      <dgm:prSet custT="1"/>
      <dgm:spPr>
        <a:xfrm>
          <a:off x="4670099" y="1076629"/>
          <a:ext cx="374340" cy="374340"/>
        </a:xfrm>
        <a:prstGeom prst="downArrow">
          <a:avLst>
            <a:gd name="adj1" fmla="val 55000"/>
            <a:gd name="adj2" fmla="val 45000"/>
          </a:avLst>
        </a:prstGeom>
        <a:solidFill>
          <a:srgbClr val="9BBB59">
            <a:tint val="40000"/>
            <a:alpha val="90000"/>
            <a:hueOff val="0"/>
            <a:satOff val="0"/>
            <a:lumOff val="0"/>
            <a:alphaOff val="0"/>
          </a:srgbClr>
        </a:solidFill>
        <a:ln w="6350" cap="flat" cmpd="sng" algn="ctr">
          <a:solidFill>
            <a:srgbClr val="9BBB59">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dgm:pt modelId="{EE62A4F6-4AC4-435B-990E-81A71CE8CAC7}">
      <dgm:prSet phldrT="[Text]" custT="1"/>
      <dgm:spPr>
        <a:xfrm>
          <a:off x="701039" y="1311792"/>
          <a:ext cx="4693920" cy="575908"/>
        </a:xfrm>
        <a:prstGeom prst="roundRect">
          <a:avLst>
            <a:gd name="adj" fmla="val 10000"/>
          </a:avLst>
        </a:prstGeom>
        <a:blipFill>
          <a:blip xmlns:r="http://schemas.openxmlformats.org/officeDocument/2006/relationships" r:embed="rId1"/>
          <a:stretch>
            <a:fillRect l="-401"/>
          </a:stretch>
        </a:blipFill>
        <a:ln>
          <a:noFill/>
        </a:ln>
        <a:effectLst/>
      </dgm:spPr>
      <dgm:t>
        <a:bodyPr/>
        <a:lstStyle/>
        <a:p>
          <a:r>
            <a:rPr lang="es-PE">
              <a:noFill/>
            </a:rPr>
            <a:t> </a:t>
          </a:r>
        </a:p>
      </dgm:t>
    </dgm:pt>
    <dgm:pt modelId="{F287B947-7343-4FA2-B288-B23A59FFAE31}" type="parTrans" cxnId="{3A2CECA6-0C5B-46BB-B7C6-7D37E9D210BD}">
      <dgm:prSet/>
      <dgm:spPr/>
      <dgm:t>
        <a:bodyPr/>
        <a:lstStyle/>
        <a:p>
          <a:pPr>
            <a:lnSpc>
              <a:spcPct val="150000"/>
            </a:lnSpc>
          </a:pPr>
          <a:endParaRPr lang="en-US" sz="1600"/>
        </a:p>
      </dgm:t>
    </dgm:pt>
    <dgm:pt modelId="{389F9A93-0231-4877-8C41-5D5B8DD7AAC0}" type="sibTrans" cxnId="{3A2CECA6-0C5B-46BB-B7C6-7D37E9D210BD}">
      <dgm:prSet custT="1"/>
      <dgm:spPr>
        <a:xfrm>
          <a:off x="5020619" y="1722926"/>
          <a:ext cx="374340" cy="374340"/>
        </a:xfrm>
        <a:prstGeom prst="downArrow">
          <a:avLst>
            <a:gd name="adj1" fmla="val 55000"/>
            <a:gd name="adj2" fmla="val 45000"/>
          </a:avLst>
        </a:prstGeom>
        <a:solidFill>
          <a:srgbClr val="F39C12">
            <a:tint val="40000"/>
            <a:alpha val="90000"/>
            <a:hueOff val="0"/>
            <a:satOff val="0"/>
            <a:lumOff val="0"/>
            <a:alphaOff val="0"/>
          </a:srgbClr>
        </a:solidFill>
        <a:ln w="6350" cap="flat" cmpd="sng" algn="ctr">
          <a:solidFill>
            <a:srgbClr val="F39C12">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dgm:pt modelId="{2A22E84C-3AA3-4E9C-AE5F-9C2FB0D7FB11}">
      <dgm:prSet phldrT="[Text]" custT="1"/>
      <dgm:spPr>
        <a:xfrm>
          <a:off x="1051559" y="1967688"/>
          <a:ext cx="4693920" cy="575908"/>
        </a:xfrm>
        <a:prstGeom prst="roundRect">
          <a:avLst>
            <a:gd name="adj" fmla="val 10000"/>
          </a:avLst>
        </a:prstGeom>
        <a:blipFill>
          <a:blip xmlns:r="http://schemas.openxmlformats.org/officeDocument/2006/relationships" r:embed="rId2"/>
          <a:stretch>
            <a:fillRect l="-401"/>
          </a:stretch>
        </a:blipFill>
        <a:ln>
          <a:noFill/>
        </a:ln>
        <a:effectLst/>
      </dgm:spPr>
      <dgm:t>
        <a:bodyPr/>
        <a:lstStyle/>
        <a:p>
          <a:r>
            <a:rPr lang="es-PE">
              <a:noFill/>
            </a:rPr>
            <a:t> </a:t>
          </a:r>
        </a:p>
      </dgm:t>
    </dgm:pt>
    <dgm:pt modelId="{6C025E55-DF42-4C5D-AFD5-6015FA053D46}" type="parTrans" cxnId="{BEB859E7-C343-408E-86A1-667C27EE5761}">
      <dgm:prSet/>
      <dgm:spPr/>
      <dgm:t>
        <a:bodyPr/>
        <a:lstStyle/>
        <a:p>
          <a:pPr>
            <a:lnSpc>
              <a:spcPct val="150000"/>
            </a:lnSpc>
          </a:pPr>
          <a:endParaRPr lang="en-US" sz="1600"/>
        </a:p>
      </dgm:t>
    </dgm:pt>
    <dgm:pt modelId="{744EA591-F199-49C2-B63A-82709D96C729}" type="sibTrans" cxnId="{BEB859E7-C343-408E-86A1-667C27EE5761}">
      <dgm:prSet custT="1"/>
      <dgm:spPr>
        <a:xfrm>
          <a:off x="5371139" y="2385222"/>
          <a:ext cx="374340" cy="374340"/>
        </a:xfrm>
        <a:prstGeom prst="downArrow">
          <a:avLst>
            <a:gd name="adj1" fmla="val 55000"/>
            <a:gd name="adj2" fmla="val 45000"/>
          </a:avLst>
        </a:prstGeom>
        <a:solidFill>
          <a:srgbClr val="C0392B">
            <a:tint val="40000"/>
            <a:alpha val="90000"/>
            <a:hueOff val="0"/>
            <a:satOff val="0"/>
            <a:lumOff val="0"/>
            <a:alphaOff val="0"/>
          </a:srgbClr>
        </a:solidFill>
        <a:ln w="6350" cap="flat" cmpd="sng" algn="ctr">
          <a:solidFill>
            <a:srgbClr val="C0392B">
              <a:tint val="40000"/>
              <a:alpha val="90000"/>
              <a:hueOff val="0"/>
              <a:satOff val="0"/>
              <a:lumOff val="0"/>
              <a:alphaOff val="0"/>
            </a:srgbClr>
          </a:solidFill>
          <a:prstDash val="solid"/>
          <a:miter lim="800000"/>
        </a:ln>
        <a:effectLst/>
      </dgm:spPr>
      <dgm:t>
        <a:bodyPr/>
        <a:lstStyle/>
        <a:p>
          <a:pPr>
            <a:lnSpc>
              <a:spcPct val="150000"/>
            </a:lnSpc>
          </a:pPr>
          <a:endParaRPr lang="en-US" sz="1600">
            <a:solidFill>
              <a:sysClr val="windowText" lastClr="000000">
                <a:hueOff val="0"/>
                <a:satOff val="0"/>
                <a:lumOff val="0"/>
                <a:alphaOff val="0"/>
              </a:sysClr>
            </a:solidFill>
            <a:latin typeface="Calibri" panose="020F0502020204030204"/>
            <a:ea typeface="+mn-ea"/>
            <a:cs typeface="+mn-cs"/>
          </a:endParaRPr>
        </a:p>
      </dgm:t>
    </dgm:pt>
    <dgm:pt modelId="{36045517-CEA4-4BE3-B836-C2B6BFE5649B}">
      <dgm:prSet phldrT="[Text]" custT="1"/>
      <dgm:spPr>
        <a:xfrm>
          <a:off x="1402079" y="2623584"/>
          <a:ext cx="4693920" cy="575908"/>
        </a:xfrm>
        <a:prstGeom prst="roundRect">
          <a:avLst>
            <a:gd name="adj" fmla="val 10000"/>
          </a:avLst>
        </a:prstGeom>
        <a:blipFill>
          <a:blip xmlns:r="http://schemas.openxmlformats.org/officeDocument/2006/relationships" r:embed="rId3"/>
          <a:stretch>
            <a:fillRect l="-401" b="-8403"/>
          </a:stretch>
        </a:blipFill>
        <a:ln>
          <a:noFill/>
        </a:ln>
        <a:effectLst/>
      </dgm:spPr>
      <dgm:t>
        <a:bodyPr/>
        <a:lstStyle/>
        <a:p>
          <a:r>
            <a:rPr lang="es-PE">
              <a:noFill/>
            </a:rPr>
            <a:t> </a:t>
          </a:r>
        </a:p>
      </dgm:t>
    </dgm:pt>
    <dgm:pt modelId="{6231A36F-9B04-4B4A-917A-7E163AFFC956}" type="parTrans" cxnId="{4019353B-443B-4DED-AA6C-3C60E18414C7}">
      <dgm:prSet/>
      <dgm:spPr/>
      <dgm:t>
        <a:bodyPr/>
        <a:lstStyle/>
        <a:p>
          <a:pPr>
            <a:lnSpc>
              <a:spcPct val="150000"/>
            </a:lnSpc>
          </a:pPr>
          <a:endParaRPr lang="en-US" sz="1600"/>
        </a:p>
      </dgm:t>
    </dgm:pt>
    <dgm:pt modelId="{BFF3C5ED-87D0-4709-A3B8-A7BF0668006A}" type="sibTrans" cxnId="{4019353B-443B-4DED-AA6C-3C60E18414C7}">
      <dgm:prSet/>
      <dgm:spPr/>
      <dgm:t>
        <a:bodyPr/>
        <a:lstStyle/>
        <a:p>
          <a:pPr>
            <a:lnSpc>
              <a:spcPct val="150000"/>
            </a:lnSpc>
          </a:pPr>
          <a:endParaRPr lang="en-US" sz="1600"/>
        </a:p>
      </dgm:t>
    </dgm:pt>
    <dgm:pt modelId="{5118FE25-2557-44AE-8C8B-AAC3F1650AAE}" type="pres">
      <dgm:prSet presAssocID="{B9C32B05-62EA-407A-B21C-2310C7945705}" presName="outerComposite" presStyleCnt="0">
        <dgm:presLayoutVars>
          <dgm:chMax val="5"/>
          <dgm:dir/>
          <dgm:resizeHandles val="exact"/>
        </dgm:presLayoutVars>
      </dgm:prSet>
      <dgm:spPr/>
      <dgm:t>
        <a:bodyPr/>
        <a:lstStyle/>
        <a:p>
          <a:endParaRPr lang="en-US"/>
        </a:p>
      </dgm:t>
    </dgm:pt>
    <dgm:pt modelId="{24D85E70-71E5-4CBB-8B0E-2138F7F7B1E2}" type="pres">
      <dgm:prSet presAssocID="{B9C32B05-62EA-407A-B21C-2310C7945705}" presName="dummyMaxCanvas" presStyleCnt="0">
        <dgm:presLayoutVars/>
      </dgm:prSet>
      <dgm:spPr/>
    </dgm:pt>
    <dgm:pt modelId="{BC6A18A0-8717-4D09-8152-7D32F0F0554C}" type="pres">
      <dgm:prSet presAssocID="{B9C32B05-62EA-407A-B21C-2310C7945705}" presName="FiveNodes_1" presStyleLbl="node1" presStyleIdx="0" presStyleCnt="5">
        <dgm:presLayoutVars>
          <dgm:bulletEnabled val="1"/>
        </dgm:presLayoutVars>
      </dgm:prSet>
      <dgm:spPr/>
      <dgm:t>
        <a:bodyPr/>
        <a:lstStyle/>
        <a:p>
          <a:endParaRPr lang="en-US"/>
        </a:p>
      </dgm:t>
    </dgm:pt>
    <dgm:pt modelId="{83FC438E-2A05-4FD4-9FDE-2FE19FCEB14D}" type="pres">
      <dgm:prSet presAssocID="{B9C32B05-62EA-407A-B21C-2310C7945705}" presName="FiveNodes_2" presStyleLbl="node1" presStyleIdx="1" presStyleCnt="5">
        <dgm:presLayoutVars>
          <dgm:bulletEnabled val="1"/>
        </dgm:presLayoutVars>
      </dgm:prSet>
      <dgm:spPr/>
      <dgm:t>
        <a:bodyPr/>
        <a:lstStyle/>
        <a:p>
          <a:endParaRPr lang="en-US"/>
        </a:p>
      </dgm:t>
    </dgm:pt>
    <dgm:pt modelId="{C4E1645E-9580-4E6C-BB48-1D66AC7D5E58}" type="pres">
      <dgm:prSet presAssocID="{B9C32B05-62EA-407A-B21C-2310C7945705}" presName="FiveNodes_3" presStyleLbl="node1" presStyleIdx="2" presStyleCnt="5">
        <dgm:presLayoutVars>
          <dgm:bulletEnabled val="1"/>
        </dgm:presLayoutVars>
      </dgm:prSet>
      <dgm:spPr/>
      <dgm:t>
        <a:bodyPr/>
        <a:lstStyle/>
        <a:p>
          <a:endParaRPr lang="en-US"/>
        </a:p>
      </dgm:t>
    </dgm:pt>
    <dgm:pt modelId="{23CE8462-E2FE-429C-AF7A-0A757F75AC1D}" type="pres">
      <dgm:prSet presAssocID="{B9C32B05-62EA-407A-B21C-2310C7945705}" presName="FiveNodes_4" presStyleLbl="node1" presStyleIdx="3" presStyleCnt="5">
        <dgm:presLayoutVars>
          <dgm:bulletEnabled val="1"/>
        </dgm:presLayoutVars>
      </dgm:prSet>
      <dgm:spPr/>
      <dgm:t>
        <a:bodyPr/>
        <a:lstStyle/>
        <a:p>
          <a:endParaRPr lang="en-US"/>
        </a:p>
      </dgm:t>
    </dgm:pt>
    <dgm:pt modelId="{C1523ED1-C95E-43D9-9F64-383677C8FCFA}" type="pres">
      <dgm:prSet presAssocID="{B9C32B05-62EA-407A-B21C-2310C7945705}" presName="FiveNodes_5" presStyleLbl="node1" presStyleIdx="4" presStyleCnt="5">
        <dgm:presLayoutVars>
          <dgm:bulletEnabled val="1"/>
        </dgm:presLayoutVars>
      </dgm:prSet>
      <dgm:spPr/>
      <dgm:t>
        <a:bodyPr/>
        <a:lstStyle/>
        <a:p>
          <a:endParaRPr lang="en-US"/>
        </a:p>
      </dgm:t>
    </dgm:pt>
    <dgm:pt modelId="{A20F9BCF-C9FA-4E53-83B2-79B8FEAD9CB8}" type="pres">
      <dgm:prSet presAssocID="{B9C32B05-62EA-407A-B21C-2310C7945705}" presName="FiveConn_1-2" presStyleLbl="fgAccFollowNode1" presStyleIdx="0" presStyleCnt="4">
        <dgm:presLayoutVars>
          <dgm:bulletEnabled val="1"/>
        </dgm:presLayoutVars>
      </dgm:prSet>
      <dgm:spPr/>
      <dgm:t>
        <a:bodyPr/>
        <a:lstStyle/>
        <a:p>
          <a:endParaRPr lang="en-US"/>
        </a:p>
      </dgm:t>
    </dgm:pt>
    <dgm:pt modelId="{F56661C6-AB67-4ADB-9249-790400EEBE12}" type="pres">
      <dgm:prSet presAssocID="{B9C32B05-62EA-407A-B21C-2310C7945705}" presName="FiveConn_2-3" presStyleLbl="fgAccFollowNode1" presStyleIdx="1" presStyleCnt="4">
        <dgm:presLayoutVars>
          <dgm:bulletEnabled val="1"/>
        </dgm:presLayoutVars>
      </dgm:prSet>
      <dgm:spPr/>
      <dgm:t>
        <a:bodyPr/>
        <a:lstStyle/>
        <a:p>
          <a:endParaRPr lang="en-US"/>
        </a:p>
      </dgm:t>
    </dgm:pt>
    <dgm:pt modelId="{6716A643-E94E-436A-B762-48E021A81AE9}" type="pres">
      <dgm:prSet presAssocID="{B9C32B05-62EA-407A-B21C-2310C7945705}" presName="FiveConn_3-4" presStyleLbl="fgAccFollowNode1" presStyleIdx="2" presStyleCnt="4">
        <dgm:presLayoutVars>
          <dgm:bulletEnabled val="1"/>
        </dgm:presLayoutVars>
      </dgm:prSet>
      <dgm:spPr/>
      <dgm:t>
        <a:bodyPr/>
        <a:lstStyle/>
        <a:p>
          <a:endParaRPr lang="en-US"/>
        </a:p>
      </dgm:t>
    </dgm:pt>
    <dgm:pt modelId="{C341BE26-B722-46B5-AABC-EFF474A6EEB0}" type="pres">
      <dgm:prSet presAssocID="{B9C32B05-62EA-407A-B21C-2310C7945705}" presName="FiveConn_4-5" presStyleLbl="fgAccFollowNode1" presStyleIdx="3" presStyleCnt="4">
        <dgm:presLayoutVars>
          <dgm:bulletEnabled val="1"/>
        </dgm:presLayoutVars>
      </dgm:prSet>
      <dgm:spPr/>
      <dgm:t>
        <a:bodyPr/>
        <a:lstStyle/>
        <a:p>
          <a:endParaRPr lang="en-US"/>
        </a:p>
      </dgm:t>
    </dgm:pt>
    <dgm:pt modelId="{05F4D7F2-2486-47F0-84B7-C9744968CD1E}" type="pres">
      <dgm:prSet presAssocID="{B9C32B05-62EA-407A-B21C-2310C7945705}" presName="FiveNodes_1_text" presStyleLbl="node1" presStyleIdx="4" presStyleCnt="5">
        <dgm:presLayoutVars>
          <dgm:bulletEnabled val="1"/>
        </dgm:presLayoutVars>
      </dgm:prSet>
      <dgm:spPr/>
      <dgm:t>
        <a:bodyPr/>
        <a:lstStyle/>
        <a:p>
          <a:endParaRPr lang="en-US"/>
        </a:p>
      </dgm:t>
    </dgm:pt>
    <dgm:pt modelId="{4CF6C083-4A3B-44CA-9331-C90609C9C56A}" type="pres">
      <dgm:prSet presAssocID="{B9C32B05-62EA-407A-B21C-2310C7945705}" presName="FiveNodes_2_text" presStyleLbl="node1" presStyleIdx="4" presStyleCnt="5">
        <dgm:presLayoutVars>
          <dgm:bulletEnabled val="1"/>
        </dgm:presLayoutVars>
      </dgm:prSet>
      <dgm:spPr/>
      <dgm:t>
        <a:bodyPr/>
        <a:lstStyle/>
        <a:p>
          <a:endParaRPr lang="en-US"/>
        </a:p>
      </dgm:t>
    </dgm:pt>
    <dgm:pt modelId="{B499764D-CB81-414E-B1CC-EDE560A9A7FB}" type="pres">
      <dgm:prSet presAssocID="{B9C32B05-62EA-407A-B21C-2310C7945705}" presName="FiveNodes_3_text" presStyleLbl="node1" presStyleIdx="4" presStyleCnt="5">
        <dgm:presLayoutVars>
          <dgm:bulletEnabled val="1"/>
        </dgm:presLayoutVars>
      </dgm:prSet>
      <dgm:spPr/>
      <dgm:t>
        <a:bodyPr/>
        <a:lstStyle/>
        <a:p>
          <a:endParaRPr lang="en-US"/>
        </a:p>
      </dgm:t>
    </dgm:pt>
    <dgm:pt modelId="{1269ED3D-AF5A-4C9F-914C-0F6683B5C832}" type="pres">
      <dgm:prSet presAssocID="{B9C32B05-62EA-407A-B21C-2310C7945705}" presName="FiveNodes_4_text" presStyleLbl="node1" presStyleIdx="4" presStyleCnt="5">
        <dgm:presLayoutVars>
          <dgm:bulletEnabled val="1"/>
        </dgm:presLayoutVars>
      </dgm:prSet>
      <dgm:spPr/>
      <dgm:t>
        <a:bodyPr/>
        <a:lstStyle/>
        <a:p>
          <a:endParaRPr lang="en-US"/>
        </a:p>
      </dgm:t>
    </dgm:pt>
    <dgm:pt modelId="{F55D6F65-BF1F-426E-8429-25C9702BC4ED}" type="pres">
      <dgm:prSet presAssocID="{B9C32B05-62EA-407A-B21C-2310C7945705}" presName="FiveNodes_5_text" presStyleLbl="node1" presStyleIdx="4" presStyleCnt="5">
        <dgm:presLayoutVars>
          <dgm:bulletEnabled val="1"/>
        </dgm:presLayoutVars>
      </dgm:prSet>
      <dgm:spPr/>
      <dgm:t>
        <a:bodyPr/>
        <a:lstStyle/>
        <a:p>
          <a:endParaRPr lang="en-US"/>
        </a:p>
      </dgm:t>
    </dgm:pt>
  </dgm:ptLst>
  <dgm:cxnLst>
    <dgm:cxn modelId="{43C7BC02-1D68-479C-A211-FEAC2D72012A}" type="presOf" srcId="{F66099B6-DBBD-4AB0-82D2-877B80F846F7}" destId="{83FC438E-2A05-4FD4-9FDE-2FE19FCEB14D}" srcOrd="0" destOrd="0" presId="urn:microsoft.com/office/officeart/2005/8/layout/vProcess5"/>
    <dgm:cxn modelId="{BEB859E7-C343-408E-86A1-667C27EE5761}" srcId="{B9C32B05-62EA-407A-B21C-2310C7945705}" destId="{2A22E84C-3AA3-4E9C-AE5F-9C2FB0D7FB11}" srcOrd="3" destOrd="0" parTransId="{6C025E55-DF42-4C5D-AFD5-6015FA053D46}" sibTransId="{744EA591-F199-49C2-B63A-82709D96C729}"/>
    <dgm:cxn modelId="{77AE8FD3-FDC2-464B-BAD9-6BFE1502E729}" type="presOf" srcId="{EE62A4F6-4AC4-435B-990E-81A71CE8CAC7}" destId="{C4E1645E-9580-4E6C-BB48-1D66AC7D5E58}" srcOrd="0" destOrd="0" presId="urn:microsoft.com/office/officeart/2005/8/layout/vProcess5"/>
    <dgm:cxn modelId="{7058DD0A-D798-4F7E-A3F3-8AC980A584F2}" type="presOf" srcId="{2A22E84C-3AA3-4E9C-AE5F-9C2FB0D7FB11}" destId="{23CE8462-E2FE-429C-AF7A-0A757F75AC1D}" srcOrd="0" destOrd="0" presId="urn:microsoft.com/office/officeart/2005/8/layout/vProcess5"/>
    <dgm:cxn modelId="{1833686A-048D-4C32-87D6-0055796AE4EF}" type="presOf" srcId="{389F9A93-0231-4877-8C41-5D5B8DD7AAC0}" destId="{6716A643-E94E-436A-B762-48E021A81AE9}" srcOrd="0" destOrd="0" presId="urn:microsoft.com/office/officeart/2005/8/layout/vProcess5"/>
    <dgm:cxn modelId="{4019353B-443B-4DED-AA6C-3C60E18414C7}" srcId="{B9C32B05-62EA-407A-B21C-2310C7945705}" destId="{36045517-CEA4-4BE3-B836-C2B6BFE5649B}" srcOrd="4" destOrd="0" parTransId="{6231A36F-9B04-4B4A-917A-7E163AFFC956}" sibTransId="{BFF3C5ED-87D0-4709-A3B8-A7BF0668006A}"/>
    <dgm:cxn modelId="{424B4567-F186-471A-BD8C-F6C88F9420DF}" type="presOf" srcId="{744EA591-F199-49C2-B63A-82709D96C729}" destId="{C341BE26-B722-46B5-AABC-EFF474A6EEB0}" srcOrd="0" destOrd="0" presId="urn:microsoft.com/office/officeart/2005/8/layout/vProcess5"/>
    <dgm:cxn modelId="{A23ADAFA-CBDC-4E3F-99A2-44FD69ED107C}" type="presOf" srcId="{42D71409-67F9-455C-8C6D-716D284AAA6B}" destId="{BC6A18A0-8717-4D09-8152-7D32F0F0554C}" srcOrd="0" destOrd="0" presId="urn:microsoft.com/office/officeart/2005/8/layout/vProcess5"/>
    <dgm:cxn modelId="{C770A8EC-396A-4178-BAD9-BC3A3BEAC79A}" type="presOf" srcId="{EE62A4F6-4AC4-435B-990E-81A71CE8CAC7}" destId="{B499764D-CB81-414E-B1CC-EDE560A9A7FB}" srcOrd="1" destOrd="0" presId="urn:microsoft.com/office/officeart/2005/8/layout/vProcess5"/>
    <dgm:cxn modelId="{8F2C8B73-0E1E-4650-B49A-04C980A13F06}" type="presOf" srcId="{BC531B32-9B0E-482E-BF91-65C61F17168D}" destId="{F56661C6-AB67-4ADB-9249-790400EEBE12}" srcOrd="0" destOrd="0" presId="urn:microsoft.com/office/officeart/2005/8/layout/vProcess5"/>
    <dgm:cxn modelId="{1DA52258-1169-473B-BF7F-BD8586E68182}" type="presOf" srcId="{42D71409-67F9-455C-8C6D-716D284AAA6B}" destId="{05F4D7F2-2486-47F0-84B7-C9744968CD1E}" srcOrd="1" destOrd="0" presId="urn:microsoft.com/office/officeart/2005/8/layout/vProcess5"/>
    <dgm:cxn modelId="{3A2CECA6-0C5B-46BB-B7C6-7D37E9D210BD}" srcId="{B9C32B05-62EA-407A-B21C-2310C7945705}" destId="{EE62A4F6-4AC4-435B-990E-81A71CE8CAC7}" srcOrd="2" destOrd="0" parTransId="{F287B947-7343-4FA2-B288-B23A59FFAE31}" sibTransId="{389F9A93-0231-4877-8C41-5D5B8DD7AAC0}"/>
    <dgm:cxn modelId="{7664C033-B4A7-412C-830B-6B9BDE27BCB4}" type="presOf" srcId="{F66099B6-DBBD-4AB0-82D2-877B80F846F7}" destId="{4CF6C083-4A3B-44CA-9331-C90609C9C56A}" srcOrd="1" destOrd="0" presId="urn:microsoft.com/office/officeart/2005/8/layout/vProcess5"/>
    <dgm:cxn modelId="{324BDABE-B95E-434B-9DE3-E64991C756E4}" type="presOf" srcId="{36045517-CEA4-4BE3-B836-C2B6BFE5649B}" destId="{F55D6F65-BF1F-426E-8429-25C9702BC4ED}" srcOrd="1" destOrd="0" presId="urn:microsoft.com/office/officeart/2005/8/layout/vProcess5"/>
    <dgm:cxn modelId="{B4F3EA32-CE64-4A92-9BAE-BC57E5392B05}" srcId="{B9C32B05-62EA-407A-B21C-2310C7945705}" destId="{F66099B6-DBBD-4AB0-82D2-877B80F846F7}" srcOrd="1" destOrd="0" parTransId="{B09C8BFB-F41C-4AC4-AB94-F216E3081C2D}" sibTransId="{BC531B32-9B0E-482E-BF91-65C61F17168D}"/>
    <dgm:cxn modelId="{FEEF73B2-9BA4-4B53-91BB-D2AD276ECD9C}" type="presOf" srcId="{B9C32B05-62EA-407A-B21C-2310C7945705}" destId="{5118FE25-2557-44AE-8C8B-AAC3F1650AAE}" srcOrd="0" destOrd="0" presId="urn:microsoft.com/office/officeart/2005/8/layout/vProcess5"/>
    <dgm:cxn modelId="{2AA9C11F-1F1D-428E-801A-47EAA766C99D}" srcId="{B9C32B05-62EA-407A-B21C-2310C7945705}" destId="{42D71409-67F9-455C-8C6D-716D284AAA6B}" srcOrd="0" destOrd="0" parTransId="{51680ED1-AF6E-4B28-AE94-92B0EFB0DF7D}" sibTransId="{478B7D3C-9FB4-4BC6-90AC-49960560DECD}"/>
    <dgm:cxn modelId="{661AD6C7-B364-4DA4-8295-59D36A0EBC07}" type="presOf" srcId="{2A22E84C-3AA3-4E9C-AE5F-9C2FB0D7FB11}" destId="{1269ED3D-AF5A-4C9F-914C-0F6683B5C832}" srcOrd="1" destOrd="0" presId="urn:microsoft.com/office/officeart/2005/8/layout/vProcess5"/>
    <dgm:cxn modelId="{3906214B-8169-4FC8-BFA9-4C71E630484D}" type="presOf" srcId="{478B7D3C-9FB4-4BC6-90AC-49960560DECD}" destId="{A20F9BCF-C9FA-4E53-83B2-79B8FEAD9CB8}" srcOrd="0" destOrd="0" presId="urn:microsoft.com/office/officeart/2005/8/layout/vProcess5"/>
    <dgm:cxn modelId="{7A5BAFF7-3D7C-40C4-AC2D-01117F13B198}" type="presOf" srcId="{36045517-CEA4-4BE3-B836-C2B6BFE5649B}" destId="{C1523ED1-C95E-43D9-9F64-383677C8FCFA}" srcOrd="0" destOrd="0" presId="urn:microsoft.com/office/officeart/2005/8/layout/vProcess5"/>
    <dgm:cxn modelId="{DA3811FC-16FB-4EC4-9A22-1D5284CA84E0}" type="presParOf" srcId="{5118FE25-2557-44AE-8C8B-AAC3F1650AAE}" destId="{24D85E70-71E5-4CBB-8B0E-2138F7F7B1E2}" srcOrd="0" destOrd="0" presId="urn:microsoft.com/office/officeart/2005/8/layout/vProcess5"/>
    <dgm:cxn modelId="{85843C9E-905D-4717-B4FF-EF2B0FF5A763}" type="presParOf" srcId="{5118FE25-2557-44AE-8C8B-AAC3F1650AAE}" destId="{BC6A18A0-8717-4D09-8152-7D32F0F0554C}" srcOrd="1" destOrd="0" presId="urn:microsoft.com/office/officeart/2005/8/layout/vProcess5"/>
    <dgm:cxn modelId="{130C3982-7997-4881-91E3-4894078D5713}" type="presParOf" srcId="{5118FE25-2557-44AE-8C8B-AAC3F1650AAE}" destId="{83FC438E-2A05-4FD4-9FDE-2FE19FCEB14D}" srcOrd="2" destOrd="0" presId="urn:microsoft.com/office/officeart/2005/8/layout/vProcess5"/>
    <dgm:cxn modelId="{CD0D35AF-AB0C-437C-A2B6-A8E2B159F4EE}" type="presParOf" srcId="{5118FE25-2557-44AE-8C8B-AAC3F1650AAE}" destId="{C4E1645E-9580-4E6C-BB48-1D66AC7D5E58}" srcOrd="3" destOrd="0" presId="urn:microsoft.com/office/officeart/2005/8/layout/vProcess5"/>
    <dgm:cxn modelId="{FD9B490D-53D2-40E7-8914-9526B0890973}" type="presParOf" srcId="{5118FE25-2557-44AE-8C8B-AAC3F1650AAE}" destId="{23CE8462-E2FE-429C-AF7A-0A757F75AC1D}" srcOrd="4" destOrd="0" presId="urn:microsoft.com/office/officeart/2005/8/layout/vProcess5"/>
    <dgm:cxn modelId="{C9413600-EE45-4746-8FF2-872E6B8A6C79}" type="presParOf" srcId="{5118FE25-2557-44AE-8C8B-AAC3F1650AAE}" destId="{C1523ED1-C95E-43D9-9F64-383677C8FCFA}" srcOrd="5" destOrd="0" presId="urn:microsoft.com/office/officeart/2005/8/layout/vProcess5"/>
    <dgm:cxn modelId="{44931A50-3BAE-4BB8-827D-76FBE8DF72DA}" type="presParOf" srcId="{5118FE25-2557-44AE-8C8B-AAC3F1650AAE}" destId="{A20F9BCF-C9FA-4E53-83B2-79B8FEAD9CB8}" srcOrd="6" destOrd="0" presId="urn:microsoft.com/office/officeart/2005/8/layout/vProcess5"/>
    <dgm:cxn modelId="{D2563579-0E4E-4191-885C-809F8C38F210}" type="presParOf" srcId="{5118FE25-2557-44AE-8C8B-AAC3F1650AAE}" destId="{F56661C6-AB67-4ADB-9249-790400EEBE12}" srcOrd="7" destOrd="0" presId="urn:microsoft.com/office/officeart/2005/8/layout/vProcess5"/>
    <dgm:cxn modelId="{079CBDDF-8B0E-4307-81C2-3BC5FBF3D982}" type="presParOf" srcId="{5118FE25-2557-44AE-8C8B-AAC3F1650AAE}" destId="{6716A643-E94E-436A-B762-48E021A81AE9}" srcOrd="8" destOrd="0" presId="urn:microsoft.com/office/officeart/2005/8/layout/vProcess5"/>
    <dgm:cxn modelId="{BEA9659A-A215-4F05-91E2-C1BDFD9470B7}" type="presParOf" srcId="{5118FE25-2557-44AE-8C8B-AAC3F1650AAE}" destId="{C341BE26-B722-46B5-AABC-EFF474A6EEB0}" srcOrd="9" destOrd="0" presId="urn:microsoft.com/office/officeart/2005/8/layout/vProcess5"/>
    <dgm:cxn modelId="{F6AA52F0-F9CA-485B-BFEA-15229DDEE84E}" type="presParOf" srcId="{5118FE25-2557-44AE-8C8B-AAC3F1650AAE}" destId="{05F4D7F2-2486-47F0-84B7-C9744968CD1E}" srcOrd="10" destOrd="0" presId="urn:microsoft.com/office/officeart/2005/8/layout/vProcess5"/>
    <dgm:cxn modelId="{3C3C9F89-F9D3-46B6-95F4-027625031223}" type="presParOf" srcId="{5118FE25-2557-44AE-8C8B-AAC3F1650AAE}" destId="{4CF6C083-4A3B-44CA-9331-C90609C9C56A}" srcOrd="11" destOrd="0" presId="urn:microsoft.com/office/officeart/2005/8/layout/vProcess5"/>
    <dgm:cxn modelId="{C0CDB830-30AE-4308-B0E6-61B6BC30B61F}" type="presParOf" srcId="{5118FE25-2557-44AE-8C8B-AAC3F1650AAE}" destId="{B499764D-CB81-414E-B1CC-EDE560A9A7FB}" srcOrd="12" destOrd="0" presId="urn:microsoft.com/office/officeart/2005/8/layout/vProcess5"/>
    <dgm:cxn modelId="{9B3E0AD2-AD10-4440-81DF-E7DC2D8842E4}" type="presParOf" srcId="{5118FE25-2557-44AE-8C8B-AAC3F1650AAE}" destId="{1269ED3D-AF5A-4C9F-914C-0F6683B5C832}" srcOrd="13" destOrd="0" presId="urn:microsoft.com/office/officeart/2005/8/layout/vProcess5"/>
    <dgm:cxn modelId="{79565188-7029-47AA-99A9-A1B86ECA7EB2}" type="presParOf" srcId="{5118FE25-2557-44AE-8C8B-AAC3F1650AAE}" destId="{F55D6F65-BF1F-426E-8429-25C9702BC4ED}" srcOrd="14"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1A2F8-C934-4E42-8A14-A51AD29CA663}">
      <dsp:nvSpPr>
        <dsp:cNvPr id="0" name=""/>
        <dsp:cNvSpPr/>
      </dsp:nvSpPr>
      <dsp:spPr>
        <a:xfrm>
          <a:off x="1371513" y="-27707"/>
          <a:ext cx="4834429" cy="4834429"/>
        </a:xfrm>
        <a:prstGeom prst="circularArrow">
          <a:avLst>
            <a:gd name="adj1" fmla="val 5544"/>
            <a:gd name="adj2" fmla="val 330680"/>
            <a:gd name="adj3" fmla="val 13779128"/>
            <a:gd name="adj4" fmla="val 17384015"/>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93B20-1CB6-4101-8673-1EB307621A00}">
      <dsp:nvSpPr>
        <dsp:cNvPr id="0" name=""/>
        <dsp:cNvSpPr/>
      </dsp:nvSpPr>
      <dsp:spPr>
        <a:xfrm>
          <a:off x="2658399" y="2441"/>
          <a:ext cx="2260657" cy="1130328"/>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smtClean="0">
              <a:solidFill>
                <a:schemeClr val="tx1"/>
              </a:solidFill>
              <a:latin typeface="Times New Roman" panose="02020603050405020304" pitchFamily="18" charset="0"/>
              <a:cs typeface="Times New Roman" panose="02020603050405020304" pitchFamily="18" charset="0"/>
            </a:rPr>
            <a:t>El análisis de la potencia de la prueba y el tamaño de la muestra (PSS) es esencial para el diseño de una investigación</a:t>
          </a:r>
          <a:endParaRPr lang="es-ES" sz="1400" kern="1200" dirty="0">
            <a:solidFill>
              <a:schemeClr val="tx1"/>
            </a:solidFill>
            <a:latin typeface="Times New Roman" panose="02020603050405020304" pitchFamily="18" charset="0"/>
            <a:cs typeface="Times New Roman" panose="02020603050405020304" pitchFamily="18" charset="0"/>
          </a:endParaRPr>
        </a:p>
      </dsp:txBody>
      <dsp:txXfrm>
        <a:off x="2713577" y="57619"/>
        <a:ext cx="2150301" cy="1019972"/>
      </dsp:txXfrm>
    </dsp:sp>
    <dsp:sp modelId="{FF8D9507-A0F4-48C0-B907-3431C405DFEE}">
      <dsp:nvSpPr>
        <dsp:cNvPr id="0" name=""/>
        <dsp:cNvSpPr/>
      </dsp:nvSpPr>
      <dsp:spPr>
        <a:xfrm>
          <a:off x="4619088" y="1426965"/>
          <a:ext cx="2260657" cy="1130328"/>
        </a:xfrm>
        <a:prstGeom prst="roundRect">
          <a:avLst/>
        </a:prstGeom>
        <a:solidFill>
          <a:srgbClr val="66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smtClean="0">
              <a:solidFill>
                <a:schemeClr val="tx1"/>
              </a:solidFill>
              <a:latin typeface="Times New Roman" panose="02020603050405020304" pitchFamily="18" charset="0"/>
              <a:cs typeface="Times New Roman" panose="02020603050405020304" pitchFamily="18" charset="0"/>
            </a:rPr>
            <a:t>Ofrece la asignación óptima de los recursos del estudio para aumentar la probabilidad de que se logren con éxito el(os) objetivo(s) del estudio</a:t>
          </a:r>
          <a:endParaRPr lang="es-ES" sz="1400" kern="1200" dirty="0">
            <a:solidFill>
              <a:schemeClr val="tx1"/>
            </a:solidFill>
            <a:latin typeface="Times New Roman" panose="02020603050405020304" pitchFamily="18" charset="0"/>
            <a:cs typeface="Times New Roman" panose="02020603050405020304" pitchFamily="18" charset="0"/>
          </a:endParaRPr>
        </a:p>
      </dsp:txBody>
      <dsp:txXfrm>
        <a:off x="4674266" y="1482143"/>
        <a:ext cx="2150301" cy="1019972"/>
      </dsp:txXfrm>
    </dsp:sp>
    <dsp:sp modelId="{60400314-EB09-46AD-99E2-3B3F0B6B94B9}">
      <dsp:nvSpPr>
        <dsp:cNvPr id="0" name=""/>
        <dsp:cNvSpPr/>
      </dsp:nvSpPr>
      <dsp:spPr>
        <a:xfrm>
          <a:off x="3870172" y="3731893"/>
          <a:ext cx="2260657" cy="1130328"/>
        </a:xfrm>
        <a:prstGeom prst="roundRect">
          <a:avLst/>
        </a:prstGeom>
        <a:solidFill>
          <a:srgbClr val="D8164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smtClean="0">
              <a:solidFill>
                <a:schemeClr val="tx1"/>
              </a:solidFill>
              <a:latin typeface="Times New Roman" panose="02020603050405020304" pitchFamily="18" charset="0"/>
              <a:cs typeface="Times New Roman" panose="02020603050405020304" pitchFamily="18" charset="0"/>
            </a:rPr>
            <a:t>¿Cuántos sujetos necesitamos en un estudio para lograr alcanzar los objetivos planteados? </a:t>
          </a:r>
          <a:endParaRPr lang="es-ES" sz="1400" kern="1200" dirty="0">
            <a:solidFill>
              <a:schemeClr val="tx1"/>
            </a:solidFill>
            <a:latin typeface="Times New Roman" panose="02020603050405020304" pitchFamily="18" charset="0"/>
            <a:cs typeface="Times New Roman" panose="02020603050405020304" pitchFamily="18" charset="0"/>
          </a:endParaRPr>
        </a:p>
      </dsp:txBody>
      <dsp:txXfrm>
        <a:off x="3925350" y="3787071"/>
        <a:ext cx="2150301" cy="1019972"/>
      </dsp:txXfrm>
    </dsp:sp>
    <dsp:sp modelId="{BC4868B2-9701-48F1-9EF9-4E894069E8FD}">
      <dsp:nvSpPr>
        <dsp:cNvPr id="0" name=""/>
        <dsp:cNvSpPr/>
      </dsp:nvSpPr>
      <dsp:spPr>
        <a:xfrm>
          <a:off x="1446627" y="3731893"/>
          <a:ext cx="2260657" cy="1130328"/>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smtClean="0">
              <a:solidFill>
                <a:schemeClr val="tx1"/>
              </a:solidFill>
              <a:latin typeface="Times New Roman" panose="02020603050405020304" pitchFamily="18" charset="0"/>
              <a:cs typeface="Times New Roman" panose="02020603050405020304" pitchFamily="18" charset="0"/>
            </a:rPr>
            <a:t>Un estudio con muy pocos sujetos puede tener una probabilidad pequeña de detectar un efecto importante</a:t>
          </a:r>
          <a:endParaRPr lang="es-ES" sz="1400" kern="1200" dirty="0">
            <a:solidFill>
              <a:schemeClr val="tx1"/>
            </a:solidFill>
            <a:latin typeface="Times New Roman" panose="02020603050405020304" pitchFamily="18" charset="0"/>
            <a:cs typeface="Times New Roman" panose="02020603050405020304" pitchFamily="18" charset="0"/>
          </a:endParaRPr>
        </a:p>
      </dsp:txBody>
      <dsp:txXfrm>
        <a:off x="1501805" y="3787071"/>
        <a:ext cx="2150301" cy="1019972"/>
      </dsp:txXfrm>
    </dsp:sp>
    <dsp:sp modelId="{CB0C3241-1475-4B4D-94D4-3253AC1A9D84}">
      <dsp:nvSpPr>
        <dsp:cNvPr id="0" name=""/>
        <dsp:cNvSpPr/>
      </dsp:nvSpPr>
      <dsp:spPr>
        <a:xfrm>
          <a:off x="485470" y="1444269"/>
          <a:ext cx="2260657" cy="1130328"/>
        </a:xfrm>
        <a:prstGeom prst="roundRect">
          <a:avLst/>
        </a:prstGeom>
        <a:solidFill>
          <a:schemeClr val="accent3">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smtClean="0">
              <a:solidFill>
                <a:schemeClr val="tx1"/>
              </a:solidFill>
              <a:latin typeface="Times New Roman" panose="02020603050405020304" pitchFamily="18" charset="0"/>
              <a:cs typeface="Times New Roman" panose="02020603050405020304" pitchFamily="18" charset="0"/>
            </a:rPr>
            <a:t>un estudio con demasiados sujetos puede ofrecer muy poca ganancia y por lo tanto se perderá tiempo y recursos</a:t>
          </a:r>
          <a:endParaRPr lang="es-ES" sz="1400" kern="1200" dirty="0">
            <a:solidFill>
              <a:schemeClr val="tx1"/>
            </a:solidFill>
            <a:latin typeface="Times New Roman" panose="02020603050405020304" pitchFamily="18" charset="0"/>
            <a:cs typeface="Times New Roman" panose="02020603050405020304" pitchFamily="18" charset="0"/>
          </a:endParaRPr>
        </a:p>
      </dsp:txBody>
      <dsp:txXfrm>
        <a:off x="540648" y="1499447"/>
        <a:ext cx="2150301" cy="1019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DDDA5-5E1C-4B04-9947-D6454BB2D673}">
      <dsp:nvSpPr>
        <dsp:cNvPr id="0" name=""/>
        <dsp:cNvSpPr/>
      </dsp:nvSpPr>
      <dsp:spPr>
        <a:xfrm rot="16200000">
          <a:off x="1352609" y="1399190"/>
          <a:ext cx="2962812" cy="1810592"/>
        </a:xfrm>
        <a:prstGeom prst="round2SameRect">
          <a:avLst>
            <a:gd name="adj1" fmla="val 16670"/>
            <a:gd name="adj2" fmla="val 0"/>
          </a:avLst>
        </a:prstGeom>
        <a:solidFill>
          <a:srgbClr val="C0392B">
            <a:tint val="50000"/>
            <a:hueOff val="0"/>
            <a:satOff val="0"/>
            <a:lumOff val="0"/>
            <a:alphaOff val="0"/>
          </a:srgbClr>
        </a:solidFill>
        <a:ln>
          <a:noFill/>
        </a:ln>
        <a:effectLst/>
      </dsp:spPr>
      <dsp:style>
        <a:lnRef idx="0">
          <a:scrgbClr r="0" g="0" b="0"/>
        </a:lnRef>
        <a:fillRef idx="1">
          <a:scrgbClr r="0" g="0" b="0"/>
        </a:fillRef>
        <a:effectRef idx="2">
          <a:scrgbClr r="0" g="0" b="0"/>
        </a:effectRef>
        <a:fontRef idx="minor"/>
      </dsp:style>
      <dsp:txBody>
        <a:bodyPr spcFirstLastPara="0" vert="horz" wrap="square" lIns="60960" tIns="101600" rIns="91440" bIns="101600" numCol="1" spcCol="1270" anchor="t" anchorCtr="0">
          <a:noAutofit/>
        </a:bodyPr>
        <a:lstStyle/>
        <a:p>
          <a:pPr lvl="0" algn="just" defTabSz="711200">
            <a:lnSpc>
              <a:spcPct val="150000"/>
            </a:lnSpc>
            <a:spcBef>
              <a:spcPct val="0"/>
            </a:spcBef>
            <a:spcAft>
              <a:spcPct val="35000"/>
            </a:spcAft>
          </a:pPr>
          <a:r>
            <a:rPr lang="es-PE" sz="1600" kern="1200" dirty="0" smtClean="0">
              <a:solidFill>
                <a:schemeClr val="tx1"/>
              </a:solidFill>
              <a:latin typeface="Times New Roman" panose="02020603050405020304" pitchFamily="18" charset="0"/>
              <a:cs typeface="Times New Roman" panose="02020603050405020304" pitchFamily="18" charset="0"/>
            </a:rPr>
            <a:t>¿Cuáles son las posibilidades de alcanzar los objetivos de un estudio con los recursos disponibles?</a:t>
          </a:r>
          <a:endParaRPr lang="es-PE" sz="1600" kern="12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rot="5400000">
        <a:off x="2017121" y="911482"/>
        <a:ext cx="1722190" cy="2786008"/>
      </dsp:txXfrm>
    </dsp:sp>
    <dsp:sp modelId="{F94EB984-6925-4FB4-9F64-BE18EB708490}">
      <dsp:nvSpPr>
        <dsp:cNvPr id="0" name=""/>
        <dsp:cNvSpPr/>
      </dsp:nvSpPr>
      <dsp:spPr>
        <a:xfrm rot="5400000">
          <a:off x="3245417" y="1399190"/>
          <a:ext cx="2962812" cy="1810592"/>
        </a:xfrm>
        <a:prstGeom prst="round2SameRect">
          <a:avLst>
            <a:gd name="adj1" fmla="val 16670"/>
            <a:gd name="adj2" fmla="val 0"/>
          </a:avLst>
        </a:prstGeom>
        <a:solidFill>
          <a:srgbClr val="C0392B">
            <a:tint val="50000"/>
            <a:hueOff val="12657968"/>
            <a:satOff val="-36101"/>
            <a:lumOff val="9603"/>
            <a:alphaOff val="0"/>
          </a:srgb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101600" rIns="60960" bIns="101600" numCol="1" spcCol="1270" anchor="t" anchorCtr="0">
          <a:noAutofit/>
        </a:bodyPr>
        <a:lstStyle/>
        <a:p>
          <a:pPr lvl="0" algn="l" defTabSz="711200">
            <a:lnSpc>
              <a:spcPct val="150000"/>
            </a:lnSpc>
            <a:spcBef>
              <a:spcPct val="0"/>
            </a:spcBef>
            <a:spcAft>
              <a:spcPct val="35000"/>
            </a:spcAft>
          </a:pPr>
          <a:r>
            <a:rPr lang="es-PE" sz="1600" kern="1200" dirty="0" smtClean="0">
              <a:solidFill>
                <a:schemeClr val="tx1"/>
              </a:solidFill>
              <a:latin typeface="Times New Roman" panose="02020603050405020304" pitchFamily="18" charset="0"/>
              <a:cs typeface="Times New Roman" panose="02020603050405020304" pitchFamily="18" charset="0"/>
            </a:rPr>
            <a:t>¿O cuál es el menor efecto que se  puede detectar en un estudio dados los recursos disponibles?</a:t>
          </a:r>
          <a:endParaRPr lang="es-PE" sz="1600" kern="12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rot="-5400000">
        <a:off x="3821527" y="911482"/>
        <a:ext cx="1722190" cy="2786008"/>
      </dsp:txXfrm>
    </dsp:sp>
    <dsp:sp modelId="{191ED86E-DCC3-46B5-AA55-786B90D34780}">
      <dsp:nvSpPr>
        <dsp:cNvPr id="0" name=""/>
        <dsp:cNvSpPr/>
      </dsp:nvSpPr>
      <dsp:spPr>
        <a:xfrm>
          <a:off x="2833830" y="0"/>
          <a:ext cx="1892807" cy="1892715"/>
        </a:xfrm>
        <a:prstGeom prst="circularArrow">
          <a:avLst>
            <a:gd name="adj1" fmla="val 12500"/>
            <a:gd name="adj2" fmla="val 1142322"/>
            <a:gd name="adj3" fmla="val 20457678"/>
            <a:gd name="adj4" fmla="val 10800000"/>
            <a:gd name="adj5" fmla="val 12500"/>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7994FB-CE8C-42E0-B2E3-7AA50E3E3E16}">
      <dsp:nvSpPr>
        <dsp:cNvPr id="0" name=""/>
        <dsp:cNvSpPr/>
      </dsp:nvSpPr>
      <dsp:spPr>
        <a:xfrm rot="10800000">
          <a:off x="2833830" y="2715796"/>
          <a:ext cx="1892807" cy="1892715"/>
        </a:xfrm>
        <a:prstGeom prst="circularArrow">
          <a:avLst>
            <a:gd name="adj1" fmla="val 12500"/>
            <a:gd name="adj2" fmla="val 1142322"/>
            <a:gd name="adj3" fmla="val 20457678"/>
            <a:gd name="adj4" fmla="val 10800000"/>
            <a:gd name="adj5" fmla="val 12500"/>
          </a:avLst>
        </a:prstGeom>
        <a:gradFill rotWithShape="0">
          <a:gsLst>
            <a:gs pos="0">
              <a:srgbClr val="C0392B">
                <a:hueOff val="12161639"/>
                <a:satOff val="-34374"/>
                <a:lumOff val="-21765"/>
                <a:alphaOff val="0"/>
                <a:satMod val="103000"/>
                <a:lumMod val="102000"/>
                <a:tint val="94000"/>
              </a:srgbClr>
            </a:gs>
            <a:gs pos="50000">
              <a:srgbClr val="C0392B">
                <a:hueOff val="12161639"/>
                <a:satOff val="-34374"/>
                <a:lumOff val="-21765"/>
                <a:alphaOff val="0"/>
                <a:satMod val="110000"/>
                <a:lumMod val="100000"/>
                <a:shade val="100000"/>
              </a:srgbClr>
            </a:gs>
            <a:gs pos="100000">
              <a:srgbClr val="C0392B">
                <a:hueOff val="12161639"/>
                <a:satOff val="-34374"/>
                <a:lumOff val="-21765"/>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E02AA-CDE4-4F53-AB1B-175C3842FA8B}">
      <dsp:nvSpPr>
        <dsp:cNvPr id="0" name=""/>
        <dsp:cNvSpPr/>
      </dsp:nvSpPr>
      <dsp:spPr>
        <a:xfrm>
          <a:off x="0" y="0"/>
          <a:ext cx="7143193" cy="966347"/>
        </a:xfrm>
        <a:prstGeom prst="roundRect">
          <a:avLst>
            <a:gd name="adj" fmla="val 10000"/>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just" defTabSz="577850">
            <a:lnSpc>
              <a:spcPct val="150000"/>
            </a:lnSpc>
            <a:spcBef>
              <a:spcPct val="0"/>
            </a:spcBef>
            <a:spcAft>
              <a:spcPct val="35000"/>
            </a:spcAft>
          </a:pPr>
          <a:r>
            <a:rPr lang="es-PE" sz="1300" kern="1200" dirty="0" smtClean="0">
              <a:solidFill>
                <a:schemeClr val="tx1"/>
              </a:solidFill>
              <a:latin typeface="Times New Roman" panose="02020603050405020304" pitchFamily="18" charset="0"/>
              <a:cs typeface="Times New Roman" panose="02020603050405020304" pitchFamily="18" charset="0"/>
            </a:rPr>
            <a:t>Calcular el tamaño de la muestra directamente en función del nivel de significancia especificado, la potencia, el tamaño del efecto y otros parámetros del estudio</a:t>
          </a:r>
          <a:endParaRPr lang="es-PE" sz="1300" kern="1200" noProof="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28303" y="28303"/>
        <a:ext cx="6018773" cy="909741"/>
      </dsp:txXfrm>
    </dsp:sp>
    <dsp:sp modelId="{5B1F7701-7A5E-4C45-B7DD-7AC557AE02EC}">
      <dsp:nvSpPr>
        <dsp:cNvPr id="0" name=""/>
        <dsp:cNvSpPr/>
      </dsp:nvSpPr>
      <dsp:spPr>
        <a:xfrm>
          <a:off x="598242" y="1142046"/>
          <a:ext cx="7143193" cy="966347"/>
        </a:xfrm>
        <a:prstGeom prst="roundRect">
          <a:avLst>
            <a:gd name="adj" fmla="val 10000"/>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just" defTabSz="577850">
            <a:lnSpc>
              <a:spcPct val="150000"/>
            </a:lnSpc>
            <a:spcBef>
              <a:spcPct val="0"/>
            </a:spcBef>
            <a:spcAft>
              <a:spcPct val="35000"/>
            </a:spcAft>
          </a:pPr>
          <a:r>
            <a:rPr lang="es-PE" sz="1300" kern="1200" dirty="0" smtClean="0">
              <a:solidFill>
                <a:schemeClr val="tx1"/>
              </a:solidFill>
              <a:latin typeface="Times New Roman" panose="02020603050405020304" pitchFamily="18" charset="0"/>
              <a:cs typeface="Times New Roman" panose="02020603050405020304" pitchFamily="18" charset="0"/>
            </a:rPr>
            <a:t>Evaluar la potencia de un estudio para una serie de tamaños de muestra o tamaños de efecto para un nivel de significación determinado y valores fijos de otros parámetros de estudio</a:t>
          </a:r>
          <a:endParaRPr lang="es-PE" sz="1300" kern="1200" noProof="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626545" y="1170349"/>
        <a:ext cx="5860219" cy="909741"/>
      </dsp:txXfrm>
    </dsp:sp>
    <dsp:sp modelId="{008ABF09-57EE-4305-A6EC-1F34A9524A26}">
      <dsp:nvSpPr>
        <dsp:cNvPr id="0" name=""/>
        <dsp:cNvSpPr/>
      </dsp:nvSpPr>
      <dsp:spPr>
        <a:xfrm>
          <a:off x="1187555" y="2284093"/>
          <a:ext cx="7143193" cy="966347"/>
        </a:xfrm>
        <a:prstGeom prst="roundRect">
          <a:avLst>
            <a:gd name="adj" fmla="val 10000"/>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just" defTabSz="577850">
            <a:lnSpc>
              <a:spcPct val="150000"/>
            </a:lnSpc>
            <a:spcBef>
              <a:spcPct val="0"/>
            </a:spcBef>
            <a:spcAft>
              <a:spcPct val="35000"/>
            </a:spcAft>
          </a:pPr>
          <a:r>
            <a:rPr lang="es-PE" sz="1300" kern="1200" dirty="0" smtClean="0">
              <a:solidFill>
                <a:schemeClr val="tx1"/>
              </a:solidFill>
              <a:latin typeface="Times New Roman" panose="02020603050405020304" pitchFamily="18" charset="0"/>
              <a:cs typeface="Times New Roman" panose="02020603050405020304" pitchFamily="18" charset="0"/>
            </a:rPr>
            <a:t>Evaluar las magnitudes de un efecto que pueda ser detectado con una potencia razonable para tamaños de muestra específicos, dado un nivel de significación y otros parámetros de estudio</a:t>
          </a:r>
          <a:endParaRPr lang="es-PE" sz="1300" kern="1200" noProof="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1215858" y="2312396"/>
        <a:ext cx="5869148" cy="909741"/>
      </dsp:txXfrm>
    </dsp:sp>
    <dsp:sp modelId="{AB491819-E466-4B62-970D-73954CC22156}">
      <dsp:nvSpPr>
        <dsp:cNvPr id="0" name=""/>
        <dsp:cNvSpPr/>
      </dsp:nvSpPr>
      <dsp:spPr>
        <a:xfrm>
          <a:off x="1785798" y="3426140"/>
          <a:ext cx="7143193" cy="966347"/>
        </a:xfrm>
        <a:prstGeom prst="roundRect">
          <a:avLst>
            <a:gd name="adj" fmla="val 10000"/>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just" defTabSz="577850">
            <a:lnSpc>
              <a:spcPct val="150000"/>
            </a:lnSpc>
            <a:spcBef>
              <a:spcPct val="0"/>
            </a:spcBef>
            <a:spcAft>
              <a:spcPct val="35000"/>
            </a:spcAft>
          </a:pPr>
          <a:r>
            <a:rPr lang="es-PE" sz="1300" kern="1200" dirty="0" smtClean="0">
              <a:solidFill>
                <a:schemeClr val="tx1"/>
              </a:solidFill>
              <a:latin typeface="Times New Roman" panose="02020603050405020304" pitchFamily="18" charset="0"/>
              <a:cs typeface="Times New Roman" panose="02020603050405020304" pitchFamily="18" charset="0"/>
            </a:rPr>
            <a:t>Evaluar la sensibilidad de los requisitos de potencia o tamaño de la muestra a diversos parámetros de estudio</a:t>
          </a:r>
          <a:endParaRPr lang="es-PE" sz="1300" kern="1200" noProof="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1814101" y="3454443"/>
        <a:ext cx="5860219" cy="909741"/>
      </dsp:txXfrm>
    </dsp:sp>
    <dsp:sp modelId="{E7825330-D15F-4C50-928E-1143531009AE}">
      <dsp:nvSpPr>
        <dsp:cNvPr id="0" name=""/>
        <dsp:cNvSpPr/>
      </dsp:nvSpPr>
      <dsp:spPr>
        <a:xfrm>
          <a:off x="6515067" y="740134"/>
          <a:ext cx="628125" cy="628125"/>
        </a:xfrm>
        <a:prstGeom prst="downArrow">
          <a:avLst>
            <a:gd name="adj1" fmla="val 55000"/>
            <a:gd name="adj2" fmla="val 45000"/>
          </a:avLst>
        </a:prstGeom>
        <a:solidFill>
          <a:srgbClr val="16A085">
            <a:tint val="40000"/>
            <a:alpha val="90000"/>
            <a:hueOff val="0"/>
            <a:satOff val="0"/>
            <a:lumOff val="0"/>
            <a:alphaOff val="0"/>
          </a:srgbClr>
        </a:solidFill>
        <a:ln w="6350" cap="flat" cmpd="sng" algn="ctr">
          <a:solidFill>
            <a:srgbClr val="16A085">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just" defTabSz="577850">
            <a:lnSpc>
              <a:spcPct val="150000"/>
            </a:lnSpc>
            <a:spcBef>
              <a:spcPct val="0"/>
            </a:spcBef>
            <a:spcAft>
              <a:spcPct val="35000"/>
            </a:spcAft>
          </a:pPr>
          <a:endParaRPr lang="es-PE" sz="1300" kern="12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a:off x="6656395" y="740134"/>
        <a:ext cx="345469" cy="472664"/>
      </dsp:txXfrm>
    </dsp:sp>
    <dsp:sp modelId="{478277D9-11CD-413E-9F32-BBDA6A234EFD}">
      <dsp:nvSpPr>
        <dsp:cNvPr id="0" name=""/>
        <dsp:cNvSpPr/>
      </dsp:nvSpPr>
      <dsp:spPr>
        <a:xfrm>
          <a:off x="7113310" y="1882181"/>
          <a:ext cx="628125" cy="628125"/>
        </a:xfrm>
        <a:prstGeom prst="downArrow">
          <a:avLst>
            <a:gd name="adj1" fmla="val 55000"/>
            <a:gd name="adj2" fmla="val 45000"/>
          </a:avLst>
        </a:prstGeom>
        <a:solidFill>
          <a:srgbClr val="9BBB59">
            <a:tint val="40000"/>
            <a:alpha val="90000"/>
            <a:hueOff val="0"/>
            <a:satOff val="0"/>
            <a:lumOff val="0"/>
            <a:alphaOff val="0"/>
          </a:srgbClr>
        </a:solidFill>
        <a:ln w="6350" cap="flat" cmpd="sng" algn="ctr">
          <a:solidFill>
            <a:srgbClr val="9BBB59">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just" defTabSz="577850">
            <a:lnSpc>
              <a:spcPct val="150000"/>
            </a:lnSpc>
            <a:spcBef>
              <a:spcPct val="0"/>
            </a:spcBef>
            <a:spcAft>
              <a:spcPct val="35000"/>
            </a:spcAft>
          </a:pPr>
          <a:endParaRPr lang="es-PE" sz="1300" kern="12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a:off x="7254638" y="1882181"/>
        <a:ext cx="345469" cy="472664"/>
      </dsp:txXfrm>
    </dsp:sp>
    <dsp:sp modelId="{D572239F-7A41-49D8-914C-BE09EBA8462B}">
      <dsp:nvSpPr>
        <dsp:cNvPr id="0" name=""/>
        <dsp:cNvSpPr/>
      </dsp:nvSpPr>
      <dsp:spPr>
        <a:xfrm>
          <a:off x="7702623" y="3024227"/>
          <a:ext cx="628125" cy="628125"/>
        </a:xfrm>
        <a:prstGeom prst="downArrow">
          <a:avLst>
            <a:gd name="adj1" fmla="val 55000"/>
            <a:gd name="adj2" fmla="val 45000"/>
          </a:avLst>
        </a:prstGeom>
        <a:solidFill>
          <a:srgbClr val="F39C12">
            <a:tint val="40000"/>
            <a:alpha val="90000"/>
            <a:hueOff val="0"/>
            <a:satOff val="0"/>
            <a:lumOff val="0"/>
            <a:alphaOff val="0"/>
          </a:srgbClr>
        </a:solidFill>
        <a:ln w="6350" cap="flat" cmpd="sng" algn="ctr">
          <a:solidFill>
            <a:srgbClr val="F39C12">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just" defTabSz="577850">
            <a:lnSpc>
              <a:spcPct val="150000"/>
            </a:lnSpc>
            <a:spcBef>
              <a:spcPct val="0"/>
            </a:spcBef>
            <a:spcAft>
              <a:spcPct val="35000"/>
            </a:spcAft>
          </a:pPr>
          <a:endParaRPr lang="es-PE" sz="1300" kern="1200" noProof="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a:off x="7843951" y="3024227"/>
        <a:ext cx="345469" cy="472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A18A0-8717-4D09-8152-7D32F0F0554C}">
      <dsp:nvSpPr>
        <dsp:cNvPr id="0" name=""/>
        <dsp:cNvSpPr/>
      </dsp:nvSpPr>
      <dsp:spPr>
        <a:xfrm>
          <a:off x="0" y="0"/>
          <a:ext cx="7596123" cy="725840"/>
        </a:xfrm>
        <a:prstGeom prst="roundRect">
          <a:avLst>
            <a:gd name="adj" fmla="val 10000"/>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50000"/>
            </a:lnSpc>
            <a:spcBef>
              <a:spcPct val="0"/>
            </a:spcBef>
            <a:spcAft>
              <a:spcPct val="35000"/>
            </a:spcAft>
          </a:pPr>
          <a:r>
            <a:rPr lang="es-ES" sz="1600" kern="1200" dirty="0" smtClean="0">
              <a:solidFill>
                <a:schemeClr val="tx1"/>
              </a:solidFill>
              <a:latin typeface="Times New Roman" panose="02020603050405020304" pitchFamily="18" charset="0"/>
              <a:cs typeface="Times New Roman" panose="02020603050405020304" pitchFamily="18" charset="0"/>
            </a:rPr>
            <a:t>Diseño del estudio</a:t>
          </a:r>
          <a:endParaRPr lang="en-US" sz="1600" kern="1200" dirty="0">
            <a:solidFill>
              <a:sysClr val="window" lastClr="FFFFFF"/>
            </a:solidFill>
            <a:latin typeface="Calibri" panose="020F0502020204030204"/>
            <a:ea typeface="+mn-ea"/>
            <a:cs typeface="+mn-cs"/>
          </a:endParaRPr>
        </a:p>
      </dsp:txBody>
      <dsp:txXfrm>
        <a:off x="21259" y="21259"/>
        <a:ext cx="6727962" cy="683322"/>
      </dsp:txXfrm>
    </dsp:sp>
    <dsp:sp modelId="{83FC438E-2A05-4FD4-9FDE-2FE19FCEB14D}">
      <dsp:nvSpPr>
        <dsp:cNvPr id="0" name=""/>
        <dsp:cNvSpPr/>
      </dsp:nvSpPr>
      <dsp:spPr>
        <a:xfrm>
          <a:off x="567243" y="826651"/>
          <a:ext cx="7596123" cy="725840"/>
        </a:xfrm>
        <a:prstGeom prst="roundRect">
          <a:avLst>
            <a:gd name="adj" fmla="val 10000"/>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50000"/>
            </a:lnSpc>
            <a:spcBef>
              <a:spcPct val="0"/>
            </a:spcBef>
            <a:spcAft>
              <a:spcPct val="35000"/>
            </a:spcAft>
          </a:pPr>
          <a:r>
            <a:rPr lang="es-ES" sz="1600" kern="1200" dirty="0" smtClean="0">
              <a:solidFill>
                <a:schemeClr val="tx1"/>
              </a:solidFill>
              <a:latin typeface="Times New Roman" panose="02020603050405020304" pitchFamily="18" charset="0"/>
              <a:cs typeface="Times New Roman" panose="02020603050405020304" pitchFamily="18" charset="0"/>
            </a:rPr>
            <a:t>Método Estadístico (prueba estadística a utilizar)</a:t>
          </a:r>
          <a:endParaRPr lang="en-US" sz="1600" kern="1200" dirty="0">
            <a:solidFill>
              <a:sysClr val="window" lastClr="FFFFFF"/>
            </a:solidFill>
            <a:latin typeface="Calibri" panose="020F0502020204030204"/>
            <a:ea typeface="+mn-ea"/>
            <a:cs typeface="+mn-cs"/>
          </a:endParaRPr>
        </a:p>
      </dsp:txBody>
      <dsp:txXfrm>
        <a:off x="588502" y="847910"/>
        <a:ext cx="6514566" cy="683322"/>
      </dsp:txXfrm>
    </dsp:sp>
    <dsp:sp modelId="{C4E1645E-9580-4E6C-BB48-1D66AC7D5E58}">
      <dsp:nvSpPr>
        <dsp:cNvPr id="0" name=""/>
        <dsp:cNvSpPr/>
      </dsp:nvSpPr>
      <dsp:spPr>
        <a:xfrm>
          <a:off x="1134486" y="1653303"/>
          <a:ext cx="7596123" cy="725840"/>
        </a:xfrm>
        <a:prstGeom prst="roundRect">
          <a:avLst>
            <a:gd name="adj" fmla="val 10000"/>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50000"/>
            </a:lnSpc>
            <a:spcBef>
              <a:spcPct val="0"/>
            </a:spcBef>
            <a:spcAft>
              <a:spcPct val="35000"/>
            </a:spcAft>
          </a:pPr>
          <a:r>
            <a:rPr lang="es-ES" sz="1600" kern="1200" dirty="0" smtClean="0">
              <a:solidFill>
                <a:schemeClr val="tx1"/>
              </a:solidFill>
              <a:latin typeface="Times New Roman" panose="02020603050405020304" pitchFamily="18" charset="0"/>
              <a:cs typeface="Times New Roman" panose="02020603050405020304" pitchFamily="18" charset="0"/>
            </a:rPr>
            <a:t>El nivel de significancia </a:t>
          </a:r>
          <a14:m xmlns:a14="http://schemas.microsoft.com/office/drawing/2010/main">
            <m:oMath xmlns:m="http://schemas.openxmlformats.org/officeDocument/2006/math">
              <m:d>
                <m:dPr>
                  <m:ctrlPr>
                    <a:rPr lang="es-ES" sz="1600" i="1" kern="1200" smtClean="0">
                      <a:solidFill>
                        <a:schemeClr val="tx1"/>
                      </a:solidFill>
                      <a:latin typeface="Cambria Math" panose="02040503050406030204" pitchFamily="18" charset="0"/>
                    </a:rPr>
                  </m:ctrlPr>
                </m:dPr>
                <m:e>
                  <m:r>
                    <a:rPr lang="es-ES" sz="1600" i="1" kern="1200" smtClean="0">
                      <a:solidFill>
                        <a:schemeClr val="tx1"/>
                      </a:solidFill>
                      <a:latin typeface="Cambria Math" panose="02040503050406030204" pitchFamily="18" charset="0"/>
                      <a:ea typeface="Cambria Math" panose="02040503050406030204" pitchFamily="18" charset="0"/>
                    </a:rPr>
                    <m:t>𝛼</m:t>
                  </m:r>
                </m:e>
              </m:d>
            </m:oMath>
          </a14:m>
          <a:endParaRPr lang="en-US" sz="1600" kern="1200" dirty="0">
            <a:solidFill>
              <a:sysClr val="window" lastClr="FFFFFF"/>
            </a:solidFill>
            <a:latin typeface="Calibri" panose="020F0502020204030204"/>
            <a:ea typeface="+mn-ea"/>
            <a:cs typeface="+mn-cs"/>
          </a:endParaRPr>
        </a:p>
      </dsp:txBody>
      <dsp:txXfrm>
        <a:off x="1155745" y="1674562"/>
        <a:ext cx="6514566" cy="683322"/>
      </dsp:txXfrm>
    </dsp:sp>
    <dsp:sp modelId="{23CE8462-E2FE-429C-AF7A-0A757F75AC1D}">
      <dsp:nvSpPr>
        <dsp:cNvPr id="0" name=""/>
        <dsp:cNvSpPr/>
      </dsp:nvSpPr>
      <dsp:spPr>
        <a:xfrm>
          <a:off x="1701729" y="2479955"/>
          <a:ext cx="7596123" cy="725840"/>
        </a:xfrm>
        <a:prstGeom prst="roundRect">
          <a:avLst>
            <a:gd name="adj" fmla="val 10000"/>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50000"/>
            </a:lnSpc>
            <a:spcBef>
              <a:spcPct val="0"/>
            </a:spcBef>
            <a:spcAft>
              <a:spcPct val="35000"/>
            </a:spcAft>
          </a:pPr>
          <a:r>
            <a:rPr lang="es-ES" sz="1600" kern="1200" dirty="0" smtClean="0">
              <a:solidFill>
                <a:schemeClr val="tx1"/>
              </a:solidFill>
              <a:latin typeface="Times New Roman" panose="02020603050405020304" pitchFamily="18" charset="0"/>
              <a:cs typeface="Times New Roman" panose="02020603050405020304" pitchFamily="18" charset="0"/>
            </a:rPr>
            <a:t>El poder estadístico </a:t>
          </a:r>
          <a14:m xmlns:a14="http://schemas.microsoft.com/office/drawing/2010/main">
            <m:oMath xmlns:m="http://schemas.openxmlformats.org/officeDocument/2006/math">
              <m:d>
                <m:dPr>
                  <m:ctrlPr>
                    <a:rPr lang="es-ES" sz="1600" i="1" kern="1200" smtClean="0">
                      <a:solidFill>
                        <a:schemeClr val="tx1"/>
                      </a:solidFill>
                      <a:latin typeface="Cambria Math" panose="02040503050406030204" pitchFamily="18" charset="0"/>
                    </a:rPr>
                  </m:ctrlPr>
                </m:dPr>
                <m:e>
                  <m:r>
                    <a:rPr lang="es-PE" sz="1600" b="0" i="1" kern="1200" smtClean="0">
                      <a:solidFill>
                        <a:schemeClr val="tx1"/>
                      </a:solidFill>
                      <a:latin typeface="Cambria Math" panose="02040503050406030204" pitchFamily="18" charset="0"/>
                    </a:rPr>
                    <m:t>1−</m:t>
                  </m:r>
                  <m:r>
                    <a:rPr lang="es-PE" sz="1600" b="0" i="1" kern="1200" smtClean="0">
                      <a:solidFill>
                        <a:schemeClr val="tx1"/>
                      </a:solidFill>
                      <a:latin typeface="Cambria Math" panose="02040503050406030204" pitchFamily="18" charset="0"/>
                      <a:ea typeface="Cambria Math" panose="02040503050406030204" pitchFamily="18" charset="0"/>
                    </a:rPr>
                    <m:t>𝛽</m:t>
                  </m:r>
                </m:e>
              </m:d>
            </m:oMath>
          </a14:m>
          <a:endParaRPr lang="en-US" sz="1600" kern="1200" dirty="0">
            <a:solidFill>
              <a:sysClr val="window" lastClr="FFFFFF"/>
            </a:solidFill>
            <a:latin typeface="Calibri" panose="020F0502020204030204"/>
            <a:ea typeface="+mn-ea"/>
            <a:cs typeface="+mn-cs"/>
          </a:endParaRPr>
        </a:p>
      </dsp:txBody>
      <dsp:txXfrm>
        <a:off x="1722988" y="2501214"/>
        <a:ext cx="6514566" cy="683322"/>
      </dsp:txXfrm>
    </dsp:sp>
    <dsp:sp modelId="{C1523ED1-C95E-43D9-9F64-383677C8FCFA}">
      <dsp:nvSpPr>
        <dsp:cNvPr id="0" name=""/>
        <dsp:cNvSpPr/>
      </dsp:nvSpPr>
      <dsp:spPr>
        <a:xfrm>
          <a:off x="2268972" y="3306607"/>
          <a:ext cx="7596123" cy="725840"/>
        </a:xfrm>
        <a:prstGeom prst="roundRect">
          <a:avLst>
            <a:gd name="adj" fmla="val 10000"/>
          </a:avLst>
        </a:prstGeom>
        <a:gradFill rotWithShape="0">
          <a:gsLst>
            <a:gs pos="0">
              <a:srgbClr val="2C3F50">
                <a:hueOff val="0"/>
                <a:satOff val="0"/>
                <a:lumOff val="0"/>
                <a:alphaOff val="0"/>
                <a:satMod val="103000"/>
                <a:lumMod val="102000"/>
                <a:tint val="94000"/>
              </a:srgbClr>
            </a:gs>
            <a:gs pos="50000">
              <a:srgbClr val="2C3F50">
                <a:hueOff val="0"/>
                <a:satOff val="0"/>
                <a:lumOff val="0"/>
                <a:alphaOff val="0"/>
                <a:satMod val="110000"/>
                <a:lumMod val="100000"/>
                <a:shade val="100000"/>
              </a:srgbClr>
            </a:gs>
            <a:gs pos="100000">
              <a:srgbClr val="2C3F50">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50000"/>
            </a:lnSpc>
            <a:spcBef>
              <a:spcPct val="0"/>
            </a:spcBef>
            <a:spcAft>
              <a:spcPct val="35000"/>
            </a:spcAft>
          </a:pPr>
          <a:r>
            <a:rPr lang="es-ES" sz="1600" kern="1200" dirty="0" smtClean="0">
              <a:solidFill>
                <a:schemeClr val="tx1"/>
              </a:solidFill>
              <a:latin typeface="Times New Roman" panose="02020603050405020304" pitchFamily="18" charset="0"/>
              <a:cs typeface="Times New Roman" panose="02020603050405020304" pitchFamily="18" charset="0"/>
            </a:rPr>
            <a:t>La magnitud del efecto de interés, o diferencia clínicamente significativa, conocida como el tamaño del efecto </a:t>
          </a:r>
          <a14:m xmlns:a14="http://schemas.microsoft.com/office/drawing/2010/main">
            <m:oMath xmlns:m="http://schemas.openxmlformats.org/officeDocument/2006/math">
              <m:r>
                <a:rPr lang="es-ES" sz="1600" i="1" kern="12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𝛿</m:t>
              </m:r>
            </m:oMath>
          </a14:m>
          <a:endParaRPr lang="en-US" sz="1600" kern="1200" dirty="0">
            <a:solidFill>
              <a:sysClr val="window" lastClr="FFFFFF"/>
            </a:solidFill>
            <a:latin typeface="Calibri" panose="020F0502020204030204"/>
            <a:ea typeface="+mn-ea"/>
            <a:cs typeface="+mn-cs"/>
          </a:endParaRPr>
        </a:p>
      </dsp:txBody>
      <dsp:txXfrm>
        <a:off x="2290231" y="3327866"/>
        <a:ext cx="6514566" cy="683322"/>
      </dsp:txXfrm>
    </dsp:sp>
    <dsp:sp modelId="{A20F9BCF-C9FA-4E53-83B2-79B8FEAD9CB8}">
      <dsp:nvSpPr>
        <dsp:cNvPr id="0" name=""/>
        <dsp:cNvSpPr/>
      </dsp:nvSpPr>
      <dsp:spPr>
        <a:xfrm>
          <a:off x="7124327" y="530266"/>
          <a:ext cx="471796" cy="471796"/>
        </a:xfrm>
        <a:prstGeom prst="downArrow">
          <a:avLst>
            <a:gd name="adj1" fmla="val 55000"/>
            <a:gd name="adj2" fmla="val 45000"/>
          </a:avLst>
        </a:prstGeom>
        <a:solidFill>
          <a:srgbClr val="16A085">
            <a:tint val="40000"/>
            <a:alpha val="90000"/>
            <a:hueOff val="0"/>
            <a:satOff val="0"/>
            <a:lumOff val="0"/>
            <a:alphaOff val="0"/>
          </a:srgbClr>
        </a:solidFill>
        <a:ln w="6350" cap="flat" cmpd="sng" algn="ctr">
          <a:solidFill>
            <a:srgbClr val="16A085">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150000"/>
            </a:lnSpc>
            <a:spcBef>
              <a:spcPct val="0"/>
            </a:spcBef>
            <a:spcAft>
              <a:spcPct val="35000"/>
            </a:spcAft>
          </a:pP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7230481" y="530266"/>
        <a:ext cx="259488" cy="355026"/>
      </dsp:txXfrm>
    </dsp:sp>
    <dsp:sp modelId="{F56661C6-AB67-4ADB-9249-790400EEBE12}">
      <dsp:nvSpPr>
        <dsp:cNvPr id="0" name=""/>
        <dsp:cNvSpPr/>
      </dsp:nvSpPr>
      <dsp:spPr>
        <a:xfrm>
          <a:off x="7691570" y="1356918"/>
          <a:ext cx="471796" cy="471796"/>
        </a:xfrm>
        <a:prstGeom prst="downArrow">
          <a:avLst>
            <a:gd name="adj1" fmla="val 55000"/>
            <a:gd name="adj2" fmla="val 45000"/>
          </a:avLst>
        </a:prstGeom>
        <a:solidFill>
          <a:srgbClr val="9BBB59">
            <a:tint val="40000"/>
            <a:alpha val="90000"/>
            <a:hueOff val="0"/>
            <a:satOff val="0"/>
            <a:lumOff val="0"/>
            <a:alphaOff val="0"/>
          </a:srgbClr>
        </a:solidFill>
        <a:ln w="6350" cap="flat" cmpd="sng" algn="ctr">
          <a:solidFill>
            <a:srgbClr val="9BBB59">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150000"/>
            </a:lnSpc>
            <a:spcBef>
              <a:spcPct val="0"/>
            </a:spcBef>
            <a:spcAft>
              <a:spcPct val="35000"/>
            </a:spcAft>
          </a:pP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7797724" y="1356918"/>
        <a:ext cx="259488" cy="355026"/>
      </dsp:txXfrm>
    </dsp:sp>
    <dsp:sp modelId="{6716A643-E94E-436A-B762-48E021A81AE9}">
      <dsp:nvSpPr>
        <dsp:cNvPr id="0" name=""/>
        <dsp:cNvSpPr/>
      </dsp:nvSpPr>
      <dsp:spPr>
        <a:xfrm>
          <a:off x="8258813" y="2171473"/>
          <a:ext cx="471796" cy="471796"/>
        </a:xfrm>
        <a:prstGeom prst="downArrow">
          <a:avLst>
            <a:gd name="adj1" fmla="val 55000"/>
            <a:gd name="adj2" fmla="val 45000"/>
          </a:avLst>
        </a:prstGeom>
        <a:solidFill>
          <a:srgbClr val="F39C12">
            <a:tint val="40000"/>
            <a:alpha val="90000"/>
            <a:hueOff val="0"/>
            <a:satOff val="0"/>
            <a:lumOff val="0"/>
            <a:alphaOff val="0"/>
          </a:srgbClr>
        </a:solidFill>
        <a:ln w="6350" cap="flat" cmpd="sng" algn="ctr">
          <a:solidFill>
            <a:srgbClr val="F39C12">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150000"/>
            </a:lnSpc>
            <a:spcBef>
              <a:spcPct val="0"/>
            </a:spcBef>
            <a:spcAft>
              <a:spcPct val="35000"/>
            </a:spcAft>
          </a:pP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8364967" y="2171473"/>
        <a:ext cx="259488" cy="355026"/>
      </dsp:txXfrm>
    </dsp:sp>
    <dsp:sp modelId="{C341BE26-B722-46B5-AABC-EFF474A6EEB0}">
      <dsp:nvSpPr>
        <dsp:cNvPr id="0" name=""/>
        <dsp:cNvSpPr/>
      </dsp:nvSpPr>
      <dsp:spPr>
        <a:xfrm>
          <a:off x="8826056" y="3006189"/>
          <a:ext cx="471796" cy="471796"/>
        </a:xfrm>
        <a:prstGeom prst="downArrow">
          <a:avLst>
            <a:gd name="adj1" fmla="val 55000"/>
            <a:gd name="adj2" fmla="val 45000"/>
          </a:avLst>
        </a:prstGeom>
        <a:solidFill>
          <a:srgbClr val="C0392B">
            <a:tint val="40000"/>
            <a:alpha val="90000"/>
            <a:hueOff val="0"/>
            <a:satOff val="0"/>
            <a:lumOff val="0"/>
            <a:alphaOff val="0"/>
          </a:srgbClr>
        </a:solidFill>
        <a:ln w="6350" cap="flat" cmpd="sng" algn="ctr">
          <a:solidFill>
            <a:srgbClr val="C0392B">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150000"/>
            </a:lnSpc>
            <a:spcBef>
              <a:spcPct val="0"/>
            </a:spcBef>
            <a:spcAft>
              <a:spcPct val="35000"/>
            </a:spcAft>
          </a:pP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8932210" y="3006189"/>
        <a:ext cx="259488" cy="35502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995AEC99-511A-4368-825E-B109CA4CD5D2}" type="datetimeFigureOut">
              <a:rPr lang="es-PE" smtClean="0"/>
              <a:t>9/08/2022</a:t>
            </a:fld>
            <a:endParaRPr lang="es-PE"/>
          </a:p>
        </p:txBody>
      </p:sp>
      <p:sp>
        <p:nvSpPr>
          <p:cNvPr id="4" name="3 Marcador de pie de página"/>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544FC2B3-0916-4578-898D-6F86DC458C42}" type="slidenum">
              <a:rPr lang="es-PE" smtClean="0"/>
              <a:t>‹Nº›</a:t>
            </a:fld>
            <a:endParaRPr lang="es-PE"/>
          </a:p>
        </p:txBody>
      </p:sp>
    </p:spTree>
    <p:extLst>
      <p:ext uri="{BB962C8B-B14F-4D97-AF65-F5344CB8AC3E}">
        <p14:creationId xmlns:p14="http://schemas.microsoft.com/office/powerpoint/2010/main" val="3108559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lvl1pPr>
          </a:lstStyle>
          <a:p>
            <a:fld id="{17143EAC-15C1-4D71-A119-9BE402F9319D}" type="datetimeFigureOut">
              <a:rPr lang="es-ES" smtClean="0"/>
              <a:t>09/08/2022</a:t>
            </a:fld>
            <a:endParaRPr lang="es-ES"/>
          </a:p>
        </p:txBody>
      </p:sp>
      <p:sp>
        <p:nvSpPr>
          <p:cNvPr id="4" name="3 Marcador de imagen de diapositiva"/>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lvl1pPr>
          </a:lstStyle>
          <a:p>
            <a:fld id="{61BE6750-68B8-4739-92F9-7C473A8477D0}" type="slidenum">
              <a:rPr lang="es-ES" smtClean="0"/>
              <a:t>‹Nº›</a:t>
            </a:fld>
            <a:endParaRPr lang="es-ES"/>
          </a:p>
        </p:txBody>
      </p:sp>
    </p:spTree>
    <p:extLst>
      <p:ext uri="{BB962C8B-B14F-4D97-AF65-F5344CB8AC3E}">
        <p14:creationId xmlns:p14="http://schemas.microsoft.com/office/powerpoint/2010/main" val="3238778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7"/>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dirty="0"/>
          </a:p>
        </p:txBody>
      </p:sp>
      <p:sp>
        <p:nvSpPr>
          <p:cNvPr id="6" name="5 Marcador de número de diapositiva"/>
          <p:cNvSpPr>
            <a:spLocks noGrp="1"/>
          </p:cNvSpPr>
          <p:nvPr>
            <p:ph type="sldNum" sz="quarter" idx="12"/>
          </p:nvPr>
        </p:nvSpPr>
        <p:spPr/>
        <p:txBody>
          <a:bodyPr/>
          <a:lstStyle>
            <a:lvl1pPr>
              <a:defRPr/>
            </a:lvl1pPr>
          </a:lstStyle>
          <a:p>
            <a:fld id="{8A3C74BC-EAEC-4829-B149-F05155E15AE6}"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4942212-1B80-458E-BA68-71B93337D696}"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40"/>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65B512D4-7990-49E5-AABC-FF7D56FFDBB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001CEE3-733B-484A-A5A7-DCB580719C24}"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2"/>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E8FD9ACC-7AA4-453B-BD91-B18F714DFDB1}"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vl1pPr>
          </a:lstStyle>
          <a:p>
            <a:r>
              <a:rPr lang="es-ES"/>
              <a:t>Haga clic para modificar el estilo de título del patrón</a:t>
            </a:r>
          </a:p>
        </p:txBody>
      </p:sp>
      <p:sp>
        <p:nvSpPr>
          <p:cNvPr id="3" name="2 Marcador de contenido"/>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B178690-2EF6-4777-9884-7B9E68686839}"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53A36DD2-48E9-459D-851E-0DF73A8C936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76180F89-3DAB-4CC7-A86D-E5BBA5323A4D}"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C7280EE4-2FA0-435D-8763-DD477C83091E}"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1"/>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CBE92A1E-2FF2-481E-8EB4-9E741ECB107D}"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1"/>
            <a:ext cx="7315200" cy="566739"/>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DDBE0B42-BE70-46F2-8040-6288FC6C4649}"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124744"/>
            <a:ext cx="10972800" cy="576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609600" y="1783357"/>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609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4165600" y="6245226"/>
            <a:ext cx="3860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8737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BC5FFF-090F-4DE2-A06E-A9EE7E89C559}" type="slidenum">
              <a:rPr lang="es-ES"/>
              <a:pPr/>
              <a:t>‹Nº›</a:t>
            </a:fld>
            <a:endParaRPr lang="es-ES"/>
          </a:p>
        </p:txBody>
      </p:sp>
      <p:pic>
        <p:nvPicPr>
          <p:cNvPr id="4" name="Imagen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5419" y="0"/>
            <a:ext cx="1224741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9.png"/><Relationship Id="rId7"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35560" y="1196753"/>
            <a:ext cx="7772400" cy="2663825"/>
          </a:xfrm>
        </p:spPr>
        <p:txBody>
          <a:bodyPr/>
          <a:lstStyle/>
          <a:p>
            <a:r>
              <a:rPr lang="es-PE" sz="4800" b="1" dirty="0">
                <a:solidFill>
                  <a:srgbClr val="0000CC"/>
                </a:solidFill>
                <a:latin typeface="Times New Roman" panose="02020603050405020304" pitchFamily="18" charset="0"/>
                <a:cs typeface="Times New Roman" panose="02020603050405020304" pitchFamily="18" charset="0"/>
              </a:rPr>
              <a:t>TÉCNICAS DE MUESTREO CON SPSS Y STATA</a:t>
            </a:r>
            <a:endParaRPr lang="es-ES" sz="4800" b="1" dirty="0">
              <a:solidFill>
                <a:srgbClr val="00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 name="CuadroTexto 1"/>
          <p:cNvSpPr txBox="1"/>
          <p:nvPr/>
        </p:nvSpPr>
        <p:spPr>
          <a:xfrm>
            <a:off x="3681500" y="3883445"/>
            <a:ext cx="4680520" cy="923330"/>
          </a:xfrm>
          <a:prstGeom prst="rect">
            <a:avLst/>
          </a:prstGeom>
          <a:noFill/>
        </p:spPr>
        <p:txBody>
          <a:bodyPr wrap="square" rtlCol="0">
            <a:spAutoFit/>
          </a:bodyPr>
          <a:lstStyle/>
          <a:p>
            <a:pPr algn="ctr">
              <a:lnSpc>
                <a:spcPct val="150000"/>
              </a:lnSpc>
            </a:pPr>
            <a:r>
              <a:rPr lang="es-PE" b="1" dirty="0" smtClean="0">
                <a:solidFill>
                  <a:srgbClr val="0000FF"/>
                </a:solidFill>
                <a:latin typeface="Times New Roman" panose="02020603050405020304" pitchFamily="18" charset="0"/>
                <a:cs typeface="Times New Roman" panose="02020603050405020304" pitchFamily="18" charset="0"/>
              </a:rPr>
              <a:t>Willer </a:t>
            </a:r>
            <a:r>
              <a:rPr lang="es-PE" b="1" dirty="0">
                <a:solidFill>
                  <a:srgbClr val="0000FF"/>
                </a:solidFill>
                <a:latin typeface="Times New Roman" panose="02020603050405020304" pitchFamily="18" charset="0"/>
                <a:cs typeface="Times New Roman" panose="02020603050405020304" pitchFamily="18" charset="0"/>
              </a:rPr>
              <a:t>David </a:t>
            </a:r>
            <a:r>
              <a:rPr lang="es-PE" b="1" dirty="0" err="1">
                <a:solidFill>
                  <a:srgbClr val="0000FF"/>
                </a:solidFill>
                <a:latin typeface="Times New Roman" panose="02020603050405020304" pitchFamily="18" charset="0"/>
                <a:cs typeface="Times New Roman" panose="02020603050405020304" pitchFamily="18" charset="0"/>
              </a:rPr>
              <a:t>Chanduví</a:t>
            </a:r>
            <a:r>
              <a:rPr lang="es-PE" b="1" dirty="0">
                <a:solidFill>
                  <a:srgbClr val="0000FF"/>
                </a:solidFill>
                <a:latin typeface="Times New Roman" panose="02020603050405020304" pitchFamily="18" charset="0"/>
                <a:cs typeface="Times New Roman" panose="02020603050405020304" pitchFamily="18" charset="0"/>
              </a:rPr>
              <a:t> </a:t>
            </a:r>
            <a:r>
              <a:rPr lang="es-PE" b="1" dirty="0" err="1">
                <a:solidFill>
                  <a:srgbClr val="0000FF"/>
                </a:solidFill>
                <a:latin typeface="Times New Roman" panose="02020603050405020304" pitchFamily="18" charset="0"/>
                <a:cs typeface="Times New Roman" panose="02020603050405020304" pitchFamily="18" charset="0"/>
              </a:rPr>
              <a:t>Puicón</a:t>
            </a:r>
            <a:endParaRPr lang="es-PE" b="1"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s-PE" b="1" dirty="0" smtClean="0">
                <a:solidFill>
                  <a:srgbClr val="0000FF"/>
                </a:solidFill>
                <a:latin typeface="Times New Roman" panose="02020603050405020304" pitchFamily="18" charset="0"/>
                <a:cs typeface="Times New Roman" panose="02020603050405020304" pitchFamily="18" charset="0"/>
              </a:rPr>
              <a:t>wdchpunmsm@gmail.com</a:t>
            </a:r>
            <a:endParaRPr lang="es-PE"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894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INTRODUCCIÓN</a:t>
            </a:r>
            <a:endParaRPr lang="es-PE" sz="2000" dirty="0">
              <a:solidFill>
                <a:srgbClr val="00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8" name="Diagram 5"/>
              <p:cNvGraphicFramePr/>
              <p:nvPr>
                <p:extLst>
                  <p:ext uri="{D42A27DB-BD31-4B8C-83A1-F6EECF244321}">
                    <p14:modId xmlns:p14="http://schemas.microsoft.com/office/powerpoint/2010/main" val="2597723360"/>
                  </p:ext>
                </p:extLst>
              </p:nvPr>
            </p:nvGraphicFramePr>
            <p:xfrm>
              <a:off x="623392" y="1556792"/>
              <a:ext cx="9865096"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8" name="Diagram 5"/>
              <p:cNvGraphicFramePr/>
              <p:nvPr>
                <p:extLst>
                  <p:ext uri="{D42A27DB-BD31-4B8C-83A1-F6EECF244321}">
                    <p14:modId xmlns:p14="http://schemas.microsoft.com/office/powerpoint/2010/main" val="2597723360"/>
                  </p:ext>
                </p:extLst>
              </p:nvPr>
            </p:nvGraphicFramePr>
            <p:xfrm>
              <a:off x="623392" y="1556792"/>
              <a:ext cx="9865096" cy="4032448"/>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990027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contenido 2">
            <a:extLst>
              <a:ext uri="{FF2B5EF4-FFF2-40B4-BE49-F238E27FC236}">
                <a16:creationId xmlns:a16="http://schemas.microsoft.com/office/drawing/2014/main" id="{052BD134-2643-4BA9-B54D-90874A6A9B73}"/>
              </a:ext>
            </a:extLst>
          </p:cNvPr>
          <p:cNvSpPr>
            <a:spLocks noGrp="1"/>
          </p:cNvSpPr>
          <p:nvPr>
            <p:ph idx="1"/>
          </p:nvPr>
        </p:nvSpPr>
        <p:spPr>
          <a:xfrm>
            <a:off x="1201149" y="1628800"/>
            <a:ext cx="9145016" cy="3744416"/>
          </a:xfrm>
        </p:spPr>
        <p:txBody>
          <a:bodyPr>
            <a:normAutofit/>
          </a:bodyPr>
          <a:lstStyle/>
          <a:p>
            <a:pPr marL="342909" lvl="1" indent="0" algn="just">
              <a:lnSpc>
                <a:spcPct val="150000"/>
              </a:lnSpc>
              <a:spcBef>
                <a:spcPts val="0"/>
              </a:spcBef>
              <a:buNone/>
            </a:pPr>
            <a:endParaRPr lang="es-PE" sz="1915" dirty="0">
              <a:solidFill>
                <a:srgbClr val="0000CC"/>
              </a:solidFill>
              <a:latin typeface="Times New Roman" panose="02020603050405020304" pitchFamily="18" charset="0"/>
              <a:cs typeface="Times New Roman" panose="02020603050405020304" pitchFamily="18" charset="0"/>
            </a:endParaRPr>
          </a:p>
          <a:p>
            <a:pPr marL="342909" lvl="1" indent="0" algn="just">
              <a:lnSpc>
                <a:spcPct val="150000"/>
              </a:lnSpc>
              <a:spcBef>
                <a:spcPts val="0"/>
              </a:spcBef>
              <a:buNone/>
            </a:pPr>
            <a:r>
              <a:rPr lang="es-PE" sz="1915" dirty="0">
                <a:solidFill>
                  <a:srgbClr val="0000CC"/>
                </a:solidFill>
                <a:latin typeface="Times New Roman" panose="02020603050405020304" pitchFamily="18" charset="0"/>
                <a:cs typeface="Times New Roman" panose="02020603050405020304" pitchFamily="18" charset="0"/>
              </a:rPr>
              <a:t>Imagine que usted trabaja en la FDA, y se desea colocar en el mercado un nuevo medicamento para el dolor. Se sabe que el medicamento actual tiene un tiempo promedio del alivio del dolor de 300 minutos con una desviación estándar de 24 minutos. Se desea llevar a cabo un experimento para verificar si el nuevo medicamento presenta un alivio mayor de 300 minutos. Para ello se </a:t>
            </a:r>
            <a:r>
              <a:rPr lang="es-PE" sz="1915" dirty="0" smtClean="0">
                <a:solidFill>
                  <a:srgbClr val="0000CC"/>
                </a:solidFill>
                <a:latin typeface="Times New Roman" panose="02020603050405020304" pitchFamily="18" charset="0"/>
                <a:cs typeface="Times New Roman" panose="02020603050405020304" pitchFamily="18" charset="0"/>
              </a:rPr>
              <a:t>selecciona </a:t>
            </a:r>
            <a:r>
              <a:rPr lang="es-PE" sz="1915" dirty="0">
                <a:solidFill>
                  <a:srgbClr val="0000CC"/>
                </a:solidFill>
                <a:latin typeface="Times New Roman" panose="02020603050405020304" pitchFamily="18" charset="0"/>
                <a:cs typeface="Times New Roman" panose="02020603050405020304" pitchFamily="18" charset="0"/>
              </a:rPr>
              <a:t>una muestra de 64 pacientes. Se emplea un nivel de significancia de 0,01</a:t>
            </a:r>
          </a:p>
        </p:txBody>
      </p:sp>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EJEMPLO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068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Marcador de contenido 2">
                <a:extLst>
                  <a:ext uri="{FF2B5EF4-FFF2-40B4-BE49-F238E27FC236}">
                    <a16:creationId xmlns:a16="http://schemas.microsoft.com/office/drawing/2014/main" id="{052BD134-2643-4BA9-B54D-90874A6A9B73}"/>
                  </a:ext>
                </a:extLst>
              </p:cNvPr>
              <p:cNvSpPr>
                <a:spLocks noGrp="1"/>
              </p:cNvSpPr>
              <p:nvPr>
                <p:ph idx="1"/>
              </p:nvPr>
            </p:nvSpPr>
            <p:spPr>
              <a:xfrm>
                <a:off x="1991544" y="1178317"/>
                <a:ext cx="7886700" cy="4829176"/>
              </a:xfrm>
            </p:spPr>
            <p:txBody>
              <a:bodyPr>
                <a:normAutofit/>
              </a:bodyPr>
              <a:lstStyle/>
              <a:p>
                <a:pPr marL="342909" lvl="1" indent="0" algn="just">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es-PE" sz="1915" i="1" smtClean="0">
                              <a:solidFill>
                                <a:srgbClr val="0000CC"/>
                              </a:solidFill>
                              <a:latin typeface="Cambria Math" panose="02040503050406030204" pitchFamily="18" charset="0"/>
                              <a:cs typeface="Times New Roman" panose="02020603050405020304" pitchFamily="18" charset="0"/>
                            </a:rPr>
                          </m:ctrlPr>
                        </m:sSubPr>
                        <m:e>
                          <m:r>
                            <a:rPr lang="es-PE" sz="1915" i="1">
                              <a:solidFill>
                                <a:srgbClr val="0000CC"/>
                              </a:solidFill>
                              <a:latin typeface="Cambria Math" panose="02040503050406030204" pitchFamily="18" charset="0"/>
                              <a:cs typeface="Times New Roman" panose="02020603050405020304" pitchFamily="18" charset="0"/>
                            </a:rPr>
                            <m:t>𝐻</m:t>
                          </m:r>
                        </m:e>
                        <m:sub>
                          <m:r>
                            <a:rPr lang="es-PE" sz="1915" i="1">
                              <a:solidFill>
                                <a:srgbClr val="0000CC"/>
                              </a:solidFill>
                              <a:latin typeface="Cambria Math" panose="02040503050406030204" pitchFamily="18" charset="0"/>
                              <a:cs typeface="Times New Roman" panose="02020603050405020304" pitchFamily="18" charset="0"/>
                            </a:rPr>
                            <m:t>0</m:t>
                          </m:r>
                        </m:sub>
                      </m:sSub>
                      <m:r>
                        <a:rPr lang="es-PE" sz="1915" i="1">
                          <a:solidFill>
                            <a:srgbClr val="0000CC"/>
                          </a:solidFill>
                          <a:latin typeface="Cambria Math" panose="02040503050406030204" pitchFamily="18" charset="0"/>
                          <a:cs typeface="Times New Roman" panose="02020603050405020304" pitchFamily="18" charset="0"/>
                        </a:rPr>
                        <m:t>: </m:t>
                      </m:r>
                      <m:r>
                        <a:rPr lang="es-PE" sz="1915"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𝜇</m:t>
                      </m:r>
                      <m:r>
                        <a:rPr lang="es-PE" sz="1915"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=300</m:t>
                      </m:r>
                    </m:oMath>
                  </m:oMathPara>
                </a14:m>
                <a:endParaRPr lang="es-PE" sz="1915" dirty="0">
                  <a:solidFill>
                    <a:srgbClr val="0000CC"/>
                  </a:solidFill>
                  <a:latin typeface="Times New Roman" panose="02020603050405020304" pitchFamily="18" charset="0"/>
                  <a:ea typeface="Cambria Math" panose="02040503050406030204" pitchFamily="18" charset="0"/>
                  <a:cs typeface="Times New Roman" panose="02020603050405020304" pitchFamily="18" charset="0"/>
                </a:endParaRPr>
              </a:p>
              <a:p>
                <a:pPr marL="342909" lvl="1" indent="0" algn="just">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es-PE" sz="1915" i="1">
                              <a:solidFill>
                                <a:srgbClr val="0000CC"/>
                              </a:solidFill>
                              <a:latin typeface="Cambria Math" panose="02040503050406030204" pitchFamily="18" charset="0"/>
                              <a:cs typeface="Times New Roman" panose="02020603050405020304" pitchFamily="18" charset="0"/>
                            </a:rPr>
                          </m:ctrlPr>
                        </m:sSubPr>
                        <m:e>
                          <m:r>
                            <a:rPr lang="es-PE" sz="1915" i="1">
                              <a:solidFill>
                                <a:srgbClr val="0000CC"/>
                              </a:solidFill>
                              <a:latin typeface="Cambria Math" panose="02040503050406030204" pitchFamily="18" charset="0"/>
                              <a:cs typeface="Times New Roman" panose="02020603050405020304" pitchFamily="18" charset="0"/>
                            </a:rPr>
                            <m:t>𝐻</m:t>
                          </m:r>
                        </m:e>
                        <m:sub>
                          <m:r>
                            <a:rPr lang="es-PE" sz="1915" i="1">
                              <a:solidFill>
                                <a:srgbClr val="0000CC"/>
                              </a:solidFill>
                              <a:latin typeface="Cambria Math" panose="02040503050406030204" pitchFamily="18" charset="0"/>
                              <a:cs typeface="Times New Roman" panose="02020603050405020304" pitchFamily="18" charset="0"/>
                            </a:rPr>
                            <m:t>1</m:t>
                          </m:r>
                        </m:sub>
                      </m:sSub>
                      <m:r>
                        <a:rPr lang="es-PE" sz="1915" i="1">
                          <a:solidFill>
                            <a:srgbClr val="0000CC"/>
                          </a:solidFill>
                          <a:latin typeface="Cambria Math" panose="02040503050406030204" pitchFamily="18" charset="0"/>
                          <a:cs typeface="Times New Roman" panose="02020603050405020304" pitchFamily="18" charset="0"/>
                        </a:rPr>
                        <m:t>: </m:t>
                      </m:r>
                      <m:r>
                        <a:rPr lang="es-PE" sz="1915"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𝜇</m:t>
                      </m:r>
                      <m:r>
                        <a:rPr lang="es-PE" sz="1915"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&gt;300</m:t>
                      </m:r>
                    </m:oMath>
                  </m:oMathPara>
                </a14:m>
                <a:endParaRPr lang="es-PE" sz="1915" dirty="0">
                  <a:solidFill>
                    <a:srgbClr val="0000CC"/>
                  </a:solidFill>
                  <a:latin typeface="Times New Roman" panose="02020603050405020304" pitchFamily="18" charset="0"/>
                  <a:ea typeface="Cambria Math" panose="02040503050406030204" pitchFamily="18" charset="0"/>
                  <a:cs typeface="Times New Roman" panose="02020603050405020304" pitchFamily="18" charset="0"/>
                </a:endParaRPr>
              </a:p>
              <a:p>
                <a:pPr marL="342909" lvl="1" indent="0" algn="just">
                  <a:lnSpc>
                    <a:spcPct val="150000"/>
                  </a:lnSpc>
                  <a:spcBef>
                    <a:spcPts val="0"/>
                  </a:spcBef>
                  <a:buNone/>
                </a:pPr>
                <a:endParaRPr lang="es-PE" sz="1915" dirty="0">
                  <a:solidFill>
                    <a:srgbClr val="0000CC"/>
                  </a:solidFill>
                  <a:latin typeface="Times New Roman" panose="02020603050405020304" pitchFamily="18" charset="0"/>
                  <a:cs typeface="Times New Roman" panose="02020603050405020304" pitchFamily="18" charset="0"/>
                </a:endParaRPr>
              </a:p>
            </p:txBody>
          </p:sp>
        </mc:Choice>
        <mc:Fallback xmlns="">
          <p:sp>
            <p:nvSpPr>
              <p:cNvPr id="10" name="Marcador de contenido 2">
                <a:extLst>
                  <a:ext uri="{FF2B5EF4-FFF2-40B4-BE49-F238E27FC236}">
                    <a16:creationId xmlns:a16="http://schemas.microsoft.com/office/drawing/2014/main" id="{052BD134-2643-4BA9-B54D-90874A6A9B73}"/>
                  </a:ext>
                </a:extLst>
              </p:cNvPr>
              <p:cNvSpPr>
                <a:spLocks noGrp="1" noRot="1" noChangeAspect="1" noMove="1" noResize="1" noEditPoints="1" noAdjustHandles="1" noChangeArrowheads="1" noChangeShapeType="1" noTextEdit="1"/>
              </p:cNvSpPr>
              <p:nvPr>
                <p:ph idx="1"/>
              </p:nvPr>
            </p:nvSpPr>
            <p:spPr>
              <a:xfrm>
                <a:off x="1991544" y="1178317"/>
                <a:ext cx="7886700" cy="4829176"/>
              </a:xfrm>
              <a:blipFill>
                <a:blip r:embed="rId2"/>
                <a:stretch>
                  <a:fillRect/>
                </a:stretch>
              </a:blipFill>
            </p:spPr>
            <p:txBody>
              <a:bodyPr/>
              <a:lstStyle/>
              <a:p>
                <a:r>
                  <a:rPr lang="es-PE">
                    <a:noFill/>
                  </a:rPr>
                  <a:t> </a:t>
                </a:r>
              </a:p>
            </p:txBody>
          </p:sp>
        </mc:Fallback>
      </mc:AlternateContent>
      <p:sp>
        <p:nvSpPr>
          <p:cNvPr id="4" name="CuadroTexto 3"/>
          <p:cNvSpPr txBox="1"/>
          <p:nvPr/>
        </p:nvSpPr>
        <p:spPr>
          <a:xfrm>
            <a:off x="2639616" y="5268829"/>
            <a:ext cx="3931216" cy="1477328"/>
          </a:xfrm>
          <a:prstGeom prst="rect">
            <a:avLst/>
          </a:prstGeom>
          <a:noFill/>
        </p:spPr>
        <p:txBody>
          <a:bodyPr wrap="square" rtlCol="0">
            <a:spAutoFit/>
          </a:bodyPr>
          <a:lstStyle/>
          <a:p>
            <a:r>
              <a:rPr lang="es-PE" dirty="0" smtClean="0">
                <a:solidFill>
                  <a:srgbClr val="0000CC"/>
                </a:solidFill>
                <a:latin typeface="Times New Roman" panose="02020603050405020304" pitchFamily="18" charset="0"/>
                <a:cs typeface="Times New Roman" panose="02020603050405020304" pitchFamily="18" charset="0"/>
              </a:rPr>
              <a:t>El comando en R es: </a:t>
            </a:r>
          </a:p>
          <a:p>
            <a:r>
              <a:rPr lang="es-PE" dirty="0" err="1" smtClean="0">
                <a:solidFill>
                  <a:srgbClr val="0000CC"/>
                </a:solidFill>
                <a:latin typeface="Times New Roman" panose="02020603050405020304" pitchFamily="18" charset="0"/>
                <a:cs typeface="Times New Roman" panose="02020603050405020304" pitchFamily="18" charset="0"/>
              </a:rPr>
              <a:t>qnorm</a:t>
            </a:r>
            <a:r>
              <a:rPr lang="es-PE" dirty="0" smtClean="0">
                <a:solidFill>
                  <a:srgbClr val="0000CC"/>
                </a:solidFill>
                <a:latin typeface="Times New Roman" panose="02020603050405020304" pitchFamily="18" charset="0"/>
                <a:cs typeface="Times New Roman" panose="02020603050405020304" pitchFamily="18" charset="0"/>
              </a:rPr>
              <a:t>(0.01, </a:t>
            </a:r>
            <a:r>
              <a:rPr lang="es-PE" dirty="0" err="1" smtClean="0">
                <a:solidFill>
                  <a:srgbClr val="0000CC"/>
                </a:solidFill>
                <a:latin typeface="Times New Roman" panose="02020603050405020304" pitchFamily="18" charset="0"/>
                <a:cs typeface="Times New Roman" panose="02020603050405020304" pitchFamily="18" charset="0"/>
              </a:rPr>
              <a:t>lower.tail</a:t>
            </a:r>
            <a:r>
              <a:rPr lang="es-PE" dirty="0" smtClean="0">
                <a:solidFill>
                  <a:srgbClr val="0000CC"/>
                </a:solidFill>
                <a:latin typeface="Times New Roman" panose="02020603050405020304" pitchFamily="18" charset="0"/>
                <a:cs typeface="Times New Roman" panose="02020603050405020304" pitchFamily="18" charset="0"/>
              </a:rPr>
              <a:t>=TRUE)</a:t>
            </a:r>
          </a:p>
          <a:p>
            <a:endParaRPr lang="es-PE" dirty="0">
              <a:solidFill>
                <a:srgbClr val="0000CC"/>
              </a:solidFill>
              <a:latin typeface="Times New Roman" panose="02020603050405020304" pitchFamily="18" charset="0"/>
              <a:cs typeface="Times New Roman" panose="02020603050405020304" pitchFamily="18" charset="0"/>
            </a:endParaRPr>
          </a:p>
          <a:p>
            <a:r>
              <a:rPr lang="es-PE" dirty="0" err="1">
                <a:solidFill>
                  <a:srgbClr val="0000CC"/>
                </a:solidFill>
                <a:latin typeface="Times New Roman" panose="02020603050405020304" pitchFamily="18" charset="0"/>
                <a:cs typeface="Times New Roman" panose="02020603050405020304" pitchFamily="18" charset="0"/>
              </a:rPr>
              <a:t>qnorm</a:t>
            </a:r>
            <a:r>
              <a:rPr lang="es-PE" dirty="0">
                <a:solidFill>
                  <a:srgbClr val="0000CC"/>
                </a:solidFill>
                <a:latin typeface="Times New Roman" panose="02020603050405020304" pitchFamily="18" charset="0"/>
                <a:cs typeface="Times New Roman" panose="02020603050405020304" pitchFamily="18" charset="0"/>
              </a:rPr>
              <a:t>(0.01, </a:t>
            </a:r>
            <a:r>
              <a:rPr lang="es-PE" dirty="0" err="1" smtClean="0">
                <a:solidFill>
                  <a:srgbClr val="0000CC"/>
                </a:solidFill>
                <a:latin typeface="Times New Roman" panose="02020603050405020304" pitchFamily="18" charset="0"/>
                <a:cs typeface="Times New Roman" panose="02020603050405020304" pitchFamily="18" charset="0"/>
              </a:rPr>
              <a:t>lower.tail</a:t>
            </a:r>
            <a:r>
              <a:rPr lang="es-PE" dirty="0" smtClean="0">
                <a:solidFill>
                  <a:srgbClr val="0000CC"/>
                </a:solidFill>
                <a:latin typeface="Times New Roman" panose="02020603050405020304" pitchFamily="18" charset="0"/>
                <a:cs typeface="Times New Roman" panose="02020603050405020304" pitchFamily="18" charset="0"/>
              </a:rPr>
              <a:t>=FALSE)</a:t>
            </a:r>
            <a:endParaRPr lang="es-PE" dirty="0">
              <a:solidFill>
                <a:srgbClr val="0000CC"/>
              </a:solidFill>
              <a:latin typeface="Times New Roman" panose="02020603050405020304" pitchFamily="18" charset="0"/>
              <a:cs typeface="Times New Roman" panose="02020603050405020304" pitchFamily="18" charset="0"/>
            </a:endParaRPr>
          </a:p>
          <a:p>
            <a:endParaRPr lang="es-PE" dirty="0">
              <a:solidFill>
                <a:srgbClr val="0000CC"/>
              </a:solidFill>
            </a:endParaRPr>
          </a:p>
        </p:txBody>
      </p:sp>
      <p:pic>
        <p:nvPicPr>
          <p:cNvPr id="5" name="Imagen 4"/>
          <p:cNvPicPr>
            <a:picLocks noChangeAspect="1"/>
          </p:cNvPicPr>
          <p:nvPr/>
        </p:nvPicPr>
        <p:blipFill>
          <a:blip r:embed="rId3"/>
          <a:stretch>
            <a:fillRect/>
          </a:stretch>
        </p:blipFill>
        <p:spPr>
          <a:xfrm>
            <a:off x="2088784" y="2004218"/>
            <a:ext cx="7789460" cy="3177375"/>
          </a:xfrm>
          <a:prstGeom prst="rect">
            <a:avLst/>
          </a:prstGeom>
        </p:spPr>
      </p:pic>
      <mc:AlternateContent xmlns:mc="http://schemas.openxmlformats.org/markup-compatibility/2006" xmlns:a14="http://schemas.microsoft.com/office/drawing/2010/main">
        <mc:Choice Requires="a14">
          <p:sp>
            <p:nvSpPr>
              <p:cNvPr id="11" name="CuadroTexto 10"/>
              <p:cNvSpPr txBox="1"/>
              <p:nvPr/>
            </p:nvSpPr>
            <p:spPr>
              <a:xfrm>
                <a:off x="7093035" y="5142063"/>
                <a:ext cx="175278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solidFill>
                            <a:srgbClr val="0000CC"/>
                          </a:solidFill>
                          <a:latin typeface="Cambria Math" panose="02040503050406030204" pitchFamily="18" charset="0"/>
                        </a:rPr>
                        <m:t>𝑍</m:t>
                      </m:r>
                      <m:r>
                        <a:rPr lang="es-PE" b="0" i="1" smtClean="0">
                          <a:solidFill>
                            <a:srgbClr val="0000CC"/>
                          </a:solidFill>
                          <a:latin typeface="Cambria Math" panose="02040503050406030204" pitchFamily="18" charset="0"/>
                        </a:rPr>
                        <m:t>= ???</m:t>
                      </m:r>
                      <m:acc>
                        <m:accPr>
                          <m:chr m:val="̅"/>
                          <m:ctrlPr>
                            <a:rPr lang="es-PE" b="0" i="1" smtClean="0">
                              <a:solidFill>
                                <a:srgbClr val="0000CC"/>
                              </a:solidFill>
                              <a:latin typeface="Cambria Math" panose="02040503050406030204" pitchFamily="18" charset="0"/>
                            </a:rPr>
                          </m:ctrlPr>
                        </m:accPr>
                        <m:e>
                          <m:r>
                            <a:rPr lang="es-PE" b="0" i="1" smtClean="0">
                              <a:solidFill>
                                <a:srgbClr val="0000CC"/>
                              </a:solidFill>
                              <a:latin typeface="Cambria Math" panose="02040503050406030204" pitchFamily="18" charset="0"/>
                            </a:rPr>
                            <m:t>𝑥</m:t>
                          </m:r>
                        </m:e>
                      </m:acc>
                      <m:r>
                        <a:rPr lang="es-PE" b="0" i="1" smtClean="0">
                          <a:solidFill>
                            <a:srgbClr val="0000CC"/>
                          </a:solidFill>
                          <a:latin typeface="Cambria Math" panose="02040503050406030204" pitchFamily="18" charset="0"/>
                        </a:rPr>
                        <m:t>= ???</m:t>
                      </m:r>
                    </m:oMath>
                  </m:oMathPara>
                </a14:m>
                <a:endParaRPr lang="es-PE" b="0" dirty="0" smtClean="0">
                  <a:solidFill>
                    <a:srgbClr val="0000CC"/>
                  </a:solidFill>
                </a:endParaRPr>
              </a:p>
              <a:p>
                <a:endParaRPr lang="es-PE" dirty="0">
                  <a:solidFill>
                    <a:srgbClr val="0000CC"/>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7093035" y="5142063"/>
                <a:ext cx="1752788" cy="553998"/>
              </a:xfrm>
              <a:prstGeom prst="rect">
                <a:avLst/>
              </a:prstGeom>
              <a:blipFill>
                <a:blip r:embed="rId4"/>
                <a:stretch>
                  <a:fillRect l="-1045" r="-697"/>
                </a:stretch>
              </a:blipFill>
            </p:spPr>
            <p:txBody>
              <a:bodyPr/>
              <a:lstStyle/>
              <a:p>
                <a:r>
                  <a:rPr lang="es-PE">
                    <a:noFill/>
                  </a:rPr>
                  <a:t> </a:t>
                </a:r>
              </a:p>
            </p:txBody>
          </p:sp>
        </mc:Fallback>
      </mc:AlternateContent>
      <p:pic>
        <p:nvPicPr>
          <p:cNvPr id="12" name="Picture 2"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4753" y="1522973"/>
            <a:ext cx="1645106" cy="146231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cto 8"/>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5" name="CuadroTexto 14"/>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EJEMPLO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14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192" y="4737918"/>
            <a:ext cx="5894714" cy="923330"/>
          </a:xfrm>
          <a:prstGeom prst="rect">
            <a:avLst/>
          </a:prstGeom>
          <a:noFill/>
        </p:spPr>
        <p:txBody>
          <a:bodyPr wrap="square" rtlCol="0">
            <a:spAutoFit/>
          </a:bodyPr>
          <a:lstStyle/>
          <a:p>
            <a:r>
              <a:rPr lang="es-PE" dirty="0" smtClean="0">
                <a:solidFill>
                  <a:srgbClr val="0000CC"/>
                </a:solidFill>
                <a:latin typeface="Times New Roman" panose="02020603050405020304" pitchFamily="18" charset="0"/>
                <a:cs typeface="Times New Roman" panose="02020603050405020304" pitchFamily="18" charset="0"/>
              </a:rPr>
              <a:t>Si se llevara a cabo el experimento y se obtiene un número de 307 o más, entonces se rechazará la hipótesis nula. </a:t>
            </a:r>
            <a:endParaRPr lang="es-PE" dirty="0">
              <a:solidFill>
                <a:srgbClr val="0000CC"/>
              </a:solidFill>
              <a:latin typeface="Times New Roman" panose="02020603050405020304" pitchFamily="18" charset="0"/>
              <a:cs typeface="Times New Roman" panose="02020603050405020304" pitchFamily="18" charset="0"/>
            </a:endParaRPr>
          </a:p>
          <a:p>
            <a:endParaRPr lang="es-PE" dirty="0">
              <a:solidFill>
                <a:srgbClr val="0000CC"/>
              </a:solidFill>
            </a:endParaRPr>
          </a:p>
        </p:txBody>
      </p:sp>
      <mc:AlternateContent xmlns:mc="http://schemas.openxmlformats.org/markup-compatibility/2006" xmlns:a14="http://schemas.microsoft.com/office/drawing/2010/main">
        <mc:Choice Requires="a14">
          <p:sp>
            <p:nvSpPr>
              <p:cNvPr id="3" name="CuadroTexto 2"/>
              <p:cNvSpPr txBox="1"/>
              <p:nvPr/>
            </p:nvSpPr>
            <p:spPr>
              <a:xfrm>
                <a:off x="4679686" y="1862104"/>
                <a:ext cx="2874698" cy="1130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954" i="1" smtClean="0">
                          <a:solidFill>
                            <a:srgbClr val="0000CC"/>
                          </a:solidFill>
                          <a:latin typeface="Cambria Math" panose="02040503050406030204" pitchFamily="18" charset="0"/>
                        </a:rPr>
                        <m:t>𝑧</m:t>
                      </m:r>
                      <m:r>
                        <a:rPr lang="es-PE" sz="2954" i="1" smtClean="0">
                          <a:solidFill>
                            <a:srgbClr val="0000CC"/>
                          </a:solidFill>
                          <a:latin typeface="Cambria Math" panose="02040503050406030204" pitchFamily="18" charset="0"/>
                        </a:rPr>
                        <m:t>=</m:t>
                      </m:r>
                      <m:f>
                        <m:fPr>
                          <m:ctrlPr>
                            <a:rPr lang="es-PE" sz="2954" i="1">
                              <a:solidFill>
                                <a:srgbClr val="0000CC"/>
                              </a:solidFill>
                              <a:latin typeface="Cambria Math" panose="02040503050406030204" pitchFamily="18" charset="0"/>
                            </a:rPr>
                          </m:ctrlPr>
                        </m:fPr>
                        <m:num>
                          <m:acc>
                            <m:accPr>
                              <m:chr m:val="̅"/>
                              <m:ctrlPr>
                                <a:rPr lang="es-PE" sz="2954" i="1">
                                  <a:solidFill>
                                    <a:srgbClr val="0000CC"/>
                                  </a:solidFill>
                                  <a:latin typeface="Cambria Math" panose="02040503050406030204" pitchFamily="18" charset="0"/>
                                </a:rPr>
                              </m:ctrlPr>
                            </m:accPr>
                            <m:e>
                              <m:r>
                                <a:rPr lang="es-PE" sz="2954" i="1">
                                  <a:solidFill>
                                    <a:srgbClr val="0000CC"/>
                                  </a:solidFill>
                                  <a:latin typeface="Cambria Math" panose="02040503050406030204" pitchFamily="18" charset="0"/>
                                </a:rPr>
                                <m:t>𝑥</m:t>
                              </m:r>
                            </m:e>
                          </m:acc>
                          <m:r>
                            <a:rPr lang="es-PE" sz="2954" i="1">
                              <a:solidFill>
                                <a:srgbClr val="0000CC"/>
                              </a:solidFill>
                              <a:latin typeface="Cambria Math" panose="02040503050406030204" pitchFamily="18" charset="0"/>
                            </a:rPr>
                            <m:t>−</m:t>
                          </m:r>
                          <m:r>
                            <a:rPr lang="es-PE" sz="2954" i="1">
                              <a:solidFill>
                                <a:srgbClr val="0000CC"/>
                              </a:solidFill>
                              <a:latin typeface="Cambria Math" panose="02040503050406030204" pitchFamily="18" charset="0"/>
                              <a:ea typeface="Cambria Math" panose="02040503050406030204" pitchFamily="18" charset="0"/>
                            </a:rPr>
                            <m:t>𝜇</m:t>
                          </m:r>
                        </m:num>
                        <m:den>
                          <m:f>
                            <m:fPr>
                              <m:type m:val="skw"/>
                              <m:ctrlPr>
                                <a:rPr lang="es-PE" sz="2954" i="1">
                                  <a:solidFill>
                                    <a:srgbClr val="0000CC"/>
                                  </a:solidFill>
                                  <a:latin typeface="Cambria Math" panose="02040503050406030204" pitchFamily="18" charset="0"/>
                                </a:rPr>
                              </m:ctrlPr>
                            </m:fPr>
                            <m:num>
                              <m:r>
                                <a:rPr lang="es-PE" sz="2954" i="1">
                                  <a:solidFill>
                                    <a:srgbClr val="0000CC"/>
                                  </a:solidFill>
                                  <a:latin typeface="Cambria Math" panose="02040503050406030204" pitchFamily="18" charset="0"/>
                                  <a:ea typeface="Cambria Math" panose="02040503050406030204" pitchFamily="18" charset="0"/>
                                </a:rPr>
                                <m:t>𝜎</m:t>
                              </m:r>
                            </m:num>
                            <m:den>
                              <m:rad>
                                <m:radPr>
                                  <m:degHide m:val="on"/>
                                  <m:ctrlPr>
                                    <a:rPr lang="es-PE" sz="2954" i="1">
                                      <a:solidFill>
                                        <a:srgbClr val="0000CC"/>
                                      </a:solidFill>
                                      <a:latin typeface="Cambria Math" panose="02040503050406030204" pitchFamily="18" charset="0"/>
                                    </a:rPr>
                                  </m:ctrlPr>
                                </m:radPr>
                                <m:deg/>
                                <m:e>
                                  <m:r>
                                    <a:rPr lang="es-PE" sz="2954" i="1">
                                      <a:solidFill>
                                        <a:srgbClr val="0000CC"/>
                                      </a:solidFill>
                                      <a:latin typeface="Cambria Math" panose="02040503050406030204" pitchFamily="18" charset="0"/>
                                    </a:rPr>
                                    <m:t>𝑛</m:t>
                                  </m:r>
                                </m:e>
                              </m:rad>
                            </m:den>
                          </m:f>
                        </m:den>
                      </m:f>
                      <m:r>
                        <a:rPr lang="es-PE" sz="2954" i="1">
                          <a:solidFill>
                            <a:srgbClr val="0000CC"/>
                          </a:solidFill>
                          <a:latin typeface="Cambria Math" panose="02040503050406030204" pitchFamily="18" charset="0"/>
                        </a:rPr>
                        <m:t>=2.33</m:t>
                      </m:r>
                    </m:oMath>
                  </m:oMathPara>
                </a14:m>
                <a:endParaRPr lang="es-PE" sz="2954" dirty="0">
                  <a:solidFill>
                    <a:srgbClr val="0000CC"/>
                  </a:solidFill>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4679686" y="1862104"/>
                <a:ext cx="2874698" cy="1130118"/>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5039330" y="3161645"/>
                <a:ext cx="3020442" cy="12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954" i="1" smtClean="0">
                          <a:solidFill>
                            <a:srgbClr val="0000CC"/>
                          </a:solidFill>
                          <a:latin typeface="Cambria Math" panose="02040503050406030204" pitchFamily="18" charset="0"/>
                        </a:rPr>
                        <m:t>=</m:t>
                      </m:r>
                      <m:f>
                        <m:fPr>
                          <m:ctrlPr>
                            <a:rPr lang="es-PE" sz="2954" i="1">
                              <a:solidFill>
                                <a:srgbClr val="0000CC"/>
                              </a:solidFill>
                              <a:latin typeface="Cambria Math" panose="02040503050406030204" pitchFamily="18" charset="0"/>
                            </a:rPr>
                          </m:ctrlPr>
                        </m:fPr>
                        <m:num>
                          <m:acc>
                            <m:accPr>
                              <m:chr m:val="̅"/>
                              <m:ctrlPr>
                                <a:rPr lang="es-PE" sz="2954" i="1">
                                  <a:solidFill>
                                    <a:srgbClr val="0000CC"/>
                                  </a:solidFill>
                                  <a:latin typeface="Cambria Math" panose="02040503050406030204" pitchFamily="18" charset="0"/>
                                </a:rPr>
                              </m:ctrlPr>
                            </m:accPr>
                            <m:e>
                              <m:r>
                                <a:rPr lang="es-PE" sz="2954" i="1">
                                  <a:solidFill>
                                    <a:srgbClr val="0000CC"/>
                                  </a:solidFill>
                                  <a:latin typeface="Cambria Math" panose="02040503050406030204" pitchFamily="18" charset="0"/>
                                </a:rPr>
                                <m:t>𝑥</m:t>
                              </m:r>
                            </m:e>
                          </m:acc>
                          <m:r>
                            <a:rPr lang="es-PE" sz="2954" i="1">
                              <a:solidFill>
                                <a:srgbClr val="0000CC"/>
                              </a:solidFill>
                              <a:latin typeface="Cambria Math" panose="02040503050406030204" pitchFamily="18" charset="0"/>
                            </a:rPr>
                            <m:t>−300</m:t>
                          </m:r>
                          <m:r>
                            <m:rPr>
                              <m:nor/>
                            </m:rPr>
                            <a:rPr lang="es-PE" sz="2954" dirty="0">
                              <a:solidFill>
                                <a:srgbClr val="0000CC"/>
                              </a:solidFill>
                            </a:rPr>
                            <m:t> </m:t>
                          </m:r>
                        </m:num>
                        <m:den>
                          <m:f>
                            <m:fPr>
                              <m:type m:val="skw"/>
                              <m:ctrlPr>
                                <a:rPr lang="es-PE" sz="2954" i="1">
                                  <a:solidFill>
                                    <a:srgbClr val="0000CC"/>
                                  </a:solidFill>
                                  <a:latin typeface="Cambria Math" panose="02040503050406030204" pitchFamily="18" charset="0"/>
                                </a:rPr>
                              </m:ctrlPr>
                            </m:fPr>
                            <m:num>
                              <m:r>
                                <a:rPr lang="es-PE" sz="2954" i="1">
                                  <a:solidFill>
                                    <a:srgbClr val="0000CC"/>
                                  </a:solidFill>
                                  <a:latin typeface="Cambria Math" panose="02040503050406030204" pitchFamily="18" charset="0"/>
                                </a:rPr>
                                <m:t>24</m:t>
                              </m:r>
                            </m:num>
                            <m:den>
                              <m:rad>
                                <m:radPr>
                                  <m:degHide m:val="on"/>
                                  <m:ctrlPr>
                                    <a:rPr lang="es-PE" sz="2954" i="1">
                                      <a:solidFill>
                                        <a:srgbClr val="0000CC"/>
                                      </a:solidFill>
                                      <a:latin typeface="Cambria Math" panose="02040503050406030204" pitchFamily="18" charset="0"/>
                                    </a:rPr>
                                  </m:ctrlPr>
                                </m:radPr>
                                <m:deg/>
                                <m:e>
                                  <m:r>
                                    <a:rPr lang="es-PE" sz="2954" i="1">
                                      <a:solidFill>
                                        <a:srgbClr val="0000CC"/>
                                      </a:solidFill>
                                      <a:latin typeface="Cambria Math" panose="02040503050406030204" pitchFamily="18" charset="0"/>
                                    </a:rPr>
                                    <m:t>64</m:t>
                                  </m:r>
                                </m:e>
                              </m:rad>
                            </m:den>
                          </m:f>
                        </m:den>
                      </m:f>
                      <m:r>
                        <a:rPr lang="es-PE" sz="2954" i="1">
                          <a:solidFill>
                            <a:srgbClr val="0000CC"/>
                          </a:solidFill>
                          <a:latin typeface="Cambria Math" panose="02040503050406030204" pitchFamily="18" charset="0"/>
                        </a:rPr>
                        <m:t>=307</m:t>
                      </m:r>
                    </m:oMath>
                  </m:oMathPara>
                </a14:m>
                <a:endParaRPr lang="es-PE" sz="2954" dirty="0">
                  <a:solidFill>
                    <a:srgbClr val="0000CC"/>
                  </a:solidFill>
                </a:endParaRPr>
              </a:p>
            </p:txBody>
          </p:sp>
        </mc:Choice>
        <mc:Fallback xmlns="">
          <p:sp>
            <p:nvSpPr>
              <p:cNvPr id="14" name="CuadroTexto 13"/>
              <p:cNvSpPr txBox="1">
                <a:spLocks noRot="1" noChangeAspect="1" noMove="1" noResize="1" noEditPoints="1" noAdjustHandles="1" noChangeArrowheads="1" noChangeShapeType="1" noTextEdit="1"/>
              </p:cNvSpPr>
              <p:nvPr/>
            </p:nvSpPr>
            <p:spPr>
              <a:xfrm>
                <a:off x="5039330" y="3161645"/>
                <a:ext cx="3020442" cy="1219245"/>
              </a:xfrm>
              <a:prstGeom prst="rect">
                <a:avLst/>
              </a:prstGeom>
              <a:blipFill>
                <a:blip r:embed="rId3"/>
                <a:stretch>
                  <a:fillRect/>
                </a:stretch>
              </a:blipFill>
            </p:spPr>
            <p:txBody>
              <a:bodyPr/>
              <a:lstStyle/>
              <a:p>
                <a:r>
                  <a:rPr lang="es-PE">
                    <a:noFill/>
                  </a:rPr>
                  <a:t> </a:t>
                </a:r>
              </a:p>
            </p:txBody>
          </p:sp>
        </mc:Fallback>
      </mc:AlternateContent>
      <p:pic>
        <p:nvPicPr>
          <p:cNvPr id="15" name="Picture 2" descr="Resultado de imagen para dibujo de einste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328" y="2642146"/>
            <a:ext cx="1677359" cy="180245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7"/>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EJEMPLO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264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21585" y="1794288"/>
            <a:ext cx="5894714" cy="369332"/>
          </a:xfrm>
          <a:prstGeom prst="rect">
            <a:avLst/>
          </a:prstGeom>
          <a:noFill/>
        </p:spPr>
        <p:txBody>
          <a:bodyPr wrap="square" rtlCol="0">
            <a:spAutoFit/>
          </a:bodyPr>
          <a:lstStyle/>
          <a:p>
            <a:r>
              <a:rPr lang="es-PE" dirty="0" smtClean="0">
                <a:solidFill>
                  <a:srgbClr val="0000CC"/>
                </a:solidFill>
                <a:latin typeface="Times New Roman" panose="02020603050405020304" pitchFamily="18" charset="0"/>
                <a:cs typeface="Times New Roman" panose="02020603050405020304" pitchFamily="18" charset="0"/>
              </a:rPr>
              <a:t>Una de las formas de calcular tamaño de muestra es: </a:t>
            </a:r>
            <a:endParaRPr lang="es-PE" dirty="0">
              <a:solidFill>
                <a:srgbClr val="0000CC"/>
              </a:solidFill>
            </a:endParaRPr>
          </a:p>
        </p:txBody>
      </p:sp>
      <mc:AlternateContent xmlns:mc="http://schemas.openxmlformats.org/markup-compatibility/2006" xmlns:a14="http://schemas.microsoft.com/office/drawing/2010/main">
        <mc:Choice Requires="a14">
          <p:sp>
            <p:nvSpPr>
              <p:cNvPr id="2" name="CuadroTexto 1"/>
              <p:cNvSpPr txBox="1"/>
              <p:nvPr/>
            </p:nvSpPr>
            <p:spPr>
              <a:xfrm>
                <a:off x="5525204" y="2438004"/>
                <a:ext cx="2033249" cy="888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3323" i="1" smtClean="0">
                          <a:solidFill>
                            <a:srgbClr val="0000CC"/>
                          </a:solidFill>
                          <a:latin typeface="Cambria Math" panose="02040503050406030204" pitchFamily="18" charset="0"/>
                        </a:rPr>
                        <m:t>𝑛</m:t>
                      </m:r>
                      <m:r>
                        <a:rPr lang="es-PE" sz="3323" i="1" smtClean="0">
                          <a:solidFill>
                            <a:srgbClr val="0000CC"/>
                          </a:solidFill>
                          <a:latin typeface="Cambria Math" panose="02040503050406030204" pitchFamily="18" charset="0"/>
                        </a:rPr>
                        <m:t>=</m:t>
                      </m:r>
                      <m:f>
                        <m:fPr>
                          <m:ctrlPr>
                            <a:rPr lang="es-PE" sz="3323" i="1">
                              <a:solidFill>
                                <a:srgbClr val="0000CC"/>
                              </a:solidFill>
                              <a:latin typeface="Cambria Math" panose="02040503050406030204" pitchFamily="18" charset="0"/>
                            </a:rPr>
                          </m:ctrlPr>
                        </m:fPr>
                        <m:num>
                          <m:sSub>
                            <m:sSubPr>
                              <m:ctrlPr>
                                <a:rPr lang="es-PE" sz="3323" i="1">
                                  <a:solidFill>
                                    <a:srgbClr val="0000CC"/>
                                  </a:solidFill>
                                  <a:latin typeface="Cambria Math" panose="02040503050406030204" pitchFamily="18" charset="0"/>
                                </a:rPr>
                              </m:ctrlPr>
                            </m:sSubPr>
                            <m:e>
                              <m:r>
                                <a:rPr lang="es-PE" sz="3323" i="1">
                                  <a:solidFill>
                                    <a:srgbClr val="0000CC"/>
                                  </a:solidFill>
                                  <a:latin typeface="Cambria Math" panose="02040503050406030204" pitchFamily="18" charset="0"/>
                                </a:rPr>
                                <m:t>𝑧</m:t>
                              </m:r>
                            </m:e>
                            <m:sub>
                              <m:r>
                                <a:rPr lang="es-PE" sz="3323" i="1">
                                  <a:solidFill>
                                    <a:srgbClr val="0000CC"/>
                                  </a:solidFill>
                                  <a:latin typeface="Cambria Math" panose="02040503050406030204" pitchFamily="18" charset="0"/>
                                  <a:ea typeface="Cambria Math" panose="02040503050406030204" pitchFamily="18" charset="0"/>
                                </a:rPr>
                                <m:t>𝛼</m:t>
                              </m:r>
                            </m:sub>
                          </m:sSub>
                          <m:sSub>
                            <m:sSubPr>
                              <m:ctrlPr>
                                <a:rPr lang="es-PE" sz="3323" i="1">
                                  <a:solidFill>
                                    <a:srgbClr val="0000CC"/>
                                  </a:solidFill>
                                  <a:latin typeface="Cambria Math" panose="02040503050406030204" pitchFamily="18" charset="0"/>
                                </a:rPr>
                              </m:ctrlPr>
                            </m:sSubPr>
                            <m:e>
                              <m:r>
                                <a:rPr lang="es-PE" sz="3323" i="1">
                                  <a:solidFill>
                                    <a:srgbClr val="0000CC"/>
                                  </a:solidFill>
                                  <a:latin typeface="Cambria Math" panose="02040503050406030204" pitchFamily="18" charset="0"/>
                                </a:rPr>
                                <m:t>𝑧</m:t>
                              </m:r>
                            </m:e>
                            <m:sub>
                              <m:r>
                                <a:rPr lang="es-PE" sz="3323" i="1">
                                  <a:solidFill>
                                    <a:srgbClr val="0000CC"/>
                                  </a:solidFill>
                                  <a:latin typeface="Cambria Math" panose="02040503050406030204" pitchFamily="18" charset="0"/>
                                  <a:ea typeface="Cambria Math" panose="02040503050406030204" pitchFamily="18" charset="0"/>
                                </a:rPr>
                                <m:t>𝛽</m:t>
                              </m:r>
                            </m:sub>
                          </m:sSub>
                          <m:r>
                            <a:rPr lang="es-PE" sz="3323" i="1">
                              <a:solidFill>
                                <a:srgbClr val="0000CC"/>
                              </a:solidFill>
                              <a:latin typeface="Cambria Math" panose="02040503050406030204" pitchFamily="18" charset="0"/>
                              <a:ea typeface="Cambria Math" panose="02040503050406030204" pitchFamily="18" charset="0"/>
                            </a:rPr>
                            <m:t>𝜎</m:t>
                          </m:r>
                        </m:num>
                        <m:den>
                          <m:r>
                            <a:rPr lang="es-PE" sz="3323" i="1">
                              <a:solidFill>
                                <a:srgbClr val="0000CC"/>
                              </a:solidFill>
                              <a:latin typeface="Cambria Math" panose="02040503050406030204" pitchFamily="18" charset="0"/>
                              <a:ea typeface="Cambria Math" panose="02040503050406030204" pitchFamily="18" charset="0"/>
                            </a:rPr>
                            <m:t>∆</m:t>
                          </m:r>
                        </m:den>
                      </m:f>
                    </m:oMath>
                  </m:oMathPara>
                </a14:m>
                <a:endParaRPr lang="es-PE" sz="3323" dirty="0">
                  <a:solidFill>
                    <a:srgbClr val="0000CC"/>
                  </a:solidFill>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5525204" y="2438004"/>
                <a:ext cx="2033249" cy="888385"/>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2088570" y="3830694"/>
                <a:ext cx="67192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srgbClr val="0000CC"/>
                          </a:solidFill>
                          <a:latin typeface="Cambria Math" panose="02040503050406030204" pitchFamily="18" charset="0"/>
                          <a:ea typeface="Cambria Math" panose="02040503050406030204" pitchFamily="18" charset="0"/>
                        </a:rPr>
                        <m:t>∆</m:t>
                      </m:r>
                      <m:r>
                        <a:rPr lang="es-PE" b="0" i="1" smtClean="0">
                          <a:solidFill>
                            <a:srgbClr val="0000CC"/>
                          </a:solidFill>
                          <a:latin typeface="Cambria Math" panose="02040503050406030204" pitchFamily="18" charset="0"/>
                          <a:ea typeface="Cambria Math" panose="02040503050406030204" pitchFamily="18" charset="0"/>
                        </a:rPr>
                        <m:t>=</m:t>
                      </m:r>
                      <m:r>
                        <a:rPr lang="es-PE" b="0" i="1" smtClean="0">
                          <a:solidFill>
                            <a:srgbClr val="0000CC"/>
                          </a:solidFill>
                          <a:latin typeface="Cambria Math" panose="02040503050406030204" pitchFamily="18" charset="0"/>
                          <a:ea typeface="Cambria Math" panose="02040503050406030204" pitchFamily="18" charset="0"/>
                        </a:rPr>
                        <m:t>𝑈𝑛</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𝑣𝑎𝑙𝑜𝑟</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𝑐𝑙</m:t>
                      </m:r>
                      <m:r>
                        <a:rPr lang="es-PE" b="0" i="1" smtClean="0">
                          <a:solidFill>
                            <a:srgbClr val="0000CC"/>
                          </a:solidFill>
                          <a:latin typeface="Cambria Math" panose="02040503050406030204" pitchFamily="18" charset="0"/>
                          <a:ea typeface="Cambria Math" panose="02040503050406030204" pitchFamily="18" charset="0"/>
                        </a:rPr>
                        <m:t>í</m:t>
                      </m:r>
                      <m:r>
                        <a:rPr lang="es-PE" b="0" i="1" smtClean="0">
                          <a:solidFill>
                            <a:srgbClr val="0000CC"/>
                          </a:solidFill>
                          <a:latin typeface="Cambria Math" panose="02040503050406030204" pitchFamily="18" charset="0"/>
                          <a:ea typeface="Cambria Math" panose="02040503050406030204" pitchFamily="18" charset="0"/>
                        </a:rPr>
                        <m:t>𝑛𝑖𝑐𝑎𝑚𝑒𝑛𝑡𝑒</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𝑟𝑒𝑙𝑒𝑣𝑎𝑛𝑡𝑒</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𝑒𝑠</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𝑢𝑛</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𝑐𝑎𝑚𝑏𝑖𝑜</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𝑑𝑒</m:t>
                      </m:r>
                      <m:r>
                        <a:rPr lang="es-PE" b="0" i="1" smtClean="0">
                          <a:solidFill>
                            <a:srgbClr val="0000CC"/>
                          </a:solidFill>
                          <a:latin typeface="Cambria Math" panose="02040503050406030204" pitchFamily="18" charset="0"/>
                          <a:ea typeface="Cambria Math" panose="02040503050406030204" pitchFamily="18" charset="0"/>
                        </a:rPr>
                        <m:t> 10 </m:t>
                      </m:r>
                      <m:r>
                        <a:rPr lang="es-PE" b="0" i="1" smtClean="0">
                          <a:solidFill>
                            <a:srgbClr val="0000CC"/>
                          </a:solidFill>
                          <a:latin typeface="Cambria Math" panose="02040503050406030204" pitchFamily="18" charset="0"/>
                          <a:ea typeface="Cambria Math" panose="02040503050406030204" pitchFamily="18" charset="0"/>
                        </a:rPr>
                        <m:t>𝑚𝑖𝑛𝑢𝑡𝑜𝑠</m:t>
                      </m:r>
                    </m:oMath>
                  </m:oMathPara>
                </a14:m>
                <a:endParaRPr lang="es-PE" dirty="0">
                  <a:solidFill>
                    <a:srgbClr val="0000CC"/>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2088570" y="3830694"/>
                <a:ext cx="6719275" cy="276999"/>
              </a:xfrm>
              <a:prstGeom prst="rect">
                <a:avLst/>
              </a:prstGeom>
              <a:blipFill>
                <a:blip r:embed="rId3"/>
                <a:stretch>
                  <a:fillRect l="-363" r="-363" b="-1087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2088569" y="3326118"/>
                <a:ext cx="40248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srgbClr val="0000CC"/>
                          </a:solidFill>
                          <a:latin typeface="Cambria Math" panose="02040503050406030204" pitchFamily="18" charset="0"/>
                          <a:ea typeface="Cambria Math" panose="02040503050406030204" pitchFamily="18" charset="0"/>
                        </a:rPr>
                        <m:t>∆</m:t>
                      </m:r>
                      <m:r>
                        <a:rPr lang="es-PE" b="0" i="1" smtClean="0">
                          <a:solidFill>
                            <a:srgbClr val="0000CC"/>
                          </a:solidFill>
                          <a:latin typeface="Cambria Math" panose="02040503050406030204" pitchFamily="18" charset="0"/>
                          <a:ea typeface="Cambria Math" panose="02040503050406030204" pitchFamily="18" charset="0"/>
                        </a:rPr>
                        <m:t>=</m:t>
                      </m:r>
                      <m:r>
                        <a:rPr lang="es-PE" b="0" i="1" smtClean="0">
                          <a:solidFill>
                            <a:srgbClr val="0000CC"/>
                          </a:solidFill>
                          <a:latin typeface="Cambria Math" panose="02040503050406030204" pitchFamily="18" charset="0"/>
                          <a:ea typeface="Cambria Math" panose="02040503050406030204" pitchFamily="18" charset="0"/>
                        </a:rPr>
                        <m:t>𝐷𝑖𝑓𝑒𝑟𝑒𝑛𝑐𝑖𝑎</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𝑐𝑙</m:t>
                      </m:r>
                      <m:r>
                        <a:rPr lang="es-PE" b="0" i="1" smtClean="0">
                          <a:solidFill>
                            <a:srgbClr val="0000CC"/>
                          </a:solidFill>
                          <a:latin typeface="Cambria Math" panose="02040503050406030204" pitchFamily="18" charset="0"/>
                          <a:ea typeface="Cambria Math" panose="02040503050406030204" pitchFamily="18" charset="0"/>
                        </a:rPr>
                        <m:t>í</m:t>
                      </m:r>
                      <m:r>
                        <a:rPr lang="es-PE" b="0" i="1" smtClean="0">
                          <a:solidFill>
                            <a:srgbClr val="0000CC"/>
                          </a:solidFill>
                          <a:latin typeface="Cambria Math" panose="02040503050406030204" pitchFamily="18" charset="0"/>
                          <a:ea typeface="Cambria Math" panose="02040503050406030204" pitchFamily="18" charset="0"/>
                        </a:rPr>
                        <m:t>𝑛𝑖𝑐𝑎𝑚𝑒𝑛𝑡𝑒</m:t>
                      </m:r>
                      <m:r>
                        <a:rPr lang="es-PE" b="0" i="1" smtClean="0">
                          <a:solidFill>
                            <a:srgbClr val="0000CC"/>
                          </a:solidFill>
                          <a:latin typeface="Cambria Math" panose="02040503050406030204" pitchFamily="18" charset="0"/>
                          <a:ea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𝑟𝑒𝑙𝑒𝑣𝑎𝑛𝑡𝑒</m:t>
                      </m:r>
                    </m:oMath>
                  </m:oMathPara>
                </a14:m>
                <a:endParaRPr lang="es-PE" dirty="0">
                  <a:solidFill>
                    <a:srgbClr val="0000CC"/>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2088569" y="3326118"/>
                <a:ext cx="4024884" cy="276999"/>
              </a:xfrm>
              <a:prstGeom prst="rect">
                <a:avLst/>
              </a:prstGeom>
              <a:blipFill>
                <a:blip r:embed="rId4"/>
                <a:stretch>
                  <a:fillRect l="-909" t="-2222" r="-909" b="-37778"/>
                </a:stretch>
              </a:blipFill>
            </p:spPr>
            <p:txBody>
              <a:bodyPr/>
              <a:lstStyle/>
              <a:p>
                <a:r>
                  <a:rPr lang="es-PE">
                    <a:noFill/>
                  </a:rPr>
                  <a:t> </a:t>
                </a:r>
              </a:p>
            </p:txBody>
          </p:sp>
        </mc:Fallback>
      </mc:AlternateContent>
      <p:sp>
        <p:nvSpPr>
          <p:cNvPr id="12" name="CuadroTexto 11"/>
          <p:cNvSpPr txBox="1"/>
          <p:nvPr/>
        </p:nvSpPr>
        <p:spPr>
          <a:xfrm>
            <a:off x="2022764" y="4355948"/>
            <a:ext cx="7994903" cy="873252"/>
          </a:xfrm>
          <a:prstGeom prst="rect">
            <a:avLst/>
          </a:prstGeom>
          <a:noFill/>
        </p:spPr>
        <p:txBody>
          <a:bodyPr wrap="square" rtlCol="0">
            <a:spAutoFit/>
          </a:bodyPr>
          <a:lstStyle/>
          <a:p>
            <a:pPr algn="just">
              <a:lnSpc>
                <a:spcPct val="150000"/>
              </a:lnSpc>
            </a:pPr>
            <a:r>
              <a:rPr lang="es-PE" dirty="0" smtClean="0">
                <a:solidFill>
                  <a:srgbClr val="0000CC"/>
                </a:solidFill>
                <a:latin typeface="Times New Roman" panose="02020603050405020304" pitchFamily="18" charset="0"/>
                <a:cs typeface="Times New Roman" panose="02020603050405020304" pitchFamily="18" charset="0"/>
              </a:rPr>
              <a:t>Si se verificara una diferencia de 10 minutos, el nuevo medicamento es el que se debería de utilizar</a:t>
            </a:r>
            <a:endParaRPr lang="es-PE" dirty="0">
              <a:solidFill>
                <a:srgbClr val="0000CC"/>
              </a:solidFill>
            </a:endParaRPr>
          </a:p>
        </p:txBody>
      </p:sp>
      <p:pic>
        <p:nvPicPr>
          <p:cNvPr id="13" name="Picture 2" descr="Resultado de imagen para dibujo de einste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3368" y="2056751"/>
            <a:ext cx="1640720" cy="17739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6" name="CuadroTexto 1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EJEMPLO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727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p:cNvPicPr>
            <a:picLocks noChangeAspect="1"/>
          </p:cNvPicPr>
          <p:nvPr/>
        </p:nvPicPr>
        <p:blipFill>
          <a:blip r:embed="rId2"/>
          <a:stretch>
            <a:fillRect/>
          </a:stretch>
        </p:blipFill>
        <p:spPr>
          <a:xfrm>
            <a:off x="4410449" y="2297562"/>
            <a:ext cx="5343410" cy="3211547"/>
          </a:xfrm>
          <a:prstGeom prst="rect">
            <a:avLst/>
          </a:prstGeom>
        </p:spPr>
      </p:pic>
      <mc:AlternateContent xmlns:mc="http://schemas.openxmlformats.org/markup-compatibility/2006" xmlns:a14="http://schemas.microsoft.com/office/drawing/2010/main">
        <mc:Choice Requires="a14">
          <p:sp>
            <p:nvSpPr>
              <p:cNvPr id="10" name="CuadroTexto 9"/>
              <p:cNvSpPr txBox="1"/>
              <p:nvPr/>
            </p:nvSpPr>
            <p:spPr>
              <a:xfrm>
                <a:off x="6909234" y="2072434"/>
                <a:ext cx="2844625" cy="3978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585" i="1" smtClean="0">
                          <a:solidFill>
                            <a:srgbClr val="0000CC"/>
                          </a:solidFill>
                          <a:latin typeface="Cambria Math" panose="02040503050406030204" pitchFamily="18" charset="0"/>
                          <a:ea typeface="Cambria Math" panose="02040503050406030204" pitchFamily="18" charset="0"/>
                        </a:rPr>
                        <m:t>𝛽</m:t>
                      </m:r>
                      <m:r>
                        <a:rPr lang="es-PE" sz="2585" i="1" smtClean="0">
                          <a:solidFill>
                            <a:srgbClr val="0000CC"/>
                          </a:solidFill>
                          <a:latin typeface="Cambria Math" panose="02040503050406030204" pitchFamily="18" charset="0"/>
                          <a:ea typeface="Cambria Math" panose="02040503050406030204" pitchFamily="18" charset="0"/>
                        </a:rPr>
                        <m:t>=</m:t>
                      </m:r>
                      <m:r>
                        <a:rPr lang="es-PE" sz="2585" i="1" smtClean="0">
                          <a:solidFill>
                            <a:srgbClr val="0000CC"/>
                          </a:solidFill>
                          <a:latin typeface="Cambria Math" panose="02040503050406030204" pitchFamily="18" charset="0"/>
                          <a:ea typeface="Cambria Math" panose="02040503050406030204" pitchFamily="18" charset="0"/>
                        </a:rPr>
                        <m:t>𝑃𝑟𝑜𝑏</m:t>
                      </m:r>
                      <m:d>
                        <m:dPr>
                          <m:ctrlPr>
                            <a:rPr lang="es-PE" sz="2585" i="1">
                              <a:solidFill>
                                <a:srgbClr val="0000CC"/>
                              </a:solidFill>
                              <a:latin typeface="Cambria Math" panose="02040503050406030204" pitchFamily="18" charset="0"/>
                              <a:ea typeface="Cambria Math" panose="02040503050406030204" pitchFamily="18" charset="0"/>
                            </a:rPr>
                          </m:ctrlPr>
                        </m:dPr>
                        <m:e>
                          <m:r>
                            <a:rPr lang="es-PE" sz="2585" i="1">
                              <a:solidFill>
                                <a:srgbClr val="0000CC"/>
                              </a:solidFill>
                              <a:latin typeface="Cambria Math" panose="02040503050406030204" pitchFamily="18" charset="0"/>
                              <a:ea typeface="Cambria Math" panose="02040503050406030204" pitchFamily="18" charset="0"/>
                            </a:rPr>
                            <m:t>𝑁</m:t>
                          </m:r>
                          <m:sSub>
                            <m:sSubPr>
                              <m:ctrlPr>
                                <a:rPr lang="es-PE" sz="2585" i="1">
                                  <a:solidFill>
                                    <a:srgbClr val="0000CC"/>
                                  </a:solidFill>
                                  <a:latin typeface="Cambria Math" panose="02040503050406030204" pitchFamily="18" charset="0"/>
                                  <a:ea typeface="Cambria Math" panose="02040503050406030204" pitchFamily="18" charset="0"/>
                                </a:rPr>
                              </m:ctrlPr>
                            </m:sSubPr>
                            <m:e>
                              <m:r>
                                <a:rPr lang="es-PE" sz="2585" i="1">
                                  <a:solidFill>
                                    <a:srgbClr val="0000CC"/>
                                  </a:solidFill>
                                  <a:latin typeface="Cambria Math" panose="02040503050406030204" pitchFamily="18" charset="0"/>
                                  <a:ea typeface="Cambria Math" panose="02040503050406030204" pitchFamily="18" charset="0"/>
                                </a:rPr>
                                <m:t>𝐻</m:t>
                              </m:r>
                            </m:e>
                            <m:sub>
                              <m:r>
                                <a:rPr lang="es-PE" sz="2585" i="1">
                                  <a:solidFill>
                                    <a:srgbClr val="0000CC"/>
                                  </a:solidFill>
                                  <a:latin typeface="Cambria Math" panose="02040503050406030204" pitchFamily="18" charset="0"/>
                                  <a:ea typeface="Cambria Math" panose="02040503050406030204" pitchFamily="18" charset="0"/>
                                </a:rPr>
                                <m:t>0</m:t>
                              </m:r>
                            </m:sub>
                          </m:sSub>
                          <m:r>
                            <a:rPr lang="es-PE" sz="2585" i="1">
                              <a:solidFill>
                                <a:srgbClr val="0000CC"/>
                              </a:solidFill>
                              <a:latin typeface="Cambria Math" panose="02040503050406030204" pitchFamily="18" charset="0"/>
                              <a:ea typeface="Cambria Math" panose="02040503050406030204" pitchFamily="18" charset="0"/>
                            </a:rPr>
                            <m:t>|</m:t>
                          </m:r>
                          <m:sSub>
                            <m:sSubPr>
                              <m:ctrlPr>
                                <a:rPr lang="es-PE" sz="2585" i="1">
                                  <a:solidFill>
                                    <a:srgbClr val="0000CC"/>
                                  </a:solidFill>
                                  <a:latin typeface="Cambria Math" panose="02040503050406030204" pitchFamily="18" charset="0"/>
                                  <a:ea typeface="Cambria Math" panose="02040503050406030204" pitchFamily="18" charset="0"/>
                                </a:rPr>
                              </m:ctrlPr>
                            </m:sSubPr>
                            <m:e>
                              <m:r>
                                <a:rPr lang="es-PE" sz="2585" i="1">
                                  <a:solidFill>
                                    <a:srgbClr val="0000CC"/>
                                  </a:solidFill>
                                  <a:latin typeface="Cambria Math" panose="02040503050406030204" pitchFamily="18" charset="0"/>
                                  <a:ea typeface="Cambria Math" panose="02040503050406030204" pitchFamily="18" charset="0"/>
                                </a:rPr>
                                <m:t>𝐻</m:t>
                              </m:r>
                            </m:e>
                            <m:sub>
                              <m:r>
                                <a:rPr lang="es-PE" sz="2585" i="1">
                                  <a:solidFill>
                                    <a:srgbClr val="0000CC"/>
                                  </a:solidFill>
                                  <a:latin typeface="Cambria Math" panose="02040503050406030204" pitchFamily="18" charset="0"/>
                                  <a:ea typeface="Cambria Math" panose="02040503050406030204" pitchFamily="18" charset="0"/>
                                </a:rPr>
                                <m:t>𝐴</m:t>
                              </m:r>
                            </m:sub>
                          </m:sSub>
                        </m:e>
                      </m:d>
                    </m:oMath>
                  </m:oMathPara>
                </a14:m>
                <a:endParaRPr lang="es-PE" sz="2585" dirty="0">
                  <a:solidFill>
                    <a:srgbClr val="0000CC"/>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6909234" y="2072434"/>
                <a:ext cx="2844625" cy="397801"/>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 name="CuadroTexto 2"/>
              <p:cNvSpPr txBox="1"/>
              <p:nvPr/>
            </p:nvSpPr>
            <p:spPr>
              <a:xfrm>
                <a:off x="3171368" y="1460236"/>
                <a:ext cx="12958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E" i="1" smtClean="0">
                              <a:solidFill>
                                <a:srgbClr val="0000CC"/>
                              </a:solidFill>
                              <a:latin typeface="Cambria Math" panose="02040503050406030204" pitchFamily="18" charset="0"/>
                            </a:rPr>
                          </m:ctrlPr>
                        </m:sSubPr>
                        <m:e>
                          <m:r>
                            <a:rPr lang="es-PE" b="0" i="1" smtClean="0">
                              <a:solidFill>
                                <a:srgbClr val="0000CC"/>
                              </a:solidFill>
                              <a:latin typeface="Cambria Math" panose="02040503050406030204" pitchFamily="18" charset="0"/>
                            </a:rPr>
                            <m:t>𝐻</m:t>
                          </m:r>
                        </m:e>
                        <m:sub>
                          <m:r>
                            <a:rPr lang="es-PE" b="0" i="1" smtClean="0">
                              <a:solidFill>
                                <a:srgbClr val="0000CC"/>
                              </a:solidFill>
                              <a:latin typeface="Cambria Math" panose="02040503050406030204" pitchFamily="18" charset="0"/>
                            </a:rPr>
                            <m:t>0</m:t>
                          </m:r>
                        </m:sub>
                      </m:sSub>
                      <m:r>
                        <a:rPr lang="es-PE" b="0" i="1" smtClean="0">
                          <a:solidFill>
                            <a:srgbClr val="0000CC"/>
                          </a:solidFill>
                          <a:latin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𝜇</m:t>
                      </m:r>
                      <m:r>
                        <a:rPr lang="es-PE" b="0" i="1" smtClean="0">
                          <a:solidFill>
                            <a:srgbClr val="0000CC"/>
                          </a:solidFill>
                          <a:latin typeface="Cambria Math" panose="02040503050406030204" pitchFamily="18" charset="0"/>
                          <a:ea typeface="Cambria Math" panose="02040503050406030204" pitchFamily="18" charset="0"/>
                        </a:rPr>
                        <m:t>=300</m:t>
                      </m:r>
                    </m:oMath>
                  </m:oMathPara>
                </a14:m>
                <a:endParaRPr lang="es-PE" dirty="0">
                  <a:solidFill>
                    <a:srgbClr val="0000CC"/>
                  </a:solidFill>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3171368" y="1460236"/>
                <a:ext cx="1295868" cy="276999"/>
              </a:xfrm>
              <a:prstGeom prst="rect">
                <a:avLst/>
              </a:prstGeom>
              <a:blipFill>
                <a:blip r:embed="rId4"/>
                <a:stretch>
                  <a:fillRect l="-3286" r="-3756" b="-2444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6298267" y="1434009"/>
                <a:ext cx="1290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E" i="1" smtClean="0">
                              <a:solidFill>
                                <a:srgbClr val="0000CC"/>
                              </a:solidFill>
                              <a:latin typeface="Cambria Math" panose="02040503050406030204" pitchFamily="18" charset="0"/>
                            </a:rPr>
                          </m:ctrlPr>
                        </m:sSubPr>
                        <m:e>
                          <m:r>
                            <a:rPr lang="es-PE" b="0" i="1" smtClean="0">
                              <a:solidFill>
                                <a:srgbClr val="0000CC"/>
                              </a:solidFill>
                              <a:latin typeface="Cambria Math" panose="02040503050406030204" pitchFamily="18" charset="0"/>
                            </a:rPr>
                            <m:t>𝐻</m:t>
                          </m:r>
                        </m:e>
                        <m:sub>
                          <m:r>
                            <a:rPr lang="es-PE" b="0" i="1" smtClean="0">
                              <a:solidFill>
                                <a:srgbClr val="0000CC"/>
                              </a:solidFill>
                              <a:latin typeface="Cambria Math" panose="02040503050406030204" pitchFamily="18" charset="0"/>
                            </a:rPr>
                            <m:t>1</m:t>
                          </m:r>
                        </m:sub>
                      </m:sSub>
                      <m:r>
                        <a:rPr lang="es-PE" b="0" i="1" smtClean="0">
                          <a:solidFill>
                            <a:srgbClr val="0000CC"/>
                          </a:solidFill>
                          <a:latin typeface="Cambria Math" panose="02040503050406030204" pitchFamily="18" charset="0"/>
                        </a:rPr>
                        <m:t>: </m:t>
                      </m:r>
                      <m:r>
                        <a:rPr lang="es-PE" b="0" i="1" smtClean="0">
                          <a:solidFill>
                            <a:srgbClr val="0000CC"/>
                          </a:solidFill>
                          <a:latin typeface="Cambria Math" panose="02040503050406030204" pitchFamily="18" charset="0"/>
                          <a:ea typeface="Cambria Math" panose="02040503050406030204" pitchFamily="18" charset="0"/>
                        </a:rPr>
                        <m:t>𝜇</m:t>
                      </m:r>
                      <m:r>
                        <a:rPr lang="es-PE" b="0" i="1" smtClean="0">
                          <a:solidFill>
                            <a:srgbClr val="0000CC"/>
                          </a:solidFill>
                          <a:latin typeface="Cambria Math" panose="02040503050406030204" pitchFamily="18" charset="0"/>
                          <a:ea typeface="Cambria Math" panose="02040503050406030204" pitchFamily="18" charset="0"/>
                        </a:rPr>
                        <m:t>=310</m:t>
                      </m:r>
                    </m:oMath>
                  </m:oMathPara>
                </a14:m>
                <a:endParaRPr lang="es-PE" dirty="0">
                  <a:solidFill>
                    <a:srgbClr val="0000CC"/>
                  </a:solidFill>
                </a:endParaRPr>
              </a:p>
            </p:txBody>
          </p:sp>
        </mc:Choice>
        <mc:Fallback xmlns="">
          <p:sp>
            <p:nvSpPr>
              <p:cNvPr id="13" name="CuadroTexto 12"/>
              <p:cNvSpPr txBox="1">
                <a:spLocks noRot="1" noChangeAspect="1" noMove="1" noResize="1" noEditPoints="1" noAdjustHandles="1" noChangeArrowheads="1" noChangeShapeType="1" noTextEdit="1"/>
              </p:cNvSpPr>
              <p:nvPr/>
            </p:nvSpPr>
            <p:spPr>
              <a:xfrm>
                <a:off x="6298267" y="1434009"/>
                <a:ext cx="1290546" cy="276999"/>
              </a:xfrm>
              <a:prstGeom prst="rect">
                <a:avLst/>
              </a:prstGeom>
              <a:blipFill>
                <a:blip r:embed="rId5"/>
                <a:stretch>
                  <a:fillRect l="-3302" r="-3774" b="-2391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CuadroTexto 14"/>
              <p:cNvSpPr txBox="1"/>
              <p:nvPr/>
            </p:nvSpPr>
            <p:spPr>
              <a:xfrm>
                <a:off x="1763839" y="3144715"/>
                <a:ext cx="2815057" cy="2585323"/>
              </a:xfrm>
              <a:prstGeom prst="rect">
                <a:avLst/>
              </a:prstGeom>
              <a:noFill/>
            </p:spPr>
            <p:txBody>
              <a:bodyPr wrap="square" rtlCol="0">
                <a:spAutoFit/>
              </a:bodyPr>
              <a:lstStyle/>
              <a:p>
                <a:pPr algn="just">
                  <a:lnSpc>
                    <a:spcPct val="150000"/>
                  </a:lnSpc>
                </a:pPr>
                <a:r>
                  <a:rPr lang="es-PE" dirty="0" smtClean="0">
                    <a:solidFill>
                      <a:srgbClr val="0000CC"/>
                    </a:solidFill>
                    <a:latin typeface="Times New Roman" panose="02020603050405020304" pitchFamily="18" charset="0"/>
                    <a:cs typeface="Times New Roman" panose="02020603050405020304" pitchFamily="18" charset="0"/>
                  </a:rPr>
                  <a:t>¿Cuál es el valor de </a:t>
                </a:r>
                <a14:m>
                  <m:oMath xmlns:m="http://schemas.openxmlformats.org/officeDocument/2006/math">
                    <m:r>
                      <a:rPr lang="es-PE"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𝛽</m:t>
                    </m:r>
                    <m:r>
                      <a:rPr lang="es-PE" b="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s-PE" dirty="0" smtClean="0">
                    <a:solidFill>
                      <a:srgbClr val="0000CC"/>
                    </a:solidFill>
                    <a:latin typeface="Times New Roman" panose="02020603050405020304" pitchFamily="18" charset="0"/>
                    <a:cs typeface="Times New Roman" panose="02020603050405020304" pitchFamily="18" charset="0"/>
                  </a:rPr>
                  <a:t>es decir, cuál es la probabilidad de no rechazar la hipótesis nula cuando en realidad la que era verdadera era la hipótesis alterna </a:t>
                </a:r>
                <a:endParaRPr lang="es-PE" dirty="0">
                  <a:solidFill>
                    <a:srgbClr val="0000CC"/>
                  </a:solidFill>
                </a:endParaRPr>
              </a:p>
            </p:txBody>
          </p:sp>
        </mc:Choice>
        <mc:Fallback xmlns="">
          <p:sp>
            <p:nvSpPr>
              <p:cNvPr id="15" name="CuadroTexto 14"/>
              <p:cNvSpPr txBox="1">
                <a:spLocks noRot="1" noChangeAspect="1" noMove="1" noResize="1" noEditPoints="1" noAdjustHandles="1" noChangeArrowheads="1" noChangeShapeType="1" noTextEdit="1"/>
              </p:cNvSpPr>
              <p:nvPr/>
            </p:nvSpPr>
            <p:spPr>
              <a:xfrm>
                <a:off x="1763839" y="3144715"/>
                <a:ext cx="2815057" cy="2585323"/>
              </a:xfrm>
              <a:prstGeom prst="rect">
                <a:avLst/>
              </a:prstGeom>
              <a:blipFill>
                <a:blip r:embed="rId6"/>
                <a:stretch>
                  <a:fillRect l="-1732" r="-1948" b="-943"/>
                </a:stretch>
              </a:blipFill>
            </p:spPr>
            <p:txBody>
              <a:bodyPr/>
              <a:lstStyle/>
              <a:p>
                <a:r>
                  <a:rPr lang="es-PE">
                    <a:noFill/>
                  </a:rPr>
                  <a:t> </a:t>
                </a:r>
              </a:p>
            </p:txBody>
          </p:sp>
        </mc:Fallback>
      </mc:AlternateContent>
      <p:pic>
        <p:nvPicPr>
          <p:cNvPr id="17"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1581" y="1710118"/>
            <a:ext cx="1072122" cy="126125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n relacionad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98601" y="2971377"/>
            <a:ext cx="1110517" cy="14660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recto 10"/>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2" name="CuadroTexto 11"/>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EJEMPLO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024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uadroTexto 14"/>
              <p:cNvSpPr txBox="1"/>
              <p:nvPr/>
            </p:nvSpPr>
            <p:spPr>
              <a:xfrm>
                <a:off x="2022765" y="1951468"/>
                <a:ext cx="2815057" cy="457754"/>
              </a:xfrm>
              <a:prstGeom prst="rect">
                <a:avLst/>
              </a:prstGeom>
              <a:noFill/>
            </p:spPr>
            <p:txBody>
              <a:bodyPr wrap="square" rtlCol="0">
                <a:spAutoFit/>
              </a:bodyPr>
              <a:lstStyle/>
              <a:p>
                <a:pPr algn="just">
                  <a:lnSpc>
                    <a:spcPct val="150000"/>
                  </a:lnSpc>
                </a:pPr>
                <a:r>
                  <a:rPr lang="es-PE" dirty="0" smtClean="0">
                    <a:solidFill>
                      <a:srgbClr val="0000CC"/>
                    </a:solidFill>
                    <a:latin typeface="Times New Roman" panose="02020603050405020304" pitchFamily="18" charset="0"/>
                    <a:cs typeface="Times New Roman" panose="02020603050405020304" pitchFamily="18" charset="0"/>
                  </a:rPr>
                  <a:t>Cálculo de </a:t>
                </a:r>
                <a14:m>
                  <m:oMath xmlns:m="http://schemas.openxmlformats.org/officeDocument/2006/math">
                    <m:r>
                      <a:rPr lang="es-PE"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s-PE" dirty="0" smtClean="0">
                    <a:solidFill>
                      <a:srgbClr val="0000CC"/>
                    </a:solidFill>
                    <a:latin typeface="Times New Roman" panose="02020603050405020304" pitchFamily="18" charset="0"/>
                    <a:cs typeface="Times New Roman" panose="02020603050405020304" pitchFamily="18" charset="0"/>
                  </a:rPr>
                  <a:t> </a:t>
                </a:r>
                <a:endParaRPr lang="es-PE" dirty="0">
                  <a:solidFill>
                    <a:srgbClr val="0000CC"/>
                  </a:solidFill>
                </a:endParaRPr>
              </a:p>
            </p:txBody>
          </p:sp>
        </mc:Choice>
        <mc:Fallback xmlns="">
          <p:sp>
            <p:nvSpPr>
              <p:cNvPr id="15" name="CuadroTexto 14"/>
              <p:cNvSpPr txBox="1">
                <a:spLocks noRot="1" noChangeAspect="1" noMove="1" noResize="1" noEditPoints="1" noAdjustHandles="1" noChangeArrowheads="1" noChangeShapeType="1" noTextEdit="1"/>
              </p:cNvSpPr>
              <p:nvPr/>
            </p:nvSpPr>
            <p:spPr>
              <a:xfrm>
                <a:off x="2022765" y="1951468"/>
                <a:ext cx="2815057" cy="457754"/>
              </a:xfrm>
              <a:prstGeom prst="rect">
                <a:avLst/>
              </a:prstGeom>
              <a:blipFill>
                <a:blip r:embed="rId2"/>
                <a:stretch>
                  <a:fillRect l="-1948" b="-2133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3703119" y="1569025"/>
                <a:ext cx="5237396" cy="12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E" sz="2954" i="1" smtClean="0">
                              <a:solidFill>
                                <a:srgbClr val="0000CC"/>
                              </a:solidFill>
                              <a:latin typeface="Cambria Math" panose="02040503050406030204" pitchFamily="18" charset="0"/>
                            </a:rPr>
                          </m:ctrlPr>
                        </m:sSubPr>
                        <m:e>
                          <m:r>
                            <a:rPr lang="es-PE" sz="2954" i="1">
                              <a:solidFill>
                                <a:srgbClr val="0000CC"/>
                              </a:solidFill>
                              <a:latin typeface="Cambria Math" panose="02040503050406030204" pitchFamily="18" charset="0"/>
                            </a:rPr>
                            <m:t>𝑧</m:t>
                          </m:r>
                        </m:e>
                        <m:sub>
                          <m:r>
                            <a:rPr lang="es-PE" sz="2954" i="1">
                              <a:solidFill>
                                <a:srgbClr val="0000CC"/>
                              </a:solidFill>
                              <a:latin typeface="Cambria Math" panose="02040503050406030204" pitchFamily="18" charset="0"/>
                              <a:ea typeface="Cambria Math" panose="02040503050406030204" pitchFamily="18" charset="0"/>
                            </a:rPr>
                            <m:t>𝛽</m:t>
                          </m:r>
                        </m:sub>
                      </m:sSub>
                      <m:r>
                        <a:rPr lang="es-PE" sz="2954" i="1">
                          <a:solidFill>
                            <a:srgbClr val="0000CC"/>
                          </a:solidFill>
                          <a:latin typeface="Cambria Math" panose="02040503050406030204" pitchFamily="18" charset="0"/>
                        </a:rPr>
                        <m:t>=</m:t>
                      </m:r>
                      <m:f>
                        <m:fPr>
                          <m:ctrlPr>
                            <a:rPr lang="es-PE" sz="2954" i="1">
                              <a:solidFill>
                                <a:srgbClr val="0000CC"/>
                              </a:solidFill>
                              <a:latin typeface="Cambria Math" panose="02040503050406030204" pitchFamily="18" charset="0"/>
                            </a:rPr>
                          </m:ctrlPr>
                        </m:fPr>
                        <m:num>
                          <m:acc>
                            <m:accPr>
                              <m:chr m:val="̅"/>
                              <m:ctrlPr>
                                <a:rPr lang="es-PE" sz="2954" i="1">
                                  <a:solidFill>
                                    <a:srgbClr val="0000CC"/>
                                  </a:solidFill>
                                  <a:latin typeface="Cambria Math" panose="02040503050406030204" pitchFamily="18" charset="0"/>
                                </a:rPr>
                              </m:ctrlPr>
                            </m:accPr>
                            <m:e>
                              <m:r>
                                <a:rPr lang="es-PE" sz="2954" i="1">
                                  <a:solidFill>
                                    <a:srgbClr val="0000CC"/>
                                  </a:solidFill>
                                  <a:latin typeface="Cambria Math" panose="02040503050406030204" pitchFamily="18" charset="0"/>
                                </a:rPr>
                                <m:t>𝑥</m:t>
                              </m:r>
                            </m:e>
                          </m:acc>
                          <m:r>
                            <a:rPr lang="es-PE" sz="2954" i="1">
                              <a:solidFill>
                                <a:srgbClr val="0000CC"/>
                              </a:solidFill>
                              <a:latin typeface="Cambria Math" panose="02040503050406030204" pitchFamily="18" charset="0"/>
                            </a:rPr>
                            <m:t>−</m:t>
                          </m:r>
                          <m:sSub>
                            <m:sSubPr>
                              <m:ctrlPr>
                                <a:rPr lang="es-PE" sz="2954" i="1">
                                  <a:solidFill>
                                    <a:srgbClr val="0000CC"/>
                                  </a:solidFill>
                                  <a:latin typeface="Cambria Math" panose="02040503050406030204" pitchFamily="18" charset="0"/>
                                </a:rPr>
                              </m:ctrlPr>
                            </m:sSubPr>
                            <m:e>
                              <m:r>
                                <a:rPr lang="es-PE" sz="2954" i="1">
                                  <a:solidFill>
                                    <a:srgbClr val="0000CC"/>
                                  </a:solidFill>
                                  <a:latin typeface="Cambria Math" panose="02040503050406030204" pitchFamily="18" charset="0"/>
                                  <a:ea typeface="Cambria Math" panose="02040503050406030204" pitchFamily="18" charset="0"/>
                                </a:rPr>
                                <m:t>𝜇</m:t>
                              </m:r>
                            </m:e>
                            <m:sub>
                              <m:r>
                                <a:rPr lang="es-PE" sz="2954" i="1">
                                  <a:solidFill>
                                    <a:srgbClr val="0000CC"/>
                                  </a:solidFill>
                                  <a:latin typeface="Cambria Math" panose="02040503050406030204" pitchFamily="18" charset="0"/>
                                </a:rPr>
                                <m:t>𝐴</m:t>
                              </m:r>
                            </m:sub>
                          </m:sSub>
                        </m:num>
                        <m:den>
                          <m:f>
                            <m:fPr>
                              <m:type m:val="skw"/>
                              <m:ctrlPr>
                                <a:rPr lang="es-PE" sz="2954" i="1">
                                  <a:solidFill>
                                    <a:srgbClr val="0000CC"/>
                                  </a:solidFill>
                                  <a:latin typeface="Cambria Math" panose="02040503050406030204" pitchFamily="18" charset="0"/>
                                </a:rPr>
                              </m:ctrlPr>
                            </m:fPr>
                            <m:num>
                              <m:r>
                                <a:rPr lang="es-PE" sz="2954" i="1">
                                  <a:solidFill>
                                    <a:srgbClr val="0000CC"/>
                                  </a:solidFill>
                                  <a:latin typeface="Cambria Math" panose="02040503050406030204" pitchFamily="18" charset="0"/>
                                  <a:ea typeface="Cambria Math" panose="02040503050406030204" pitchFamily="18" charset="0"/>
                                </a:rPr>
                                <m:t>𝜎</m:t>
                              </m:r>
                            </m:num>
                            <m:den>
                              <m:rad>
                                <m:radPr>
                                  <m:degHide m:val="on"/>
                                  <m:ctrlPr>
                                    <a:rPr lang="es-PE" sz="2954" i="1">
                                      <a:solidFill>
                                        <a:srgbClr val="0000CC"/>
                                      </a:solidFill>
                                      <a:latin typeface="Cambria Math" panose="02040503050406030204" pitchFamily="18" charset="0"/>
                                    </a:rPr>
                                  </m:ctrlPr>
                                </m:radPr>
                                <m:deg/>
                                <m:e>
                                  <m:r>
                                    <a:rPr lang="es-PE" sz="2954" i="1">
                                      <a:solidFill>
                                        <a:srgbClr val="0000CC"/>
                                      </a:solidFill>
                                      <a:latin typeface="Cambria Math" panose="02040503050406030204" pitchFamily="18" charset="0"/>
                                    </a:rPr>
                                    <m:t>𝑛</m:t>
                                  </m:r>
                                </m:e>
                              </m:rad>
                            </m:den>
                          </m:f>
                        </m:den>
                      </m:f>
                      <m:r>
                        <a:rPr lang="es-PE" sz="2954" i="1">
                          <a:solidFill>
                            <a:srgbClr val="0000CC"/>
                          </a:solidFill>
                          <a:latin typeface="Cambria Math" panose="02040503050406030204" pitchFamily="18" charset="0"/>
                        </a:rPr>
                        <m:t>=</m:t>
                      </m:r>
                      <m:f>
                        <m:fPr>
                          <m:ctrlPr>
                            <a:rPr lang="es-PE" sz="2954" i="1">
                              <a:solidFill>
                                <a:srgbClr val="0000CC"/>
                              </a:solidFill>
                              <a:latin typeface="Cambria Math" panose="02040503050406030204" pitchFamily="18" charset="0"/>
                            </a:rPr>
                          </m:ctrlPr>
                        </m:fPr>
                        <m:num>
                          <m:r>
                            <a:rPr lang="es-PE" sz="2954" i="1">
                              <a:solidFill>
                                <a:srgbClr val="0000CC"/>
                              </a:solidFill>
                              <a:latin typeface="Cambria Math" panose="02040503050406030204" pitchFamily="18" charset="0"/>
                            </a:rPr>
                            <m:t>307−310</m:t>
                          </m:r>
                        </m:num>
                        <m:den>
                          <m:f>
                            <m:fPr>
                              <m:type m:val="skw"/>
                              <m:ctrlPr>
                                <a:rPr lang="es-PE" sz="2954" i="1">
                                  <a:solidFill>
                                    <a:srgbClr val="0000CC"/>
                                  </a:solidFill>
                                  <a:latin typeface="Cambria Math" panose="02040503050406030204" pitchFamily="18" charset="0"/>
                                </a:rPr>
                              </m:ctrlPr>
                            </m:fPr>
                            <m:num>
                              <m:r>
                                <a:rPr lang="es-PE" sz="2954" i="1">
                                  <a:solidFill>
                                    <a:srgbClr val="0000CC"/>
                                  </a:solidFill>
                                  <a:latin typeface="Cambria Math" panose="02040503050406030204" pitchFamily="18" charset="0"/>
                                </a:rPr>
                                <m:t>24</m:t>
                              </m:r>
                            </m:num>
                            <m:den>
                              <m:rad>
                                <m:radPr>
                                  <m:degHide m:val="on"/>
                                  <m:ctrlPr>
                                    <a:rPr lang="es-PE" sz="2954" i="1">
                                      <a:solidFill>
                                        <a:srgbClr val="0000CC"/>
                                      </a:solidFill>
                                      <a:latin typeface="Cambria Math" panose="02040503050406030204" pitchFamily="18" charset="0"/>
                                    </a:rPr>
                                  </m:ctrlPr>
                                </m:radPr>
                                <m:deg/>
                                <m:e>
                                  <m:r>
                                    <a:rPr lang="es-PE" sz="2954" i="1">
                                      <a:solidFill>
                                        <a:srgbClr val="0000CC"/>
                                      </a:solidFill>
                                      <a:latin typeface="Cambria Math" panose="02040503050406030204" pitchFamily="18" charset="0"/>
                                    </a:rPr>
                                    <m:t>64</m:t>
                                  </m:r>
                                </m:e>
                              </m:rad>
                            </m:den>
                          </m:f>
                        </m:den>
                      </m:f>
                      <m:r>
                        <a:rPr lang="es-PE" sz="2954" i="1">
                          <a:solidFill>
                            <a:srgbClr val="0000CC"/>
                          </a:solidFill>
                          <a:latin typeface="Cambria Math" panose="02040503050406030204" pitchFamily="18" charset="0"/>
                        </a:rPr>
                        <m:t>=−1</m:t>
                      </m:r>
                    </m:oMath>
                  </m:oMathPara>
                </a14:m>
                <a:endParaRPr lang="es-PE" sz="2954" dirty="0">
                  <a:solidFill>
                    <a:srgbClr val="0000CC"/>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3703119" y="1569025"/>
                <a:ext cx="5237396" cy="1219245"/>
              </a:xfrm>
              <a:prstGeom prst="rect">
                <a:avLst/>
              </a:prstGeom>
              <a:blipFill>
                <a:blip r:embed="rId3"/>
                <a:stretch>
                  <a:fillRect/>
                </a:stretch>
              </a:blipFill>
            </p:spPr>
            <p:txBody>
              <a:bodyPr/>
              <a:lstStyle/>
              <a:p>
                <a:r>
                  <a:rPr lang="es-PE">
                    <a:noFill/>
                  </a:rPr>
                  <a:t> </a:t>
                </a:r>
              </a:p>
            </p:txBody>
          </p:sp>
        </mc:Fallback>
      </mc:AlternateContent>
      <p:sp>
        <p:nvSpPr>
          <p:cNvPr id="14" name="CuadroTexto 13"/>
          <p:cNvSpPr txBox="1"/>
          <p:nvPr/>
        </p:nvSpPr>
        <p:spPr>
          <a:xfrm>
            <a:off x="2022764" y="3249492"/>
            <a:ext cx="5998311" cy="923330"/>
          </a:xfrm>
          <a:prstGeom prst="rect">
            <a:avLst/>
          </a:prstGeom>
          <a:noFill/>
        </p:spPr>
        <p:txBody>
          <a:bodyPr wrap="square" rtlCol="0">
            <a:spAutoFit/>
          </a:bodyPr>
          <a:lstStyle/>
          <a:p>
            <a:pPr algn="just">
              <a:lnSpc>
                <a:spcPct val="150000"/>
              </a:lnSpc>
            </a:pPr>
            <a:r>
              <a:rPr lang="es-PE" dirty="0" smtClean="0">
                <a:solidFill>
                  <a:srgbClr val="0000CC"/>
                </a:solidFill>
                <a:latin typeface="Times New Roman" panose="02020603050405020304" pitchFamily="18" charset="0"/>
                <a:cs typeface="Times New Roman" panose="02020603050405020304" pitchFamily="18" charset="0"/>
              </a:rPr>
              <a:t>El comando en R es: </a:t>
            </a:r>
          </a:p>
          <a:p>
            <a:pPr algn="just">
              <a:lnSpc>
                <a:spcPct val="150000"/>
              </a:lnSpc>
            </a:pPr>
            <a:r>
              <a:rPr lang="es-PE" dirty="0" err="1" smtClean="0">
                <a:solidFill>
                  <a:srgbClr val="0000CC"/>
                </a:solidFill>
                <a:latin typeface="Times New Roman" panose="02020603050405020304" pitchFamily="18" charset="0"/>
                <a:cs typeface="Times New Roman" panose="02020603050405020304" pitchFamily="18" charset="0"/>
              </a:rPr>
              <a:t>pnorm</a:t>
            </a:r>
            <a:r>
              <a:rPr lang="es-PE" dirty="0" smtClean="0">
                <a:solidFill>
                  <a:srgbClr val="0000CC"/>
                </a:solidFill>
                <a:latin typeface="Times New Roman" panose="02020603050405020304" pitchFamily="18" charset="0"/>
                <a:cs typeface="Times New Roman" panose="02020603050405020304" pitchFamily="18" charset="0"/>
              </a:rPr>
              <a:t>(-1, mean=0, </a:t>
            </a:r>
            <a:r>
              <a:rPr lang="es-PE" dirty="0" err="1" smtClean="0">
                <a:solidFill>
                  <a:srgbClr val="0000CC"/>
                </a:solidFill>
                <a:latin typeface="Times New Roman" panose="02020603050405020304" pitchFamily="18" charset="0"/>
                <a:cs typeface="Times New Roman" panose="02020603050405020304" pitchFamily="18" charset="0"/>
              </a:rPr>
              <a:t>sd</a:t>
            </a:r>
            <a:r>
              <a:rPr lang="es-PE" dirty="0" smtClean="0">
                <a:solidFill>
                  <a:srgbClr val="0000CC"/>
                </a:solidFill>
                <a:latin typeface="Times New Roman" panose="02020603050405020304" pitchFamily="18" charset="0"/>
                <a:cs typeface="Times New Roman" panose="02020603050405020304" pitchFamily="18" charset="0"/>
              </a:rPr>
              <a:t>=1)</a:t>
            </a:r>
            <a:endParaRPr lang="es-PE" dirty="0">
              <a:solidFill>
                <a:srgbClr val="0000CC"/>
              </a:solidFill>
            </a:endParaRPr>
          </a:p>
        </p:txBody>
      </p:sp>
      <mc:AlternateContent xmlns:mc="http://schemas.openxmlformats.org/markup-compatibility/2006" xmlns:a14="http://schemas.microsoft.com/office/drawing/2010/main">
        <mc:Choice Requires="a14">
          <p:sp>
            <p:nvSpPr>
              <p:cNvPr id="4" name="CuadroTexto 3"/>
              <p:cNvSpPr txBox="1"/>
              <p:nvPr/>
            </p:nvSpPr>
            <p:spPr>
              <a:xfrm>
                <a:off x="5021920" y="4093042"/>
                <a:ext cx="2597699" cy="4546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954" i="1" smtClean="0">
                          <a:solidFill>
                            <a:srgbClr val="0000CC"/>
                          </a:solidFill>
                          <a:latin typeface="Cambria Math" panose="02040503050406030204" pitchFamily="18" charset="0"/>
                          <a:ea typeface="Cambria Math" panose="02040503050406030204" pitchFamily="18" charset="0"/>
                        </a:rPr>
                        <m:t>𝛽</m:t>
                      </m:r>
                      <m:r>
                        <a:rPr lang="es-PE" sz="2954" i="1" smtClean="0">
                          <a:solidFill>
                            <a:srgbClr val="0000CC"/>
                          </a:solidFill>
                          <a:latin typeface="Cambria Math" panose="02040503050406030204" pitchFamily="18" charset="0"/>
                          <a:ea typeface="Cambria Math" panose="02040503050406030204" pitchFamily="18" charset="0"/>
                        </a:rPr>
                        <m:t>=0.1586553</m:t>
                      </m:r>
                    </m:oMath>
                  </m:oMathPara>
                </a14:m>
                <a:endParaRPr lang="es-PE" sz="2954" dirty="0">
                  <a:solidFill>
                    <a:srgbClr val="0000CC"/>
                  </a:solidFill>
                  <a:ea typeface="Cambria Math" panose="02040503050406030204" pitchFamily="18" charset="0"/>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5021920" y="4093042"/>
                <a:ext cx="2597699" cy="454612"/>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2591702" y="4746477"/>
                <a:ext cx="6739537" cy="3978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585" i="1" smtClean="0">
                          <a:solidFill>
                            <a:srgbClr val="0000CC"/>
                          </a:solidFill>
                          <a:latin typeface="Cambria Math" panose="02040503050406030204" pitchFamily="18" charset="0"/>
                        </a:rPr>
                        <m:t>𝑃𝑜𝑑𝑒𝑟</m:t>
                      </m:r>
                      <m:r>
                        <a:rPr lang="es-PE" sz="2585" i="1" smtClean="0">
                          <a:solidFill>
                            <a:srgbClr val="0000CC"/>
                          </a:solidFill>
                          <a:latin typeface="Cambria Math" panose="02040503050406030204" pitchFamily="18" charset="0"/>
                        </a:rPr>
                        <m:t>=1−</m:t>
                      </m:r>
                      <m:r>
                        <a:rPr lang="es-PE" sz="2585" i="1">
                          <a:solidFill>
                            <a:srgbClr val="0000CC"/>
                          </a:solidFill>
                          <a:latin typeface="Cambria Math" panose="02040503050406030204" pitchFamily="18" charset="0"/>
                          <a:ea typeface="Cambria Math" panose="02040503050406030204" pitchFamily="18" charset="0"/>
                        </a:rPr>
                        <m:t>𝛽</m:t>
                      </m:r>
                      <m:r>
                        <a:rPr lang="es-PE" sz="2585" i="1">
                          <a:solidFill>
                            <a:srgbClr val="0000CC"/>
                          </a:solidFill>
                          <a:latin typeface="Cambria Math" panose="02040503050406030204" pitchFamily="18" charset="0"/>
                          <a:ea typeface="Cambria Math" panose="02040503050406030204" pitchFamily="18" charset="0"/>
                        </a:rPr>
                        <m:t>=1−0.1586553=0.8413447</m:t>
                      </m:r>
                    </m:oMath>
                  </m:oMathPara>
                </a14:m>
                <a:endParaRPr lang="es-PE" sz="2585" dirty="0">
                  <a:solidFill>
                    <a:srgbClr val="0000CC"/>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2591702" y="4746477"/>
                <a:ext cx="6739537" cy="397801"/>
              </a:xfrm>
              <a:prstGeom prst="rect">
                <a:avLst/>
              </a:prstGeom>
              <a:blipFill>
                <a:blip r:embed="rId5"/>
                <a:stretch>
                  <a:fillRect/>
                </a:stretch>
              </a:blipFill>
            </p:spPr>
            <p:txBody>
              <a:bodyPr/>
              <a:lstStyle/>
              <a:p>
                <a:r>
                  <a:rPr lang="es-PE">
                    <a:noFill/>
                  </a:rPr>
                  <a:t> </a:t>
                </a:r>
              </a:p>
            </p:txBody>
          </p:sp>
        </mc:Fallback>
      </mc:AlternateContent>
      <p:pic>
        <p:nvPicPr>
          <p:cNvPr id="17" name="Imagen 16"/>
          <p:cNvPicPr>
            <a:picLocks noChangeAspect="1"/>
          </p:cNvPicPr>
          <p:nvPr/>
        </p:nvPicPr>
        <p:blipFill>
          <a:blip r:embed="rId6"/>
          <a:stretch>
            <a:fillRect/>
          </a:stretch>
        </p:blipFill>
        <p:spPr>
          <a:xfrm>
            <a:off x="8754757" y="2718065"/>
            <a:ext cx="1217100" cy="1586851"/>
          </a:xfrm>
          <a:prstGeom prst="rect">
            <a:avLst/>
          </a:prstGeom>
        </p:spPr>
      </p:pic>
      <p:cxnSp>
        <p:nvCxnSpPr>
          <p:cNvPr id="10" name="Conector recto 9"/>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2" name="CuadroTexto 11"/>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EJEMPLO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350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91A3208E-2003-4E22-8329-527F303304EB}"/>
              </a:ext>
            </a:extLst>
          </p:cNvPr>
          <p:cNvSpPr txBox="1"/>
          <p:nvPr/>
        </p:nvSpPr>
        <p:spPr>
          <a:xfrm>
            <a:off x="1847528" y="1268760"/>
            <a:ext cx="8352928" cy="4247317"/>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s-PE" dirty="0">
                <a:solidFill>
                  <a:srgbClr val="0000FF"/>
                </a:solidFill>
                <a:latin typeface="Times New Roman" panose="02020603050405020304" pitchFamily="18" charset="0"/>
                <a:cs typeface="Times New Roman" panose="02020603050405020304" pitchFamily="18" charset="0"/>
              </a:rPr>
              <a:t>Calcular directamente el tamaño de la muestra en función del nivel de significación, la potencia, el tamaño del efecto y otros parámetros del estudio.</a:t>
            </a:r>
          </a:p>
          <a:p>
            <a:pPr marL="285750" indent="-285750" algn="just">
              <a:lnSpc>
                <a:spcPct val="150000"/>
              </a:lnSpc>
              <a:buFont typeface="Wingdings" panose="05000000000000000000" pitchFamily="2" charset="2"/>
              <a:buChar char="q"/>
            </a:pPr>
            <a:r>
              <a:rPr lang="es-PE" dirty="0">
                <a:solidFill>
                  <a:srgbClr val="0000FF"/>
                </a:solidFill>
                <a:latin typeface="Times New Roman" panose="02020603050405020304" pitchFamily="18" charset="0"/>
                <a:cs typeface="Times New Roman" panose="02020603050405020304" pitchFamily="18" charset="0"/>
              </a:rPr>
              <a:t>Evaluar la potencia de un estudio para un rango de tamaños de muestra o tamaños de efecto para un nivel de significación dado y valores fijos de otros parámetros del estudio.</a:t>
            </a:r>
          </a:p>
          <a:p>
            <a:pPr marL="285750" indent="-285750" algn="just">
              <a:lnSpc>
                <a:spcPct val="150000"/>
              </a:lnSpc>
              <a:buFont typeface="Wingdings" panose="05000000000000000000" pitchFamily="2" charset="2"/>
              <a:buChar char="q"/>
            </a:pPr>
            <a:r>
              <a:rPr lang="es-PE" dirty="0">
                <a:solidFill>
                  <a:srgbClr val="0000FF"/>
                </a:solidFill>
                <a:latin typeface="Times New Roman" panose="02020603050405020304" pitchFamily="18" charset="0"/>
                <a:cs typeface="Times New Roman" panose="02020603050405020304" pitchFamily="18" charset="0"/>
              </a:rPr>
              <a:t>Evaluar las magnitudes de un efecto que puede detectarse con una potencia razonable para tamaños de muestra dados un nivel de significación y otros parámetros del estudio.</a:t>
            </a:r>
          </a:p>
          <a:p>
            <a:pPr marL="285750" indent="-285750" algn="just">
              <a:lnSpc>
                <a:spcPct val="150000"/>
              </a:lnSpc>
              <a:buFont typeface="Wingdings" panose="05000000000000000000" pitchFamily="2" charset="2"/>
              <a:buChar char="q"/>
            </a:pPr>
            <a:r>
              <a:rPr lang="es-PE" dirty="0">
                <a:solidFill>
                  <a:srgbClr val="0000FF"/>
                </a:solidFill>
                <a:latin typeface="Times New Roman" panose="02020603050405020304" pitchFamily="18" charset="0"/>
                <a:cs typeface="Times New Roman" panose="02020603050405020304" pitchFamily="18" charset="0"/>
              </a:rPr>
              <a:t>Evaluar la sensibilidad de los requisitos de potencia o tamaño de la muestra a los distintos parámetros del estudio</a:t>
            </a:r>
          </a:p>
        </p:txBody>
      </p:sp>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COMPONENTES DEL PSS</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56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91A3208E-2003-4E22-8329-527F303304EB}"/>
              </a:ext>
            </a:extLst>
          </p:cNvPr>
          <p:cNvSpPr txBox="1"/>
          <p:nvPr/>
        </p:nvSpPr>
        <p:spPr>
          <a:xfrm>
            <a:off x="1775520" y="1484784"/>
            <a:ext cx="8352928" cy="3268652"/>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s-PE" sz="2000" dirty="0">
                <a:solidFill>
                  <a:srgbClr val="0000FF"/>
                </a:solidFill>
                <a:latin typeface="Times New Roman" panose="02020603050405020304" pitchFamily="18" charset="0"/>
                <a:cs typeface="Times New Roman" panose="02020603050405020304" pitchFamily="18" charset="0"/>
              </a:rPr>
              <a:t>El diseño del estudio</a:t>
            </a:r>
          </a:p>
          <a:p>
            <a:pPr marL="285750" indent="-285750" algn="just">
              <a:lnSpc>
                <a:spcPct val="150000"/>
              </a:lnSpc>
              <a:buFont typeface="Wingdings" panose="05000000000000000000" pitchFamily="2" charset="2"/>
              <a:buChar char="q"/>
            </a:pPr>
            <a:r>
              <a:rPr lang="es-PE" sz="2000" dirty="0">
                <a:solidFill>
                  <a:srgbClr val="0000FF"/>
                </a:solidFill>
                <a:latin typeface="Times New Roman" panose="02020603050405020304" pitchFamily="18" charset="0"/>
                <a:cs typeface="Times New Roman" panose="02020603050405020304" pitchFamily="18" charset="0"/>
              </a:rPr>
              <a:t>El método estadístico.</a:t>
            </a:r>
          </a:p>
          <a:p>
            <a:pPr marL="285750" indent="-285750" algn="just">
              <a:lnSpc>
                <a:spcPct val="150000"/>
              </a:lnSpc>
              <a:buFont typeface="Wingdings" panose="05000000000000000000" pitchFamily="2" charset="2"/>
              <a:buChar char="q"/>
            </a:pPr>
            <a:r>
              <a:rPr lang="es-PE" sz="2000" dirty="0">
                <a:solidFill>
                  <a:srgbClr val="0000FF"/>
                </a:solidFill>
                <a:latin typeface="Times New Roman" panose="02020603050405020304" pitchFamily="18" charset="0"/>
                <a:cs typeface="Times New Roman" panose="02020603050405020304" pitchFamily="18" charset="0"/>
              </a:rPr>
              <a:t>El nivel de significancia elegido.</a:t>
            </a:r>
          </a:p>
          <a:p>
            <a:pPr marL="285750" indent="-285750" algn="just">
              <a:lnSpc>
                <a:spcPct val="150000"/>
              </a:lnSpc>
              <a:buFont typeface="Wingdings" panose="05000000000000000000" pitchFamily="2" charset="2"/>
              <a:buChar char="q"/>
            </a:pPr>
            <a:r>
              <a:rPr lang="es-PE" sz="2000" dirty="0">
                <a:solidFill>
                  <a:srgbClr val="0000FF"/>
                </a:solidFill>
                <a:latin typeface="Times New Roman" panose="02020603050405020304" pitchFamily="18" charset="0"/>
                <a:cs typeface="Times New Roman" panose="02020603050405020304" pitchFamily="18" charset="0"/>
              </a:rPr>
              <a:t>El poder estadístico fijado.</a:t>
            </a:r>
          </a:p>
          <a:p>
            <a:pPr marL="285750" indent="-285750" algn="just">
              <a:lnSpc>
                <a:spcPct val="150000"/>
              </a:lnSpc>
              <a:buFont typeface="Wingdings" panose="05000000000000000000" pitchFamily="2" charset="2"/>
              <a:buChar char="q"/>
            </a:pPr>
            <a:r>
              <a:rPr lang="es-PE" sz="2000" dirty="0">
                <a:solidFill>
                  <a:srgbClr val="0000FF"/>
                </a:solidFill>
                <a:latin typeface="Times New Roman" panose="02020603050405020304" pitchFamily="18" charset="0"/>
                <a:cs typeface="Times New Roman" panose="02020603050405020304" pitchFamily="18" charset="0"/>
              </a:rPr>
              <a:t>Una magnitud de un efecto de interés o una diferencia clínicamente significativa, a menudo expresada como un tamaño del efecto,</a:t>
            </a:r>
          </a:p>
          <a:p>
            <a:pPr marL="285750" indent="-285750" algn="just">
              <a:lnSpc>
                <a:spcPct val="150000"/>
              </a:lnSpc>
              <a:buFont typeface="Wingdings" panose="05000000000000000000" pitchFamily="2" charset="2"/>
              <a:buChar char="q"/>
            </a:pPr>
            <a:r>
              <a:rPr lang="es-PE" sz="2000" dirty="0">
                <a:solidFill>
                  <a:srgbClr val="0000FF"/>
                </a:solidFill>
                <a:latin typeface="Times New Roman" panose="02020603050405020304" pitchFamily="18" charset="0"/>
                <a:cs typeface="Times New Roman" panose="02020603050405020304" pitchFamily="18" charset="0"/>
              </a:rPr>
              <a:t>El tamaño de la muestra</a:t>
            </a:r>
          </a:p>
        </p:txBody>
      </p:sp>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COMPONENTES DEL PSS</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52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E8CD586-5F42-4A6E-B9A8-97CAAE570B68}"/>
              </a:ext>
            </a:extLst>
          </p:cNvPr>
          <p:cNvSpPr txBox="1"/>
          <p:nvPr/>
        </p:nvSpPr>
        <p:spPr>
          <a:xfrm>
            <a:off x="1955540" y="1412777"/>
            <a:ext cx="8280920" cy="4247317"/>
          </a:xfrm>
          <a:prstGeom prst="rect">
            <a:avLst/>
          </a:prstGeom>
          <a:noFill/>
        </p:spPr>
        <p:txBody>
          <a:bodyPr wrap="square">
            <a:spAutoFit/>
          </a:bodyPr>
          <a:lstStyle/>
          <a:p>
            <a:pPr algn="just">
              <a:lnSpc>
                <a:spcPct val="150000"/>
              </a:lnSpc>
            </a:pPr>
            <a:r>
              <a:rPr lang="es-PE" dirty="0">
                <a:solidFill>
                  <a:srgbClr val="0000FF"/>
                </a:solidFill>
                <a:latin typeface="Times New Roman" panose="02020603050405020304" pitchFamily="18" charset="0"/>
                <a:cs typeface="Times New Roman" panose="02020603050405020304" pitchFamily="18" charset="0"/>
              </a:rPr>
              <a:t>La diferencia clínicamente significativa y el tamaño del efecto representan la magnitud de un efecto de interés. En el contexto del análisis del PSS, representan la magnitud del efecto de interés que debe detectarse mediante una prueba con una potencia determinada. Pueden considerarse como una medida de la distancia entre la hipótesis alternativa y la hipótesis nula. Sus valores suelen representar el efecto más pequeño que tiene importancia clínica o el tamaño del efecto hipotético en la población. </a:t>
            </a:r>
          </a:p>
          <a:p>
            <a:pPr algn="just">
              <a:lnSpc>
                <a:spcPct val="150000"/>
              </a:lnSpc>
            </a:pPr>
            <a:r>
              <a:rPr lang="es-PE" dirty="0">
                <a:solidFill>
                  <a:srgbClr val="0000FF"/>
                </a:solidFill>
                <a:latin typeface="Times New Roman" panose="02020603050405020304" pitchFamily="18" charset="0"/>
                <a:cs typeface="Times New Roman" panose="02020603050405020304" pitchFamily="18" charset="0"/>
              </a:rPr>
              <a:t>Por ejemplo, en los ensayos clínicos, si no se dispone de conocimientos previos sobre de los resultados del procedimiento clínico considerado, un tamaño del efecto estandarizado (ajustado por desviación estándar) entre 0,25 y 0,5 puede considerarse clínicamente significativo.</a:t>
            </a:r>
          </a:p>
        </p:txBody>
      </p:sp>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EL TAMAÑO DEL EFECTO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49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775521" y="1412776"/>
            <a:ext cx="8514945" cy="3888432"/>
          </a:xfrm>
          <a:prstGeom prst="rect">
            <a:avLst/>
          </a:prstGeom>
        </p:spPr>
      </p:pic>
    </p:spTree>
    <p:extLst>
      <p:ext uri="{BB962C8B-B14F-4D97-AF65-F5344CB8AC3E}">
        <p14:creationId xmlns:p14="http://schemas.microsoft.com/office/powerpoint/2010/main" val="33613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E8CD586-5F42-4A6E-B9A8-97CAAE570B68}"/>
              </a:ext>
            </a:extLst>
          </p:cNvPr>
          <p:cNvSpPr txBox="1"/>
          <p:nvPr/>
        </p:nvSpPr>
        <p:spPr>
          <a:xfrm>
            <a:off x="1955540" y="1412777"/>
            <a:ext cx="8280920" cy="4247317"/>
          </a:xfrm>
          <a:prstGeom prst="rect">
            <a:avLst/>
          </a:prstGeom>
          <a:noFill/>
        </p:spPr>
        <p:txBody>
          <a:bodyPr wrap="square">
            <a:spAutoFit/>
          </a:bodyPr>
          <a:lstStyle/>
          <a:p>
            <a:pPr algn="just">
              <a:lnSpc>
                <a:spcPct val="150000"/>
              </a:lnSpc>
            </a:pPr>
            <a:r>
              <a:rPr lang="es-PE" dirty="0">
                <a:solidFill>
                  <a:srgbClr val="0000FF"/>
                </a:solidFill>
                <a:latin typeface="Times New Roman" panose="02020603050405020304" pitchFamily="18" charset="0"/>
                <a:cs typeface="Times New Roman" panose="02020603050405020304" pitchFamily="18" charset="0"/>
              </a:rPr>
              <a:t>La diferencia clínicamente significativa y el tamaño del efecto representan la magnitud de un efecto de interés. En el contexto del análisis del PSS, representan la magnitud del efecto de interés que debe detectarse mediante una prueba con una potencia determinada. Pueden considerarse como una medida de la distancia entre la hipótesis alternativa y la hipótesis nula. Sus valores suelen representar el efecto más pequeño que tiene importancia clínica o el tamaño del efecto hipotético en la población. </a:t>
            </a:r>
          </a:p>
          <a:p>
            <a:pPr algn="just">
              <a:lnSpc>
                <a:spcPct val="150000"/>
              </a:lnSpc>
            </a:pPr>
            <a:r>
              <a:rPr lang="es-PE" dirty="0">
                <a:solidFill>
                  <a:srgbClr val="0000FF"/>
                </a:solidFill>
                <a:latin typeface="Times New Roman" panose="02020603050405020304" pitchFamily="18" charset="0"/>
                <a:cs typeface="Times New Roman" panose="02020603050405020304" pitchFamily="18" charset="0"/>
              </a:rPr>
              <a:t>Por ejemplo, en los ensayos clínicos, si no se dispone de conocimientos previos sobre de los resultados del procedimiento clínico considerado, un tamaño del efecto estandarizado (ajustado por desviación estándar) entre 0,25 y 0,5 puede considerarse clínicamente significativo.</a:t>
            </a:r>
          </a:p>
        </p:txBody>
      </p:sp>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EL TAMAÑO DEL EFECTO</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307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EBB285B-AF95-49A9-925D-9BE19B454EAF}"/>
              </a:ext>
            </a:extLst>
          </p:cNvPr>
          <p:cNvSpPr txBox="1"/>
          <p:nvPr/>
        </p:nvSpPr>
        <p:spPr>
          <a:xfrm>
            <a:off x="2363024" y="1340768"/>
            <a:ext cx="7848872" cy="4849404"/>
          </a:xfrm>
          <a:prstGeom prst="rect">
            <a:avLst/>
          </a:prstGeom>
          <a:noFill/>
        </p:spPr>
        <p:txBody>
          <a:bodyPr wrap="square">
            <a:spAutoFit/>
          </a:bodyPr>
          <a:lstStyle/>
          <a:p>
            <a:pPr algn="just">
              <a:lnSpc>
                <a:spcPct val="150000"/>
              </a:lnSpc>
            </a:pPr>
            <a:r>
              <a:rPr lang="es-ES" sz="1600" dirty="0">
                <a:solidFill>
                  <a:srgbClr val="0000CC"/>
                </a:solidFill>
                <a:latin typeface="Times New Roman" panose="02020603050405020304" pitchFamily="18" charset="0"/>
                <a:cs typeface="Times New Roman" panose="02020603050405020304" pitchFamily="18" charset="0"/>
              </a:rPr>
              <a:t>Un grupo de pediatras quisiera estudiar la exposición de los bebés a la televisión. El grupo quiere investigar si por día el número promedio de horas que los bebés de entre 3 y 12 meses de edad miran tv., es mayor a 2 horas. Antes de realizar el estudio, a los pediatras les gustaría determinar cuántos bebés necesitan para inscribirse en el estudio. El análisis utilizará una muestra a partir de la prueba t para comparar la media de la muestra obtenida con el valor de referencia. Un estudio piloto anterior informó un promedio de 2,5 horas vistas por día con una desviación estándar de 0,8. Los pediatras quisiera calcular el tamaño de muestra requerido para detectar una media de 2.5 usando una prueba bilateral con un nivel de significancia de 0,05 y 80% de potencia. Aunque los pediatras sospechan que el efecto está en la parte superior dirección—más de dos horas de visualización en promedio—prefieren obtener el tamaño de muestra requerido para una prueba de dos colas en lugar de una prueba de una cola.</a:t>
            </a:r>
            <a:endParaRPr lang="es-PE" sz="1600" dirty="0">
              <a:solidFill>
                <a:srgbClr val="0000CC"/>
              </a:solidFill>
              <a:latin typeface="Times New Roman" panose="02020603050405020304" pitchFamily="18" charset="0"/>
              <a:cs typeface="Times New Roman" panose="02020603050405020304" pitchFamily="18" charset="0"/>
            </a:endParaRPr>
          </a:p>
          <a:p>
            <a:pPr algn="just">
              <a:lnSpc>
                <a:spcPct val="150000"/>
              </a:lnSpc>
            </a:pPr>
            <a:endParaRPr lang="es-PE" sz="1600" dirty="0">
              <a:solidFill>
                <a:srgbClr val="0000FF"/>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629726" y="365084"/>
            <a:ext cx="7092788"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T PARA UNA MUESTRA CON UN VALOR DE REFERENCIA</a:t>
            </a:r>
          </a:p>
        </p:txBody>
      </p:sp>
    </p:spTree>
    <p:extLst>
      <p:ext uri="{BB962C8B-B14F-4D97-AF65-F5344CB8AC3E}">
        <p14:creationId xmlns:p14="http://schemas.microsoft.com/office/powerpoint/2010/main" val="3105052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uadroTexto 1"/>
              <p:cNvSpPr txBox="1"/>
              <p:nvPr/>
            </p:nvSpPr>
            <p:spPr>
              <a:xfrm>
                <a:off x="1919537" y="2132857"/>
                <a:ext cx="2775119" cy="3139321"/>
              </a:xfrm>
              <a:prstGeom prst="rect">
                <a:avLst/>
              </a:prstGeom>
              <a:noFill/>
            </p:spPr>
            <p:txBody>
              <a:bodyPr wrap="none" rtlCol="0">
                <a:spAutoFit/>
              </a:bodyPr>
              <a:lstStyle/>
              <a:p>
                <a:r>
                  <a:rPr lang="es-PE" dirty="0" smtClean="0">
                    <a:solidFill>
                      <a:srgbClr val="0000CC"/>
                    </a:solidFill>
                    <a:latin typeface="Times New Roman" panose="02020603050405020304" pitchFamily="18" charset="0"/>
                    <a:cs typeface="Times New Roman" panose="02020603050405020304" pitchFamily="18" charset="0"/>
                  </a:rPr>
                  <a:t>Datos:</a:t>
                </a:r>
              </a:p>
              <a:p>
                <a:r>
                  <a:rPr lang="es-PE" dirty="0" smtClean="0">
                    <a:solidFill>
                      <a:srgbClr val="0000CC"/>
                    </a:solidFill>
                    <a:latin typeface="Times New Roman" panose="02020603050405020304" pitchFamily="18" charset="0"/>
                    <a:cs typeface="Times New Roman" panose="02020603050405020304" pitchFamily="18" charset="0"/>
                  </a:rPr>
                  <a:t>Nivel de Significancia: 0.05</a:t>
                </a:r>
              </a:p>
              <a:p>
                <a:r>
                  <a:rPr lang="es-PE" dirty="0" smtClean="0">
                    <a:solidFill>
                      <a:srgbClr val="0000CC"/>
                    </a:solidFill>
                    <a:latin typeface="Times New Roman" panose="02020603050405020304" pitchFamily="18" charset="0"/>
                    <a:cs typeface="Times New Roman" panose="02020603050405020304" pitchFamily="18" charset="0"/>
                  </a:rPr>
                  <a:t>Poder Estadístico: 80%</a:t>
                </a:r>
              </a:p>
              <a:p>
                <a:r>
                  <a:rPr lang="es-PE" dirty="0" smtClean="0">
                    <a:solidFill>
                      <a:srgbClr val="0000CC"/>
                    </a:solidFill>
                    <a:latin typeface="Times New Roman" panose="02020603050405020304" pitchFamily="18" charset="0"/>
                    <a:cs typeface="Times New Roman" panose="02020603050405020304" pitchFamily="18" charset="0"/>
                  </a:rPr>
                  <a:t>Tamaño del Efecto:</a:t>
                </a:r>
              </a:p>
              <a:p>
                <a:endParaRPr lang="es-PE" dirty="0">
                  <a:solidFill>
                    <a:srgbClr val="0000CC"/>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PE" i="1" smtClean="0">
                              <a:solidFill>
                                <a:srgbClr val="0000CC"/>
                              </a:solidFill>
                              <a:latin typeface="Cambria Math" panose="02040503050406030204" pitchFamily="18" charset="0"/>
                              <a:cs typeface="Times New Roman" panose="02020603050405020304" pitchFamily="18" charset="0"/>
                            </a:rPr>
                          </m:ctrlPr>
                        </m:sSubPr>
                        <m:e>
                          <m:r>
                            <a:rPr lang="es-PE" b="0" i="1" smtClean="0">
                              <a:solidFill>
                                <a:srgbClr val="0000CC"/>
                              </a:solidFill>
                              <a:latin typeface="Cambria Math" panose="02040503050406030204" pitchFamily="18" charset="0"/>
                              <a:cs typeface="Times New Roman" panose="02020603050405020304" pitchFamily="18" charset="0"/>
                            </a:rPr>
                            <m:t>𝐻</m:t>
                          </m:r>
                        </m:e>
                        <m:sub>
                          <m:r>
                            <a:rPr lang="es-PE" b="0" i="1" smtClean="0">
                              <a:solidFill>
                                <a:srgbClr val="0000CC"/>
                              </a:solidFill>
                              <a:latin typeface="Cambria Math" panose="02040503050406030204" pitchFamily="18" charset="0"/>
                              <a:cs typeface="Times New Roman" panose="02020603050405020304" pitchFamily="18" charset="0"/>
                            </a:rPr>
                            <m:t>0</m:t>
                          </m:r>
                        </m:sub>
                      </m:sSub>
                      <m:r>
                        <a:rPr lang="es-PE" b="0" i="1" smtClean="0">
                          <a:solidFill>
                            <a:srgbClr val="0000CC"/>
                          </a:solidFill>
                          <a:latin typeface="Cambria Math" panose="02040503050406030204" pitchFamily="18" charset="0"/>
                          <a:cs typeface="Times New Roman" panose="02020603050405020304" pitchFamily="18" charset="0"/>
                        </a:rPr>
                        <m:t>: </m:t>
                      </m:r>
                      <m:r>
                        <a:rPr lang="es-PE" b="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𝜇</m:t>
                      </m:r>
                      <m:r>
                        <a:rPr lang="es-PE" b="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=2</m:t>
                      </m:r>
                    </m:oMath>
                  </m:oMathPara>
                </a14:m>
                <a:endParaRPr lang="es-PE" dirty="0" smtClean="0">
                  <a:solidFill>
                    <a:srgbClr val="0000CC"/>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PE" i="1" smtClean="0">
                              <a:solidFill>
                                <a:srgbClr val="0000CC"/>
                              </a:solidFill>
                              <a:latin typeface="Cambria Math" panose="02040503050406030204" pitchFamily="18" charset="0"/>
                              <a:cs typeface="Times New Roman" panose="02020603050405020304" pitchFamily="18" charset="0"/>
                            </a:rPr>
                          </m:ctrlPr>
                        </m:sSubPr>
                        <m:e>
                          <m:r>
                            <a:rPr lang="es-PE" b="0" i="1" smtClean="0">
                              <a:solidFill>
                                <a:srgbClr val="0000CC"/>
                              </a:solidFill>
                              <a:latin typeface="Cambria Math" panose="02040503050406030204" pitchFamily="18" charset="0"/>
                              <a:cs typeface="Times New Roman" panose="02020603050405020304" pitchFamily="18" charset="0"/>
                            </a:rPr>
                            <m:t>𝐻</m:t>
                          </m:r>
                        </m:e>
                        <m:sub>
                          <m:r>
                            <a:rPr lang="es-PE" b="0" i="1" smtClean="0">
                              <a:solidFill>
                                <a:srgbClr val="0000CC"/>
                              </a:solidFill>
                              <a:latin typeface="Cambria Math" panose="02040503050406030204" pitchFamily="18" charset="0"/>
                              <a:cs typeface="Times New Roman" panose="02020603050405020304" pitchFamily="18" charset="0"/>
                            </a:rPr>
                            <m:t>1</m:t>
                          </m:r>
                        </m:sub>
                      </m:sSub>
                      <m:r>
                        <a:rPr lang="es-PE" b="0" i="1" smtClean="0">
                          <a:solidFill>
                            <a:srgbClr val="0000CC"/>
                          </a:solidFill>
                          <a:latin typeface="Cambria Math" panose="02040503050406030204" pitchFamily="18" charset="0"/>
                          <a:cs typeface="Times New Roman" panose="02020603050405020304" pitchFamily="18" charset="0"/>
                        </a:rPr>
                        <m:t>: </m:t>
                      </m:r>
                      <m:r>
                        <a:rPr lang="es-PE" b="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𝜇</m:t>
                      </m:r>
                      <m:r>
                        <a:rPr lang="es-PE" b="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&gt;2.5</m:t>
                      </m:r>
                    </m:oMath>
                  </m:oMathPara>
                </a14:m>
                <a:endParaRPr lang="es-PE" dirty="0" smtClean="0">
                  <a:solidFill>
                    <a:srgbClr val="0000CC"/>
                  </a:solidFill>
                  <a:latin typeface="Times New Roman" panose="02020603050405020304" pitchFamily="18" charset="0"/>
                  <a:cs typeface="Times New Roman" panose="02020603050405020304" pitchFamily="18" charset="0"/>
                </a:endParaRPr>
              </a:p>
              <a:p>
                <a:endParaRPr lang="es-PE" dirty="0" smtClean="0">
                  <a:solidFill>
                    <a:srgbClr val="0000CC"/>
                  </a:solidFill>
                  <a:latin typeface="Times New Roman" panose="02020603050405020304" pitchFamily="18" charset="0"/>
                  <a:cs typeface="Times New Roman" panose="02020603050405020304" pitchFamily="18" charset="0"/>
                </a:endParaRPr>
              </a:p>
              <a:p>
                <a:r>
                  <a:rPr lang="es-PE" dirty="0" smtClean="0">
                    <a:solidFill>
                      <a:srgbClr val="0000CC"/>
                    </a:solidFill>
                    <a:latin typeface="Times New Roman" panose="02020603050405020304" pitchFamily="18" charset="0"/>
                    <a:cs typeface="Times New Roman" panose="02020603050405020304" pitchFamily="18" charset="0"/>
                  </a:rPr>
                  <a:t>Desviación Estándar: 0.8</a:t>
                </a:r>
              </a:p>
              <a:p>
                <a:endParaRPr lang="es-PE" dirty="0">
                  <a:solidFill>
                    <a:srgbClr val="0000CC"/>
                  </a:solidFill>
                  <a:latin typeface="Times New Roman" panose="02020603050405020304" pitchFamily="18" charset="0"/>
                  <a:cs typeface="Times New Roman" panose="02020603050405020304" pitchFamily="18" charset="0"/>
                </a:endParaRPr>
              </a:p>
              <a:p>
                <a:r>
                  <a:rPr lang="es-PE" dirty="0" smtClean="0">
                    <a:solidFill>
                      <a:srgbClr val="0000CC"/>
                    </a:solidFill>
                    <a:latin typeface="Times New Roman" panose="02020603050405020304" pitchFamily="18" charset="0"/>
                    <a:cs typeface="Times New Roman" panose="02020603050405020304" pitchFamily="18" charset="0"/>
                  </a:rPr>
                  <a:t>Test de dos colas. </a:t>
                </a:r>
                <a:endParaRPr lang="es-PE" dirty="0">
                  <a:solidFill>
                    <a:srgbClr val="0000CC"/>
                  </a:solidFill>
                  <a:latin typeface="Times New Roman" panose="02020603050405020304" pitchFamily="18" charset="0"/>
                  <a:cs typeface="Times New Roman" panose="02020603050405020304" pitchFamily="18" charset="0"/>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1919537" y="2132857"/>
                <a:ext cx="2775119" cy="3139321"/>
              </a:xfrm>
              <a:prstGeom prst="rect">
                <a:avLst/>
              </a:prstGeom>
              <a:blipFill>
                <a:blip r:embed="rId2"/>
                <a:stretch>
                  <a:fillRect l="-1978" t="-1165" r="-1099" b="-2136"/>
                </a:stretch>
              </a:blipFill>
            </p:spPr>
            <p:txBody>
              <a:bodyPr/>
              <a:lstStyle/>
              <a:p>
                <a:r>
                  <a:rPr lang="es-PE">
                    <a:noFill/>
                  </a:rPr>
                  <a:t> </a:t>
                </a:r>
              </a:p>
            </p:txBody>
          </p:sp>
        </mc:Fallback>
      </mc:AlternateContent>
      <p:pic>
        <p:nvPicPr>
          <p:cNvPr id="3" name="Imagen 2"/>
          <p:cNvPicPr>
            <a:picLocks noChangeAspect="1"/>
          </p:cNvPicPr>
          <p:nvPr/>
        </p:nvPicPr>
        <p:blipFill>
          <a:blip r:embed="rId3"/>
          <a:stretch>
            <a:fillRect/>
          </a:stretch>
        </p:blipFill>
        <p:spPr>
          <a:xfrm>
            <a:off x="5303912" y="1412776"/>
            <a:ext cx="4677750" cy="4553964"/>
          </a:xfrm>
          <a:prstGeom prst="rect">
            <a:avLst/>
          </a:prstGeom>
        </p:spPr>
      </p:pic>
      <p:cxnSp>
        <p:nvCxnSpPr>
          <p:cNvPr id="6" name="Conector recto 5"/>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629726" y="365084"/>
            <a:ext cx="7092788"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T PARA UNA MUESTRA CON UN VALOR DE REFERENCIA</a:t>
            </a:r>
          </a:p>
        </p:txBody>
      </p:sp>
    </p:spTree>
    <p:extLst>
      <p:ext uri="{BB962C8B-B14F-4D97-AF65-F5344CB8AC3E}">
        <p14:creationId xmlns:p14="http://schemas.microsoft.com/office/powerpoint/2010/main" val="1728869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7528" y="1772816"/>
            <a:ext cx="4533900" cy="4248150"/>
          </a:xfrm>
          <a:prstGeom prst="rect">
            <a:avLst/>
          </a:prstGeom>
        </p:spPr>
      </p:pic>
      <p:sp>
        <p:nvSpPr>
          <p:cNvPr id="3" name="CuadroTexto 2"/>
          <p:cNvSpPr txBox="1"/>
          <p:nvPr/>
        </p:nvSpPr>
        <p:spPr>
          <a:xfrm>
            <a:off x="6600056" y="1628801"/>
            <a:ext cx="3888432" cy="4524315"/>
          </a:xfrm>
          <a:prstGeom prst="rect">
            <a:avLst/>
          </a:prstGeom>
          <a:noFill/>
        </p:spPr>
        <p:txBody>
          <a:bodyPr wrap="square" rtlCol="0">
            <a:spAutoFit/>
          </a:bodyPr>
          <a:lstStyle/>
          <a:p>
            <a:pPr algn="just"/>
            <a:r>
              <a:rPr lang="es-ES" dirty="0">
                <a:solidFill>
                  <a:srgbClr val="0000CC"/>
                </a:solidFill>
                <a:latin typeface="Times New Roman" panose="02020603050405020304" pitchFamily="18" charset="0"/>
                <a:cs typeface="Times New Roman" panose="02020603050405020304" pitchFamily="18" charset="0"/>
              </a:rPr>
              <a:t>Los pediatras deben inscribir a 23 bebés en el estudio para detectar una diferencia estandarizada de </a:t>
            </a:r>
            <a:r>
              <a:rPr lang="es-ES" dirty="0" smtClean="0">
                <a:solidFill>
                  <a:srgbClr val="0000CC"/>
                </a:solidFill>
                <a:latin typeface="Times New Roman" panose="02020603050405020304" pitchFamily="18" charset="0"/>
                <a:cs typeface="Times New Roman" panose="02020603050405020304" pitchFamily="18" charset="0"/>
              </a:rPr>
              <a:t>0,625 entre </a:t>
            </a:r>
            <a:r>
              <a:rPr lang="es-ES" dirty="0">
                <a:solidFill>
                  <a:srgbClr val="0000CC"/>
                </a:solidFill>
                <a:latin typeface="Times New Roman" panose="02020603050405020304" pitchFamily="18" charset="0"/>
                <a:cs typeface="Times New Roman" panose="02020603050405020304" pitchFamily="18" charset="0"/>
              </a:rPr>
              <a:t>la media alternativa de 2.5 y la media nula de 2 dada una desviación estándar de 0.8 </a:t>
            </a:r>
            <a:r>
              <a:rPr lang="es-ES" dirty="0" smtClean="0">
                <a:solidFill>
                  <a:srgbClr val="0000CC"/>
                </a:solidFill>
                <a:latin typeface="Times New Roman" panose="02020603050405020304" pitchFamily="18" charset="0"/>
                <a:cs typeface="Times New Roman" panose="02020603050405020304" pitchFamily="18" charset="0"/>
              </a:rPr>
              <a:t>usando una </a:t>
            </a:r>
            <a:r>
              <a:rPr lang="es-ES" dirty="0">
                <a:solidFill>
                  <a:srgbClr val="0000CC"/>
                </a:solidFill>
                <a:latin typeface="Times New Roman" panose="02020603050405020304" pitchFamily="18" charset="0"/>
                <a:cs typeface="Times New Roman" panose="02020603050405020304" pitchFamily="18" charset="0"/>
              </a:rPr>
              <a:t>prueba t de una muestra de dos </a:t>
            </a:r>
            <a:r>
              <a:rPr lang="es-ES" dirty="0" smtClean="0">
                <a:solidFill>
                  <a:srgbClr val="0000CC"/>
                </a:solidFill>
                <a:latin typeface="Times New Roman" panose="02020603050405020304" pitchFamily="18" charset="0"/>
                <a:cs typeface="Times New Roman" panose="02020603050405020304" pitchFamily="18" charset="0"/>
              </a:rPr>
              <a:t>colas </a:t>
            </a:r>
            <a:r>
              <a:rPr lang="es-ES" dirty="0">
                <a:solidFill>
                  <a:srgbClr val="0000CC"/>
                </a:solidFill>
                <a:latin typeface="Times New Roman" panose="02020603050405020304" pitchFamily="18" charset="0"/>
                <a:cs typeface="Times New Roman" panose="02020603050405020304" pitchFamily="18" charset="0"/>
              </a:rPr>
              <a:t>con un nivel </a:t>
            </a:r>
            <a:r>
              <a:rPr lang="es-ES" dirty="0" smtClean="0">
                <a:solidFill>
                  <a:srgbClr val="0000CC"/>
                </a:solidFill>
                <a:latin typeface="Times New Roman" panose="02020603050405020304" pitchFamily="18" charset="0"/>
                <a:cs typeface="Times New Roman" panose="02020603050405020304" pitchFamily="18" charset="0"/>
              </a:rPr>
              <a:t>de significancia de 0,05 y </a:t>
            </a:r>
            <a:r>
              <a:rPr lang="es-ES" dirty="0">
                <a:solidFill>
                  <a:srgbClr val="0000CC"/>
                </a:solidFill>
                <a:latin typeface="Times New Roman" panose="02020603050405020304" pitchFamily="18" charset="0"/>
                <a:cs typeface="Times New Roman" panose="02020603050405020304" pitchFamily="18" charset="0"/>
              </a:rPr>
              <a:t>una potencia del 80 </a:t>
            </a:r>
            <a:r>
              <a:rPr lang="es-ES" dirty="0" smtClean="0">
                <a:solidFill>
                  <a:srgbClr val="0000CC"/>
                </a:solidFill>
                <a:latin typeface="Times New Roman" panose="02020603050405020304" pitchFamily="18" charset="0"/>
                <a:cs typeface="Times New Roman" panose="02020603050405020304" pitchFamily="18" charset="0"/>
              </a:rPr>
              <a:t>%.</a:t>
            </a:r>
          </a:p>
          <a:p>
            <a:pPr algn="just"/>
            <a:endParaRPr lang="es-ES" dirty="0">
              <a:solidFill>
                <a:srgbClr val="0000CC"/>
              </a:solidFill>
              <a:latin typeface="Times New Roman" panose="02020603050405020304" pitchFamily="18" charset="0"/>
              <a:cs typeface="Times New Roman" panose="02020603050405020304" pitchFamily="18" charset="0"/>
            </a:endParaRPr>
          </a:p>
          <a:p>
            <a:pPr algn="just"/>
            <a:r>
              <a:rPr lang="es-ES" dirty="0">
                <a:solidFill>
                  <a:srgbClr val="0000CC"/>
                </a:solidFill>
                <a:latin typeface="Times New Roman" panose="02020603050405020304" pitchFamily="18" charset="0"/>
                <a:cs typeface="Times New Roman" panose="02020603050405020304" pitchFamily="18" charset="0"/>
              </a:rPr>
              <a:t>Los pediatras creen que tienen recursos para inscribir a más bebés. Quieren </a:t>
            </a:r>
            <a:r>
              <a:rPr lang="es-ES" dirty="0" smtClean="0">
                <a:solidFill>
                  <a:srgbClr val="0000CC"/>
                </a:solidFill>
                <a:latin typeface="Times New Roman" panose="02020603050405020304" pitchFamily="18" charset="0"/>
                <a:cs typeface="Times New Roman" panose="02020603050405020304" pitchFamily="18" charset="0"/>
              </a:rPr>
              <a:t>calcular la </a:t>
            </a:r>
            <a:r>
              <a:rPr lang="es-ES" dirty="0">
                <a:solidFill>
                  <a:srgbClr val="0000CC"/>
                </a:solidFill>
                <a:latin typeface="Times New Roman" panose="02020603050405020304" pitchFamily="18" charset="0"/>
                <a:cs typeface="Times New Roman" panose="02020603050405020304" pitchFamily="18" charset="0"/>
              </a:rPr>
              <a:t>potencia que corresponde al tamaño de muestra de 50.</a:t>
            </a:r>
            <a:endParaRPr lang="es-PE" dirty="0">
              <a:solidFill>
                <a:srgbClr val="0000CC"/>
              </a:solidFill>
              <a:latin typeface="Times New Roman" panose="02020603050405020304" pitchFamily="18" charset="0"/>
              <a:cs typeface="Times New Roman" panose="02020603050405020304" pitchFamily="18" charset="0"/>
            </a:endParaRPr>
          </a:p>
          <a:p>
            <a:pPr algn="just"/>
            <a:endParaRPr lang="es-PE" dirty="0">
              <a:solidFill>
                <a:srgbClr val="0000CC"/>
              </a:solidFill>
              <a:latin typeface="Times New Roman" panose="02020603050405020304" pitchFamily="18" charset="0"/>
              <a:cs typeface="Times New Roman" panose="02020603050405020304" pitchFamily="18" charset="0"/>
            </a:endParaRPr>
          </a:p>
          <a:p>
            <a:pPr algn="just"/>
            <a:endParaRPr lang="es-PE"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629726" y="365084"/>
            <a:ext cx="7092788"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T PARA UNA MUESTRA CON UN VALOR DE REFERENCIA</a:t>
            </a:r>
          </a:p>
        </p:txBody>
      </p:sp>
    </p:spTree>
    <p:extLst>
      <p:ext uri="{BB962C8B-B14F-4D97-AF65-F5344CB8AC3E}">
        <p14:creationId xmlns:p14="http://schemas.microsoft.com/office/powerpoint/2010/main" val="38036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79577" y="1484784"/>
            <a:ext cx="6960773" cy="4176464"/>
          </a:xfrm>
          <a:prstGeom prst="rect">
            <a:avLst/>
          </a:prstGeom>
        </p:spPr>
      </p:pic>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629726" y="365084"/>
            <a:ext cx="7092788"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T PARA UNA MUESTRA CON UN VALOR DE REFERENCIA</a:t>
            </a:r>
          </a:p>
        </p:txBody>
      </p:sp>
    </p:spTree>
    <p:extLst>
      <p:ext uri="{BB962C8B-B14F-4D97-AF65-F5344CB8AC3E}">
        <p14:creationId xmlns:p14="http://schemas.microsoft.com/office/powerpoint/2010/main" val="406917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91544" y="1700809"/>
            <a:ext cx="3886200" cy="3743325"/>
          </a:xfrm>
          <a:prstGeom prst="rect">
            <a:avLst/>
          </a:prstGeom>
        </p:spPr>
      </p:pic>
      <p:sp>
        <p:nvSpPr>
          <p:cNvPr id="3" name="Rectángulo 2"/>
          <p:cNvSpPr/>
          <p:nvPr/>
        </p:nvSpPr>
        <p:spPr>
          <a:xfrm>
            <a:off x="6073121" y="3196277"/>
            <a:ext cx="4264485" cy="784830"/>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El poder aumenta al 99% para una muestra más grande de 50 bebés.</a:t>
            </a:r>
            <a:endParaRPr lang="es-PE" sz="1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Conector recto 5"/>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629726" y="365084"/>
            <a:ext cx="7092788"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T PARA UNA MUESTRA CON UN VALOR DE REFERENCIA</a:t>
            </a:r>
          </a:p>
        </p:txBody>
      </p:sp>
    </p:spTree>
    <p:extLst>
      <p:ext uri="{BB962C8B-B14F-4D97-AF65-F5344CB8AC3E}">
        <p14:creationId xmlns:p14="http://schemas.microsoft.com/office/powerpoint/2010/main" val="308920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EBB285B-AF95-49A9-925D-9BE19B454EAF}"/>
              </a:ext>
            </a:extLst>
          </p:cNvPr>
          <p:cNvSpPr txBox="1"/>
          <p:nvPr/>
        </p:nvSpPr>
        <p:spPr>
          <a:xfrm>
            <a:off x="2363024" y="1340769"/>
            <a:ext cx="7848872" cy="4247317"/>
          </a:xfrm>
          <a:prstGeom prst="rect">
            <a:avLst/>
          </a:prstGeom>
          <a:noFill/>
        </p:spPr>
        <p:txBody>
          <a:bodyPr wrap="square">
            <a:spAutoFit/>
          </a:bodyPr>
          <a:lstStyle/>
          <a:p>
            <a:pPr algn="just">
              <a:lnSpc>
                <a:spcPct val="150000"/>
              </a:lnSpc>
            </a:pPr>
            <a:r>
              <a:rPr lang="es-PE" dirty="0">
                <a:solidFill>
                  <a:srgbClr val="0000FF"/>
                </a:solidFill>
                <a:latin typeface="Times New Roman" panose="02020603050405020304" pitchFamily="18" charset="0"/>
                <a:cs typeface="Times New Roman" panose="02020603050405020304" pitchFamily="18" charset="0"/>
              </a:rPr>
              <a:t>Consideremos un estudio que investiga los efectos del tabaquismo en la función pulmonar de los varones. La variable de respuesta es el volumen espiratorio forzado (FEV), medido en litros (L), donde una mejor función pulmonar implica valores más altos de FEV. Se quiere probar si FEV promedio de los no fumadores y los fumadores son diferentes. Supongamos que la media del FEV en estudios anteriores es de 3 L para los no fumadores y de 2,7 L para los fumadores. Estamos diseñando un nuevo estudio y deseamos averiguar cuántos sujetos debemos seleccionar para que la potencia de una prueba de dos colas al 0,05 para detectar la diferencia especificada entre las medias sea al menos del 80%. Suponemos un número igual de sujetos en cada grupo y una desviación estándar común de 1.</a:t>
            </a:r>
          </a:p>
        </p:txBody>
      </p:sp>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923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694EE4C-831A-4044-A0CD-79E55AC44759}"/>
              </a:ext>
            </a:extLst>
          </p:cNvPr>
          <p:cNvPicPr>
            <a:picLocks noChangeAspect="1"/>
          </p:cNvPicPr>
          <p:nvPr/>
        </p:nvPicPr>
        <p:blipFill>
          <a:blip r:embed="rId2"/>
          <a:stretch>
            <a:fillRect/>
          </a:stretch>
        </p:blipFill>
        <p:spPr>
          <a:xfrm>
            <a:off x="2550877" y="1988841"/>
            <a:ext cx="7090246" cy="3381375"/>
          </a:xfrm>
          <a:prstGeom prst="rect">
            <a:avLst/>
          </a:prstGeom>
        </p:spPr>
      </p:pic>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05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CA5D694-622A-45D5-A05C-70392F0AD43E}"/>
              </a:ext>
            </a:extLst>
          </p:cNvPr>
          <p:cNvPicPr>
            <a:picLocks noChangeAspect="1"/>
          </p:cNvPicPr>
          <p:nvPr/>
        </p:nvPicPr>
        <p:blipFill>
          <a:blip r:embed="rId2"/>
          <a:stretch>
            <a:fillRect/>
          </a:stretch>
        </p:blipFill>
        <p:spPr>
          <a:xfrm>
            <a:off x="1886302" y="1484784"/>
            <a:ext cx="3528392" cy="4247138"/>
          </a:xfrm>
          <a:prstGeom prst="rect">
            <a:avLst/>
          </a:prstGeom>
        </p:spPr>
      </p:pic>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443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62379D3-B125-49EB-82D9-CE9A52BE0402}"/>
              </a:ext>
            </a:extLst>
          </p:cNvPr>
          <p:cNvPicPr>
            <a:picLocks noChangeAspect="1"/>
          </p:cNvPicPr>
          <p:nvPr/>
        </p:nvPicPr>
        <p:blipFill>
          <a:blip r:embed="rId2"/>
          <a:stretch>
            <a:fillRect/>
          </a:stretch>
        </p:blipFill>
        <p:spPr>
          <a:xfrm>
            <a:off x="1847528" y="1556792"/>
            <a:ext cx="3816424" cy="4357088"/>
          </a:xfrm>
          <a:prstGeom prst="rect">
            <a:avLst/>
          </a:prstGeom>
        </p:spPr>
      </p:pic>
      <p:sp>
        <p:nvSpPr>
          <p:cNvPr id="7" name="CuadroTexto 6">
            <a:extLst>
              <a:ext uri="{FF2B5EF4-FFF2-40B4-BE49-F238E27FC236}">
                <a16:creationId xmlns:a16="http://schemas.microsoft.com/office/drawing/2014/main" id="{1F6C8722-8E29-4B2E-A1B1-01CBE2B14800}"/>
              </a:ext>
            </a:extLst>
          </p:cNvPr>
          <p:cNvSpPr txBox="1"/>
          <p:nvPr/>
        </p:nvSpPr>
        <p:spPr>
          <a:xfrm>
            <a:off x="6168009" y="2708920"/>
            <a:ext cx="3478105" cy="1569660"/>
          </a:xfrm>
          <a:prstGeom prst="rect">
            <a:avLst/>
          </a:prstGeom>
          <a:noFill/>
        </p:spPr>
        <p:txBody>
          <a:bodyPr wrap="square" rtlCol="0">
            <a:spAutoFit/>
          </a:bodyPr>
          <a:lstStyle/>
          <a:p>
            <a:pPr algn="just">
              <a:lnSpc>
                <a:spcPct val="150000"/>
              </a:lnSpc>
            </a:pPr>
            <a:r>
              <a:rPr lang="es-PE" sz="1600" dirty="0">
                <a:solidFill>
                  <a:srgbClr val="0000CC"/>
                </a:solidFill>
                <a:latin typeface="Times New Roman" panose="02020603050405020304" pitchFamily="18" charset="0"/>
                <a:cs typeface="Times New Roman" panose="02020603050405020304" pitchFamily="18" charset="0"/>
              </a:rPr>
              <a:t>Asumiendo varianzas diferentes. </a:t>
            </a:r>
          </a:p>
          <a:p>
            <a:pPr algn="just">
              <a:lnSpc>
                <a:spcPct val="150000"/>
              </a:lnSpc>
            </a:pPr>
            <a:r>
              <a:rPr lang="es-PE" sz="1600" dirty="0">
                <a:solidFill>
                  <a:srgbClr val="0000CC"/>
                </a:solidFill>
                <a:latin typeface="Times New Roman" panose="02020603050405020304" pitchFamily="18" charset="0"/>
                <a:cs typeface="Times New Roman" panose="02020603050405020304" pitchFamily="18" charset="0"/>
              </a:rPr>
              <a:t>La desviación estándar del FEV para el grupo de no fumadores fue de 0,8 L y la del grupo de fumadores fue de 0,7 L.</a:t>
            </a:r>
          </a:p>
        </p:txBody>
      </p:sp>
      <p:cxnSp>
        <p:nvCxnSpPr>
          <p:cNvPr id="8" name="Conector recto 7"/>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06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344" y="2708920"/>
            <a:ext cx="4680520" cy="1944216"/>
          </a:xfrm>
        </p:spPr>
        <p:txBody>
          <a:bodyPr/>
          <a:lstStyle/>
          <a:p>
            <a:pPr algn="just">
              <a:lnSpc>
                <a:spcPct val="150000"/>
              </a:lnSpc>
            </a:pPr>
            <a:r>
              <a:rPr lang="es-PE" sz="2800" dirty="0">
                <a:solidFill>
                  <a:srgbClr val="0000CC"/>
                </a:solidFill>
                <a:latin typeface="Times New Roman" panose="02020603050405020304" pitchFamily="18" charset="0"/>
                <a:cs typeface="Times New Roman" panose="02020603050405020304" pitchFamily="18" charset="0"/>
              </a:rPr>
              <a:t>el PODER ESTADÍSTICO y el tamaño de la muestra</a:t>
            </a:r>
          </a:p>
        </p:txBody>
      </p:sp>
      <p:pic>
        <p:nvPicPr>
          <p:cNvPr id="1026" name="Picture 2" descr="suenypaloma - Qué es el poder estadístico? El poder... | Face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224" y="2276872"/>
            <a:ext cx="266429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64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9252392-B7FA-445C-A139-591CC5681AD2}"/>
              </a:ext>
            </a:extLst>
          </p:cNvPr>
          <p:cNvSpPr txBox="1"/>
          <p:nvPr/>
        </p:nvSpPr>
        <p:spPr>
          <a:xfrm>
            <a:off x="6456041" y="2708920"/>
            <a:ext cx="3478105" cy="1754326"/>
          </a:xfrm>
          <a:prstGeom prst="rect">
            <a:avLst/>
          </a:prstGeom>
          <a:noFill/>
        </p:spPr>
        <p:txBody>
          <a:bodyPr wrap="square" rtlCol="0">
            <a:spAutoFit/>
          </a:bodyPr>
          <a:lstStyle/>
          <a:p>
            <a:pPr algn="just">
              <a:lnSpc>
                <a:spcPct val="150000"/>
              </a:lnSpc>
            </a:pPr>
            <a:r>
              <a:rPr lang="es-PE" sz="1200" dirty="0">
                <a:solidFill>
                  <a:srgbClr val="0000CC"/>
                </a:solidFill>
                <a:latin typeface="Times New Roman" panose="02020603050405020304" pitchFamily="18" charset="0"/>
                <a:cs typeface="Times New Roman" panose="02020603050405020304" pitchFamily="18" charset="0"/>
              </a:rPr>
              <a:t>Especificando la diferencia entre medias</a:t>
            </a:r>
          </a:p>
          <a:p>
            <a:pPr algn="just">
              <a:lnSpc>
                <a:spcPct val="150000"/>
              </a:lnSpc>
            </a:pPr>
            <a:endParaRPr lang="es-PE" sz="1200" dirty="0">
              <a:solidFill>
                <a:srgbClr val="0000CC"/>
              </a:solidFill>
              <a:latin typeface="Times New Roman" panose="02020603050405020304" pitchFamily="18" charset="0"/>
              <a:cs typeface="Times New Roman" panose="02020603050405020304" pitchFamily="18" charset="0"/>
            </a:endParaRPr>
          </a:p>
          <a:p>
            <a:pPr algn="just">
              <a:lnSpc>
                <a:spcPct val="150000"/>
              </a:lnSpc>
            </a:pPr>
            <a:r>
              <a:rPr lang="es-PE" sz="1200" dirty="0">
                <a:solidFill>
                  <a:srgbClr val="0000CC"/>
                </a:solidFill>
                <a:latin typeface="Times New Roman" panose="02020603050405020304" pitchFamily="18" charset="0"/>
                <a:cs typeface="Times New Roman" panose="02020603050405020304" pitchFamily="18" charset="0"/>
              </a:rPr>
              <a:t>En lugar de la media del FEV de 2,7 para el grupo de fumadores como en el ejemplo anterior, podemos especificar la diferencia entre las dos medias de 2,7 - 3 = -0,3 en la opción </a:t>
            </a:r>
            <a:r>
              <a:rPr lang="es-PE" sz="1200" dirty="0" err="1">
                <a:solidFill>
                  <a:srgbClr val="0000CC"/>
                </a:solidFill>
                <a:latin typeface="Times New Roman" panose="02020603050405020304" pitchFamily="18" charset="0"/>
                <a:cs typeface="Times New Roman" panose="02020603050405020304" pitchFamily="18" charset="0"/>
              </a:rPr>
              <a:t>diff</a:t>
            </a:r>
            <a:r>
              <a:rPr lang="es-PE" sz="1200" dirty="0">
                <a:solidFill>
                  <a:srgbClr val="0000CC"/>
                </a:solidFill>
                <a:latin typeface="Times New Roman" panose="02020603050405020304" pitchFamily="18" charset="0"/>
                <a:cs typeface="Times New Roman" panose="02020603050405020304" pitchFamily="18" charset="0"/>
              </a:rPr>
              <a:t>().</a:t>
            </a:r>
          </a:p>
        </p:txBody>
      </p:sp>
      <p:pic>
        <p:nvPicPr>
          <p:cNvPr id="4" name="Imagen 3">
            <a:extLst>
              <a:ext uri="{FF2B5EF4-FFF2-40B4-BE49-F238E27FC236}">
                <a16:creationId xmlns:a16="http://schemas.microsoft.com/office/drawing/2014/main" id="{A1B29DFB-C963-4B3C-B3D6-417020E0B9FB}"/>
              </a:ext>
            </a:extLst>
          </p:cNvPr>
          <p:cNvPicPr>
            <a:picLocks noChangeAspect="1"/>
          </p:cNvPicPr>
          <p:nvPr/>
        </p:nvPicPr>
        <p:blipFill>
          <a:blip r:embed="rId2"/>
          <a:stretch>
            <a:fillRect/>
          </a:stretch>
        </p:blipFill>
        <p:spPr>
          <a:xfrm>
            <a:off x="1831896" y="1477021"/>
            <a:ext cx="4232190" cy="4240190"/>
          </a:xfrm>
          <a:prstGeom prst="rect">
            <a:avLst/>
          </a:prstGeom>
        </p:spPr>
      </p:pic>
      <p:cxnSp>
        <p:nvCxnSpPr>
          <p:cNvPr id="8" name="Conector recto 7"/>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794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EAE9E2CB-459E-42F2-9366-BFA4C17E722B}"/>
              </a:ext>
            </a:extLst>
          </p:cNvPr>
          <p:cNvSpPr txBox="1"/>
          <p:nvPr/>
        </p:nvSpPr>
        <p:spPr>
          <a:xfrm>
            <a:off x="1911446" y="1484784"/>
            <a:ext cx="3478105" cy="3647152"/>
          </a:xfrm>
          <a:prstGeom prst="rect">
            <a:avLst/>
          </a:prstGeom>
          <a:noFill/>
        </p:spPr>
        <p:txBody>
          <a:bodyPr wrap="square" rtlCol="0">
            <a:spAutoFit/>
          </a:bodyPr>
          <a:lstStyle/>
          <a:p>
            <a:pPr algn="just">
              <a:lnSpc>
                <a:spcPct val="150000"/>
              </a:lnSpc>
            </a:pPr>
            <a:r>
              <a:rPr lang="es-PE" sz="1400" dirty="0">
                <a:solidFill>
                  <a:srgbClr val="0000CC"/>
                </a:solidFill>
                <a:latin typeface="Times New Roman" panose="02020603050405020304" pitchFamily="18" charset="0"/>
                <a:cs typeface="Times New Roman" panose="02020603050405020304" pitchFamily="18" charset="0"/>
              </a:rPr>
              <a:t>Calculando uno de los tamaños de grupo</a:t>
            </a:r>
          </a:p>
          <a:p>
            <a:pPr algn="just">
              <a:lnSpc>
                <a:spcPct val="150000"/>
              </a:lnSpc>
            </a:pPr>
            <a:endParaRPr lang="es-PE" sz="1400" dirty="0">
              <a:solidFill>
                <a:srgbClr val="0000CC"/>
              </a:solidFill>
              <a:latin typeface="Times New Roman" panose="02020603050405020304" pitchFamily="18" charset="0"/>
              <a:cs typeface="Times New Roman" panose="02020603050405020304" pitchFamily="18" charset="0"/>
            </a:endParaRPr>
          </a:p>
          <a:p>
            <a:pPr algn="just">
              <a:lnSpc>
                <a:spcPct val="150000"/>
              </a:lnSpc>
            </a:pPr>
            <a:r>
              <a:rPr lang="es-PE" sz="1400" dirty="0">
                <a:solidFill>
                  <a:srgbClr val="0000CC"/>
                </a:solidFill>
                <a:latin typeface="Times New Roman" panose="02020603050405020304" pitchFamily="18" charset="0"/>
                <a:cs typeface="Times New Roman" panose="02020603050405020304" pitchFamily="18" charset="0"/>
              </a:rPr>
              <a:t>Supongamos que prevemos una muestra de 120 sujetos no fumadores. Deseamos calcular el número necesario de sujetos en el grupo de fumadores, manteniendo todos los demás parámetros del estudio como en el ejemplo 2. Especificamos el número de sujetos en el grupo de no fumadores en la opción n1() y especificamos la opción</a:t>
            </a:r>
          </a:p>
          <a:p>
            <a:pPr algn="just">
              <a:lnSpc>
                <a:spcPct val="150000"/>
              </a:lnSpc>
            </a:pPr>
            <a:r>
              <a:rPr lang="es-PE" sz="1400" dirty="0">
                <a:solidFill>
                  <a:srgbClr val="0000CC"/>
                </a:solidFill>
                <a:latin typeface="Times New Roman" panose="02020603050405020304" pitchFamily="18" charset="0"/>
                <a:cs typeface="Times New Roman" panose="02020603050405020304" pitchFamily="18" charset="0"/>
              </a:rPr>
              <a:t>compute(N2).</a:t>
            </a:r>
          </a:p>
        </p:txBody>
      </p:sp>
      <p:pic>
        <p:nvPicPr>
          <p:cNvPr id="9" name="Imagen 8">
            <a:extLst>
              <a:ext uri="{FF2B5EF4-FFF2-40B4-BE49-F238E27FC236}">
                <a16:creationId xmlns:a16="http://schemas.microsoft.com/office/drawing/2014/main" id="{F06870D8-FAC8-435E-90B5-E9AF041FD0B3}"/>
              </a:ext>
            </a:extLst>
          </p:cNvPr>
          <p:cNvPicPr>
            <a:picLocks noChangeAspect="1"/>
          </p:cNvPicPr>
          <p:nvPr/>
        </p:nvPicPr>
        <p:blipFill>
          <a:blip r:embed="rId2"/>
          <a:stretch>
            <a:fillRect/>
          </a:stretch>
        </p:blipFill>
        <p:spPr>
          <a:xfrm>
            <a:off x="6312025" y="1700808"/>
            <a:ext cx="3721309" cy="3888424"/>
          </a:xfrm>
          <a:prstGeom prst="rect">
            <a:avLst/>
          </a:prstGeom>
        </p:spPr>
      </p:pic>
      <p:cxnSp>
        <p:nvCxnSpPr>
          <p:cNvPr id="7" name="Conector recto 6"/>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336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9252392-B7FA-445C-A139-591CC5681AD2}"/>
              </a:ext>
            </a:extLst>
          </p:cNvPr>
          <p:cNvSpPr txBox="1"/>
          <p:nvPr/>
        </p:nvSpPr>
        <p:spPr>
          <a:xfrm>
            <a:off x="6312025" y="1751155"/>
            <a:ext cx="3478105" cy="3831818"/>
          </a:xfrm>
          <a:prstGeom prst="rect">
            <a:avLst/>
          </a:prstGeom>
          <a:noFill/>
        </p:spPr>
        <p:txBody>
          <a:bodyPr wrap="square" rtlCol="0">
            <a:spAutoFit/>
          </a:bodyPr>
          <a:lstStyle/>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Diseños </a:t>
            </a:r>
            <a:r>
              <a:rPr lang="es-PE" dirty="0" smtClean="0">
                <a:solidFill>
                  <a:srgbClr val="0000CC"/>
                </a:solidFill>
                <a:latin typeface="Times New Roman" panose="02020603050405020304" pitchFamily="18" charset="0"/>
                <a:cs typeface="Times New Roman" panose="02020603050405020304" pitchFamily="18" charset="0"/>
              </a:rPr>
              <a:t>No balanceados</a:t>
            </a:r>
            <a:endParaRPr lang="es-PE" dirty="0">
              <a:solidFill>
                <a:srgbClr val="0000CC"/>
              </a:solidFill>
              <a:latin typeface="Times New Roman" panose="02020603050405020304" pitchFamily="18" charset="0"/>
              <a:cs typeface="Times New Roman" panose="02020603050405020304" pitchFamily="18" charset="0"/>
            </a:endParaRPr>
          </a:p>
          <a:p>
            <a:pPr algn="just">
              <a:lnSpc>
                <a:spcPct val="150000"/>
              </a:lnSpc>
            </a:pPr>
            <a:endParaRPr lang="es-PE" dirty="0">
              <a:solidFill>
                <a:srgbClr val="0000CC"/>
              </a:solidFill>
              <a:latin typeface="Times New Roman" panose="02020603050405020304" pitchFamily="18" charset="0"/>
              <a:cs typeface="Times New Roman" panose="02020603050405020304" pitchFamily="18" charset="0"/>
            </a:endParaRPr>
          </a:p>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Ahora supondremos que se prevé reclutar el doble de fumadores que de no fumadores; es decir, n2/n1 = 2. Especificamos la opción </a:t>
            </a:r>
            <a:r>
              <a:rPr lang="es-PE" dirty="0" err="1">
                <a:solidFill>
                  <a:srgbClr val="0000CC"/>
                </a:solidFill>
                <a:latin typeface="Times New Roman" panose="02020603050405020304" pitchFamily="18" charset="0"/>
                <a:cs typeface="Times New Roman" panose="02020603050405020304" pitchFamily="18" charset="0"/>
              </a:rPr>
              <a:t>nratio</a:t>
            </a:r>
            <a:r>
              <a:rPr lang="es-PE" dirty="0">
                <a:solidFill>
                  <a:srgbClr val="0000CC"/>
                </a:solidFill>
                <a:latin typeface="Times New Roman" panose="02020603050405020304" pitchFamily="18" charset="0"/>
                <a:cs typeface="Times New Roman" panose="02020603050405020304" pitchFamily="18" charset="0"/>
              </a:rPr>
              <a:t>(2) para calcular el tamaño de tamaño de la muestra para el diseño desbalanceado especificado.</a:t>
            </a:r>
          </a:p>
        </p:txBody>
      </p:sp>
      <p:pic>
        <p:nvPicPr>
          <p:cNvPr id="3" name="Imagen 2">
            <a:extLst>
              <a:ext uri="{FF2B5EF4-FFF2-40B4-BE49-F238E27FC236}">
                <a16:creationId xmlns:a16="http://schemas.microsoft.com/office/drawing/2014/main" id="{0717DC80-8BBD-4757-BE08-3634E4A87F61}"/>
              </a:ext>
            </a:extLst>
          </p:cNvPr>
          <p:cNvPicPr>
            <a:picLocks noChangeAspect="1"/>
          </p:cNvPicPr>
          <p:nvPr/>
        </p:nvPicPr>
        <p:blipFill>
          <a:blip r:embed="rId2"/>
          <a:stretch>
            <a:fillRect/>
          </a:stretch>
        </p:blipFill>
        <p:spPr>
          <a:xfrm>
            <a:off x="1863690" y="1481948"/>
            <a:ext cx="3573617" cy="4320477"/>
          </a:xfrm>
          <a:prstGeom prst="rect">
            <a:avLst/>
          </a:prstGeom>
        </p:spPr>
      </p:pic>
      <p:cxnSp>
        <p:nvCxnSpPr>
          <p:cNvPr id="8" name="Conector recto 7"/>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341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0481" y="1340768"/>
            <a:ext cx="1645106" cy="1462316"/>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a:extLst>
              <a:ext uri="{FF2B5EF4-FFF2-40B4-BE49-F238E27FC236}">
                <a16:creationId xmlns:a16="http://schemas.microsoft.com/office/drawing/2014/main" id="{C6314A9D-ADF5-4B35-BF46-3676F9C572F3}"/>
              </a:ext>
            </a:extLst>
          </p:cNvPr>
          <p:cNvSpPr txBox="1"/>
          <p:nvPr/>
        </p:nvSpPr>
        <p:spPr>
          <a:xfrm>
            <a:off x="1757380" y="1573882"/>
            <a:ext cx="2724491" cy="3970318"/>
          </a:xfrm>
          <a:prstGeom prst="rect">
            <a:avLst/>
          </a:prstGeom>
          <a:noFill/>
        </p:spPr>
        <p:txBody>
          <a:bodyPr wrap="square" rtlCol="0">
            <a:spAutoFit/>
          </a:bodyPr>
          <a:lstStyle/>
          <a:p>
            <a:pPr algn="just">
              <a:lnSpc>
                <a:spcPct val="150000"/>
              </a:lnSpc>
            </a:pPr>
            <a:r>
              <a:rPr lang="es-PE" sz="1400" dirty="0">
                <a:solidFill>
                  <a:srgbClr val="0000CC"/>
                </a:solidFill>
                <a:latin typeface="Times New Roman" panose="02020603050405020304" pitchFamily="18" charset="0"/>
                <a:cs typeface="Times New Roman" panose="02020603050405020304" pitchFamily="18" charset="0"/>
              </a:rPr>
              <a:t>Potencia de la prueba</a:t>
            </a:r>
          </a:p>
          <a:p>
            <a:pPr algn="just">
              <a:lnSpc>
                <a:spcPct val="150000"/>
              </a:lnSpc>
            </a:pPr>
            <a:endParaRPr lang="es-PE" sz="1400" dirty="0">
              <a:solidFill>
                <a:srgbClr val="0000CC"/>
              </a:solidFill>
              <a:latin typeface="Times New Roman" panose="02020603050405020304" pitchFamily="18" charset="0"/>
              <a:cs typeface="Times New Roman" panose="02020603050405020304" pitchFamily="18" charset="0"/>
            </a:endParaRPr>
          </a:p>
          <a:p>
            <a:pPr algn="just">
              <a:lnSpc>
                <a:spcPct val="150000"/>
              </a:lnSpc>
            </a:pPr>
            <a:r>
              <a:rPr lang="es-PE" sz="1400" dirty="0">
                <a:solidFill>
                  <a:srgbClr val="0000CC"/>
                </a:solidFill>
                <a:latin typeface="Times New Roman" panose="02020603050405020304" pitchFamily="18" charset="0"/>
                <a:cs typeface="Times New Roman" panose="02020603050405020304" pitchFamily="18" charset="0"/>
              </a:rPr>
              <a:t>Supondremos que tenemos recursos para inscribir un total de sólo 250 sujetos, suponiendo grupos de igual tamaño. Para calcular la potencia correspondiente a este tamaño de muestra dados los parámetros del estudio del ejemplo 1, especificamos el tamaño total de la muestra en n():</a:t>
            </a:r>
          </a:p>
        </p:txBody>
      </p:sp>
      <p:pic>
        <p:nvPicPr>
          <p:cNvPr id="7" name="Imagen 6">
            <a:extLst>
              <a:ext uri="{FF2B5EF4-FFF2-40B4-BE49-F238E27FC236}">
                <a16:creationId xmlns:a16="http://schemas.microsoft.com/office/drawing/2014/main" id="{AF1214D7-6DE9-4AD8-9107-DCAE7323AB2C}"/>
              </a:ext>
            </a:extLst>
          </p:cNvPr>
          <p:cNvPicPr>
            <a:picLocks noChangeAspect="1"/>
          </p:cNvPicPr>
          <p:nvPr/>
        </p:nvPicPr>
        <p:blipFill>
          <a:blip r:embed="rId3"/>
          <a:stretch>
            <a:fillRect/>
          </a:stretch>
        </p:blipFill>
        <p:spPr>
          <a:xfrm>
            <a:off x="4764731" y="1573882"/>
            <a:ext cx="4095750" cy="3943350"/>
          </a:xfrm>
          <a:prstGeom prst="rect">
            <a:avLst/>
          </a:prstGeom>
        </p:spPr>
      </p:pic>
      <p:cxnSp>
        <p:nvCxnSpPr>
          <p:cNvPr id="8" name="Conector recto 7"/>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969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Resultado de imagen para dibujo de einste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4344" y="3125701"/>
            <a:ext cx="1677359" cy="1802456"/>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36347A1C-0450-496B-9E2F-34EEFC0D9724}"/>
              </a:ext>
            </a:extLst>
          </p:cNvPr>
          <p:cNvSpPr txBox="1"/>
          <p:nvPr/>
        </p:nvSpPr>
        <p:spPr>
          <a:xfrm>
            <a:off x="2135560" y="1484785"/>
            <a:ext cx="7560840" cy="1661993"/>
          </a:xfrm>
          <a:prstGeom prst="rect">
            <a:avLst/>
          </a:prstGeom>
          <a:noFill/>
        </p:spPr>
        <p:txBody>
          <a:bodyPr wrap="square" rtlCol="0">
            <a:spAutoFit/>
          </a:bodyPr>
          <a:lstStyle/>
          <a:p>
            <a:pPr algn="just"/>
            <a:r>
              <a:rPr lang="es-PE" sz="1200" dirty="0">
                <a:solidFill>
                  <a:srgbClr val="0000FF"/>
                </a:solidFill>
                <a:latin typeface="Times New Roman" panose="02020603050405020304" pitchFamily="18" charset="0"/>
                <a:cs typeface="Times New Roman" panose="02020603050405020304" pitchFamily="18" charset="0"/>
              </a:rPr>
              <a:t>El tamaño del efecto</a:t>
            </a:r>
          </a:p>
          <a:p>
            <a:pPr algn="just"/>
            <a:endParaRPr lang="es-PE" sz="1200" dirty="0">
              <a:solidFill>
                <a:srgbClr val="0000FF"/>
              </a:solidFill>
              <a:latin typeface="Times New Roman" panose="02020603050405020304" pitchFamily="18" charset="0"/>
              <a:cs typeface="Times New Roman" panose="02020603050405020304" pitchFamily="18" charset="0"/>
            </a:endParaRPr>
          </a:p>
          <a:p>
            <a:pPr algn="just"/>
            <a:r>
              <a:rPr lang="es-PE" sz="1200" dirty="0">
                <a:solidFill>
                  <a:srgbClr val="0000FF"/>
                </a:solidFill>
                <a:latin typeface="Times New Roman" panose="02020603050405020304" pitchFamily="18" charset="0"/>
                <a:cs typeface="Times New Roman" panose="02020603050405020304" pitchFamily="18" charset="0"/>
              </a:rPr>
              <a:t>El efecto del diseño para una prueba de comparación de dos medias se define como la diferencia entre la media del grupo experimental y la media del grupo control. </a:t>
            </a:r>
          </a:p>
          <a:p>
            <a:pPr algn="just">
              <a:lnSpc>
                <a:spcPct val="150000"/>
              </a:lnSpc>
            </a:pPr>
            <a:r>
              <a:rPr lang="es-PE" sz="1200" dirty="0">
                <a:solidFill>
                  <a:srgbClr val="0000FF"/>
                </a:solidFill>
                <a:latin typeface="Times New Roman" panose="02020603050405020304" pitchFamily="18" charset="0"/>
                <a:cs typeface="Times New Roman" panose="02020603050405020304" pitchFamily="18" charset="0"/>
              </a:rPr>
              <a:t>A veces, podemos estar interesados en determinar el efecto más pequeño y la correspondiente media del grupo experimental que produce un resultado estadísticamente significativo para un tamaño de muestra y una potencia preestablecidos. En este caso, hay que especificar la potencia, el tamaño de la muestra y la media del grupo de control. </a:t>
            </a:r>
          </a:p>
        </p:txBody>
      </p:sp>
      <p:sp>
        <p:nvSpPr>
          <p:cNvPr id="13" name="CuadroTexto 12">
            <a:extLst>
              <a:ext uri="{FF2B5EF4-FFF2-40B4-BE49-F238E27FC236}">
                <a16:creationId xmlns:a16="http://schemas.microsoft.com/office/drawing/2014/main" id="{0B75AB52-AED1-4A89-9C07-23CF0D45D1C2}"/>
              </a:ext>
            </a:extLst>
          </p:cNvPr>
          <p:cNvSpPr txBox="1"/>
          <p:nvPr/>
        </p:nvSpPr>
        <p:spPr>
          <a:xfrm>
            <a:off x="2207568" y="3301827"/>
            <a:ext cx="6264696" cy="2031325"/>
          </a:xfrm>
          <a:prstGeom prst="rect">
            <a:avLst/>
          </a:prstGeom>
          <a:noFill/>
        </p:spPr>
        <p:txBody>
          <a:bodyPr wrap="square">
            <a:spAutoFit/>
          </a:bodyPr>
          <a:lstStyle/>
          <a:p>
            <a:pPr algn="just">
              <a:lnSpc>
                <a:spcPct val="150000"/>
              </a:lnSpc>
            </a:pPr>
            <a:r>
              <a:rPr lang="es-PE" sz="1200" dirty="0">
                <a:solidFill>
                  <a:srgbClr val="0000FF"/>
                </a:solidFill>
                <a:latin typeface="Times New Roman" panose="02020603050405020304" pitchFamily="18" charset="0"/>
                <a:cs typeface="Times New Roman" panose="02020603050405020304" pitchFamily="18" charset="0"/>
              </a:rPr>
              <a:t>Cambio mínimo detectable en la media del grupo experimental</a:t>
            </a:r>
          </a:p>
          <a:p>
            <a:pPr algn="just">
              <a:lnSpc>
                <a:spcPct val="150000"/>
              </a:lnSpc>
            </a:pPr>
            <a:endParaRPr lang="es-PE" sz="12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s-PE" sz="1200" dirty="0">
                <a:solidFill>
                  <a:srgbClr val="0000FF"/>
                </a:solidFill>
                <a:latin typeface="Times New Roman" panose="02020603050405020304" pitchFamily="18" charset="0"/>
                <a:cs typeface="Times New Roman" panose="02020603050405020304" pitchFamily="18" charset="0"/>
              </a:rPr>
              <a:t>Calculamos el cambio más pequeño en la media del grupo de fumadores que puede detectarse dada una muestra total de 250 sujetos y una potencia del 80%, asumiendo una asignación de grupos iguales. Para resolver la media del FEV del grupo de fumadores, después del nombre del comando, especificamos la media del grupo de no fumadores de 3, el tamaño total de la muestra n(250) y la potencia(0,8).</a:t>
            </a:r>
          </a:p>
        </p:txBody>
      </p:sp>
      <p:cxnSp>
        <p:nvCxnSpPr>
          <p:cNvPr id="7" name="Conector recto 6"/>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0" name="CuadroTexto 9"/>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62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Resultado de imagen para dibujo de einste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4104" y="1209032"/>
            <a:ext cx="1640720" cy="177394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14F8F50-CBEA-4DCF-9031-81E50589AE50}"/>
              </a:ext>
            </a:extLst>
          </p:cNvPr>
          <p:cNvPicPr>
            <a:picLocks noChangeAspect="1"/>
          </p:cNvPicPr>
          <p:nvPr/>
        </p:nvPicPr>
        <p:blipFill>
          <a:blip r:embed="rId3"/>
          <a:stretch>
            <a:fillRect/>
          </a:stretch>
        </p:blipFill>
        <p:spPr>
          <a:xfrm>
            <a:off x="1703513" y="1556793"/>
            <a:ext cx="5591175" cy="4371975"/>
          </a:xfrm>
          <a:prstGeom prst="rect">
            <a:avLst/>
          </a:prstGeom>
        </p:spPr>
      </p:pic>
      <p:sp>
        <p:nvSpPr>
          <p:cNvPr id="18" name="CuadroTexto 17">
            <a:extLst>
              <a:ext uri="{FF2B5EF4-FFF2-40B4-BE49-F238E27FC236}">
                <a16:creationId xmlns:a16="http://schemas.microsoft.com/office/drawing/2014/main" id="{9C5EFC0E-DF81-4C78-97C9-C70FE18F1D43}"/>
              </a:ext>
            </a:extLst>
          </p:cNvPr>
          <p:cNvSpPr txBox="1"/>
          <p:nvPr/>
        </p:nvSpPr>
        <p:spPr>
          <a:xfrm>
            <a:off x="7686074" y="3107262"/>
            <a:ext cx="2276060" cy="2031325"/>
          </a:xfrm>
          <a:prstGeom prst="rect">
            <a:avLst/>
          </a:prstGeom>
          <a:noFill/>
        </p:spPr>
        <p:txBody>
          <a:bodyPr wrap="square">
            <a:spAutoFit/>
          </a:bodyPr>
          <a:lstStyle/>
          <a:p>
            <a:pPr algn="just">
              <a:lnSpc>
                <a:spcPct val="150000"/>
              </a:lnSpc>
            </a:pPr>
            <a:r>
              <a:rPr lang="es-PE" sz="1400" dirty="0">
                <a:solidFill>
                  <a:srgbClr val="0000CC"/>
                </a:solidFill>
                <a:latin typeface="Times New Roman" panose="02020603050405020304" pitchFamily="18" charset="0"/>
                <a:cs typeface="Times New Roman" panose="02020603050405020304" pitchFamily="18" charset="0"/>
              </a:rPr>
              <a:t>Encontramos que el valor mínimo detectable del tamaño del efecto es -0,36, que corresponde a la media del FEV de 2,64 para el grupo de fumadores.</a:t>
            </a:r>
          </a:p>
        </p:txBody>
      </p:sp>
      <p:cxnSp>
        <p:nvCxnSpPr>
          <p:cNvPr id="7" name="Conector recto 6"/>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629726" y="365084"/>
            <a:ext cx="7092788"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200" dirty="0" smtClean="0">
                <a:solidFill>
                  <a:srgbClr val="0000FF"/>
                </a:solidFill>
                <a:latin typeface="Times New Roman" panose="02020603050405020304" pitchFamily="18" charset="0"/>
                <a:cs typeface="Times New Roman" panose="02020603050405020304" pitchFamily="18" charset="0"/>
              </a:rPr>
              <a:t>DE COMPARACIÓN DE DOS MEDIAS</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749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919536" y="1700808"/>
                <a:ext cx="8568952" cy="3124894"/>
              </a:xfrm>
              <a:prstGeom prst="rect">
                <a:avLst/>
              </a:prstGeom>
            </p:spPr>
            <p:txBody>
              <a:bodyPr wrap="square">
                <a:spAutoFit/>
              </a:bodyPr>
              <a:lstStyle/>
              <a:p>
                <a:pPr algn="just">
                  <a:lnSpc>
                    <a:spcPct val="150000"/>
                  </a:lnSpc>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A los investigadores les gustaría comparar los efectos de cuatro fármacos sobre la presión arterial sistólica. Para ello eligen usar un modelo ANOVA unidireccional para probar la igualdad de las mediciones de la presión arterial media a través de cuatro drogas. Para realizar el estudio, los investigadores necesitan una estimación del número de sujetos a estar inscrito en un estudio. A partir de un estudio piloto anterior, se estimó la varianza entre las medias de los grupos 57, y la varianza del error se estimó en 115. </a:t>
                </a:r>
                <a:r>
                  <a:rPr lang="es-ES" sz="1600" dirty="0">
                    <a:solidFill>
                      <a:srgbClr val="0000CC"/>
                    </a:solidFill>
                    <a:latin typeface="Times New Roman" panose="02020603050405020304" pitchFamily="18" charset="0"/>
                    <a:cs typeface="Times New Roman" panose="02020603050405020304" pitchFamily="18" charset="0"/>
                  </a:rPr>
                  <a:t>A los investigadores les gustaría calcular el tamaño de muestra requerido para detectar el tamaño del efecto de </a:t>
                </a:r>
                <a14:m>
                  <m:oMath xmlns:m="http://schemas.openxmlformats.org/officeDocument/2006/math">
                    <m:r>
                      <a:rPr lang="es-PE" sz="1600" i="1">
                        <a:solidFill>
                          <a:srgbClr val="0000CC"/>
                        </a:solidFill>
                        <a:latin typeface="Cambria Math" panose="02040503050406030204" pitchFamily="18" charset="0"/>
                        <a:cs typeface="Times New Roman" panose="02020603050405020304" pitchFamily="18" charset="0"/>
                      </a:rPr>
                      <m:t>0.7040=</m:t>
                    </m:r>
                    <m:rad>
                      <m:radPr>
                        <m:degHide m:val="on"/>
                        <m:ctrlPr>
                          <a:rPr lang="es-PE" sz="1600" i="1">
                            <a:solidFill>
                              <a:srgbClr val="0000CC"/>
                            </a:solidFill>
                            <a:latin typeface="Cambria Math" panose="02040503050406030204" pitchFamily="18" charset="0"/>
                            <a:cs typeface="Times New Roman" panose="02020603050405020304" pitchFamily="18" charset="0"/>
                          </a:rPr>
                        </m:ctrlPr>
                      </m:radPr>
                      <m:deg/>
                      <m:e>
                        <m:f>
                          <m:fPr>
                            <m:type m:val="lin"/>
                            <m:ctrlPr>
                              <a:rPr lang="es-PE" sz="1600" i="1">
                                <a:solidFill>
                                  <a:srgbClr val="0000CC"/>
                                </a:solidFill>
                                <a:latin typeface="Cambria Math" panose="02040503050406030204" pitchFamily="18" charset="0"/>
                                <a:cs typeface="Times New Roman" panose="02020603050405020304" pitchFamily="18" charset="0"/>
                              </a:rPr>
                            </m:ctrlPr>
                          </m:fPr>
                          <m:num>
                            <m:r>
                              <a:rPr lang="es-PE" sz="1600" i="1">
                                <a:solidFill>
                                  <a:srgbClr val="0000CC"/>
                                </a:solidFill>
                                <a:latin typeface="Cambria Math" panose="02040503050406030204" pitchFamily="18" charset="0"/>
                                <a:cs typeface="Times New Roman" panose="02020603050405020304" pitchFamily="18" charset="0"/>
                              </a:rPr>
                              <m:t>57</m:t>
                            </m:r>
                          </m:num>
                          <m:den>
                            <m:r>
                              <a:rPr lang="es-PE" sz="1600" i="1">
                                <a:solidFill>
                                  <a:srgbClr val="0000CC"/>
                                </a:solidFill>
                                <a:latin typeface="Cambria Math" panose="02040503050406030204" pitchFamily="18" charset="0"/>
                                <a:cs typeface="Times New Roman" panose="02020603050405020304" pitchFamily="18" charset="0"/>
                              </a:rPr>
                              <m:t>115</m:t>
                            </m:r>
                          </m:den>
                        </m:f>
                      </m:e>
                    </m:rad>
                  </m:oMath>
                </a14:m>
                <a:r>
                  <a:rPr lang="es-PE" sz="16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con una potencia de 80%, usando una  prueba F con un nivel de significancia de 0.05 suponiendo un diseño equilibrado.</a:t>
                </a:r>
              </a:p>
            </p:txBody>
          </p:sp>
        </mc:Choice>
        <mc:Fallback xmlns="">
          <p:sp>
            <p:nvSpPr>
              <p:cNvPr id="2" name="Rectángulo 1"/>
              <p:cNvSpPr>
                <a:spLocks noRot="1" noChangeAspect="1" noMove="1" noResize="1" noEditPoints="1" noAdjustHandles="1" noChangeArrowheads="1" noChangeShapeType="1" noTextEdit="1"/>
              </p:cNvSpPr>
              <p:nvPr/>
            </p:nvSpPr>
            <p:spPr>
              <a:xfrm>
                <a:off x="1919536" y="1700808"/>
                <a:ext cx="8568952" cy="3124894"/>
              </a:xfrm>
              <a:prstGeom prst="rect">
                <a:avLst/>
              </a:prstGeom>
              <a:blipFill>
                <a:blip r:embed="rId2"/>
                <a:stretch>
                  <a:fillRect l="-427" r="-356" b="-3509"/>
                </a:stretch>
              </a:blipFill>
            </p:spPr>
            <p:txBody>
              <a:bodyPr/>
              <a:lstStyle/>
              <a:p>
                <a:r>
                  <a:rPr lang="es-PE">
                    <a:noFill/>
                  </a:rPr>
                  <a:t> </a:t>
                </a:r>
              </a:p>
            </p:txBody>
          </p:sp>
        </mc:Fallback>
      </mc:AlternateContent>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629726" y="365084"/>
            <a:ext cx="7092788" cy="338554"/>
          </a:xfrm>
          <a:prstGeom prst="rect">
            <a:avLst/>
          </a:prstGeom>
          <a:noFill/>
        </p:spPr>
        <p:txBody>
          <a:bodyPr wrap="square" rtlCol="0">
            <a:spAutoFit/>
          </a:bodyPr>
          <a:lstStyle/>
          <a:p>
            <a:pPr algn="ctr"/>
            <a:r>
              <a:rPr lang="es-PE" sz="16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600" dirty="0" smtClean="0">
                <a:solidFill>
                  <a:srgbClr val="0000FF"/>
                </a:solidFill>
                <a:latin typeface="Times New Roman" panose="02020603050405020304" pitchFamily="18" charset="0"/>
                <a:cs typeface="Times New Roman" panose="02020603050405020304" pitchFamily="18" charset="0"/>
              </a:rPr>
              <a:t>DE ANOVA</a:t>
            </a:r>
            <a:endParaRPr lang="es-PE" sz="1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59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79577" y="1340769"/>
            <a:ext cx="5964989" cy="4867237"/>
          </a:xfrm>
          <a:prstGeom prst="rect">
            <a:avLst/>
          </a:prstGeom>
        </p:spPr>
      </p:pic>
      <p:cxnSp>
        <p:nvCxnSpPr>
          <p:cNvPr id="6" name="Conector recto 5"/>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629726" y="365084"/>
            <a:ext cx="7092788" cy="338554"/>
          </a:xfrm>
          <a:prstGeom prst="rect">
            <a:avLst/>
          </a:prstGeom>
          <a:noFill/>
        </p:spPr>
        <p:txBody>
          <a:bodyPr wrap="square" rtlCol="0">
            <a:spAutoFit/>
          </a:bodyPr>
          <a:lstStyle/>
          <a:p>
            <a:pPr algn="ctr"/>
            <a:r>
              <a:rPr lang="es-PE" sz="16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600" dirty="0" smtClean="0">
                <a:solidFill>
                  <a:srgbClr val="0000FF"/>
                </a:solidFill>
                <a:latin typeface="Times New Roman" panose="02020603050405020304" pitchFamily="18" charset="0"/>
                <a:cs typeface="Times New Roman" panose="02020603050405020304" pitchFamily="18" charset="0"/>
              </a:rPr>
              <a:t>DE ANOVA</a:t>
            </a:r>
            <a:endParaRPr lang="es-PE" sz="1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252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03513" y="1772816"/>
            <a:ext cx="4695825" cy="3924300"/>
          </a:xfrm>
          <a:prstGeom prst="rect">
            <a:avLst/>
          </a:prstGeom>
        </p:spPr>
      </p:pic>
      <p:sp>
        <p:nvSpPr>
          <p:cNvPr id="3" name="Rectángulo 2"/>
          <p:cNvSpPr/>
          <p:nvPr/>
        </p:nvSpPr>
        <p:spPr>
          <a:xfrm>
            <a:off x="7101342" y="2708921"/>
            <a:ext cx="3240360" cy="1131079"/>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Los investigadores necesitan reclutar 28 sujetos, 7 sujetos por grupo, para este estudio.</a:t>
            </a:r>
            <a:endParaRPr lang="es-PE" sz="1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Conector recto 6"/>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629726" y="365084"/>
            <a:ext cx="7092788" cy="338554"/>
          </a:xfrm>
          <a:prstGeom prst="rect">
            <a:avLst/>
          </a:prstGeom>
          <a:noFill/>
        </p:spPr>
        <p:txBody>
          <a:bodyPr wrap="square" rtlCol="0">
            <a:spAutoFit/>
          </a:bodyPr>
          <a:lstStyle/>
          <a:p>
            <a:pPr algn="ctr"/>
            <a:r>
              <a:rPr lang="es-PE" sz="16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600" dirty="0" smtClean="0">
                <a:solidFill>
                  <a:srgbClr val="0000FF"/>
                </a:solidFill>
                <a:latin typeface="Times New Roman" panose="02020603050405020304" pitchFamily="18" charset="0"/>
                <a:cs typeface="Times New Roman" panose="02020603050405020304" pitchFamily="18" charset="0"/>
              </a:rPr>
              <a:t>DE ANOVA</a:t>
            </a:r>
            <a:endParaRPr lang="es-PE" sz="1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425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13502" y="1297717"/>
            <a:ext cx="8386955" cy="830997"/>
          </a:xfrm>
          <a:prstGeom prst="rect">
            <a:avLst/>
          </a:prstGeom>
        </p:spPr>
        <p:txBody>
          <a:bodyPr wrap="square">
            <a:spAutoFit/>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Desafortunadamente, los investigadores pueden darse el lujo de reclutar solo 20 sujetos. Quieren calcular el potencia correspondiente a este tamaño de muestra más pequeño.</a:t>
            </a:r>
            <a:endParaRPr lang="es-PE" sz="1600" dirty="0">
              <a:solidFill>
                <a:srgbClr val="0000CC"/>
              </a:solidFill>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3935761" y="2329450"/>
            <a:ext cx="4750551" cy="3617795"/>
          </a:xfrm>
          <a:prstGeom prst="rect">
            <a:avLst/>
          </a:prstGeom>
        </p:spPr>
      </p:pic>
      <p:cxnSp>
        <p:nvCxnSpPr>
          <p:cNvPr id="7" name="Conector recto 6"/>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629726" y="365084"/>
            <a:ext cx="7092788" cy="338554"/>
          </a:xfrm>
          <a:prstGeom prst="rect">
            <a:avLst/>
          </a:prstGeom>
          <a:noFill/>
        </p:spPr>
        <p:txBody>
          <a:bodyPr wrap="square" rtlCol="0">
            <a:spAutoFit/>
          </a:bodyPr>
          <a:lstStyle/>
          <a:p>
            <a:pPr algn="ctr"/>
            <a:r>
              <a:rPr lang="es-PE" sz="16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600" dirty="0" smtClean="0">
                <a:solidFill>
                  <a:srgbClr val="0000FF"/>
                </a:solidFill>
                <a:latin typeface="Times New Roman" panose="02020603050405020304" pitchFamily="18" charset="0"/>
                <a:cs typeface="Times New Roman" panose="02020603050405020304" pitchFamily="18" charset="0"/>
              </a:rPr>
              <a:t>DE ANOVA</a:t>
            </a:r>
            <a:endParaRPr lang="es-PE" sz="1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96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96A06408-CB71-4066-8D35-CF56CCA89F50}"/>
              </a:ext>
            </a:extLst>
          </p:cNvPr>
          <p:cNvGrpSpPr/>
          <p:nvPr/>
        </p:nvGrpSpPr>
        <p:grpSpPr>
          <a:xfrm>
            <a:off x="2012006" y="1340769"/>
            <a:ext cx="3559477" cy="4419901"/>
            <a:chOff x="360039" y="45276"/>
            <a:chExt cx="6757667" cy="796455"/>
          </a:xfrm>
        </p:grpSpPr>
        <p:sp>
          <p:nvSpPr>
            <p:cNvPr id="7" name="Rectángulo: esquinas redondeadas 6">
              <a:extLst>
                <a:ext uri="{FF2B5EF4-FFF2-40B4-BE49-F238E27FC236}">
                  <a16:creationId xmlns:a16="http://schemas.microsoft.com/office/drawing/2014/main" id="{2A2DE732-6BCF-4D81-BAFA-4FB5E233E721}"/>
                </a:ext>
              </a:extLst>
            </p:cNvPr>
            <p:cNvSpPr/>
            <p:nvPr/>
          </p:nvSpPr>
          <p:spPr>
            <a:xfrm>
              <a:off x="360039" y="45276"/>
              <a:ext cx="6757667" cy="796455"/>
            </a:xfrm>
            <a:prstGeom prst="round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Rectángulo: esquinas redondeadas 4">
              <a:extLst>
                <a:ext uri="{FF2B5EF4-FFF2-40B4-BE49-F238E27FC236}">
                  <a16:creationId xmlns:a16="http://schemas.microsoft.com/office/drawing/2014/main" id="{1C868F26-F7BF-43DE-B6CC-95C30ECE3033}"/>
                </a:ext>
              </a:extLst>
            </p:cNvPr>
            <p:cNvSpPr txBox="1"/>
            <p:nvPr/>
          </p:nvSpPr>
          <p:spPr>
            <a:xfrm>
              <a:off x="398919" y="84156"/>
              <a:ext cx="6679907" cy="718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73" tIns="0" rIns="209573" bIns="0" numCol="1" spcCol="1270" anchor="ctr" anchorCtr="0">
              <a:noAutofit/>
            </a:bodyPr>
            <a:lstStyle/>
            <a:p>
              <a:pPr marL="285750" indent="-285750" algn="just" defTabSz="622300">
                <a:lnSpc>
                  <a:spcPct val="150000"/>
                </a:lnSpc>
                <a:spcAft>
                  <a:spcPts val="0"/>
                </a:spcAft>
                <a:buFont typeface="Wingdings" panose="05000000000000000000" pitchFamily="2" charset="2"/>
                <a:buChar char="q"/>
              </a:pPr>
              <a:r>
                <a:rPr lang="es-PE" sz="1400" dirty="0">
                  <a:solidFill>
                    <a:schemeClr val="tx1"/>
                  </a:solidFill>
                  <a:latin typeface="Times New Roman" panose="02020603050405020304" pitchFamily="18" charset="0"/>
                  <a:cs typeface="Times New Roman" panose="02020603050405020304" pitchFamily="18" charset="0"/>
                </a:rPr>
                <a:t>El análisis de potencia y tamaño de la muestra (PSS) es un componente clave en el diseño de un estudio estadístico que utiliza pruebas de hipótesis para la inferencia.</a:t>
              </a:r>
            </a:p>
            <a:p>
              <a:pPr marL="285750" indent="-285750" algn="just" defTabSz="622300">
                <a:lnSpc>
                  <a:spcPct val="150000"/>
                </a:lnSpc>
                <a:spcAft>
                  <a:spcPts val="0"/>
                </a:spcAft>
                <a:buFont typeface="Wingdings" panose="05000000000000000000" pitchFamily="2" charset="2"/>
                <a:buChar char="q"/>
              </a:pPr>
              <a:r>
                <a:rPr lang="es-PE" sz="1400" dirty="0">
                  <a:solidFill>
                    <a:schemeClr val="tx1"/>
                  </a:solidFill>
                  <a:latin typeface="Times New Roman" panose="02020603050405020304" pitchFamily="18" charset="0"/>
                  <a:cs typeface="Times New Roman" panose="02020603050405020304" pitchFamily="18" charset="0"/>
                </a:rPr>
                <a:t>Tiene por finalidad determinar la asignación óptima de los recursos del estudio para aumentar la probabilidad de éxito en la consecución de un objetivo de estudio</a:t>
              </a:r>
            </a:p>
          </p:txBody>
        </p:sp>
      </p:grpSp>
      <p:pic>
        <p:nvPicPr>
          <p:cNvPr id="9" name="Picture 2" descr="Pin en Dibujos y vectores">
            <a:extLst>
              <a:ext uri="{FF2B5EF4-FFF2-40B4-BE49-F238E27FC236}">
                <a16:creationId xmlns:a16="http://schemas.microsoft.com/office/drawing/2014/main" id="{55735B53-8E9D-4BD0-A784-92EED6697C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4113" y="3094227"/>
            <a:ext cx="1080485" cy="2204864"/>
          </a:xfrm>
          <a:prstGeom prst="rect">
            <a:avLst/>
          </a:prstGeom>
          <a:noFill/>
          <a:extLst>
            <a:ext uri="{909E8E84-426E-40DD-AFC4-6F175D3DCCD1}">
              <a14:hiddenFill xmlns:a14="http://schemas.microsoft.com/office/drawing/2010/main">
                <a:solidFill>
                  <a:srgbClr val="FFFFFF"/>
                </a:solidFill>
              </a14:hiddenFill>
            </a:ext>
          </a:extLst>
        </p:spPr>
      </p:pic>
      <p:sp>
        <p:nvSpPr>
          <p:cNvPr id="2" name="Bocadillo nube: nube 1">
            <a:extLst>
              <a:ext uri="{FF2B5EF4-FFF2-40B4-BE49-F238E27FC236}">
                <a16:creationId xmlns:a16="http://schemas.microsoft.com/office/drawing/2014/main" id="{CAF8CFB4-9010-4014-A054-FB95722C8BB6}"/>
              </a:ext>
            </a:extLst>
          </p:cNvPr>
          <p:cNvSpPr/>
          <p:nvPr/>
        </p:nvSpPr>
        <p:spPr>
          <a:xfrm>
            <a:off x="6852634" y="1117083"/>
            <a:ext cx="3410092" cy="177113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a:solidFill>
                  <a:schemeClr val="tx1"/>
                </a:solidFill>
                <a:latin typeface="Times New Roman" panose="02020603050405020304" pitchFamily="18" charset="0"/>
                <a:cs typeface="Times New Roman" panose="02020603050405020304" pitchFamily="18" charset="0"/>
              </a:rPr>
              <a:t>¿Cuántos sujetos necesitamos en un estudio para alcanzar sus objetivos de investigación?</a:t>
            </a:r>
          </a:p>
        </p:txBody>
      </p:sp>
      <p:cxnSp>
        <p:nvCxnSpPr>
          <p:cNvPr id="12" name="Conector recto 11"/>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3" name="CuadroTexto 12"/>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INTRODUCCIÓN</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240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75520" y="1227537"/>
            <a:ext cx="8424936" cy="1200329"/>
          </a:xfrm>
          <a:prstGeom prst="rect">
            <a:avLst/>
          </a:prstGeom>
        </p:spPr>
        <p:txBody>
          <a:bodyPr wrap="square">
            <a:spAutoFit/>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Los investigadores no están satisfechos con un poder tan bajo. Ahora les gustaría calcular el tamaño del efecto más pequeño y la correspondiente varianza de las medias que se pueden detectar con el poder de 80% y el tamaño de la muestra de 20.</a:t>
            </a:r>
            <a:endParaRPr lang="es-PE" sz="16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1775520" y="2567224"/>
            <a:ext cx="4251934" cy="3533650"/>
          </a:xfrm>
          <a:prstGeom prst="rect">
            <a:avLst/>
          </a:prstGeom>
        </p:spPr>
      </p:pic>
      <p:sp>
        <p:nvSpPr>
          <p:cNvPr id="4" name="Rectángulo 3"/>
          <p:cNvSpPr/>
          <p:nvPr/>
        </p:nvSpPr>
        <p:spPr>
          <a:xfrm>
            <a:off x="6986607" y="3140968"/>
            <a:ext cx="3312368" cy="1569660"/>
          </a:xfrm>
          <a:prstGeom prst="rect">
            <a:avLst/>
          </a:prstGeom>
        </p:spPr>
        <p:txBody>
          <a:bodyPr wrap="square">
            <a:spAutoFit/>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El tamaño del efecto detectable más pequeño es 0,8353, con un valor correspondiente de la varianza entre grupos de 80.2329.</a:t>
            </a:r>
            <a:endParaRPr lang="es-PE" sz="16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8" name="Conector recto 7"/>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629726" y="365084"/>
            <a:ext cx="7092788" cy="338554"/>
          </a:xfrm>
          <a:prstGeom prst="rect">
            <a:avLst/>
          </a:prstGeom>
          <a:noFill/>
        </p:spPr>
        <p:txBody>
          <a:bodyPr wrap="square" rtlCol="0">
            <a:spAutoFit/>
          </a:bodyPr>
          <a:lstStyle/>
          <a:p>
            <a:pPr algn="ctr"/>
            <a:r>
              <a:rPr lang="es-PE" sz="1600" dirty="0">
                <a:solidFill>
                  <a:srgbClr val="0000FF"/>
                </a:solidFill>
                <a:latin typeface="Times New Roman" panose="02020603050405020304" pitchFamily="18" charset="0"/>
                <a:cs typeface="Times New Roman" panose="02020603050405020304" pitchFamily="18" charset="0"/>
              </a:rPr>
              <a:t>ANÁLISIS DE LA POTENCIA PARA LA PRUEBA </a:t>
            </a:r>
            <a:r>
              <a:rPr lang="es-PE" sz="1600" dirty="0" smtClean="0">
                <a:solidFill>
                  <a:srgbClr val="0000FF"/>
                </a:solidFill>
                <a:latin typeface="Times New Roman" panose="02020603050405020304" pitchFamily="18" charset="0"/>
                <a:cs typeface="Times New Roman" panose="02020603050405020304" pitchFamily="18" charset="0"/>
              </a:rPr>
              <a:t>DE ANOVA</a:t>
            </a:r>
            <a:endParaRPr lang="es-PE" sz="1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225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59697" y="1628801"/>
            <a:ext cx="7920880" cy="3619517"/>
          </a:xfrm>
          <a:prstGeom prst="rect">
            <a:avLst/>
          </a:prstGeom>
        </p:spPr>
        <p:txBody>
          <a:bodyPr wrap="square">
            <a:spAutoFit/>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Considere un estudio hipotético cuyo objetivo es investigar el efecto del tiempo promedio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dedicado por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día de ejercicio sobre el IMC, medido en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kg/m2</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El parámetro de interés es el coeficiente de pendiente b</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que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mide el efecto del ejercicio sobre el IMC</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s-ES" dirty="0">
                <a:solidFill>
                  <a:srgbClr val="0000CC"/>
                </a:solidFill>
                <a:latin typeface="Times New Roman" panose="02020603050405020304" pitchFamily="18" charset="0"/>
                <a:cs typeface="Times New Roman" panose="02020603050405020304" pitchFamily="18" charset="0"/>
              </a:rPr>
              <a:t>Deseamos calcular el tamaño de muestra requerido para detectar una caída en el IMC de 0.1 </a:t>
            </a:r>
            <a:r>
              <a:rPr lang="es-ES" dirty="0" smtClean="0">
                <a:solidFill>
                  <a:srgbClr val="0000CC"/>
                </a:solidFill>
                <a:latin typeface="Times New Roman" panose="02020603050405020304" pitchFamily="18" charset="0"/>
                <a:cs typeface="Times New Roman" panose="02020603050405020304" pitchFamily="18" charset="0"/>
              </a:rPr>
              <a:t>kg/m2 </a:t>
            </a:r>
            <a:r>
              <a:rPr lang="es-ES" dirty="0">
                <a:solidFill>
                  <a:srgbClr val="0000CC"/>
                </a:solidFill>
                <a:latin typeface="Times New Roman" panose="02020603050405020304" pitchFamily="18" charset="0"/>
                <a:cs typeface="Times New Roman" panose="02020603050405020304" pitchFamily="18" charset="0"/>
              </a:rPr>
              <a:t>por </a:t>
            </a:r>
            <a:r>
              <a:rPr lang="es-ES" dirty="0" smtClean="0">
                <a:solidFill>
                  <a:srgbClr val="0000CC"/>
                </a:solidFill>
                <a:latin typeface="Times New Roman" panose="02020603050405020304" pitchFamily="18" charset="0"/>
                <a:cs typeface="Times New Roman" panose="02020603050405020304" pitchFamily="18" charset="0"/>
              </a:rPr>
              <a:t>minuto de </a:t>
            </a:r>
            <a:r>
              <a:rPr lang="es-ES" dirty="0">
                <a:solidFill>
                  <a:srgbClr val="0000CC"/>
                </a:solidFill>
                <a:latin typeface="Times New Roman" panose="02020603050405020304" pitchFamily="18" charset="0"/>
                <a:cs typeface="Times New Roman" panose="02020603050405020304" pitchFamily="18" charset="0"/>
              </a:rPr>
              <a:t>ejercicio, con un 80 % de potencia utilizando una prueba bilateral </a:t>
            </a:r>
            <a:r>
              <a:rPr lang="es-ES" dirty="0" smtClean="0">
                <a:solidFill>
                  <a:srgbClr val="0000CC"/>
                </a:solidFill>
                <a:latin typeface="Times New Roman" panose="02020603050405020304" pitchFamily="18" charset="0"/>
                <a:cs typeface="Times New Roman" panose="02020603050405020304" pitchFamily="18" charset="0"/>
              </a:rPr>
              <a:t>con un nivel de significancia de 0,05. Asumimos </a:t>
            </a:r>
            <a:r>
              <a:rPr lang="es-ES" dirty="0">
                <a:solidFill>
                  <a:srgbClr val="0000CC"/>
                </a:solidFill>
                <a:latin typeface="Times New Roman" panose="02020603050405020304" pitchFamily="18" charset="0"/>
                <a:cs typeface="Times New Roman" panose="02020603050405020304" pitchFamily="18" charset="0"/>
              </a:rPr>
              <a:t>una desviación estándar de </a:t>
            </a:r>
            <a:r>
              <a:rPr lang="es-ES" dirty="0" smtClean="0">
                <a:solidFill>
                  <a:srgbClr val="0000CC"/>
                </a:solidFill>
                <a:latin typeface="Times New Roman" panose="02020603050405020304" pitchFamily="18" charset="0"/>
                <a:cs typeface="Times New Roman" panose="02020603050405020304" pitchFamily="18" charset="0"/>
              </a:rPr>
              <a:t>10 minutos </a:t>
            </a:r>
            <a:r>
              <a:rPr lang="es-ES" dirty="0">
                <a:solidFill>
                  <a:srgbClr val="0000CC"/>
                </a:solidFill>
                <a:latin typeface="Times New Roman" panose="02020603050405020304" pitchFamily="18" charset="0"/>
                <a:cs typeface="Times New Roman" panose="02020603050405020304" pitchFamily="18" charset="0"/>
              </a:rPr>
              <a:t>de tiempo dedicado al ejercicio</a:t>
            </a:r>
            <a:endParaRPr lang="es-PE" dirty="0">
              <a:solidFill>
                <a:srgbClr val="0000CC"/>
              </a:solidFill>
              <a:latin typeface="Times New Roman" panose="02020603050405020304" pitchFamily="18" charset="0"/>
              <a:cs typeface="Times New Roman" panose="02020603050405020304" pitchFamily="18" charset="0"/>
            </a:endParaRP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PE" sz="1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Conector recto 5"/>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215680" y="325327"/>
            <a:ext cx="7704856"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LA PRUEBA DE UNA PENDIENTE EN UN MODELO DE REGRESIÓN LIINEAL SIMPLE</a:t>
            </a:r>
          </a:p>
        </p:txBody>
      </p:sp>
    </p:spTree>
    <p:extLst>
      <p:ext uri="{BB962C8B-B14F-4D97-AF65-F5344CB8AC3E}">
        <p14:creationId xmlns:p14="http://schemas.microsoft.com/office/powerpoint/2010/main" val="2987447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63552" y="1412776"/>
            <a:ext cx="6252492" cy="4581500"/>
          </a:xfrm>
          <a:prstGeom prst="rect">
            <a:avLst/>
          </a:prstGeom>
        </p:spPr>
      </p:pic>
      <p:cxnSp>
        <p:nvCxnSpPr>
          <p:cNvPr id="5" name="Conector recto 4"/>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215680" y="325327"/>
            <a:ext cx="7704856"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LA PRUEBA DE UNA PENDIENTE EN UN MODELO DE REGRESIÓN LIINEAL SIMPLE</a:t>
            </a:r>
          </a:p>
        </p:txBody>
      </p:sp>
    </p:spTree>
    <p:extLst>
      <p:ext uri="{BB962C8B-B14F-4D97-AF65-F5344CB8AC3E}">
        <p14:creationId xmlns:p14="http://schemas.microsoft.com/office/powerpoint/2010/main" val="42090863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5520" y="1340769"/>
            <a:ext cx="5010150" cy="4562475"/>
          </a:xfrm>
          <a:prstGeom prst="rect">
            <a:avLst/>
          </a:prstGeom>
        </p:spPr>
      </p:pic>
      <p:cxnSp>
        <p:nvCxnSpPr>
          <p:cNvPr id="6" name="Conector recto 5"/>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215680" y="325327"/>
            <a:ext cx="7704856" cy="461665"/>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LA PRUEBA DE UNA PENDIENTE EN UN MODELO DE REGRESIÓN LIINEAL SIMPLE</a:t>
            </a:r>
          </a:p>
        </p:txBody>
      </p:sp>
    </p:spTree>
    <p:extLst>
      <p:ext uri="{BB962C8B-B14F-4D97-AF65-F5344CB8AC3E}">
        <p14:creationId xmlns:p14="http://schemas.microsoft.com/office/powerpoint/2010/main" val="31800020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07568" y="1412777"/>
            <a:ext cx="7992888" cy="3554819"/>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Considere un estudio hipotético cuyo objetivo es investigar el efecto de la aptitud verbal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y extraversión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en las ventas, controlando por edad, educación y experiencia previa</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a:t>
            </a:r>
            <a:r>
              <a:rPr lang="es-ES" dirty="0">
                <a:solidFill>
                  <a:srgbClr val="0000CC"/>
                </a:solidFill>
                <a:latin typeface="Times New Roman" panose="02020603050405020304" pitchFamily="18" charset="0"/>
                <a:cs typeface="Times New Roman" panose="02020603050405020304" pitchFamily="18" charset="0"/>
              </a:rPr>
              <a:t>Suponga que las cinco variables (aptitud verbal, extroversión, edad, educación y experiencia previa) </a:t>
            </a:r>
            <a:r>
              <a:rPr lang="es-ES" dirty="0" smtClean="0">
                <a:solidFill>
                  <a:srgbClr val="0000CC"/>
                </a:solidFill>
                <a:latin typeface="Times New Roman" panose="02020603050405020304" pitchFamily="18" charset="0"/>
                <a:cs typeface="Times New Roman" panose="02020603050405020304" pitchFamily="18" charset="0"/>
              </a:rPr>
              <a:t>explican </a:t>
            </a:r>
            <a:r>
              <a:rPr lang="es-ES" dirty="0">
                <a:solidFill>
                  <a:srgbClr val="0000CC"/>
                </a:solidFill>
                <a:latin typeface="Times New Roman" panose="02020603050405020304" pitchFamily="18" charset="0"/>
                <a:cs typeface="Times New Roman" panose="02020603050405020304" pitchFamily="18" charset="0"/>
              </a:rPr>
              <a:t>alrededor del 10% de la varianza de las ventas y que las tres variables de control—edad, educación, y experiencia </a:t>
            </a:r>
            <a:r>
              <a:rPr lang="es-ES" dirty="0" smtClean="0">
                <a:solidFill>
                  <a:srgbClr val="0000CC"/>
                </a:solidFill>
                <a:latin typeface="Times New Roman" panose="02020603050405020304" pitchFamily="18" charset="0"/>
                <a:cs typeface="Times New Roman" panose="02020603050405020304" pitchFamily="18" charset="0"/>
              </a:rPr>
              <a:t>previa—</a:t>
            </a:r>
            <a:r>
              <a:rPr lang="es-ES" dirty="0">
                <a:solidFill>
                  <a:srgbClr val="0000CC"/>
                </a:solidFill>
                <a:latin typeface="Times New Roman" panose="02020603050405020304" pitchFamily="18" charset="0"/>
                <a:cs typeface="Times New Roman" panose="02020603050405020304" pitchFamily="18" charset="0"/>
              </a:rPr>
              <a:t>explican alrededor del 6% de la varianza de las ventas. Queremos calcular la potencia </a:t>
            </a:r>
            <a:r>
              <a:rPr lang="es-ES" dirty="0" smtClean="0">
                <a:solidFill>
                  <a:srgbClr val="0000CC"/>
                </a:solidFill>
                <a:latin typeface="Times New Roman" panose="02020603050405020304" pitchFamily="18" charset="0"/>
                <a:cs typeface="Times New Roman" panose="02020603050405020304" pitchFamily="18" charset="0"/>
              </a:rPr>
              <a:t>para detectar </a:t>
            </a:r>
            <a:r>
              <a:rPr lang="es-ES" dirty="0">
                <a:solidFill>
                  <a:srgbClr val="0000CC"/>
                </a:solidFill>
                <a:latin typeface="Times New Roman" panose="02020603050405020304" pitchFamily="18" charset="0"/>
                <a:cs typeface="Times New Roman" panose="02020603050405020304" pitchFamily="18" charset="0"/>
              </a:rPr>
              <a:t>un cambio del 4% en el R</a:t>
            </a:r>
            <a:r>
              <a:rPr lang="es-ES" baseline="30000" dirty="0">
                <a:solidFill>
                  <a:srgbClr val="0000CC"/>
                </a:solidFill>
                <a:latin typeface="Times New Roman" panose="02020603050405020304" pitchFamily="18" charset="0"/>
                <a:cs typeface="Times New Roman" panose="02020603050405020304" pitchFamily="18" charset="0"/>
              </a:rPr>
              <a:t>2</a:t>
            </a:r>
            <a:r>
              <a:rPr lang="es-ES" dirty="0">
                <a:solidFill>
                  <a:srgbClr val="0000CC"/>
                </a:solidFill>
                <a:latin typeface="Times New Roman" panose="02020603050405020304" pitchFamily="18" charset="0"/>
                <a:cs typeface="Times New Roman" panose="02020603050405020304" pitchFamily="18" charset="0"/>
              </a:rPr>
              <a:t> tras sumar las dos </a:t>
            </a:r>
            <a:r>
              <a:rPr lang="es-ES" dirty="0" smtClean="0">
                <a:solidFill>
                  <a:srgbClr val="0000CC"/>
                </a:solidFill>
                <a:latin typeface="Times New Roman" panose="02020603050405020304" pitchFamily="18" charset="0"/>
                <a:cs typeface="Times New Roman" panose="02020603050405020304" pitchFamily="18" charset="0"/>
              </a:rPr>
              <a:t>variables testeadas, actitud verbal y extraversión al modelo, con 100 sujetos a un nivel de significancia de 0,05.</a:t>
            </a:r>
            <a:endPar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PE" sz="1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 name="Conector recto 4"/>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143672" y="484329"/>
            <a:ext cx="7704856" cy="276999"/>
          </a:xfrm>
          <a:prstGeom prst="rect">
            <a:avLst/>
          </a:prstGeom>
          <a:noFill/>
        </p:spPr>
        <p:txBody>
          <a:bodyPr wrap="square" rtlCol="0">
            <a:spAutoFit/>
          </a:bodyPr>
          <a:lstStyle/>
          <a:p>
            <a:pPr algn="ctr"/>
            <a:r>
              <a:rPr lang="es-PE" sz="1200" dirty="0" smtClean="0">
                <a:solidFill>
                  <a:srgbClr val="0000FF"/>
                </a:solidFill>
                <a:latin typeface="Times New Roman" panose="02020603050405020304" pitchFamily="18" charset="0"/>
                <a:cs typeface="Times New Roman" panose="02020603050405020304" pitchFamily="18" charset="0"/>
              </a:rPr>
              <a:t>POTENCIA DE LA PRUEBA PARA ESTIMAR EL </a:t>
            </a:r>
            <a:r>
              <a:rPr lang="es-PE" sz="1200" dirty="0">
                <a:solidFill>
                  <a:srgbClr val="0000FF"/>
                </a:solidFill>
                <a:latin typeface="Times New Roman" panose="02020603050405020304" pitchFamily="18" charset="0"/>
                <a:cs typeface="Times New Roman" panose="02020603050405020304" pitchFamily="18" charset="0"/>
              </a:rPr>
              <a:t>R</a:t>
            </a:r>
            <a:r>
              <a:rPr lang="es-PE" sz="1200" baseline="30000" dirty="0">
                <a:solidFill>
                  <a:srgbClr val="0000FF"/>
                </a:solidFill>
                <a:latin typeface="Times New Roman" panose="02020603050405020304" pitchFamily="18" charset="0"/>
                <a:cs typeface="Times New Roman" panose="02020603050405020304" pitchFamily="18" charset="0"/>
              </a:rPr>
              <a:t>2</a:t>
            </a:r>
            <a:r>
              <a:rPr lang="es-PE" sz="1200" dirty="0">
                <a:solidFill>
                  <a:srgbClr val="0000FF"/>
                </a:solidFill>
                <a:latin typeface="Times New Roman" panose="02020603050405020304" pitchFamily="18" charset="0"/>
                <a:cs typeface="Times New Roman" panose="02020603050405020304" pitchFamily="18" charset="0"/>
              </a:rPr>
              <a:t> EN UN MODELO DE REGRESIÓN LINEAL MÚLTIPLE</a:t>
            </a:r>
            <a:r>
              <a:rPr lang="es-PE" sz="1200" dirty="0" smtClean="0">
                <a:solidFill>
                  <a:srgbClr val="0000FF"/>
                </a:solidFill>
                <a:latin typeface="Times New Roman" panose="02020603050405020304" pitchFamily="18" charset="0"/>
                <a:cs typeface="Times New Roman" panose="02020603050405020304" pitchFamily="18" charset="0"/>
              </a:rPr>
              <a:t> </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3187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7529" y="1215442"/>
            <a:ext cx="5838031" cy="4618496"/>
          </a:xfrm>
          <a:prstGeom prst="rect">
            <a:avLst/>
          </a:prstGeom>
        </p:spPr>
      </p:pic>
      <p:cxnSp>
        <p:nvCxnSpPr>
          <p:cNvPr id="6" name="Conector recto 5"/>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143672" y="484329"/>
            <a:ext cx="7704856" cy="276999"/>
          </a:xfrm>
          <a:prstGeom prst="rect">
            <a:avLst/>
          </a:prstGeom>
          <a:noFill/>
        </p:spPr>
        <p:txBody>
          <a:bodyPr wrap="square" rtlCol="0">
            <a:spAutoFit/>
          </a:bodyPr>
          <a:lstStyle/>
          <a:p>
            <a:pPr algn="ctr"/>
            <a:r>
              <a:rPr lang="es-PE" sz="1200" dirty="0" smtClean="0">
                <a:solidFill>
                  <a:srgbClr val="0000FF"/>
                </a:solidFill>
                <a:latin typeface="Times New Roman" panose="02020603050405020304" pitchFamily="18" charset="0"/>
                <a:cs typeface="Times New Roman" panose="02020603050405020304" pitchFamily="18" charset="0"/>
              </a:rPr>
              <a:t>POTENCIA DE LA PRUEBA PARA ESTIMAR EL </a:t>
            </a:r>
            <a:r>
              <a:rPr lang="es-PE" sz="1200" dirty="0">
                <a:solidFill>
                  <a:srgbClr val="0000FF"/>
                </a:solidFill>
                <a:latin typeface="Times New Roman" panose="02020603050405020304" pitchFamily="18" charset="0"/>
                <a:cs typeface="Times New Roman" panose="02020603050405020304" pitchFamily="18" charset="0"/>
              </a:rPr>
              <a:t>R</a:t>
            </a:r>
            <a:r>
              <a:rPr lang="es-PE" sz="1200" baseline="30000" dirty="0">
                <a:solidFill>
                  <a:srgbClr val="0000FF"/>
                </a:solidFill>
                <a:latin typeface="Times New Roman" panose="02020603050405020304" pitchFamily="18" charset="0"/>
                <a:cs typeface="Times New Roman" panose="02020603050405020304" pitchFamily="18" charset="0"/>
              </a:rPr>
              <a:t>2</a:t>
            </a:r>
            <a:r>
              <a:rPr lang="es-PE" sz="1200" dirty="0">
                <a:solidFill>
                  <a:srgbClr val="0000FF"/>
                </a:solidFill>
                <a:latin typeface="Times New Roman" panose="02020603050405020304" pitchFamily="18" charset="0"/>
                <a:cs typeface="Times New Roman" panose="02020603050405020304" pitchFamily="18" charset="0"/>
              </a:rPr>
              <a:t> EN UN MODELO DE REGRESIÓN LINEAL MÚLTIPLE</a:t>
            </a:r>
            <a:r>
              <a:rPr lang="es-PE" sz="1200" dirty="0" smtClean="0">
                <a:solidFill>
                  <a:srgbClr val="0000FF"/>
                </a:solidFill>
                <a:latin typeface="Times New Roman" panose="02020603050405020304" pitchFamily="18" charset="0"/>
                <a:cs typeface="Times New Roman" panose="02020603050405020304" pitchFamily="18" charset="0"/>
              </a:rPr>
              <a:t> </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771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5520" y="1556793"/>
            <a:ext cx="5676900" cy="4162425"/>
          </a:xfrm>
          <a:prstGeom prst="rect">
            <a:avLst/>
          </a:prstGeom>
        </p:spPr>
      </p:pic>
      <p:sp>
        <p:nvSpPr>
          <p:cNvPr id="3" name="CuadroTexto 2"/>
          <p:cNvSpPr txBox="1"/>
          <p:nvPr/>
        </p:nvSpPr>
        <p:spPr>
          <a:xfrm>
            <a:off x="8112224" y="2852937"/>
            <a:ext cx="2304256" cy="923330"/>
          </a:xfrm>
          <a:prstGeom prst="rect">
            <a:avLst/>
          </a:prstGeom>
          <a:noFill/>
        </p:spPr>
        <p:txBody>
          <a:bodyPr wrap="square" rtlCol="0">
            <a:spAutoFit/>
          </a:bodyPr>
          <a:lstStyle/>
          <a:p>
            <a:pPr algn="just"/>
            <a:r>
              <a:rPr lang="es-PE" dirty="0" smtClean="0">
                <a:solidFill>
                  <a:srgbClr val="0000CC"/>
                </a:solidFill>
                <a:latin typeface="Times New Roman" panose="02020603050405020304" pitchFamily="18" charset="0"/>
                <a:cs typeface="Times New Roman" panose="02020603050405020304" pitchFamily="18" charset="0"/>
              </a:rPr>
              <a:t>La potencia alcanzada es de alrededor del 44%</a:t>
            </a:r>
            <a:endParaRPr lang="es-PE" dirty="0">
              <a:solidFill>
                <a:srgbClr val="0000CC"/>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smtClean="0">
                <a:solidFill>
                  <a:srgbClr val="0000FF"/>
                </a:solidFill>
                <a:latin typeface="Times New Roman" panose="02020603050405020304" pitchFamily="18" charset="0"/>
                <a:cs typeface="Times New Roman" panose="02020603050405020304" pitchFamily="18" charset="0"/>
              </a:rPr>
              <a:t>POTENCIA DE LA PRUEBA PARA ESTIMAR EL </a:t>
            </a:r>
            <a:r>
              <a:rPr lang="es-PE" sz="1200" dirty="0">
                <a:solidFill>
                  <a:srgbClr val="0000FF"/>
                </a:solidFill>
                <a:latin typeface="Times New Roman" panose="02020603050405020304" pitchFamily="18" charset="0"/>
                <a:cs typeface="Times New Roman" panose="02020603050405020304" pitchFamily="18" charset="0"/>
              </a:rPr>
              <a:t>R</a:t>
            </a:r>
            <a:r>
              <a:rPr lang="es-PE" sz="1200" baseline="30000" dirty="0">
                <a:solidFill>
                  <a:srgbClr val="0000FF"/>
                </a:solidFill>
                <a:latin typeface="Times New Roman" panose="02020603050405020304" pitchFamily="18" charset="0"/>
                <a:cs typeface="Times New Roman" panose="02020603050405020304" pitchFamily="18" charset="0"/>
              </a:rPr>
              <a:t>2</a:t>
            </a:r>
            <a:r>
              <a:rPr lang="es-PE" sz="1200" dirty="0">
                <a:solidFill>
                  <a:srgbClr val="0000FF"/>
                </a:solidFill>
                <a:latin typeface="Times New Roman" panose="02020603050405020304" pitchFamily="18" charset="0"/>
                <a:cs typeface="Times New Roman" panose="02020603050405020304" pitchFamily="18" charset="0"/>
              </a:rPr>
              <a:t> EN UN MODELO DE REGRESIÓN LINEAL MÚLTIPLE</a:t>
            </a:r>
            <a:r>
              <a:rPr lang="es-PE" sz="1200" dirty="0" smtClean="0">
                <a:solidFill>
                  <a:srgbClr val="0000FF"/>
                </a:solidFill>
                <a:latin typeface="Times New Roman" panose="02020603050405020304" pitchFamily="18" charset="0"/>
                <a:cs typeface="Times New Roman" panose="02020603050405020304" pitchFamily="18" charset="0"/>
              </a:rPr>
              <a:t> </a:t>
            </a:r>
            <a:endParaRPr lang="es-PE" sz="1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255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63552" y="1284542"/>
            <a:ext cx="8136904" cy="1569660"/>
          </a:xfrm>
          <a:prstGeom prst="rect">
            <a:avLst/>
          </a:prstGeom>
        </p:spPr>
        <p:txBody>
          <a:bodyPr wrap="square">
            <a:spAutoFit/>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Considere un estudio que investiga la efectividad de un nuevo antibiótico tópico para el tratamiento de infecciones de la piel. </a:t>
            </a:r>
            <a:r>
              <a:rPr lang="es-ES" sz="1600" dirty="0">
                <a:solidFill>
                  <a:srgbClr val="0000CC"/>
                </a:solidFill>
                <a:latin typeface="Times New Roman" panose="02020603050405020304" pitchFamily="18" charset="0"/>
                <a:cs typeface="Times New Roman" panose="02020603050405020304" pitchFamily="18" charset="0"/>
              </a:rPr>
              <a:t>Supongamos que en estudios previos del tratamiento, observamos las siguientes proporciones de casos tratados con éxito a diferentes dosis. Podemos suponer que estos representan la probabilidad de un tratamiento exitoso para cada dosis</a:t>
            </a:r>
            <a:endParaRPr lang="es-PE" sz="16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5348276" y="2968805"/>
            <a:ext cx="1647825" cy="1133475"/>
          </a:xfrm>
          <a:prstGeom prst="rect">
            <a:avLst/>
          </a:prstGeom>
        </p:spPr>
      </p:pic>
      <p:sp>
        <p:nvSpPr>
          <p:cNvPr id="4" name="Rectángulo 3"/>
          <p:cNvSpPr/>
          <p:nvPr/>
        </p:nvSpPr>
        <p:spPr>
          <a:xfrm>
            <a:off x="2097294" y="4261123"/>
            <a:ext cx="8244408" cy="1823576"/>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Deseamos determinar el tamaño de muestra mínimo requerido para un ensayo clínico diseñado para detectar un</a:t>
            </a:r>
            <a:endParaRPr lang="es-PE" sz="1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tendencia de dosis-respuesta con una potencia del 80 % usando una prueba de </a:t>
            </a:r>
            <a:r>
              <a:rPr lang="es-ES" sz="1400" dirty="0" err="1">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Cochran-Armitage</a:t>
            </a:r>
            <a:r>
              <a:rPr lang="es-ES"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bilateral a un nivel de significancia de 0,05. Para calcular el tamaño de muestra requerido, especificamos los valores 0.80, 0.85 y 0.90 como probabilidades de éxito para cada una de las tres dosis después. Omitimos el alfa (0.05) y </a:t>
            </a:r>
            <a:r>
              <a:rPr lang="es-ES" sz="1400" dirty="0" err="1">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power</a:t>
            </a:r>
            <a:r>
              <a:rPr lang="es-ES"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(0.8) porque los valores especificados son sus valores predeterminados.</a:t>
            </a:r>
            <a:endParaRPr lang="es-PE" sz="1400" dirty="0">
              <a:solidFill>
                <a:srgbClr val="0000CC"/>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UNA PRUEBA DE TENDENCIA DE COCHRAN - ARMITAGE</a:t>
            </a:r>
          </a:p>
        </p:txBody>
      </p:sp>
    </p:spTree>
    <p:extLst>
      <p:ext uri="{BB962C8B-B14F-4D97-AF65-F5344CB8AC3E}">
        <p14:creationId xmlns:p14="http://schemas.microsoft.com/office/powerpoint/2010/main" val="2820086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500952" y="2245723"/>
            <a:ext cx="3699504" cy="2537270"/>
          </a:xfrm>
          <a:prstGeom prst="rect">
            <a:avLst/>
          </a:prstGeom>
        </p:spPr>
      </p:pic>
      <p:pic>
        <p:nvPicPr>
          <p:cNvPr id="3" name="Imagen 2"/>
          <p:cNvPicPr>
            <a:picLocks noChangeAspect="1"/>
          </p:cNvPicPr>
          <p:nvPr/>
        </p:nvPicPr>
        <p:blipFill>
          <a:blip r:embed="rId3"/>
          <a:stretch>
            <a:fillRect/>
          </a:stretch>
        </p:blipFill>
        <p:spPr>
          <a:xfrm>
            <a:off x="1955540" y="2060849"/>
            <a:ext cx="3672408" cy="2694559"/>
          </a:xfrm>
          <a:prstGeom prst="rect">
            <a:avLst/>
          </a:prstGeom>
        </p:spPr>
      </p:pic>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UNA PRUEBA DE TENDENCIA DE COCHRAN - ARMITAGE</a:t>
            </a:r>
          </a:p>
        </p:txBody>
      </p:sp>
    </p:spTree>
    <p:extLst>
      <p:ext uri="{BB962C8B-B14F-4D97-AF65-F5344CB8AC3E}">
        <p14:creationId xmlns:p14="http://schemas.microsoft.com/office/powerpoint/2010/main" val="1622868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5520" y="1484784"/>
            <a:ext cx="4781550" cy="4495800"/>
          </a:xfrm>
          <a:prstGeom prst="rect">
            <a:avLst/>
          </a:prstGeom>
        </p:spPr>
      </p:pic>
      <p:sp>
        <p:nvSpPr>
          <p:cNvPr id="3" name="Rectángulo 2"/>
          <p:cNvSpPr/>
          <p:nvPr/>
        </p:nvSpPr>
        <p:spPr>
          <a:xfrm>
            <a:off x="6996100" y="2474648"/>
            <a:ext cx="3222104" cy="2516073"/>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Se debe obtener una muestra total de 597 individuos, 199 individuos por grupo, para detectar una tendencia lineal en la probabilidad de un tratamiento exitoso con una potencia del 80 % usando un </a:t>
            </a:r>
            <a:r>
              <a:rPr lang="es-ES" sz="1400" dirty="0" err="1">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Cochran-Armitage</a:t>
            </a:r>
            <a:r>
              <a:rPr lang="es-ES"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de dos colas </a:t>
            </a:r>
            <a:r>
              <a:rPr lang="es-PE"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a un nivel de significancia de 0,05</a:t>
            </a:r>
            <a:endParaRPr lang="es-PE" sz="1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UNA PRUEBA DE TENDENCIA DE COCHRAN - ARMITAGE</a:t>
            </a:r>
          </a:p>
        </p:txBody>
      </p:sp>
    </p:spTree>
    <p:extLst>
      <p:ext uri="{BB962C8B-B14F-4D97-AF65-F5344CB8AC3E}">
        <p14:creationId xmlns:p14="http://schemas.microsoft.com/office/powerpoint/2010/main" val="31768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96A06408-CB71-4066-8D35-CF56CCA89F50}"/>
              </a:ext>
            </a:extLst>
          </p:cNvPr>
          <p:cNvGrpSpPr/>
          <p:nvPr/>
        </p:nvGrpSpPr>
        <p:grpSpPr>
          <a:xfrm>
            <a:off x="839416" y="2420888"/>
            <a:ext cx="4248472" cy="2376261"/>
            <a:chOff x="360039" y="45276"/>
            <a:chExt cx="6757667" cy="796455"/>
          </a:xfrm>
        </p:grpSpPr>
        <p:sp>
          <p:nvSpPr>
            <p:cNvPr id="7" name="Rectángulo: esquinas redondeadas 6">
              <a:extLst>
                <a:ext uri="{FF2B5EF4-FFF2-40B4-BE49-F238E27FC236}">
                  <a16:creationId xmlns:a16="http://schemas.microsoft.com/office/drawing/2014/main" id="{2A2DE732-6BCF-4D81-BAFA-4FB5E233E721}"/>
                </a:ext>
              </a:extLst>
            </p:cNvPr>
            <p:cNvSpPr/>
            <p:nvPr/>
          </p:nvSpPr>
          <p:spPr>
            <a:xfrm>
              <a:off x="360039" y="45276"/>
              <a:ext cx="6757667" cy="796455"/>
            </a:xfrm>
            <a:prstGeom prst="round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Rectángulo: esquinas redondeadas 4">
              <a:extLst>
                <a:ext uri="{FF2B5EF4-FFF2-40B4-BE49-F238E27FC236}">
                  <a16:creationId xmlns:a16="http://schemas.microsoft.com/office/drawing/2014/main" id="{1C868F26-F7BF-43DE-B6CC-95C30ECE3033}"/>
                </a:ext>
              </a:extLst>
            </p:cNvPr>
            <p:cNvSpPr txBox="1"/>
            <p:nvPr/>
          </p:nvSpPr>
          <p:spPr>
            <a:xfrm>
              <a:off x="398919" y="84156"/>
              <a:ext cx="6679907" cy="718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73" tIns="0" rIns="209573" bIns="0" numCol="1" spcCol="1270" anchor="ctr" anchorCtr="0">
              <a:noAutofit/>
            </a:bodyPr>
            <a:lstStyle/>
            <a:p>
              <a:pPr algn="just" defTabSz="622300">
                <a:lnSpc>
                  <a:spcPct val="150000"/>
                </a:lnSpc>
                <a:spcAft>
                  <a:spcPts val="0"/>
                </a:spcAft>
              </a:pPr>
              <a:r>
                <a:rPr lang="es-PE" sz="1400" dirty="0">
                  <a:solidFill>
                    <a:schemeClr val="tx1"/>
                  </a:solidFill>
                  <a:latin typeface="Times New Roman" panose="02020603050405020304" pitchFamily="18" charset="0"/>
                  <a:cs typeface="Times New Roman" panose="02020603050405020304" pitchFamily="18" charset="0"/>
                </a:rPr>
                <a:t>Un estudio con muy pocos sujetos puede tener pocas posibilidades de detectar un efecto importante, y un estudio con demasiados sujetos puede ofrecer muy poco beneficio y, por tanto, supondrá una pérdida de tiempo y recursos.</a:t>
              </a:r>
            </a:p>
          </p:txBody>
        </p:sp>
      </p:grpSp>
      <p:pic>
        <p:nvPicPr>
          <p:cNvPr id="15" name="Picture 2" descr="Pin en Dibujos y vectores">
            <a:extLst>
              <a:ext uri="{FF2B5EF4-FFF2-40B4-BE49-F238E27FC236}">
                <a16:creationId xmlns:a16="http://schemas.microsoft.com/office/drawing/2014/main" id="{D3E2CF71-8C28-489C-BAF5-DAF825E232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2104" y="3429000"/>
            <a:ext cx="1080485" cy="2204864"/>
          </a:xfrm>
          <a:prstGeom prst="rect">
            <a:avLst/>
          </a:prstGeom>
          <a:noFill/>
          <a:extLst>
            <a:ext uri="{909E8E84-426E-40DD-AFC4-6F175D3DCCD1}">
              <a14:hiddenFill xmlns:a14="http://schemas.microsoft.com/office/drawing/2010/main">
                <a:solidFill>
                  <a:srgbClr val="FFFFFF"/>
                </a:solidFill>
              </a14:hiddenFill>
            </a:ext>
          </a:extLst>
        </p:spPr>
      </p:pic>
      <p:sp>
        <p:nvSpPr>
          <p:cNvPr id="16" name="Bocadillo nube: nube 15">
            <a:extLst>
              <a:ext uri="{FF2B5EF4-FFF2-40B4-BE49-F238E27FC236}">
                <a16:creationId xmlns:a16="http://schemas.microsoft.com/office/drawing/2014/main" id="{612D8F7E-8DA6-4619-AFAC-AB77D74EB4B0}"/>
              </a:ext>
            </a:extLst>
          </p:cNvPr>
          <p:cNvSpPr/>
          <p:nvPr/>
        </p:nvSpPr>
        <p:spPr>
          <a:xfrm>
            <a:off x="6672064" y="1204021"/>
            <a:ext cx="3888432" cy="207369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a:solidFill>
                  <a:schemeClr val="tx1"/>
                </a:solidFill>
                <a:latin typeface="Times New Roman" panose="02020603050405020304" pitchFamily="18" charset="0"/>
                <a:cs typeface="Times New Roman" panose="02020603050405020304" pitchFamily="18" charset="0"/>
              </a:rPr>
              <a:t>¿Cuáles son las posibilidades de lograr los objetivos de un estudio teniendo en cuenta los recursos disponibles?</a:t>
            </a:r>
          </a:p>
        </p:txBody>
      </p:sp>
      <p:cxnSp>
        <p:nvCxnSpPr>
          <p:cNvPr id="9" name="Conector recto 8"/>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2" name="CuadroTexto 11"/>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INTRODUCCIÓN</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672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9576" y="1412776"/>
            <a:ext cx="7776864" cy="784830"/>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Supongamos que podemos reclutar solo 300 sujetos. Podemos comprobar cómo tal reducción en el tamaño de la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muestra afecta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el poder.</a:t>
            </a:r>
            <a:endParaRPr lang="es-PE" sz="1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3650498" y="2348881"/>
            <a:ext cx="4604370" cy="3745717"/>
          </a:xfrm>
          <a:prstGeom prst="rect">
            <a:avLst/>
          </a:prstGeom>
        </p:spPr>
      </p:pic>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UNA PRUEBA DE TENDENCIA DE COCHRAN - ARMITAGE</a:t>
            </a:r>
          </a:p>
        </p:txBody>
      </p:sp>
    </p:spTree>
    <p:extLst>
      <p:ext uri="{BB962C8B-B14F-4D97-AF65-F5344CB8AC3E}">
        <p14:creationId xmlns:p14="http://schemas.microsoft.com/office/powerpoint/2010/main" val="2916731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91544" y="1772817"/>
            <a:ext cx="4743450" cy="4067175"/>
          </a:xfrm>
          <a:prstGeom prst="rect">
            <a:avLst/>
          </a:prstGeom>
        </p:spPr>
      </p:pic>
      <p:sp>
        <p:nvSpPr>
          <p:cNvPr id="3" name="Rectángulo 2"/>
          <p:cNvSpPr/>
          <p:nvPr/>
        </p:nvSpPr>
        <p:spPr>
          <a:xfrm>
            <a:off x="7094893" y="2202118"/>
            <a:ext cx="3222104" cy="2169825"/>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Con una muestra de 300 sujetos en este estudio, el poder para detectar una tendencia lineal en las probabilidades disminuye dramáticamente de 0.8 a 0.5, lo cual es inaceptablemente bajo para propósitos prácticos.</a:t>
            </a:r>
            <a:endParaRPr lang="es-PE" sz="1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TAMAÑO DE MUESTRA PARA UNA PRUEBA DE TENDENCIA DE COCHRAN - ARMITAGE</a:t>
            </a:r>
          </a:p>
        </p:txBody>
      </p:sp>
    </p:spTree>
    <p:extLst>
      <p:ext uri="{BB962C8B-B14F-4D97-AF65-F5344CB8AC3E}">
        <p14:creationId xmlns:p14="http://schemas.microsoft.com/office/powerpoint/2010/main" val="3497558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919536" y="1409217"/>
                <a:ext cx="8422166" cy="1823576"/>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Considere un estudio que investiga la efectividad de la aspirina para reducir la tasa de mortalidad por infarto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de miocardio (ataques al corazón). Sea </a:t>
                </a:r>
                <a14:m>
                  <m:oMath xmlns:m="http://schemas.openxmlformats.org/officeDocument/2006/math">
                    <m:sSub>
                      <m:sSubPr>
                        <m:ctrlPr>
                          <a:rPr lang="es-ES" i="1" smtClean="0">
                            <a:solidFill>
                              <a:srgbClr val="0000CC"/>
                            </a:solidFill>
                            <a:latin typeface="Cambria Math" panose="02040503050406030204" pitchFamily="18" charset="0"/>
                            <a:cs typeface="Times New Roman" panose="02020603050405020304" pitchFamily="18" charset="0"/>
                          </a:rPr>
                        </m:ctrlPr>
                      </m:sSubPr>
                      <m:e>
                        <m:r>
                          <a:rPr lang="es-PE" b="0" i="1" smtClean="0">
                            <a:solidFill>
                              <a:srgbClr val="0000CC"/>
                            </a:solidFill>
                            <a:latin typeface="Cambria Math" panose="02040503050406030204" pitchFamily="18" charset="0"/>
                            <a:cs typeface="Times New Roman" panose="02020603050405020304" pitchFamily="18" charset="0"/>
                          </a:rPr>
                          <m:t>𝑝</m:t>
                        </m:r>
                      </m:e>
                      <m:sub>
                        <m:r>
                          <a:rPr lang="es-PE" b="0" i="1" smtClean="0">
                            <a:solidFill>
                              <a:srgbClr val="0000CC"/>
                            </a:solidFill>
                            <a:latin typeface="Cambria Math" panose="02040503050406030204" pitchFamily="18" charset="0"/>
                            <a:cs typeface="Times New Roman" panose="02020603050405020304" pitchFamily="18" charset="0"/>
                          </a:rPr>
                          <m:t>𝐴</m:t>
                        </m:r>
                      </m:sub>
                    </m:sSub>
                  </m:oMath>
                </a14:m>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la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proporción de muertes de usuarios de aspirina en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el población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y </a:t>
                </a:r>
                <a14:m>
                  <m:oMath xmlns:m="http://schemas.openxmlformats.org/officeDocument/2006/math">
                    <m:sSub>
                      <m:sSubPr>
                        <m:ctrlPr>
                          <a:rPr lang="es-ES" i="1" smtClean="0">
                            <a:solidFill>
                              <a:srgbClr val="0000CC"/>
                            </a:solidFill>
                            <a:latin typeface="Cambria Math" panose="02040503050406030204" pitchFamily="18" charset="0"/>
                            <a:cs typeface="Times New Roman" panose="02020603050405020304" pitchFamily="18" charset="0"/>
                          </a:rPr>
                        </m:ctrlPr>
                      </m:sSubPr>
                      <m:e>
                        <m:r>
                          <a:rPr lang="es-PE" b="0" i="1" smtClean="0">
                            <a:solidFill>
                              <a:srgbClr val="0000CC"/>
                            </a:solidFill>
                            <a:latin typeface="Cambria Math" panose="02040503050406030204" pitchFamily="18" charset="0"/>
                            <a:cs typeface="Times New Roman" panose="02020603050405020304" pitchFamily="18" charset="0"/>
                          </a:rPr>
                          <m:t>𝑝</m:t>
                        </m:r>
                      </m:e>
                      <m:sub>
                        <m:r>
                          <a:rPr lang="es-PE" b="0" i="1" smtClean="0">
                            <a:solidFill>
                              <a:srgbClr val="0000CC"/>
                            </a:solidFill>
                            <a:latin typeface="Cambria Math" panose="02040503050406030204" pitchFamily="18" charset="0"/>
                            <a:cs typeface="Times New Roman" panose="02020603050405020304" pitchFamily="18" charset="0"/>
                          </a:rPr>
                          <m:t>𝑁</m:t>
                        </m:r>
                      </m:sub>
                    </m:sSub>
                  </m:oMath>
                </a14:m>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denotan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la proporción correspondiente para los no usuarios. Estamos interesados ​​en probar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el hipótesis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nula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ES" i="1" smtClean="0">
                            <a:solidFill>
                              <a:srgbClr val="0000CC"/>
                            </a:solidFill>
                            <a:latin typeface="Cambria Math" panose="02040503050406030204" pitchFamily="18" charset="0"/>
                            <a:cs typeface="Times New Roman" panose="02020603050405020304" pitchFamily="18" charset="0"/>
                          </a:rPr>
                        </m:ctrlPr>
                      </m:sSubPr>
                      <m:e>
                        <m:r>
                          <a:rPr lang="es-PE" b="0" i="1" smtClean="0">
                            <a:solidFill>
                              <a:srgbClr val="0000CC"/>
                            </a:solidFill>
                            <a:latin typeface="Cambria Math" panose="02040503050406030204" pitchFamily="18" charset="0"/>
                            <a:cs typeface="Times New Roman" panose="02020603050405020304" pitchFamily="18" charset="0"/>
                          </a:rPr>
                          <m:t>𝐻</m:t>
                        </m:r>
                      </m:e>
                      <m:sub>
                        <m:r>
                          <a:rPr lang="es-PE" b="0" i="1" smtClean="0">
                            <a:solidFill>
                              <a:srgbClr val="0000CC"/>
                            </a:solidFill>
                            <a:latin typeface="Cambria Math" panose="02040503050406030204" pitchFamily="18" charset="0"/>
                            <a:cs typeface="Times New Roman" panose="02020603050405020304" pitchFamily="18" charset="0"/>
                          </a:rPr>
                          <m:t>0</m:t>
                        </m:r>
                      </m:sub>
                    </m:sSub>
                    <m:r>
                      <a:rPr lang="es-PE" b="0" i="1" smtClean="0">
                        <a:solidFill>
                          <a:srgbClr val="0000CC"/>
                        </a:solidFill>
                        <a:latin typeface="Cambria Math" panose="02040503050406030204" pitchFamily="18" charset="0"/>
                        <a:cs typeface="Times New Roman" panose="02020603050405020304" pitchFamily="18" charset="0"/>
                      </a:rPr>
                      <m:t>: </m:t>
                    </m:r>
                    <m:sSub>
                      <m:sSubPr>
                        <m:ctrlPr>
                          <a:rPr lang="es-PE" b="0" i="1" smtClean="0">
                            <a:solidFill>
                              <a:srgbClr val="0000CC"/>
                            </a:solidFill>
                            <a:latin typeface="Cambria Math" panose="02040503050406030204" pitchFamily="18" charset="0"/>
                            <a:cs typeface="Times New Roman" panose="02020603050405020304" pitchFamily="18" charset="0"/>
                          </a:rPr>
                        </m:ctrlPr>
                      </m:sSubPr>
                      <m:e>
                        <m:r>
                          <a:rPr lang="es-PE" b="0" i="1" smtClean="0">
                            <a:solidFill>
                              <a:srgbClr val="0000CC"/>
                            </a:solidFill>
                            <a:latin typeface="Cambria Math" panose="02040503050406030204" pitchFamily="18" charset="0"/>
                            <a:cs typeface="Times New Roman" panose="02020603050405020304" pitchFamily="18" charset="0"/>
                          </a:rPr>
                          <m:t>𝑝</m:t>
                        </m:r>
                      </m:e>
                      <m:sub>
                        <m:r>
                          <a:rPr lang="es-PE" b="0" i="1" smtClean="0">
                            <a:solidFill>
                              <a:srgbClr val="0000CC"/>
                            </a:solidFill>
                            <a:latin typeface="Cambria Math" panose="02040503050406030204" pitchFamily="18" charset="0"/>
                            <a:cs typeface="Times New Roman" panose="02020603050405020304" pitchFamily="18" charset="0"/>
                          </a:rPr>
                          <m:t>𝐴</m:t>
                        </m:r>
                      </m:sub>
                    </m:sSub>
                    <m:r>
                      <a:rPr lang="es-PE" b="0" i="1" smtClean="0">
                        <a:solidFill>
                          <a:srgbClr val="0000CC"/>
                        </a:solidFill>
                        <a:latin typeface="Cambria Math" panose="02040503050406030204" pitchFamily="18" charset="0"/>
                        <a:cs typeface="Times New Roman" panose="02020603050405020304" pitchFamily="18" charset="0"/>
                      </a:rPr>
                      <m:t>−</m:t>
                    </m:r>
                    <m:sSub>
                      <m:sSubPr>
                        <m:ctrlPr>
                          <a:rPr lang="es-PE" b="0" i="1" smtClean="0">
                            <a:solidFill>
                              <a:srgbClr val="0000CC"/>
                            </a:solidFill>
                            <a:latin typeface="Cambria Math" panose="02040503050406030204" pitchFamily="18" charset="0"/>
                            <a:cs typeface="Times New Roman" panose="02020603050405020304" pitchFamily="18" charset="0"/>
                          </a:rPr>
                        </m:ctrlPr>
                      </m:sSubPr>
                      <m:e>
                        <m:r>
                          <a:rPr lang="es-PE" b="0" i="1" smtClean="0">
                            <a:solidFill>
                              <a:srgbClr val="0000CC"/>
                            </a:solidFill>
                            <a:latin typeface="Cambria Math" panose="02040503050406030204" pitchFamily="18" charset="0"/>
                            <a:cs typeface="Times New Roman" panose="02020603050405020304" pitchFamily="18" charset="0"/>
                          </a:rPr>
                          <m:t>𝑝</m:t>
                        </m:r>
                      </m:e>
                      <m:sub>
                        <m:r>
                          <a:rPr lang="es-PE" b="0" i="1" smtClean="0">
                            <a:solidFill>
                              <a:srgbClr val="0000CC"/>
                            </a:solidFill>
                            <a:latin typeface="Cambria Math" panose="02040503050406030204" pitchFamily="18" charset="0"/>
                            <a:cs typeface="Times New Roman" panose="02020603050405020304" pitchFamily="18" charset="0"/>
                          </a:rPr>
                          <m:t>𝑛</m:t>
                        </m:r>
                      </m:sub>
                    </m:sSub>
                    <m:r>
                      <a:rPr lang="es-PE" b="0" i="1" smtClean="0">
                        <a:solidFill>
                          <a:srgbClr val="0000CC"/>
                        </a:solidFill>
                        <a:latin typeface="Cambria Math" panose="02040503050406030204" pitchFamily="18" charset="0"/>
                        <a:cs typeface="Times New Roman" panose="02020603050405020304" pitchFamily="18" charset="0"/>
                      </a:rPr>
                      <m:t>=0 </m:t>
                    </m:r>
                  </m:oMath>
                </a14:m>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contra </a:t>
                </a:r>
                <a:r>
                  <a:rPr lang="es-ES"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la hipótesis alternativa </a:t>
                </a:r>
                <a:r>
                  <a:rPr lang="es-ES"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bilateral </a:t>
                </a:r>
                <a14:m>
                  <m:oMath xmlns:m="http://schemas.openxmlformats.org/officeDocument/2006/math">
                    <m:sSub>
                      <m:sSubPr>
                        <m:ctrlPr>
                          <a:rPr lang="es-ES" i="1">
                            <a:solidFill>
                              <a:srgbClr val="0000CC"/>
                            </a:solidFill>
                            <a:latin typeface="Cambria Math" panose="02040503050406030204" pitchFamily="18" charset="0"/>
                            <a:cs typeface="Times New Roman" panose="02020603050405020304" pitchFamily="18" charset="0"/>
                          </a:rPr>
                        </m:ctrlPr>
                      </m:sSubPr>
                      <m:e>
                        <m:r>
                          <a:rPr lang="es-PE" i="1">
                            <a:solidFill>
                              <a:srgbClr val="0000CC"/>
                            </a:solidFill>
                            <a:latin typeface="Cambria Math" panose="02040503050406030204" pitchFamily="18" charset="0"/>
                            <a:cs typeface="Times New Roman" panose="02020603050405020304" pitchFamily="18" charset="0"/>
                          </a:rPr>
                          <m:t>𝐻</m:t>
                        </m:r>
                      </m:e>
                      <m:sub>
                        <m:r>
                          <a:rPr lang="es-PE" b="0" i="1" smtClean="0">
                            <a:solidFill>
                              <a:srgbClr val="0000CC"/>
                            </a:solidFill>
                            <a:latin typeface="Cambria Math" panose="02040503050406030204" pitchFamily="18" charset="0"/>
                            <a:cs typeface="Times New Roman" panose="02020603050405020304" pitchFamily="18" charset="0"/>
                          </a:rPr>
                          <m:t>1</m:t>
                        </m:r>
                      </m:sub>
                    </m:sSub>
                    <m:r>
                      <a:rPr lang="es-PE" i="1">
                        <a:solidFill>
                          <a:srgbClr val="0000CC"/>
                        </a:solidFill>
                        <a:latin typeface="Cambria Math" panose="02040503050406030204" pitchFamily="18" charset="0"/>
                        <a:cs typeface="Times New Roman" panose="02020603050405020304" pitchFamily="18" charset="0"/>
                      </a:rPr>
                      <m:t>: </m:t>
                    </m:r>
                    <m:sSub>
                      <m:sSubPr>
                        <m:ctrlPr>
                          <a:rPr lang="es-PE" i="1">
                            <a:solidFill>
                              <a:srgbClr val="0000CC"/>
                            </a:solidFill>
                            <a:latin typeface="Cambria Math" panose="02040503050406030204" pitchFamily="18" charset="0"/>
                            <a:cs typeface="Times New Roman" panose="02020603050405020304" pitchFamily="18" charset="0"/>
                          </a:rPr>
                        </m:ctrlPr>
                      </m:sSubPr>
                      <m:e>
                        <m:r>
                          <a:rPr lang="es-PE" i="1">
                            <a:solidFill>
                              <a:srgbClr val="0000CC"/>
                            </a:solidFill>
                            <a:latin typeface="Cambria Math" panose="02040503050406030204" pitchFamily="18" charset="0"/>
                            <a:cs typeface="Times New Roman" panose="02020603050405020304" pitchFamily="18" charset="0"/>
                          </a:rPr>
                          <m:t>𝑝</m:t>
                        </m:r>
                      </m:e>
                      <m:sub>
                        <m:r>
                          <a:rPr lang="es-PE" i="1">
                            <a:solidFill>
                              <a:srgbClr val="0000CC"/>
                            </a:solidFill>
                            <a:latin typeface="Cambria Math" panose="02040503050406030204" pitchFamily="18" charset="0"/>
                            <a:cs typeface="Times New Roman" panose="02020603050405020304" pitchFamily="18" charset="0"/>
                          </a:rPr>
                          <m:t>𝐴</m:t>
                        </m:r>
                      </m:sub>
                    </m:sSub>
                    <m:r>
                      <a:rPr lang="es-PE" i="1">
                        <a:solidFill>
                          <a:srgbClr val="0000CC"/>
                        </a:solidFill>
                        <a:latin typeface="Cambria Math" panose="02040503050406030204" pitchFamily="18" charset="0"/>
                        <a:cs typeface="Times New Roman" panose="02020603050405020304" pitchFamily="18" charset="0"/>
                      </a:rPr>
                      <m:t>−</m:t>
                    </m:r>
                    <m:sSub>
                      <m:sSubPr>
                        <m:ctrlPr>
                          <a:rPr lang="es-PE" i="1">
                            <a:solidFill>
                              <a:srgbClr val="0000CC"/>
                            </a:solidFill>
                            <a:latin typeface="Cambria Math" panose="02040503050406030204" pitchFamily="18" charset="0"/>
                            <a:cs typeface="Times New Roman" panose="02020603050405020304" pitchFamily="18" charset="0"/>
                          </a:rPr>
                        </m:ctrlPr>
                      </m:sSubPr>
                      <m:e>
                        <m:r>
                          <a:rPr lang="es-PE" i="1">
                            <a:solidFill>
                              <a:srgbClr val="0000CC"/>
                            </a:solidFill>
                            <a:latin typeface="Cambria Math" panose="02040503050406030204" pitchFamily="18" charset="0"/>
                            <a:cs typeface="Times New Roman" panose="02020603050405020304" pitchFamily="18" charset="0"/>
                          </a:rPr>
                          <m:t>𝑝</m:t>
                        </m:r>
                      </m:e>
                      <m:sub>
                        <m:r>
                          <a:rPr lang="es-PE" i="1">
                            <a:solidFill>
                              <a:srgbClr val="0000CC"/>
                            </a:solidFill>
                            <a:latin typeface="Cambria Math" panose="02040503050406030204" pitchFamily="18" charset="0"/>
                            <a:cs typeface="Times New Roman" panose="02020603050405020304" pitchFamily="18" charset="0"/>
                          </a:rPr>
                          <m:t>𝑛</m:t>
                        </m:r>
                      </m:sub>
                    </m:sSub>
                    <m:r>
                      <a:rPr lang="es-PE"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r>
                      <a:rPr lang="es-PE" i="1">
                        <a:solidFill>
                          <a:srgbClr val="0000CC"/>
                        </a:solidFill>
                        <a:latin typeface="Cambria Math" panose="02040503050406030204" pitchFamily="18" charset="0"/>
                        <a:cs typeface="Times New Roman" panose="02020603050405020304" pitchFamily="18" charset="0"/>
                      </a:rPr>
                      <m:t>0</m:t>
                    </m:r>
                  </m:oMath>
                </a14:m>
                <a:r>
                  <a:rPr lang="es-PE" dirty="0" smtClean="0">
                    <a:solidFill>
                      <a:srgbClr val="0000CC"/>
                    </a:solidFill>
                    <a:latin typeface="Times New Roman" panose="02020603050405020304" pitchFamily="18" charset="0"/>
                    <a:cs typeface="Times New Roman" panose="02020603050405020304" pitchFamily="18" charset="0"/>
                  </a:rPr>
                  <a:t>.</a:t>
                </a:r>
                <a:endParaRPr lang="es-PE" dirty="0">
                  <a:solidFill>
                    <a:srgbClr val="0000CC"/>
                  </a:solidFill>
                  <a:latin typeface="Times New Roman" panose="02020603050405020304" pitchFamily="18"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919536" y="1409217"/>
                <a:ext cx="8422166" cy="1823576"/>
              </a:xfrm>
              <a:prstGeom prst="rect">
                <a:avLst/>
              </a:prstGeom>
              <a:blipFill>
                <a:blip r:embed="rId2"/>
                <a:stretch>
                  <a:fillRect l="-652" r="-652" b="-2676"/>
                </a:stretch>
              </a:blipFill>
            </p:spPr>
            <p:txBody>
              <a:bodyPr/>
              <a:lstStyle/>
              <a:p>
                <a:r>
                  <a:rPr lang="es-PE">
                    <a:noFill/>
                  </a:rPr>
                  <a:t> </a:t>
                </a:r>
              </a:p>
            </p:txBody>
          </p:sp>
        </mc:Fallback>
      </mc:AlternateContent>
      <p:sp>
        <p:nvSpPr>
          <p:cNvPr id="3" name="Rectángulo 2"/>
          <p:cNvSpPr/>
          <p:nvPr/>
        </p:nvSpPr>
        <p:spPr>
          <a:xfrm>
            <a:off x="1930976" y="3356992"/>
            <a:ext cx="8410726" cy="1477328"/>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Estudios previos indican que la proporción de muertes por infartos es de 0,015 para los no usuarios</a:t>
            </a:r>
            <a:endParaRPr lang="es-PE" sz="16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y 0.001 para usuarios. Los investigadores desean determinar el tamaño de muestra mínimo requerido para detectar un diferencia absoluta de |0.001 − 0.015| = 0,014 con una potencia del 80 % utilizando una prueba de dos colas a un nivel de significancia de 0,05.</a:t>
            </a:r>
            <a:endParaRPr lang="es-PE" sz="16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UNA PRUEBA DE PROPORCIONES PARA DOS MUESTRAS</a:t>
            </a:r>
          </a:p>
        </p:txBody>
      </p:sp>
    </p:spTree>
    <p:extLst>
      <p:ext uri="{BB962C8B-B14F-4D97-AF65-F5344CB8AC3E}">
        <p14:creationId xmlns:p14="http://schemas.microsoft.com/office/powerpoint/2010/main" val="14590879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91544" y="1268760"/>
            <a:ext cx="7690246" cy="4316572"/>
          </a:xfrm>
          <a:prstGeom prst="rect">
            <a:avLst/>
          </a:prstGeom>
        </p:spPr>
      </p:pic>
      <p:cxnSp>
        <p:nvCxnSpPr>
          <p:cNvPr id="6" name="Conector recto 5"/>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UNA PRUEBA DE PROPORCIONES PARA DOS MUESTRAS</a:t>
            </a:r>
          </a:p>
        </p:txBody>
      </p:sp>
    </p:spTree>
    <p:extLst>
      <p:ext uri="{BB962C8B-B14F-4D97-AF65-F5344CB8AC3E}">
        <p14:creationId xmlns:p14="http://schemas.microsoft.com/office/powerpoint/2010/main" val="97010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63552" y="1340769"/>
            <a:ext cx="6402288" cy="4657665"/>
          </a:xfrm>
          <a:prstGeom prst="rect">
            <a:avLst/>
          </a:prstGeom>
        </p:spPr>
      </p:pic>
      <p:cxnSp>
        <p:nvCxnSpPr>
          <p:cNvPr id="6" name="Conector recto 5"/>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UNA PRUEBA DE PROPORCIONES PARA DOS MUESTRAS</a:t>
            </a:r>
          </a:p>
        </p:txBody>
      </p:sp>
    </p:spTree>
    <p:extLst>
      <p:ext uri="{BB962C8B-B14F-4D97-AF65-F5344CB8AC3E}">
        <p14:creationId xmlns:p14="http://schemas.microsoft.com/office/powerpoint/2010/main" val="10361004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923729" y="1700809"/>
            <a:ext cx="5067300" cy="4200525"/>
          </a:xfrm>
          <a:prstGeom prst="rect">
            <a:avLst/>
          </a:prstGeom>
        </p:spPr>
      </p:pic>
      <mc:AlternateContent xmlns:mc="http://schemas.openxmlformats.org/markup-compatibility/2006" xmlns:a14="http://schemas.microsoft.com/office/drawing/2010/main">
        <mc:Choice Requires="a14">
          <p:sp>
            <p:nvSpPr>
              <p:cNvPr id="4" name="Rectángulo 3"/>
              <p:cNvSpPr/>
              <p:nvPr/>
            </p:nvSpPr>
            <p:spPr>
              <a:xfrm>
                <a:off x="7335622" y="2060849"/>
                <a:ext cx="3006080" cy="3208571"/>
              </a:xfrm>
              <a:prstGeom prst="rect">
                <a:avLst/>
              </a:prstGeom>
            </p:spPr>
            <p:txBody>
              <a:bodyPr wrap="square">
                <a:spAutoFit/>
              </a:bodyPr>
              <a:lstStyle/>
              <a:p>
                <a:pPr algn="just">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Se debe obtener una muestra total de 1.270 individuos, 635 individuos por grupo, para detectar una diferencia absoluta de 0,014 entre las proporciones de usuarios y no usuarios de aspirina con un poder del 80% utilizando una </a:t>
                </a:r>
                <a:r>
                  <a:rPr lang="es-PE" sz="16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prueba </a:t>
                </a:r>
                <a14:m>
                  <m:oMath xmlns:m="http://schemas.openxmlformats.org/officeDocument/2006/math">
                    <m:sSup>
                      <m:sSupPr>
                        <m:ctrlPr>
                          <a:rPr lang="es-PE" sz="1600" i="1">
                            <a:solidFill>
                              <a:srgbClr val="0000CC"/>
                            </a:solidFill>
                            <a:latin typeface="Cambria Math" panose="02040503050406030204" pitchFamily="18" charset="0"/>
                            <a:cs typeface="Times New Roman" panose="02020603050405020304" pitchFamily="18" charset="0"/>
                          </a:rPr>
                        </m:ctrlPr>
                      </m:sSupPr>
                      <m:e>
                        <m:r>
                          <a:rPr lang="es-PE" sz="1600" i="1">
                            <a:solidFill>
                              <a:srgbClr val="0000CC"/>
                            </a:solidFill>
                            <a:latin typeface="Cambria Math" panose="02040503050406030204" pitchFamily="18" charset="0"/>
                            <a:cs typeface="Times New Roman" panose="02020603050405020304" pitchFamily="18" charset="0"/>
                          </a:rPr>
                          <m:t>𝑥</m:t>
                        </m:r>
                      </m:e>
                      <m:sup>
                        <m:r>
                          <a:rPr lang="es-PE" sz="1600" i="1">
                            <a:solidFill>
                              <a:srgbClr val="0000CC"/>
                            </a:solidFill>
                            <a:latin typeface="Cambria Math" panose="02040503050406030204" pitchFamily="18" charset="0"/>
                            <a:cs typeface="Times New Roman" panose="02020603050405020304" pitchFamily="18" charset="0"/>
                          </a:rPr>
                          <m:t>2</m:t>
                        </m:r>
                      </m:sup>
                    </m:sSup>
                  </m:oMath>
                </a14:m>
                <a:r>
                  <a:rPr lang="es-PE" sz="16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de Pearson con un nivel de significancia de 0,05.</a:t>
                </a:r>
              </a:p>
            </p:txBody>
          </p:sp>
        </mc:Choice>
        <mc:Fallback xmlns="">
          <p:sp>
            <p:nvSpPr>
              <p:cNvPr id="4" name="Rectángulo 3"/>
              <p:cNvSpPr>
                <a:spLocks noRot="1" noChangeAspect="1" noMove="1" noResize="1" noEditPoints="1" noAdjustHandles="1" noChangeArrowheads="1" noChangeShapeType="1" noTextEdit="1"/>
              </p:cNvSpPr>
              <p:nvPr/>
            </p:nvSpPr>
            <p:spPr>
              <a:xfrm>
                <a:off x="7335622" y="2060849"/>
                <a:ext cx="3006080" cy="3208571"/>
              </a:xfrm>
              <a:prstGeom prst="rect">
                <a:avLst/>
              </a:prstGeom>
              <a:blipFill>
                <a:blip r:embed="rId3"/>
                <a:stretch>
                  <a:fillRect l="-1014" r="-1217" b="-380"/>
                </a:stretch>
              </a:blipFill>
            </p:spPr>
            <p:txBody>
              <a:bodyPr/>
              <a:lstStyle/>
              <a:p>
                <a:r>
                  <a:rPr lang="es-PE">
                    <a:noFill/>
                  </a:rPr>
                  <a:t> </a:t>
                </a:r>
              </a:p>
            </p:txBody>
          </p:sp>
        </mc:Fallback>
      </mc:AlternateContent>
      <p:cxnSp>
        <p:nvCxnSpPr>
          <p:cNvPr id="7" name="Conector recto 6"/>
          <p:cNvCxnSpPr/>
          <p:nvPr/>
        </p:nvCxnSpPr>
        <p:spPr>
          <a:xfrm>
            <a:off x="2851042" y="908720"/>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143672" y="484329"/>
            <a:ext cx="7704856" cy="276999"/>
          </a:xfrm>
          <a:prstGeom prst="rect">
            <a:avLst/>
          </a:prstGeom>
          <a:noFill/>
        </p:spPr>
        <p:txBody>
          <a:bodyPr wrap="square" rtlCol="0">
            <a:spAutoFit/>
          </a:bodyPr>
          <a:lstStyle/>
          <a:p>
            <a:pPr algn="ctr"/>
            <a:r>
              <a:rPr lang="es-PE" sz="1200" dirty="0">
                <a:solidFill>
                  <a:srgbClr val="0000FF"/>
                </a:solidFill>
                <a:latin typeface="Times New Roman" panose="02020603050405020304" pitchFamily="18" charset="0"/>
                <a:cs typeface="Times New Roman" panose="02020603050405020304" pitchFamily="18" charset="0"/>
              </a:rPr>
              <a:t>ANÁLISIS DE LA POTENCIA PARA UNA PRUEBA DE PROPORCIONES PARA DOS MUESTRAS</a:t>
            </a:r>
          </a:p>
        </p:txBody>
      </p:sp>
    </p:spTree>
    <p:extLst>
      <p:ext uri="{BB962C8B-B14F-4D97-AF65-F5344CB8AC3E}">
        <p14:creationId xmlns:p14="http://schemas.microsoft.com/office/powerpoint/2010/main" val="4255164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207"/>
          </a:xfrm>
          <a:prstGeom prst="rect">
            <a:avLst/>
          </a:prstGeom>
        </p:spPr>
      </p:pic>
    </p:spTree>
    <p:extLst>
      <p:ext uri="{BB962C8B-B14F-4D97-AF65-F5344CB8AC3E}">
        <p14:creationId xmlns:p14="http://schemas.microsoft.com/office/powerpoint/2010/main" val="358693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Pin en Dibujos y vectores">
            <a:extLst>
              <a:ext uri="{FF2B5EF4-FFF2-40B4-BE49-F238E27FC236}">
                <a16:creationId xmlns:a16="http://schemas.microsoft.com/office/drawing/2014/main" id="{D3E2CF71-8C28-489C-BAF5-DAF825E232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260" y="3230022"/>
            <a:ext cx="1080485" cy="2204864"/>
          </a:xfrm>
          <a:prstGeom prst="rect">
            <a:avLst/>
          </a:prstGeom>
          <a:noFill/>
          <a:extLst>
            <a:ext uri="{909E8E84-426E-40DD-AFC4-6F175D3DCCD1}">
              <a14:hiddenFill xmlns:a14="http://schemas.microsoft.com/office/drawing/2010/main">
                <a:solidFill>
                  <a:srgbClr val="FFFFFF"/>
                </a:solidFill>
              </a14:hiddenFill>
            </a:ext>
          </a:extLst>
        </p:spPr>
      </p:pic>
      <p:sp>
        <p:nvSpPr>
          <p:cNvPr id="16" name="Bocadillo nube: nube 15">
            <a:extLst>
              <a:ext uri="{FF2B5EF4-FFF2-40B4-BE49-F238E27FC236}">
                <a16:creationId xmlns:a16="http://schemas.microsoft.com/office/drawing/2014/main" id="{612D8F7E-8DA6-4619-AFAC-AB77D74EB4B0}"/>
              </a:ext>
            </a:extLst>
          </p:cNvPr>
          <p:cNvSpPr/>
          <p:nvPr/>
        </p:nvSpPr>
        <p:spPr>
          <a:xfrm>
            <a:off x="2675802" y="1191159"/>
            <a:ext cx="3410092" cy="177113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a:solidFill>
                  <a:schemeClr val="tx1"/>
                </a:solidFill>
                <a:latin typeface="Times New Roman" panose="02020603050405020304" pitchFamily="18" charset="0"/>
                <a:cs typeface="Times New Roman" panose="02020603050405020304" pitchFamily="18" charset="0"/>
              </a:rPr>
              <a:t>¿O cuál es el efecto más pequeño que puede</a:t>
            </a:r>
          </a:p>
          <a:p>
            <a:pPr algn="ctr"/>
            <a:r>
              <a:rPr lang="es-PE" sz="1600" dirty="0">
                <a:solidFill>
                  <a:schemeClr val="tx1"/>
                </a:solidFill>
                <a:latin typeface="Times New Roman" panose="02020603050405020304" pitchFamily="18" charset="0"/>
                <a:cs typeface="Times New Roman" panose="02020603050405020304" pitchFamily="18" charset="0"/>
              </a:rPr>
              <a:t>detectarse en un estudio teniendo en cuenta los recursos disponibles?</a:t>
            </a:r>
          </a:p>
        </p:txBody>
      </p:sp>
      <p:grpSp>
        <p:nvGrpSpPr>
          <p:cNvPr id="9" name="Grupo 8">
            <a:extLst>
              <a:ext uri="{FF2B5EF4-FFF2-40B4-BE49-F238E27FC236}">
                <a16:creationId xmlns:a16="http://schemas.microsoft.com/office/drawing/2014/main" id="{76809CCC-7623-4B0A-BA2D-D2FA41B5C093}"/>
              </a:ext>
            </a:extLst>
          </p:cNvPr>
          <p:cNvGrpSpPr/>
          <p:nvPr/>
        </p:nvGrpSpPr>
        <p:grpSpPr>
          <a:xfrm>
            <a:off x="6240016" y="2492897"/>
            <a:ext cx="4248472" cy="2376261"/>
            <a:chOff x="360039" y="45276"/>
            <a:chExt cx="6757667" cy="796455"/>
          </a:xfrm>
        </p:grpSpPr>
        <p:sp>
          <p:nvSpPr>
            <p:cNvPr id="12" name="Rectángulo: esquinas redondeadas 11">
              <a:extLst>
                <a:ext uri="{FF2B5EF4-FFF2-40B4-BE49-F238E27FC236}">
                  <a16:creationId xmlns:a16="http://schemas.microsoft.com/office/drawing/2014/main" id="{039C1E1C-644B-4C87-ABAA-B227B6F99B18}"/>
                </a:ext>
              </a:extLst>
            </p:cNvPr>
            <p:cNvSpPr/>
            <p:nvPr/>
          </p:nvSpPr>
          <p:spPr>
            <a:xfrm>
              <a:off x="360039" y="45276"/>
              <a:ext cx="6757667" cy="796455"/>
            </a:xfrm>
            <a:prstGeom prst="round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3" name="Rectángulo: esquinas redondeadas 4">
              <a:extLst>
                <a:ext uri="{FF2B5EF4-FFF2-40B4-BE49-F238E27FC236}">
                  <a16:creationId xmlns:a16="http://schemas.microsoft.com/office/drawing/2014/main" id="{EA81E2B3-8ABA-4706-997D-39C349EEE94E}"/>
                </a:ext>
              </a:extLst>
            </p:cNvPr>
            <p:cNvSpPr txBox="1"/>
            <p:nvPr/>
          </p:nvSpPr>
          <p:spPr>
            <a:xfrm>
              <a:off x="398919" y="84156"/>
              <a:ext cx="6679907" cy="718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73" tIns="0" rIns="209573" bIns="0" numCol="1" spcCol="1270" anchor="ctr" anchorCtr="0">
              <a:noAutofit/>
            </a:bodyPr>
            <a:lstStyle/>
            <a:p>
              <a:pPr algn="just" defTabSz="622300">
                <a:lnSpc>
                  <a:spcPct val="150000"/>
                </a:lnSpc>
                <a:spcAft>
                  <a:spcPts val="0"/>
                </a:spcAft>
              </a:pPr>
              <a:r>
                <a:rPr lang="es-PE" sz="1400" dirty="0">
                  <a:solidFill>
                    <a:schemeClr val="tx1"/>
                  </a:solidFill>
                  <a:latin typeface="Times New Roman" panose="02020603050405020304" pitchFamily="18" charset="0"/>
                  <a:cs typeface="Times New Roman" panose="02020603050405020304" pitchFamily="18" charset="0"/>
                </a:rPr>
                <a:t>El análisis del poder estadístico y el tamaño de la muestra ayudan a responder a todas estas interrogantes. En adelante cuando nos refiramos al PSS implicará cualquiera de estos objetivos.</a:t>
              </a:r>
            </a:p>
          </p:txBody>
        </p:sp>
      </p:grpSp>
      <p:cxnSp>
        <p:nvCxnSpPr>
          <p:cNvPr id="14" name="Conector recto 13"/>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7" name="CuadroTexto 16"/>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INTRODUCCIÓN</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58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nvPr>
        </p:nvGraphicFramePr>
        <p:xfrm>
          <a:off x="2423593" y="1121022"/>
          <a:ext cx="7577457" cy="4864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INTRODUCCIÓN</a:t>
            </a:r>
            <a:endParaRPr lang="es-PE"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46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INTRODUCCIÓN</a:t>
            </a:r>
            <a:endParaRPr lang="es-PE" sz="2000" dirty="0">
              <a:solidFill>
                <a:srgbClr val="0000FF"/>
              </a:solidFill>
              <a:latin typeface="Times New Roman" panose="02020603050405020304" pitchFamily="18" charset="0"/>
              <a:cs typeface="Times New Roman" panose="02020603050405020304" pitchFamily="18" charset="0"/>
            </a:endParaRPr>
          </a:p>
        </p:txBody>
      </p:sp>
      <p:graphicFrame>
        <p:nvGraphicFramePr>
          <p:cNvPr id="10" name="Diagram 5"/>
          <p:cNvGraphicFramePr/>
          <p:nvPr>
            <p:extLst>
              <p:ext uri="{D42A27DB-BD31-4B8C-83A1-F6EECF244321}">
                <p14:modId xmlns:p14="http://schemas.microsoft.com/office/powerpoint/2010/main" val="1927221276"/>
              </p:ext>
            </p:extLst>
          </p:nvPr>
        </p:nvGraphicFramePr>
        <p:xfrm>
          <a:off x="2279576" y="1412776"/>
          <a:ext cx="7560840"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399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2855640" y="826749"/>
            <a:ext cx="8640960"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19736" y="371752"/>
            <a:ext cx="7092788" cy="400110"/>
          </a:xfrm>
          <a:prstGeom prst="rect">
            <a:avLst/>
          </a:prstGeom>
          <a:noFill/>
        </p:spPr>
        <p:txBody>
          <a:bodyPr wrap="square" rtlCol="0">
            <a:spAutoFit/>
          </a:bodyPr>
          <a:lstStyle/>
          <a:p>
            <a:pPr algn="ctr"/>
            <a:r>
              <a:rPr lang="es-PE" sz="2000" dirty="0" smtClean="0">
                <a:solidFill>
                  <a:srgbClr val="0000FF"/>
                </a:solidFill>
                <a:latin typeface="Times New Roman" panose="02020603050405020304" pitchFamily="18" charset="0"/>
                <a:cs typeface="Times New Roman" panose="02020603050405020304" pitchFamily="18" charset="0"/>
              </a:rPr>
              <a:t>INTRODUCCIÓN</a:t>
            </a:r>
            <a:endParaRPr lang="es-PE" sz="2000" dirty="0">
              <a:solidFill>
                <a:srgbClr val="0000FF"/>
              </a:solidFill>
              <a:latin typeface="Times New Roman" panose="02020603050405020304" pitchFamily="18" charset="0"/>
              <a:cs typeface="Times New Roman" panose="02020603050405020304" pitchFamily="18" charset="0"/>
            </a:endParaRPr>
          </a:p>
        </p:txBody>
      </p:sp>
      <p:graphicFrame>
        <p:nvGraphicFramePr>
          <p:cNvPr id="7" name="Diagram 5"/>
          <p:cNvGraphicFramePr/>
          <p:nvPr>
            <p:extLst>
              <p:ext uri="{D42A27DB-BD31-4B8C-83A1-F6EECF244321}">
                <p14:modId xmlns:p14="http://schemas.microsoft.com/office/powerpoint/2010/main" val="3341784010"/>
              </p:ext>
            </p:extLst>
          </p:nvPr>
        </p:nvGraphicFramePr>
        <p:xfrm>
          <a:off x="1055440" y="1412776"/>
          <a:ext cx="8928992"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777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3951</TotalTime>
  <Words>3335</Words>
  <Application>Microsoft Office PowerPoint</Application>
  <PresentationFormat>Panorámica</PresentationFormat>
  <Paragraphs>180</Paragraphs>
  <Slides>56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56</vt:i4>
      </vt:variant>
    </vt:vector>
  </HeadingPairs>
  <TitlesOfParts>
    <vt:vector size="62" baseType="lpstr">
      <vt:lpstr>Arial</vt:lpstr>
      <vt:lpstr>Calibri</vt:lpstr>
      <vt:lpstr>Cambria Math</vt:lpstr>
      <vt:lpstr>Times New Roman</vt:lpstr>
      <vt:lpstr>Wingdings</vt:lpstr>
      <vt:lpstr>Diseño predeterminado</vt:lpstr>
      <vt:lpstr>TÉCNICAS DE MUESTREO CON SPSS Y STATA</vt:lpstr>
      <vt:lpstr>Presentación de PowerPoint</vt:lpstr>
      <vt:lpstr>el PODER ESTADÍSTICO y el tamaño de la muestra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ganchante</dc:creator>
  <cp:lastModifiedBy>Willer</cp:lastModifiedBy>
  <cp:revision>308</cp:revision>
  <dcterms:created xsi:type="dcterms:W3CDTF">2009-08-27T22:46:47Z</dcterms:created>
  <dcterms:modified xsi:type="dcterms:W3CDTF">2022-08-09T22:40:19Z</dcterms:modified>
</cp:coreProperties>
</file>