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9" r:id="rId2"/>
    <p:sldId id="299" r:id="rId3"/>
    <p:sldId id="294" r:id="rId4"/>
    <p:sldId id="496" r:id="rId5"/>
    <p:sldId id="497" r:id="rId6"/>
    <p:sldId id="498" r:id="rId7"/>
    <p:sldId id="500" r:id="rId8"/>
    <p:sldId id="501" r:id="rId9"/>
    <p:sldId id="502" r:id="rId10"/>
    <p:sldId id="503" r:id="rId11"/>
    <p:sldId id="504" r:id="rId12"/>
    <p:sldId id="505" r:id="rId13"/>
    <p:sldId id="521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22" r:id="rId22"/>
  </p:sldIdLst>
  <p:sldSz cx="12192000" cy="6858000"/>
  <p:notesSz cx="6811963" cy="99425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D8164D"/>
    <a:srgbClr val="669900"/>
    <a:srgbClr val="FF5050"/>
    <a:srgbClr val="FF0000"/>
    <a:srgbClr val="339933"/>
    <a:srgbClr val="3CCC9C"/>
    <a:srgbClr val="009900"/>
    <a:srgbClr val="EA2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FF2BD-8208-4E31-9A69-3E5517DB715B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D481C57-0328-441C-AA37-79F1355B8883}">
      <dgm:prSet phldrT="[Texto]" custT="1"/>
      <dgm:spPr>
        <a:solidFill>
          <a:srgbClr val="669900"/>
        </a:solidFill>
      </dgm:spPr>
      <dgm:t>
        <a:bodyPr/>
        <a:lstStyle/>
        <a:p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 la selección en cada estrato es aleatoria simple, el muestreo se denomina </a:t>
          </a:r>
          <a:r>
            <a:rPr lang="es-PE" sz="1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Muestreo Aleatorio Estratificado (MAE)</a:t>
          </a:r>
          <a:r>
            <a:rPr lang="es-PE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CD11E7-DAB5-44C4-A8F2-ED7796FDB8B4}" type="parTrans" cxnId="{3B32B003-8675-40A1-9F5E-41CA926F9B5E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DFEF64-7001-4DCA-9243-E70D654F43FB}" type="sibTrans" cxnId="{3B32B003-8675-40A1-9F5E-41CA926F9B5E}">
      <dgm:prSet/>
      <dgm:spPr>
        <a:solidFill>
          <a:srgbClr val="FF0000"/>
        </a:solidFill>
      </dgm:spPr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7E7674-FE20-4F67-9742-E0507CEA8753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 principal objetivo  es mejorar la precisión de las estimaciones reduciendo los errores de muestreo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7980B-DD41-4A0C-A79D-4BA399E75132}" type="parTrans" cxnId="{0B67CBF1-CD20-4E16-91A0-030FCCFBAF7A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CEA2DB-FCB2-4182-8ECF-D360E2FBEF21}" type="sibTrans" cxnId="{0B67CBF1-CD20-4E16-91A0-030FCCFBAF7A}">
      <dgm:prSet/>
      <dgm:spPr>
        <a:solidFill>
          <a:srgbClr val="FF0000"/>
        </a:solidFill>
      </dgm:spPr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457F77-F503-4FC3-AC3C-C591BF3AF97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Minimiza la varianza de los estimadores mediante la creación de estratos lo más homogéneos posible entre sus elementos y lo más heterogéneo entre estratos</a:t>
          </a:r>
          <a:endParaRPr lang="es-E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CD0C2B-6230-41C4-BE49-1484894AA18E}" type="parTrans" cxnId="{BDDAC997-F69F-43A5-A5CA-883180964AE5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D6DB9D-A3D3-4D09-9DE0-97F1702D3C67}" type="sibTrans" cxnId="{BDDAC997-F69F-43A5-A5CA-883180964AE5}">
      <dgm:prSet/>
      <dgm:spPr>
        <a:solidFill>
          <a:srgbClr val="FF0000"/>
        </a:solidFill>
      </dgm:spPr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0295F6-5546-4B71-A7BF-5054DF76A6C3}">
      <dgm:prSet phldrT="[Tex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 eficiente en poblaciones heterogéneas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F06080-A216-48DC-A0B0-BB2DE9055C3A}" type="parTrans" cxnId="{5CD5BF19-F024-4DB2-9B83-DA21FB728642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034AF3-8D88-44CB-8419-5BA1BC469899}" type="sibTrans" cxnId="{5CD5BF19-F024-4DB2-9B83-DA21FB728642}">
      <dgm:prSet/>
      <dgm:spPr>
        <a:solidFill>
          <a:srgbClr val="FF0000"/>
        </a:solidFill>
      </dgm:spPr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50B4F9-C395-420E-A63A-4DF520F5B3FF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Reduce el costo del muestreo al reducir los tamaños de muestra sin perder precisión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577506-0613-42D8-B764-EE1D2680DF2D}" type="parTrans" cxnId="{BC2C92F9-68F3-472E-9513-F774D4C4AE89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5DD1C-A94D-471A-ADF1-88163DD479DD}" type="sibTrans" cxnId="{BC2C92F9-68F3-472E-9513-F774D4C4AE89}">
      <dgm:prSet/>
      <dgm:spPr>
        <a:solidFill>
          <a:srgbClr val="FF0000"/>
        </a:solidFill>
      </dgm:spPr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0EF8AB-AC49-4955-BA47-B195633EEF75}" type="pres">
      <dgm:prSet presAssocID="{BB4FF2BD-8208-4E31-9A69-3E5517DB71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F210EB4-4579-4936-A2D6-B3A0CB1CC89F}" type="pres">
      <dgm:prSet presAssocID="{1D481C57-0328-441C-AA37-79F1355B8883}" presName="node" presStyleLbl="node1" presStyleIdx="0" presStyleCnt="5" custScaleX="133549" custScaleY="12978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3DBA-C05C-4277-B8D3-0F5906444BC4}" type="pres">
      <dgm:prSet presAssocID="{2ADFEF64-7001-4DCA-9243-E70D654F43FB}" presName="sibTrans" presStyleLbl="sibTrans2D1" presStyleIdx="0" presStyleCnt="5"/>
      <dgm:spPr/>
      <dgm:t>
        <a:bodyPr/>
        <a:lstStyle/>
        <a:p>
          <a:endParaRPr lang="es-ES"/>
        </a:p>
      </dgm:t>
    </dgm:pt>
    <dgm:pt modelId="{2ADEF42D-326A-4ABF-A181-CCAD93CE5DF2}" type="pres">
      <dgm:prSet presAssocID="{2ADFEF64-7001-4DCA-9243-E70D654F43FB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75C31709-EBBF-49AF-AA00-3DC1C46F2C14}" type="pres">
      <dgm:prSet presAssocID="{C37E7674-FE20-4F67-9742-E0507CEA8753}" presName="node" presStyleLbl="node1" presStyleIdx="1" presStyleCnt="5" custScaleX="134556" custScaleY="126227" custRadScaleRad="106663" custRadScaleInc="80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4A49AF-F5C5-41F2-B3D2-2DC4C963DF5D}" type="pres">
      <dgm:prSet presAssocID="{78CEA2DB-FCB2-4182-8ECF-D360E2FBEF21}" presName="sibTrans" presStyleLbl="sibTrans2D1" presStyleIdx="1" presStyleCnt="5"/>
      <dgm:spPr/>
      <dgm:t>
        <a:bodyPr/>
        <a:lstStyle/>
        <a:p>
          <a:endParaRPr lang="es-ES"/>
        </a:p>
      </dgm:t>
    </dgm:pt>
    <dgm:pt modelId="{6735E678-87EB-43BA-BEB0-6210896EC565}" type="pres">
      <dgm:prSet presAssocID="{78CEA2DB-FCB2-4182-8ECF-D360E2FBEF21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7EF8E727-B847-47F5-A6C7-521E7E4D7F96}" type="pres">
      <dgm:prSet presAssocID="{2C457F77-F503-4FC3-AC3C-C591BF3AF970}" presName="node" presStyleLbl="node1" presStyleIdx="2" presStyleCnt="5" custScaleX="138578" custScaleY="1195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5D39F8-EF97-44C4-91C6-14F2192BC157}" type="pres">
      <dgm:prSet presAssocID="{BED6DB9D-A3D3-4D09-9DE0-97F1702D3C67}" presName="sibTrans" presStyleLbl="sibTrans2D1" presStyleIdx="2" presStyleCnt="5"/>
      <dgm:spPr/>
      <dgm:t>
        <a:bodyPr/>
        <a:lstStyle/>
        <a:p>
          <a:endParaRPr lang="es-ES"/>
        </a:p>
      </dgm:t>
    </dgm:pt>
    <dgm:pt modelId="{EBFF5C6F-DBF2-472D-A347-34B8F57BCCA1}" type="pres">
      <dgm:prSet presAssocID="{BED6DB9D-A3D3-4D09-9DE0-97F1702D3C67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04F5AC8D-4CD2-4F86-AF27-9C58E6D6ADED}" type="pres">
      <dgm:prSet presAssocID="{730295F6-5546-4B71-A7BF-5054DF76A6C3}" presName="node" presStyleLbl="node1" presStyleIdx="3" presStyleCnt="5" custScaleX="135789" custScaleY="120027" custRadScaleRad="111467" custRadScaleInc="227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05310D-66E1-4EE2-BE4E-C157ACFF1216}" type="pres">
      <dgm:prSet presAssocID="{F5034AF3-8D88-44CB-8419-5BA1BC469899}" presName="sibTrans" presStyleLbl="sibTrans2D1" presStyleIdx="3" presStyleCnt="5"/>
      <dgm:spPr/>
      <dgm:t>
        <a:bodyPr/>
        <a:lstStyle/>
        <a:p>
          <a:endParaRPr lang="es-ES"/>
        </a:p>
      </dgm:t>
    </dgm:pt>
    <dgm:pt modelId="{F264EF89-9EFA-4AA0-A3AE-47F37B054487}" type="pres">
      <dgm:prSet presAssocID="{F5034AF3-8D88-44CB-8419-5BA1BC469899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93D38A88-EFD3-4C74-82A6-6E7502A9ED86}" type="pres">
      <dgm:prSet presAssocID="{1250B4F9-C395-420E-A63A-4DF520F5B3FF}" presName="node" presStyleLbl="node1" presStyleIdx="4" presStyleCnt="5" custScaleX="126672" custScaleY="114607" custRadScaleRad="107552" custRadScaleInc="-14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38BFC4-C469-4614-AF1A-4032E68F9A37}" type="pres">
      <dgm:prSet presAssocID="{C4F5DD1C-A94D-471A-ADF1-88163DD479DD}" presName="sibTrans" presStyleLbl="sibTrans2D1" presStyleIdx="4" presStyleCnt="5"/>
      <dgm:spPr/>
      <dgm:t>
        <a:bodyPr/>
        <a:lstStyle/>
        <a:p>
          <a:endParaRPr lang="es-ES"/>
        </a:p>
      </dgm:t>
    </dgm:pt>
    <dgm:pt modelId="{CA110B3E-4202-4563-93C3-72396CC78896}" type="pres">
      <dgm:prSet presAssocID="{C4F5DD1C-A94D-471A-ADF1-88163DD479DD}" presName="connectorText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F3519F2E-35EF-41F7-8C63-1234FBB8F30A}" type="presOf" srcId="{F5034AF3-8D88-44CB-8419-5BA1BC469899}" destId="{C505310D-66E1-4EE2-BE4E-C157ACFF1216}" srcOrd="0" destOrd="0" presId="urn:microsoft.com/office/officeart/2005/8/layout/cycle2"/>
    <dgm:cxn modelId="{06369502-9A8D-4B6D-9FD5-1ED30DBB0AEA}" type="presOf" srcId="{BB4FF2BD-8208-4E31-9A69-3E5517DB715B}" destId="{670EF8AB-AC49-4955-BA47-B195633EEF75}" srcOrd="0" destOrd="0" presId="urn:microsoft.com/office/officeart/2005/8/layout/cycle2"/>
    <dgm:cxn modelId="{D3902CD4-CB2A-4100-A7A2-6700D5F4408D}" type="presOf" srcId="{1250B4F9-C395-420E-A63A-4DF520F5B3FF}" destId="{93D38A88-EFD3-4C74-82A6-6E7502A9ED86}" srcOrd="0" destOrd="0" presId="urn:microsoft.com/office/officeart/2005/8/layout/cycle2"/>
    <dgm:cxn modelId="{65AAB467-90D0-4438-8461-056CECDB74F1}" type="presOf" srcId="{F5034AF3-8D88-44CB-8419-5BA1BC469899}" destId="{F264EF89-9EFA-4AA0-A3AE-47F37B054487}" srcOrd="1" destOrd="0" presId="urn:microsoft.com/office/officeart/2005/8/layout/cycle2"/>
    <dgm:cxn modelId="{190B6C20-B869-4D95-9CD1-5FFCC5983FF6}" type="presOf" srcId="{2C457F77-F503-4FC3-AC3C-C591BF3AF970}" destId="{7EF8E727-B847-47F5-A6C7-521E7E4D7F96}" srcOrd="0" destOrd="0" presId="urn:microsoft.com/office/officeart/2005/8/layout/cycle2"/>
    <dgm:cxn modelId="{BC2C92F9-68F3-472E-9513-F774D4C4AE89}" srcId="{BB4FF2BD-8208-4E31-9A69-3E5517DB715B}" destId="{1250B4F9-C395-420E-A63A-4DF520F5B3FF}" srcOrd="4" destOrd="0" parTransId="{42577506-0613-42D8-B764-EE1D2680DF2D}" sibTransId="{C4F5DD1C-A94D-471A-ADF1-88163DD479DD}"/>
    <dgm:cxn modelId="{E609D3D6-932B-4699-A74E-61CBA0D8CB7D}" type="presOf" srcId="{C4F5DD1C-A94D-471A-ADF1-88163DD479DD}" destId="{7338BFC4-C469-4614-AF1A-4032E68F9A37}" srcOrd="0" destOrd="0" presId="urn:microsoft.com/office/officeart/2005/8/layout/cycle2"/>
    <dgm:cxn modelId="{C5D94755-E291-4F43-8E51-380B5FC7430C}" type="presOf" srcId="{C4F5DD1C-A94D-471A-ADF1-88163DD479DD}" destId="{CA110B3E-4202-4563-93C3-72396CC78896}" srcOrd="1" destOrd="0" presId="urn:microsoft.com/office/officeart/2005/8/layout/cycle2"/>
    <dgm:cxn modelId="{5333249C-D5E1-4A4D-9F36-98FE982FFF1B}" type="presOf" srcId="{78CEA2DB-FCB2-4182-8ECF-D360E2FBEF21}" destId="{6735E678-87EB-43BA-BEB0-6210896EC565}" srcOrd="1" destOrd="0" presId="urn:microsoft.com/office/officeart/2005/8/layout/cycle2"/>
    <dgm:cxn modelId="{BDDAC997-F69F-43A5-A5CA-883180964AE5}" srcId="{BB4FF2BD-8208-4E31-9A69-3E5517DB715B}" destId="{2C457F77-F503-4FC3-AC3C-C591BF3AF970}" srcOrd="2" destOrd="0" parTransId="{93CD0C2B-6230-41C4-BE49-1484894AA18E}" sibTransId="{BED6DB9D-A3D3-4D09-9DE0-97F1702D3C67}"/>
    <dgm:cxn modelId="{E3BC9079-5B0F-4C02-93D5-AA22AAEA5589}" type="presOf" srcId="{78CEA2DB-FCB2-4182-8ECF-D360E2FBEF21}" destId="{BF4A49AF-F5C5-41F2-B3D2-2DC4C963DF5D}" srcOrd="0" destOrd="0" presId="urn:microsoft.com/office/officeart/2005/8/layout/cycle2"/>
    <dgm:cxn modelId="{5CD5BF19-F024-4DB2-9B83-DA21FB728642}" srcId="{BB4FF2BD-8208-4E31-9A69-3E5517DB715B}" destId="{730295F6-5546-4B71-A7BF-5054DF76A6C3}" srcOrd="3" destOrd="0" parTransId="{D6F06080-A216-48DC-A0B0-BB2DE9055C3A}" sibTransId="{F5034AF3-8D88-44CB-8419-5BA1BC469899}"/>
    <dgm:cxn modelId="{3B32B003-8675-40A1-9F5E-41CA926F9B5E}" srcId="{BB4FF2BD-8208-4E31-9A69-3E5517DB715B}" destId="{1D481C57-0328-441C-AA37-79F1355B8883}" srcOrd="0" destOrd="0" parTransId="{48CD11E7-DAB5-44C4-A8F2-ED7796FDB8B4}" sibTransId="{2ADFEF64-7001-4DCA-9243-E70D654F43FB}"/>
    <dgm:cxn modelId="{D558F339-13DC-4AA0-BF08-6B31BAC5AFD3}" type="presOf" srcId="{2ADFEF64-7001-4DCA-9243-E70D654F43FB}" destId="{9E4C3DBA-C05C-4277-B8D3-0F5906444BC4}" srcOrd="0" destOrd="0" presId="urn:microsoft.com/office/officeart/2005/8/layout/cycle2"/>
    <dgm:cxn modelId="{4428969B-8E54-4A2E-9E2E-5AB34960EDDB}" type="presOf" srcId="{1D481C57-0328-441C-AA37-79F1355B8883}" destId="{FF210EB4-4579-4936-A2D6-B3A0CB1CC89F}" srcOrd="0" destOrd="0" presId="urn:microsoft.com/office/officeart/2005/8/layout/cycle2"/>
    <dgm:cxn modelId="{0B67CBF1-CD20-4E16-91A0-030FCCFBAF7A}" srcId="{BB4FF2BD-8208-4E31-9A69-3E5517DB715B}" destId="{C37E7674-FE20-4F67-9742-E0507CEA8753}" srcOrd="1" destOrd="0" parTransId="{3FA7980B-DD41-4A0C-A79D-4BA399E75132}" sibTransId="{78CEA2DB-FCB2-4182-8ECF-D360E2FBEF21}"/>
    <dgm:cxn modelId="{B436891C-1AB0-46BD-9287-2372E264814B}" type="presOf" srcId="{C37E7674-FE20-4F67-9742-E0507CEA8753}" destId="{75C31709-EBBF-49AF-AA00-3DC1C46F2C14}" srcOrd="0" destOrd="0" presId="urn:microsoft.com/office/officeart/2005/8/layout/cycle2"/>
    <dgm:cxn modelId="{CED947E2-2492-431F-ABD3-2C23FA848BB5}" type="presOf" srcId="{730295F6-5546-4B71-A7BF-5054DF76A6C3}" destId="{04F5AC8D-4CD2-4F86-AF27-9C58E6D6ADED}" srcOrd="0" destOrd="0" presId="urn:microsoft.com/office/officeart/2005/8/layout/cycle2"/>
    <dgm:cxn modelId="{8B05AD8C-DCFE-4492-9DEB-228FBC46714F}" type="presOf" srcId="{BED6DB9D-A3D3-4D09-9DE0-97F1702D3C67}" destId="{455D39F8-EF97-44C4-91C6-14F2192BC157}" srcOrd="0" destOrd="0" presId="urn:microsoft.com/office/officeart/2005/8/layout/cycle2"/>
    <dgm:cxn modelId="{82ADC32D-4F92-4AC4-A159-7FC517F7CF03}" type="presOf" srcId="{2ADFEF64-7001-4DCA-9243-E70D654F43FB}" destId="{2ADEF42D-326A-4ABF-A181-CCAD93CE5DF2}" srcOrd="1" destOrd="0" presId="urn:microsoft.com/office/officeart/2005/8/layout/cycle2"/>
    <dgm:cxn modelId="{B116B80E-ACD9-4D04-B691-8815EC59107A}" type="presOf" srcId="{BED6DB9D-A3D3-4D09-9DE0-97F1702D3C67}" destId="{EBFF5C6F-DBF2-472D-A347-34B8F57BCCA1}" srcOrd="1" destOrd="0" presId="urn:microsoft.com/office/officeart/2005/8/layout/cycle2"/>
    <dgm:cxn modelId="{2B6C4DF2-4C09-4509-8B02-2D8B228940A3}" type="presParOf" srcId="{670EF8AB-AC49-4955-BA47-B195633EEF75}" destId="{FF210EB4-4579-4936-A2D6-B3A0CB1CC89F}" srcOrd="0" destOrd="0" presId="urn:microsoft.com/office/officeart/2005/8/layout/cycle2"/>
    <dgm:cxn modelId="{61ADE926-F782-4AE0-9243-786DC83B36FF}" type="presParOf" srcId="{670EF8AB-AC49-4955-BA47-B195633EEF75}" destId="{9E4C3DBA-C05C-4277-B8D3-0F5906444BC4}" srcOrd="1" destOrd="0" presId="urn:microsoft.com/office/officeart/2005/8/layout/cycle2"/>
    <dgm:cxn modelId="{A49E753C-6C38-44C6-B24D-15B00159FC00}" type="presParOf" srcId="{9E4C3DBA-C05C-4277-B8D3-0F5906444BC4}" destId="{2ADEF42D-326A-4ABF-A181-CCAD93CE5DF2}" srcOrd="0" destOrd="0" presId="urn:microsoft.com/office/officeart/2005/8/layout/cycle2"/>
    <dgm:cxn modelId="{DB4E7F58-42AE-4537-B6B5-C593FB0C2EE3}" type="presParOf" srcId="{670EF8AB-AC49-4955-BA47-B195633EEF75}" destId="{75C31709-EBBF-49AF-AA00-3DC1C46F2C14}" srcOrd="2" destOrd="0" presId="urn:microsoft.com/office/officeart/2005/8/layout/cycle2"/>
    <dgm:cxn modelId="{C6787543-356B-43AA-9DBD-1D3F38B57D81}" type="presParOf" srcId="{670EF8AB-AC49-4955-BA47-B195633EEF75}" destId="{BF4A49AF-F5C5-41F2-B3D2-2DC4C963DF5D}" srcOrd="3" destOrd="0" presId="urn:microsoft.com/office/officeart/2005/8/layout/cycle2"/>
    <dgm:cxn modelId="{52E10B9B-6D67-44EA-8A29-981ABC39E1EE}" type="presParOf" srcId="{BF4A49AF-F5C5-41F2-B3D2-2DC4C963DF5D}" destId="{6735E678-87EB-43BA-BEB0-6210896EC565}" srcOrd="0" destOrd="0" presId="urn:microsoft.com/office/officeart/2005/8/layout/cycle2"/>
    <dgm:cxn modelId="{20A59BF6-C44B-46A2-A5D1-5E5CE2F60569}" type="presParOf" srcId="{670EF8AB-AC49-4955-BA47-B195633EEF75}" destId="{7EF8E727-B847-47F5-A6C7-521E7E4D7F96}" srcOrd="4" destOrd="0" presId="urn:microsoft.com/office/officeart/2005/8/layout/cycle2"/>
    <dgm:cxn modelId="{E9B2B64E-0228-454B-BBC2-05A2631ECDCC}" type="presParOf" srcId="{670EF8AB-AC49-4955-BA47-B195633EEF75}" destId="{455D39F8-EF97-44C4-91C6-14F2192BC157}" srcOrd="5" destOrd="0" presId="urn:microsoft.com/office/officeart/2005/8/layout/cycle2"/>
    <dgm:cxn modelId="{55EECAF1-A34C-4DDB-8B8A-421D8412D370}" type="presParOf" srcId="{455D39F8-EF97-44C4-91C6-14F2192BC157}" destId="{EBFF5C6F-DBF2-472D-A347-34B8F57BCCA1}" srcOrd="0" destOrd="0" presId="urn:microsoft.com/office/officeart/2005/8/layout/cycle2"/>
    <dgm:cxn modelId="{4A6A3C29-5336-459E-ACEC-DB26DD361278}" type="presParOf" srcId="{670EF8AB-AC49-4955-BA47-B195633EEF75}" destId="{04F5AC8D-4CD2-4F86-AF27-9C58E6D6ADED}" srcOrd="6" destOrd="0" presId="urn:microsoft.com/office/officeart/2005/8/layout/cycle2"/>
    <dgm:cxn modelId="{36802B3B-E180-4044-9A02-96605F64825D}" type="presParOf" srcId="{670EF8AB-AC49-4955-BA47-B195633EEF75}" destId="{C505310D-66E1-4EE2-BE4E-C157ACFF1216}" srcOrd="7" destOrd="0" presId="urn:microsoft.com/office/officeart/2005/8/layout/cycle2"/>
    <dgm:cxn modelId="{7EB61C4E-9490-4364-A45B-3B15DC7B703C}" type="presParOf" srcId="{C505310D-66E1-4EE2-BE4E-C157ACFF1216}" destId="{F264EF89-9EFA-4AA0-A3AE-47F37B054487}" srcOrd="0" destOrd="0" presId="urn:microsoft.com/office/officeart/2005/8/layout/cycle2"/>
    <dgm:cxn modelId="{950AAA53-4AC7-490A-B25D-9B0D4FF79E63}" type="presParOf" srcId="{670EF8AB-AC49-4955-BA47-B195633EEF75}" destId="{93D38A88-EFD3-4C74-82A6-6E7502A9ED86}" srcOrd="8" destOrd="0" presId="urn:microsoft.com/office/officeart/2005/8/layout/cycle2"/>
    <dgm:cxn modelId="{68273A60-C25C-4748-9C34-FDCA71A4B2F6}" type="presParOf" srcId="{670EF8AB-AC49-4955-BA47-B195633EEF75}" destId="{7338BFC4-C469-4614-AF1A-4032E68F9A37}" srcOrd="9" destOrd="0" presId="urn:microsoft.com/office/officeart/2005/8/layout/cycle2"/>
    <dgm:cxn modelId="{06CC2D8B-05E2-4DEF-942D-B47246505F94}" type="presParOf" srcId="{7338BFC4-C469-4614-AF1A-4032E68F9A37}" destId="{CA110B3E-4202-4563-93C3-72396CC788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8DA70D-FE83-425F-904C-21B1E864B31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DF4759A-F51D-494A-A450-6E7E774A72CB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Conjunto de unidades </a:t>
          </a:r>
          <a:r>
            <a:rPr lang="es-PE" sz="1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muestrales</a:t>
          </a:r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de la población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96D59B-F667-4E12-82EA-992825FA315B}" type="parTrans" cxnId="{1620C919-BC9E-465D-A715-F40FBFB759DE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BE93B1-B95B-42D5-BB5E-1A907D8F61BA}" type="sibTrans" cxnId="{1620C919-BC9E-465D-A715-F40FBFB759DE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46A118-54F7-4AC2-B2D8-C4538F7E4473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Son subconjuntos de la población que agrupan unidades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773083-DE25-415C-9A69-BE54BE0DF726}" type="parTrans" cxnId="{252D69C7-9FDD-4E49-94E8-3B346828D2A0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F1F061-08FF-4BC5-993D-508C205116CA}" type="sibTrans" cxnId="{252D69C7-9FDD-4E49-94E8-3B346828D2A0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F59E87-DDE3-4A61-8961-FA87292FD450}">
      <dgm:prSet phldrT="[Texto]" custT="1"/>
      <dgm:spPr>
        <a:solidFill>
          <a:srgbClr val="669900"/>
        </a:solidFill>
      </dgm:spPr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Cada estrato se muestrea por separado y se obtienen los estimadores (media, total, proporción) para cada estrato, luego se combinan para tener los estimadores de toda la población</a:t>
          </a:r>
          <a:endParaRPr lang="es-ES" sz="13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1F10FC-FDFE-443B-B9E6-B918A4CF6081}" type="parTrans" cxnId="{D0480063-6C60-4732-90BD-1FA2F7EE5A1C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A5420-7BC0-481E-BEC4-59EF1A6AC9F9}" type="sibTrans" cxnId="{D0480063-6C60-4732-90BD-1FA2F7EE5A1C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CE941B-34EC-40DA-96A1-CD2B05C0C701}">
      <dgm:prSet custT="1"/>
      <dgm:spPr>
        <a:solidFill>
          <a:srgbClr val="D8164D"/>
        </a:solidFill>
      </dgm:spPr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E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Forman una partición de la población y se selecciona una muestra en cada estrato en forma independiente </a:t>
          </a:r>
        </a:p>
      </dgm:t>
    </dgm:pt>
    <dgm:pt modelId="{DED79DAC-E89B-4BF8-84D4-12177A3A6E49}" type="parTrans" cxnId="{4075260B-F44B-401E-922F-AE7CA8DB10BF}">
      <dgm:prSet/>
      <dgm:spPr/>
      <dgm:t>
        <a:bodyPr/>
        <a:lstStyle/>
        <a:p>
          <a:endParaRPr lang="es-ES"/>
        </a:p>
      </dgm:t>
    </dgm:pt>
    <dgm:pt modelId="{E3359268-CFBF-4B66-91EE-14C956A62953}" type="sibTrans" cxnId="{4075260B-F44B-401E-922F-AE7CA8DB10BF}">
      <dgm:prSet/>
      <dgm:spPr/>
      <dgm:t>
        <a:bodyPr/>
        <a:lstStyle/>
        <a:p>
          <a:endParaRPr lang="es-ES"/>
        </a:p>
      </dgm:t>
    </dgm:pt>
    <dgm:pt modelId="{90849BAD-BDD8-40EE-A229-3F8B38FDEB58}" type="pres">
      <dgm:prSet presAssocID="{EA8DA70D-FE83-425F-904C-21B1E864B31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ACB4607-C6D4-4E52-A2BD-F7F0C57B0E42}" type="pres">
      <dgm:prSet presAssocID="{FDF4759A-F51D-494A-A450-6E7E774A72CB}" presName="parentLin" presStyleCnt="0"/>
      <dgm:spPr/>
    </dgm:pt>
    <dgm:pt modelId="{4A57B477-07AE-4C5B-AA9F-CF5A81610C73}" type="pres">
      <dgm:prSet presAssocID="{FDF4759A-F51D-494A-A450-6E7E774A72CB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03DFEAF7-595E-4AB3-8EEA-9D27D64A2832}" type="pres">
      <dgm:prSet presAssocID="{FDF4759A-F51D-494A-A450-6E7E774A72CB}" presName="parentText" presStyleLbl="node1" presStyleIdx="0" presStyleCnt="4" custScaleX="12338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7FE629-DAAB-4C59-8279-C872EDBA762B}" type="pres">
      <dgm:prSet presAssocID="{FDF4759A-F51D-494A-A450-6E7E774A72CB}" presName="negativeSpace" presStyleCnt="0"/>
      <dgm:spPr/>
    </dgm:pt>
    <dgm:pt modelId="{634D714D-A352-4951-B9F9-B902EA9F9D15}" type="pres">
      <dgm:prSet presAssocID="{FDF4759A-F51D-494A-A450-6E7E774A72CB}" presName="childText" presStyleLbl="conFgAcc1" presStyleIdx="0" presStyleCnt="4">
        <dgm:presLayoutVars>
          <dgm:bulletEnabled val="1"/>
        </dgm:presLayoutVars>
      </dgm:prSet>
      <dgm:spPr/>
    </dgm:pt>
    <dgm:pt modelId="{B4D07B8A-70F5-46FA-B4ED-7D34FE98EAE1}" type="pres">
      <dgm:prSet presAssocID="{2DBE93B1-B95B-42D5-BB5E-1A907D8F61BA}" presName="spaceBetweenRectangles" presStyleCnt="0"/>
      <dgm:spPr/>
    </dgm:pt>
    <dgm:pt modelId="{99A98904-8E68-4964-BC50-80B6617C24A1}" type="pres">
      <dgm:prSet presAssocID="{9846A118-54F7-4AC2-B2D8-C4538F7E4473}" presName="parentLin" presStyleCnt="0"/>
      <dgm:spPr/>
    </dgm:pt>
    <dgm:pt modelId="{CA9311DF-46A9-45C6-ADEE-176043420A43}" type="pres">
      <dgm:prSet presAssocID="{9846A118-54F7-4AC2-B2D8-C4538F7E4473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3F6CC20-6ADC-43DC-9FFE-DBBA60BAF26E}" type="pres">
      <dgm:prSet presAssocID="{9846A118-54F7-4AC2-B2D8-C4538F7E4473}" presName="parentText" presStyleLbl="node1" presStyleIdx="1" presStyleCnt="4" custScaleX="12275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867AED-13FF-469D-B347-A235129F023A}" type="pres">
      <dgm:prSet presAssocID="{9846A118-54F7-4AC2-B2D8-C4538F7E4473}" presName="negativeSpace" presStyleCnt="0"/>
      <dgm:spPr/>
    </dgm:pt>
    <dgm:pt modelId="{9446E227-B244-4997-9A9B-72EFD99ADBDF}" type="pres">
      <dgm:prSet presAssocID="{9846A118-54F7-4AC2-B2D8-C4538F7E4473}" presName="childText" presStyleLbl="conFgAcc1" presStyleIdx="1" presStyleCnt="4">
        <dgm:presLayoutVars>
          <dgm:bulletEnabled val="1"/>
        </dgm:presLayoutVars>
      </dgm:prSet>
      <dgm:spPr/>
    </dgm:pt>
    <dgm:pt modelId="{34E52231-C384-4255-A83C-D830632C36A0}" type="pres">
      <dgm:prSet presAssocID="{32F1F061-08FF-4BC5-993D-508C205116CA}" presName="spaceBetweenRectangles" presStyleCnt="0"/>
      <dgm:spPr/>
    </dgm:pt>
    <dgm:pt modelId="{F9581682-FFAC-43CB-B622-D476A8BB4DBB}" type="pres">
      <dgm:prSet presAssocID="{A4F59E87-DDE3-4A61-8961-FA87292FD450}" presName="parentLin" presStyleCnt="0"/>
      <dgm:spPr/>
    </dgm:pt>
    <dgm:pt modelId="{F35DC738-A7AD-4F9A-8710-303B14E9810D}" type="pres">
      <dgm:prSet presAssocID="{A4F59E87-DDE3-4A61-8961-FA87292FD450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9EBF40BC-B0D8-49A7-B7D5-47AC5F52C4D7}" type="pres">
      <dgm:prSet presAssocID="{A4F59E87-DDE3-4A61-8961-FA87292FD450}" presName="parentText" presStyleLbl="node1" presStyleIdx="2" presStyleCnt="4" custScaleX="12328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FAE053-0F86-4DEC-ACBC-0FC60A854D40}" type="pres">
      <dgm:prSet presAssocID="{A4F59E87-DDE3-4A61-8961-FA87292FD450}" presName="negativeSpace" presStyleCnt="0"/>
      <dgm:spPr/>
    </dgm:pt>
    <dgm:pt modelId="{09F2CB36-3A68-4FA5-AD15-5D14736D1D97}" type="pres">
      <dgm:prSet presAssocID="{A4F59E87-DDE3-4A61-8961-FA87292FD450}" presName="childText" presStyleLbl="conFgAcc1" presStyleIdx="2" presStyleCnt="4">
        <dgm:presLayoutVars>
          <dgm:bulletEnabled val="1"/>
        </dgm:presLayoutVars>
      </dgm:prSet>
      <dgm:spPr/>
    </dgm:pt>
    <dgm:pt modelId="{4158610D-93A2-4A83-9641-6F251C7DE93A}" type="pres">
      <dgm:prSet presAssocID="{DC2A5420-7BC0-481E-BEC4-59EF1A6AC9F9}" presName="spaceBetweenRectangles" presStyleCnt="0"/>
      <dgm:spPr/>
    </dgm:pt>
    <dgm:pt modelId="{58A68836-8771-43E2-9ACD-C2E7935DF409}" type="pres">
      <dgm:prSet presAssocID="{9FCE941B-34EC-40DA-96A1-CD2B05C0C701}" presName="parentLin" presStyleCnt="0"/>
      <dgm:spPr/>
    </dgm:pt>
    <dgm:pt modelId="{53D503FD-123B-4C7B-BB0F-13EDB8840ABC}" type="pres">
      <dgm:prSet presAssocID="{9FCE941B-34EC-40DA-96A1-CD2B05C0C701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CC03A63C-842A-423C-89C9-3C61A03BE468}" type="pres">
      <dgm:prSet presAssocID="{9FCE941B-34EC-40DA-96A1-CD2B05C0C701}" presName="parentText" presStyleLbl="node1" presStyleIdx="3" presStyleCnt="4" custScaleX="12184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E61928-6723-4AEE-99AD-F6076779D0A8}" type="pres">
      <dgm:prSet presAssocID="{9FCE941B-34EC-40DA-96A1-CD2B05C0C701}" presName="negativeSpace" presStyleCnt="0"/>
      <dgm:spPr/>
    </dgm:pt>
    <dgm:pt modelId="{7E1BB006-9B2E-4E0E-A176-1D1E1C77A53B}" type="pres">
      <dgm:prSet presAssocID="{9FCE941B-34EC-40DA-96A1-CD2B05C0C70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52D69C7-9FDD-4E49-94E8-3B346828D2A0}" srcId="{EA8DA70D-FE83-425F-904C-21B1E864B313}" destId="{9846A118-54F7-4AC2-B2D8-C4538F7E4473}" srcOrd="1" destOrd="0" parTransId="{66773083-DE25-415C-9A69-BE54BE0DF726}" sibTransId="{32F1F061-08FF-4BC5-993D-508C205116CA}"/>
    <dgm:cxn modelId="{1620C919-BC9E-465D-A715-F40FBFB759DE}" srcId="{EA8DA70D-FE83-425F-904C-21B1E864B313}" destId="{FDF4759A-F51D-494A-A450-6E7E774A72CB}" srcOrd="0" destOrd="0" parTransId="{1496D59B-F667-4E12-82EA-992825FA315B}" sibTransId="{2DBE93B1-B95B-42D5-BB5E-1A907D8F61BA}"/>
    <dgm:cxn modelId="{5765F088-DC3B-4B3F-AD42-98D9ABD044E9}" type="presOf" srcId="{EA8DA70D-FE83-425F-904C-21B1E864B313}" destId="{90849BAD-BDD8-40EE-A229-3F8B38FDEB58}" srcOrd="0" destOrd="0" presId="urn:microsoft.com/office/officeart/2005/8/layout/list1"/>
    <dgm:cxn modelId="{9F455ECE-5CD2-4C21-8A43-5A7C2E85FF22}" type="presOf" srcId="{A4F59E87-DDE3-4A61-8961-FA87292FD450}" destId="{F35DC738-A7AD-4F9A-8710-303B14E9810D}" srcOrd="0" destOrd="0" presId="urn:microsoft.com/office/officeart/2005/8/layout/list1"/>
    <dgm:cxn modelId="{26830612-5327-4C4F-96DC-5759C739B1DA}" type="presOf" srcId="{9FCE941B-34EC-40DA-96A1-CD2B05C0C701}" destId="{CC03A63C-842A-423C-89C9-3C61A03BE468}" srcOrd="1" destOrd="0" presId="urn:microsoft.com/office/officeart/2005/8/layout/list1"/>
    <dgm:cxn modelId="{D0480063-6C60-4732-90BD-1FA2F7EE5A1C}" srcId="{EA8DA70D-FE83-425F-904C-21B1E864B313}" destId="{A4F59E87-DDE3-4A61-8961-FA87292FD450}" srcOrd="2" destOrd="0" parTransId="{C11F10FC-FDFE-443B-B9E6-B918A4CF6081}" sibTransId="{DC2A5420-7BC0-481E-BEC4-59EF1A6AC9F9}"/>
    <dgm:cxn modelId="{6AF65382-7919-4A25-BA82-6583BAD2A1ED}" type="presOf" srcId="{FDF4759A-F51D-494A-A450-6E7E774A72CB}" destId="{03DFEAF7-595E-4AB3-8EEA-9D27D64A2832}" srcOrd="1" destOrd="0" presId="urn:microsoft.com/office/officeart/2005/8/layout/list1"/>
    <dgm:cxn modelId="{4075260B-F44B-401E-922F-AE7CA8DB10BF}" srcId="{EA8DA70D-FE83-425F-904C-21B1E864B313}" destId="{9FCE941B-34EC-40DA-96A1-CD2B05C0C701}" srcOrd="3" destOrd="0" parTransId="{DED79DAC-E89B-4BF8-84D4-12177A3A6E49}" sibTransId="{E3359268-CFBF-4B66-91EE-14C956A62953}"/>
    <dgm:cxn modelId="{0AE35F50-3C3F-4D0B-A2F0-72FCFF26B5C7}" type="presOf" srcId="{9FCE941B-34EC-40DA-96A1-CD2B05C0C701}" destId="{53D503FD-123B-4C7B-BB0F-13EDB8840ABC}" srcOrd="0" destOrd="0" presId="urn:microsoft.com/office/officeart/2005/8/layout/list1"/>
    <dgm:cxn modelId="{76DE3E56-D6AC-441E-A410-CF0B56C1919C}" type="presOf" srcId="{9846A118-54F7-4AC2-B2D8-C4538F7E4473}" destId="{CA9311DF-46A9-45C6-ADEE-176043420A43}" srcOrd="0" destOrd="0" presId="urn:microsoft.com/office/officeart/2005/8/layout/list1"/>
    <dgm:cxn modelId="{998C6121-2F37-47D7-BA81-CDE896734538}" type="presOf" srcId="{FDF4759A-F51D-494A-A450-6E7E774A72CB}" destId="{4A57B477-07AE-4C5B-AA9F-CF5A81610C73}" srcOrd="0" destOrd="0" presId="urn:microsoft.com/office/officeart/2005/8/layout/list1"/>
    <dgm:cxn modelId="{EF4CEB89-66A0-40E3-8775-A257B89AB1C8}" type="presOf" srcId="{A4F59E87-DDE3-4A61-8961-FA87292FD450}" destId="{9EBF40BC-B0D8-49A7-B7D5-47AC5F52C4D7}" srcOrd="1" destOrd="0" presId="urn:microsoft.com/office/officeart/2005/8/layout/list1"/>
    <dgm:cxn modelId="{78D83C00-EA6E-463E-87C6-0433B596BA09}" type="presOf" srcId="{9846A118-54F7-4AC2-B2D8-C4538F7E4473}" destId="{93F6CC20-6ADC-43DC-9FFE-DBBA60BAF26E}" srcOrd="1" destOrd="0" presId="urn:microsoft.com/office/officeart/2005/8/layout/list1"/>
    <dgm:cxn modelId="{D9DF04AB-06C3-44E9-A8AD-0718B0F87C97}" type="presParOf" srcId="{90849BAD-BDD8-40EE-A229-3F8B38FDEB58}" destId="{8ACB4607-C6D4-4E52-A2BD-F7F0C57B0E42}" srcOrd="0" destOrd="0" presId="urn:microsoft.com/office/officeart/2005/8/layout/list1"/>
    <dgm:cxn modelId="{EB6E50BA-A610-4AE8-B207-85D601355756}" type="presParOf" srcId="{8ACB4607-C6D4-4E52-A2BD-F7F0C57B0E42}" destId="{4A57B477-07AE-4C5B-AA9F-CF5A81610C73}" srcOrd="0" destOrd="0" presId="urn:microsoft.com/office/officeart/2005/8/layout/list1"/>
    <dgm:cxn modelId="{F2E5C840-9A51-4422-B495-ABA9EFE26B01}" type="presParOf" srcId="{8ACB4607-C6D4-4E52-A2BD-F7F0C57B0E42}" destId="{03DFEAF7-595E-4AB3-8EEA-9D27D64A2832}" srcOrd="1" destOrd="0" presId="urn:microsoft.com/office/officeart/2005/8/layout/list1"/>
    <dgm:cxn modelId="{04BB8A24-08D2-44D3-B94E-FBF65F24F491}" type="presParOf" srcId="{90849BAD-BDD8-40EE-A229-3F8B38FDEB58}" destId="{CD7FE629-DAAB-4C59-8279-C872EDBA762B}" srcOrd="1" destOrd="0" presId="urn:microsoft.com/office/officeart/2005/8/layout/list1"/>
    <dgm:cxn modelId="{66497AD3-DA12-4E5E-868E-C3F5B164CC03}" type="presParOf" srcId="{90849BAD-BDD8-40EE-A229-3F8B38FDEB58}" destId="{634D714D-A352-4951-B9F9-B902EA9F9D15}" srcOrd="2" destOrd="0" presId="urn:microsoft.com/office/officeart/2005/8/layout/list1"/>
    <dgm:cxn modelId="{A5217672-B204-4645-94D3-F532B23DA3FF}" type="presParOf" srcId="{90849BAD-BDD8-40EE-A229-3F8B38FDEB58}" destId="{B4D07B8A-70F5-46FA-B4ED-7D34FE98EAE1}" srcOrd="3" destOrd="0" presId="urn:microsoft.com/office/officeart/2005/8/layout/list1"/>
    <dgm:cxn modelId="{B3D3211B-8156-404D-9529-04B228A07905}" type="presParOf" srcId="{90849BAD-BDD8-40EE-A229-3F8B38FDEB58}" destId="{99A98904-8E68-4964-BC50-80B6617C24A1}" srcOrd="4" destOrd="0" presId="urn:microsoft.com/office/officeart/2005/8/layout/list1"/>
    <dgm:cxn modelId="{89CD8862-8BCB-43E6-90C9-0ECBC17FD4CF}" type="presParOf" srcId="{99A98904-8E68-4964-BC50-80B6617C24A1}" destId="{CA9311DF-46A9-45C6-ADEE-176043420A43}" srcOrd="0" destOrd="0" presId="urn:microsoft.com/office/officeart/2005/8/layout/list1"/>
    <dgm:cxn modelId="{A87145F1-7BAC-40F0-89E9-5A64A3A42456}" type="presParOf" srcId="{99A98904-8E68-4964-BC50-80B6617C24A1}" destId="{93F6CC20-6ADC-43DC-9FFE-DBBA60BAF26E}" srcOrd="1" destOrd="0" presId="urn:microsoft.com/office/officeart/2005/8/layout/list1"/>
    <dgm:cxn modelId="{AEC4E8E2-2051-4CE2-9583-02D42EFE4E44}" type="presParOf" srcId="{90849BAD-BDD8-40EE-A229-3F8B38FDEB58}" destId="{14867AED-13FF-469D-B347-A235129F023A}" srcOrd="5" destOrd="0" presId="urn:microsoft.com/office/officeart/2005/8/layout/list1"/>
    <dgm:cxn modelId="{5F8C7D4F-D161-4555-97EA-0FD7BD3A3858}" type="presParOf" srcId="{90849BAD-BDD8-40EE-A229-3F8B38FDEB58}" destId="{9446E227-B244-4997-9A9B-72EFD99ADBDF}" srcOrd="6" destOrd="0" presId="urn:microsoft.com/office/officeart/2005/8/layout/list1"/>
    <dgm:cxn modelId="{EB0230FD-377E-4A32-926B-E4451F65E474}" type="presParOf" srcId="{90849BAD-BDD8-40EE-A229-3F8B38FDEB58}" destId="{34E52231-C384-4255-A83C-D830632C36A0}" srcOrd="7" destOrd="0" presId="urn:microsoft.com/office/officeart/2005/8/layout/list1"/>
    <dgm:cxn modelId="{E63E7918-25CB-4AE1-AA6E-F588ACDCE406}" type="presParOf" srcId="{90849BAD-BDD8-40EE-A229-3F8B38FDEB58}" destId="{F9581682-FFAC-43CB-B622-D476A8BB4DBB}" srcOrd="8" destOrd="0" presId="urn:microsoft.com/office/officeart/2005/8/layout/list1"/>
    <dgm:cxn modelId="{26174EED-8B20-43E9-8923-8BCA88988BE7}" type="presParOf" srcId="{F9581682-FFAC-43CB-B622-D476A8BB4DBB}" destId="{F35DC738-A7AD-4F9A-8710-303B14E9810D}" srcOrd="0" destOrd="0" presId="urn:microsoft.com/office/officeart/2005/8/layout/list1"/>
    <dgm:cxn modelId="{3366AA03-8C59-4D30-96E7-F95F7E6428C5}" type="presParOf" srcId="{F9581682-FFAC-43CB-B622-D476A8BB4DBB}" destId="{9EBF40BC-B0D8-49A7-B7D5-47AC5F52C4D7}" srcOrd="1" destOrd="0" presId="urn:microsoft.com/office/officeart/2005/8/layout/list1"/>
    <dgm:cxn modelId="{57F95944-F14D-4A1C-B73E-EEFAE21F97C6}" type="presParOf" srcId="{90849BAD-BDD8-40EE-A229-3F8B38FDEB58}" destId="{49FAE053-0F86-4DEC-ACBC-0FC60A854D40}" srcOrd="9" destOrd="0" presId="urn:microsoft.com/office/officeart/2005/8/layout/list1"/>
    <dgm:cxn modelId="{C762FF3F-8C22-40F5-97CD-685C8CA7B92C}" type="presParOf" srcId="{90849BAD-BDD8-40EE-A229-3F8B38FDEB58}" destId="{09F2CB36-3A68-4FA5-AD15-5D14736D1D97}" srcOrd="10" destOrd="0" presId="urn:microsoft.com/office/officeart/2005/8/layout/list1"/>
    <dgm:cxn modelId="{C940E82E-A0BA-44CD-88EC-5CC1D4FDA5EB}" type="presParOf" srcId="{90849BAD-BDD8-40EE-A229-3F8B38FDEB58}" destId="{4158610D-93A2-4A83-9641-6F251C7DE93A}" srcOrd="11" destOrd="0" presId="urn:microsoft.com/office/officeart/2005/8/layout/list1"/>
    <dgm:cxn modelId="{97362F25-6F1D-41BC-A54A-56B898C3911D}" type="presParOf" srcId="{90849BAD-BDD8-40EE-A229-3F8B38FDEB58}" destId="{58A68836-8771-43E2-9ACD-C2E7935DF409}" srcOrd="12" destOrd="0" presId="urn:microsoft.com/office/officeart/2005/8/layout/list1"/>
    <dgm:cxn modelId="{2FBF8071-AA9F-437C-AEF5-A611C61C8A6A}" type="presParOf" srcId="{58A68836-8771-43E2-9ACD-C2E7935DF409}" destId="{53D503FD-123B-4C7B-BB0F-13EDB8840ABC}" srcOrd="0" destOrd="0" presId="urn:microsoft.com/office/officeart/2005/8/layout/list1"/>
    <dgm:cxn modelId="{0B917A7C-F18F-439A-9122-4280C34B18A1}" type="presParOf" srcId="{58A68836-8771-43E2-9ACD-C2E7935DF409}" destId="{CC03A63C-842A-423C-89C9-3C61A03BE468}" srcOrd="1" destOrd="0" presId="urn:microsoft.com/office/officeart/2005/8/layout/list1"/>
    <dgm:cxn modelId="{0AD0011D-EA4D-41FC-A651-1DDCD3443F33}" type="presParOf" srcId="{90849BAD-BDD8-40EE-A229-3F8B38FDEB58}" destId="{E6E61928-6723-4AEE-99AD-F6076779D0A8}" srcOrd="13" destOrd="0" presId="urn:microsoft.com/office/officeart/2005/8/layout/list1"/>
    <dgm:cxn modelId="{4ABA999F-5497-4A33-BB27-42FD7636C64E}" type="presParOf" srcId="{90849BAD-BDD8-40EE-A229-3F8B38FDEB58}" destId="{7E1BB006-9B2E-4E0E-A176-1D1E1C77A53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BEA367-A1B7-4237-A6BC-99DF6553E17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67504BE-D490-403C-BB01-0992168AD719}">
      <dgm:prSet phldrT="[Texto]" custT="1"/>
      <dgm:spPr>
        <a:solidFill>
          <a:srgbClr val="92D050"/>
        </a:solidFill>
      </dgm:spPr>
      <dgm:t>
        <a:bodyPr/>
        <a:lstStyle/>
        <a:p>
          <a:pPr algn="just"/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El efecto de la información de estratos es reducir la variabilidad de los estimadores.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E02F45-4985-44F6-AA70-50E077965995}" type="parTrans" cxnId="{3AF3DC09-6E5D-49FD-8ABB-89BA0388BDD0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205512-0B74-4ED1-8F29-3B24E9C5C93E}" type="sibTrans" cxnId="{3AF3DC09-6E5D-49FD-8ABB-89BA0388BDD0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BDC625-2504-4A1F-B18C-690AE2052019}">
      <dgm:prSet phldrT="[Texto]" custT="1"/>
      <dgm:spPr/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Ésta se puede reducir mucho si las unidades dentro de cada estrato son muy homogéneas y heterogéneas entre estratos.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436878-B276-4D55-ABA7-EF2C7EEE5375}" type="parTrans" cxnId="{93458657-5B2F-4B2F-A954-13CECF33029A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3A6075-7E1E-410D-A150-B620E1025379}" type="sibTrans" cxnId="{93458657-5B2F-4B2F-A954-13CECF33029A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80743-200D-4794-96A2-737A3497CFA2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 pueden usar diferentes diseños de muestra en cada estrato.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6EACD-B6F0-4A42-9EC5-5D9142D698A1}" type="parTrans" cxnId="{8A1797FA-0BB2-49A1-9DA8-97CE3304EB13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73AF1C-0377-4313-B4AC-4BE822A01F69}" type="sibTrans" cxnId="{8A1797FA-0BB2-49A1-9DA8-97CE3304EB13}">
      <dgm:prSet/>
      <dgm:spPr/>
      <dgm:t>
        <a:bodyPr/>
        <a:lstStyle/>
        <a:p>
          <a:pPr algn="just"/>
          <a:endParaRPr lang="es-E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54CDCF-E36C-4AD7-A5FB-B4307971F346}" type="pres">
      <dgm:prSet presAssocID="{E7BEA367-A1B7-4237-A6BC-99DF6553E1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58A1B6-32BF-416B-B97D-72B3BE3F961D}" type="pres">
      <dgm:prSet presAssocID="{D67504BE-D490-403C-BB01-0992168AD719}" presName="parentLin" presStyleCnt="0"/>
      <dgm:spPr/>
    </dgm:pt>
    <dgm:pt modelId="{D2D239A2-2FBE-4656-B65B-FC1F2BC0B785}" type="pres">
      <dgm:prSet presAssocID="{D67504BE-D490-403C-BB01-0992168AD71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0E3F3554-B322-45E9-A766-4B5CF99257A2}" type="pres">
      <dgm:prSet presAssocID="{D67504BE-D490-403C-BB01-0992168AD719}" presName="parentText" presStyleLbl="node1" presStyleIdx="0" presStyleCnt="3" custScaleX="135717" custScaleY="7103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69F050-70D7-4F81-B5F2-B8C9D10D4200}" type="pres">
      <dgm:prSet presAssocID="{D67504BE-D490-403C-BB01-0992168AD719}" presName="negativeSpace" presStyleCnt="0"/>
      <dgm:spPr/>
    </dgm:pt>
    <dgm:pt modelId="{020B2E1D-C071-4CB7-99FF-7B144E7D9EA1}" type="pres">
      <dgm:prSet presAssocID="{D67504BE-D490-403C-BB01-0992168AD719}" presName="childText" presStyleLbl="conFgAcc1" presStyleIdx="0" presStyleCnt="3">
        <dgm:presLayoutVars>
          <dgm:bulletEnabled val="1"/>
        </dgm:presLayoutVars>
      </dgm:prSet>
      <dgm:spPr/>
    </dgm:pt>
    <dgm:pt modelId="{582E3638-3462-4058-948C-8B6E12313C78}" type="pres">
      <dgm:prSet presAssocID="{7F205512-0B74-4ED1-8F29-3B24E9C5C93E}" presName="spaceBetweenRectangles" presStyleCnt="0"/>
      <dgm:spPr/>
    </dgm:pt>
    <dgm:pt modelId="{C82F4ABD-2FAB-4970-A99A-AB6464D2DDBA}" type="pres">
      <dgm:prSet presAssocID="{7EBDC625-2504-4A1F-B18C-690AE2052019}" presName="parentLin" presStyleCnt="0"/>
      <dgm:spPr/>
    </dgm:pt>
    <dgm:pt modelId="{530FCBBD-73E7-4E65-977D-FB1DE006FD31}" type="pres">
      <dgm:prSet presAssocID="{7EBDC625-2504-4A1F-B18C-690AE205201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35F1A1C1-FD2D-4B2C-9D38-22414031761F}" type="pres">
      <dgm:prSet presAssocID="{7EBDC625-2504-4A1F-B18C-690AE2052019}" presName="parentText" presStyleLbl="node1" presStyleIdx="1" presStyleCnt="3" custScaleX="142857" custScaleY="7103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0092B0-4410-42AA-B48F-0FE51C2D50DE}" type="pres">
      <dgm:prSet presAssocID="{7EBDC625-2504-4A1F-B18C-690AE2052019}" presName="negativeSpace" presStyleCnt="0"/>
      <dgm:spPr/>
    </dgm:pt>
    <dgm:pt modelId="{A175DEF4-FF25-4921-B34A-69321D609E9A}" type="pres">
      <dgm:prSet presAssocID="{7EBDC625-2504-4A1F-B18C-690AE2052019}" presName="childText" presStyleLbl="conFgAcc1" presStyleIdx="1" presStyleCnt="3">
        <dgm:presLayoutVars>
          <dgm:bulletEnabled val="1"/>
        </dgm:presLayoutVars>
      </dgm:prSet>
      <dgm:spPr/>
    </dgm:pt>
    <dgm:pt modelId="{D28676BB-CB43-4BAC-8608-C58FF22B3254}" type="pres">
      <dgm:prSet presAssocID="{233A6075-7E1E-410D-A150-B620E1025379}" presName="spaceBetweenRectangles" presStyleCnt="0"/>
      <dgm:spPr/>
    </dgm:pt>
    <dgm:pt modelId="{CB676496-FBB8-40E6-8F82-C475EC1FA43E}" type="pres">
      <dgm:prSet presAssocID="{80980743-200D-4794-96A2-737A3497CFA2}" presName="parentLin" presStyleCnt="0"/>
      <dgm:spPr/>
    </dgm:pt>
    <dgm:pt modelId="{305C2FCD-7111-494E-988C-0F496E400D6B}" type="pres">
      <dgm:prSet presAssocID="{80980743-200D-4794-96A2-737A3497CFA2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E7ED2259-AAC8-47B3-8290-6D25A94F10B7}" type="pres">
      <dgm:prSet presAssocID="{80980743-200D-4794-96A2-737A3497CFA2}" presName="parentText" presStyleLbl="node1" presStyleIdx="2" presStyleCnt="3" custScaleX="142857" custScaleY="7103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CE000-B986-4C4D-B187-35D7C6006D64}" type="pres">
      <dgm:prSet presAssocID="{80980743-200D-4794-96A2-737A3497CFA2}" presName="negativeSpace" presStyleCnt="0"/>
      <dgm:spPr/>
    </dgm:pt>
    <dgm:pt modelId="{6A16DB55-3CF0-4391-A975-35D1DD135082}" type="pres">
      <dgm:prSet presAssocID="{80980743-200D-4794-96A2-737A3497CF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8FA88D-ADA4-45CC-A11A-696ADE2AB527}" type="presOf" srcId="{80980743-200D-4794-96A2-737A3497CFA2}" destId="{E7ED2259-AAC8-47B3-8290-6D25A94F10B7}" srcOrd="1" destOrd="0" presId="urn:microsoft.com/office/officeart/2005/8/layout/list1"/>
    <dgm:cxn modelId="{8A1797FA-0BB2-49A1-9DA8-97CE3304EB13}" srcId="{E7BEA367-A1B7-4237-A6BC-99DF6553E17E}" destId="{80980743-200D-4794-96A2-737A3497CFA2}" srcOrd="2" destOrd="0" parTransId="{1FE6EACD-B6F0-4A42-9EC5-5D9142D698A1}" sibTransId="{7B73AF1C-0377-4313-B4AC-4BE822A01F69}"/>
    <dgm:cxn modelId="{A22D1B96-80EA-4F8D-B49E-5DFC23F4712A}" type="presOf" srcId="{80980743-200D-4794-96A2-737A3497CFA2}" destId="{305C2FCD-7111-494E-988C-0F496E400D6B}" srcOrd="0" destOrd="0" presId="urn:microsoft.com/office/officeart/2005/8/layout/list1"/>
    <dgm:cxn modelId="{3F49A704-B4C7-46F9-B587-E9FDDE539E42}" type="presOf" srcId="{7EBDC625-2504-4A1F-B18C-690AE2052019}" destId="{530FCBBD-73E7-4E65-977D-FB1DE006FD31}" srcOrd="0" destOrd="0" presId="urn:microsoft.com/office/officeart/2005/8/layout/list1"/>
    <dgm:cxn modelId="{85CF1220-6795-44E2-AD02-E3E9316CF9E4}" type="presOf" srcId="{E7BEA367-A1B7-4237-A6BC-99DF6553E17E}" destId="{C554CDCF-E36C-4AD7-A5FB-B4307971F346}" srcOrd="0" destOrd="0" presId="urn:microsoft.com/office/officeart/2005/8/layout/list1"/>
    <dgm:cxn modelId="{9830113B-6B94-45B6-A901-31B31C5FDA69}" type="presOf" srcId="{D67504BE-D490-403C-BB01-0992168AD719}" destId="{0E3F3554-B322-45E9-A766-4B5CF99257A2}" srcOrd="1" destOrd="0" presId="urn:microsoft.com/office/officeart/2005/8/layout/list1"/>
    <dgm:cxn modelId="{3AF3DC09-6E5D-49FD-8ABB-89BA0388BDD0}" srcId="{E7BEA367-A1B7-4237-A6BC-99DF6553E17E}" destId="{D67504BE-D490-403C-BB01-0992168AD719}" srcOrd="0" destOrd="0" parTransId="{CCE02F45-4985-44F6-AA70-50E077965995}" sibTransId="{7F205512-0B74-4ED1-8F29-3B24E9C5C93E}"/>
    <dgm:cxn modelId="{93458657-5B2F-4B2F-A954-13CECF33029A}" srcId="{E7BEA367-A1B7-4237-A6BC-99DF6553E17E}" destId="{7EBDC625-2504-4A1F-B18C-690AE2052019}" srcOrd="1" destOrd="0" parTransId="{BE436878-B276-4D55-ABA7-EF2C7EEE5375}" sibTransId="{233A6075-7E1E-410D-A150-B620E1025379}"/>
    <dgm:cxn modelId="{8BC6698B-73DC-4D2E-9D5A-DF7987AB1660}" type="presOf" srcId="{7EBDC625-2504-4A1F-B18C-690AE2052019}" destId="{35F1A1C1-FD2D-4B2C-9D38-22414031761F}" srcOrd="1" destOrd="0" presId="urn:microsoft.com/office/officeart/2005/8/layout/list1"/>
    <dgm:cxn modelId="{24D0A7B0-F727-4654-B5FE-A62D6CDCCE34}" type="presOf" srcId="{D67504BE-D490-403C-BB01-0992168AD719}" destId="{D2D239A2-2FBE-4656-B65B-FC1F2BC0B785}" srcOrd="0" destOrd="0" presId="urn:microsoft.com/office/officeart/2005/8/layout/list1"/>
    <dgm:cxn modelId="{43513DDF-83FC-4A8F-A663-3479E2DF2E93}" type="presParOf" srcId="{C554CDCF-E36C-4AD7-A5FB-B4307971F346}" destId="{0658A1B6-32BF-416B-B97D-72B3BE3F961D}" srcOrd="0" destOrd="0" presId="urn:microsoft.com/office/officeart/2005/8/layout/list1"/>
    <dgm:cxn modelId="{34B71489-9917-48BF-A803-0A0A118E2992}" type="presParOf" srcId="{0658A1B6-32BF-416B-B97D-72B3BE3F961D}" destId="{D2D239A2-2FBE-4656-B65B-FC1F2BC0B785}" srcOrd="0" destOrd="0" presId="urn:microsoft.com/office/officeart/2005/8/layout/list1"/>
    <dgm:cxn modelId="{21A8BB69-B8AF-4838-AC0D-DDFC303AF23F}" type="presParOf" srcId="{0658A1B6-32BF-416B-B97D-72B3BE3F961D}" destId="{0E3F3554-B322-45E9-A766-4B5CF99257A2}" srcOrd="1" destOrd="0" presId="urn:microsoft.com/office/officeart/2005/8/layout/list1"/>
    <dgm:cxn modelId="{B59D9E95-2194-49E7-83D3-1295B7072C32}" type="presParOf" srcId="{C554CDCF-E36C-4AD7-A5FB-B4307971F346}" destId="{7269F050-70D7-4F81-B5F2-B8C9D10D4200}" srcOrd="1" destOrd="0" presId="urn:microsoft.com/office/officeart/2005/8/layout/list1"/>
    <dgm:cxn modelId="{CA0BDA8A-5260-4354-8DC0-14EE879AE44C}" type="presParOf" srcId="{C554CDCF-E36C-4AD7-A5FB-B4307971F346}" destId="{020B2E1D-C071-4CB7-99FF-7B144E7D9EA1}" srcOrd="2" destOrd="0" presId="urn:microsoft.com/office/officeart/2005/8/layout/list1"/>
    <dgm:cxn modelId="{67FA5603-BF75-4676-842A-38C02E3427EB}" type="presParOf" srcId="{C554CDCF-E36C-4AD7-A5FB-B4307971F346}" destId="{582E3638-3462-4058-948C-8B6E12313C78}" srcOrd="3" destOrd="0" presId="urn:microsoft.com/office/officeart/2005/8/layout/list1"/>
    <dgm:cxn modelId="{C3B6D979-2F87-46D6-B2A0-70F55AF95B42}" type="presParOf" srcId="{C554CDCF-E36C-4AD7-A5FB-B4307971F346}" destId="{C82F4ABD-2FAB-4970-A99A-AB6464D2DDBA}" srcOrd="4" destOrd="0" presId="urn:microsoft.com/office/officeart/2005/8/layout/list1"/>
    <dgm:cxn modelId="{E4BE7B84-4824-4FA5-AD09-18E105964905}" type="presParOf" srcId="{C82F4ABD-2FAB-4970-A99A-AB6464D2DDBA}" destId="{530FCBBD-73E7-4E65-977D-FB1DE006FD31}" srcOrd="0" destOrd="0" presId="urn:microsoft.com/office/officeart/2005/8/layout/list1"/>
    <dgm:cxn modelId="{DAE0E063-3492-40D9-B960-8C36B74B023E}" type="presParOf" srcId="{C82F4ABD-2FAB-4970-A99A-AB6464D2DDBA}" destId="{35F1A1C1-FD2D-4B2C-9D38-22414031761F}" srcOrd="1" destOrd="0" presId="urn:microsoft.com/office/officeart/2005/8/layout/list1"/>
    <dgm:cxn modelId="{525639EE-FAFA-4191-8E87-80F69E3B9282}" type="presParOf" srcId="{C554CDCF-E36C-4AD7-A5FB-B4307971F346}" destId="{B30092B0-4410-42AA-B48F-0FE51C2D50DE}" srcOrd="5" destOrd="0" presId="urn:microsoft.com/office/officeart/2005/8/layout/list1"/>
    <dgm:cxn modelId="{136949A3-F4F6-494C-AF05-CAA0DA97528F}" type="presParOf" srcId="{C554CDCF-E36C-4AD7-A5FB-B4307971F346}" destId="{A175DEF4-FF25-4921-B34A-69321D609E9A}" srcOrd="6" destOrd="0" presId="urn:microsoft.com/office/officeart/2005/8/layout/list1"/>
    <dgm:cxn modelId="{246B0691-6C3A-4EBE-BD39-7067B4DF9E75}" type="presParOf" srcId="{C554CDCF-E36C-4AD7-A5FB-B4307971F346}" destId="{D28676BB-CB43-4BAC-8608-C58FF22B3254}" srcOrd="7" destOrd="0" presId="urn:microsoft.com/office/officeart/2005/8/layout/list1"/>
    <dgm:cxn modelId="{15C8A831-D92F-46E3-A167-9F3D2DBB6BEC}" type="presParOf" srcId="{C554CDCF-E36C-4AD7-A5FB-B4307971F346}" destId="{CB676496-FBB8-40E6-8F82-C475EC1FA43E}" srcOrd="8" destOrd="0" presId="urn:microsoft.com/office/officeart/2005/8/layout/list1"/>
    <dgm:cxn modelId="{6AC83EC3-4C34-4469-8A8B-5C08FB7E4904}" type="presParOf" srcId="{CB676496-FBB8-40E6-8F82-C475EC1FA43E}" destId="{305C2FCD-7111-494E-988C-0F496E400D6B}" srcOrd="0" destOrd="0" presId="urn:microsoft.com/office/officeart/2005/8/layout/list1"/>
    <dgm:cxn modelId="{ED805C89-5F34-49C8-8394-06D8C93FCB01}" type="presParOf" srcId="{CB676496-FBB8-40E6-8F82-C475EC1FA43E}" destId="{E7ED2259-AAC8-47B3-8290-6D25A94F10B7}" srcOrd="1" destOrd="0" presId="urn:microsoft.com/office/officeart/2005/8/layout/list1"/>
    <dgm:cxn modelId="{E9F602A0-292C-4622-A995-0C311FCD0164}" type="presParOf" srcId="{C554CDCF-E36C-4AD7-A5FB-B4307971F346}" destId="{97BCE000-B986-4C4D-B187-35D7C6006D64}" srcOrd="9" destOrd="0" presId="urn:microsoft.com/office/officeart/2005/8/layout/list1"/>
    <dgm:cxn modelId="{91A7C04D-0319-4172-AA58-9772912325E4}" type="presParOf" srcId="{C554CDCF-E36C-4AD7-A5FB-B4307971F346}" destId="{6A16DB55-3CF0-4391-A975-35D1DD1350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80F55-C81E-449D-8F63-1350419587B0}" type="doc">
      <dgm:prSet loTypeId="urn:microsoft.com/office/officeart/2005/8/layout/gear1" loCatId="relationship" qsTypeId="urn:microsoft.com/office/officeart/2005/8/quickstyle/simple1" qsCatId="simple" csTypeId="urn:microsoft.com/office/officeart/2005/8/colors/colorful5" csCatId="colorful" phldr="1"/>
      <dgm:spPr/>
    </dgm:pt>
    <dgm:pt modelId="{3A059E09-61C8-48FA-B888-FB3ED487C8B6}">
      <dgm:prSet phldrT="[Texto]" custT="1"/>
      <dgm:spPr>
        <a:solidFill>
          <a:srgbClr val="D8164D"/>
        </a:solidFill>
      </dgm:spPr>
      <dgm:t>
        <a:bodyPr/>
        <a:lstStyle/>
        <a:p>
          <a:r>
            <a:rPr lang="es-E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Independencia entre estratos al seleccionar la muestra</a:t>
          </a:r>
        </a:p>
      </dgm:t>
    </dgm:pt>
    <dgm:pt modelId="{08CB6BB5-2F7B-4B0B-9418-5343D7E7A9E6}" type="parTrans" cxnId="{A605A2F2-0E6A-4877-B8B0-8288E90514C5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45F16-128B-447A-8CC1-86C6644B1B55}" type="sibTrans" cxnId="{A605A2F2-0E6A-4877-B8B0-8288E90514C5}">
      <dgm:prSet/>
      <dgm:spPr>
        <a:solidFill>
          <a:srgbClr val="FF5050"/>
        </a:solidFill>
      </dgm:spPr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77E11B-77F4-4917-8527-FDCD83898A26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Heterogeneidad entre estratos</a:t>
          </a:r>
        </a:p>
      </dgm:t>
    </dgm:pt>
    <dgm:pt modelId="{D28D50CA-6A1C-42DE-8DAF-B7DE506F6160}" type="parTrans" cxnId="{148F7E9A-6807-4E73-9CDB-08B483556941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455309-97B1-48B0-9858-7B11E908FC85}" type="sibTrans" cxnId="{148F7E9A-6807-4E73-9CDB-08B483556941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99A621-DB7B-4F1E-BD58-10EA0B789AFA}">
      <dgm:prSet phldrT="[Texto]" custT="1"/>
      <dgm:spPr>
        <a:solidFill>
          <a:srgbClr val="669900"/>
        </a:solidFill>
      </dgm:spPr>
      <dgm:t>
        <a:bodyPr/>
        <a:lstStyle/>
        <a:p>
          <a:r>
            <a:rPr lang="es-E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Homogeneidad entre elementos de un mismo estrato</a:t>
          </a:r>
        </a:p>
      </dgm:t>
    </dgm:pt>
    <dgm:pt modelId="{BD1EE991-CFE7-4D50-9E26-E124740EE2EB}" type="parTrans" cxnId="{C4C23FFB-231D-4A63-A3FF-4143E89E14BA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9D8D64-E7E5-4550-AA63-5C96956C9526}" type="sibTrans" cxnId="{C4C23FFB-231D-4A63-A3FF-4143E89E14BA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1F9ECE-C691-4F7E-A160-5D17FF3260FA}" type="pres">
      <dgm:prSet presAssocID="{52C80F55-C81E-449D-8F63-1350419587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B588D6C-16EF-4F0B-934B-12E9C3BD1EBA}" type="pres">
      <dgm:prSet presAssocID="{3A059E09-61C8-48FA-B888-FB3ED487C8B6}" presName="gear1" presStyleLbl="node1" presStyleIdx="0" presStyleCnt="3" custLinFactNeighborX="-640" custLinFactNeighborY="2137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AA9ADF-F847-4193-9816-7B68E05ABAA5}" type="pres">
      <dgm:prSet presAssocID="{3A059E09-61C8-48FA-B888-FB3ED487C8B6}" presName="gear1srcNode" presStyleLbl="node1" presStyleIdx="0" presStyleCnt="3"/>
      <dgm:spPr/>
      <dgm:t>
        <a:bodyPr/>
        <a:lstStyle/>
        <a:p>
          <a:endParaRPr lang="es-ES"/>
        </a:p>
      </dgm:t>
    </dgm:pt>
    <dgm:pt modelId="{973A3691-21E7-4948-AD18-61E26CF9BD43}" type="pres">
      <dgm:prSet presAssocID="{3A059E09-61C8-48FA-B888-FB3ED487C8B6}" presName="gear1dstNode" presStyleLbl="node1" presStyleIdx="0" presStyleCnt="3"/>
      <dgm:spPr/>
      <dgm:t>
        <a:bodyPr/>
        <a:lstStyle/>
        <a:p>
          <a:endParaRPr lang="es-ES"/>
        </a:p>
      </dgm:t>
    </dgm:pt>
    <dgm:pt modelId="{CDF53031-3C97-49E5-9D8D-344E77102F88}" type="pres">
      <dgm:prSet presAssocID="{8B77E11B-77F4-4917-8527-FDCD83898A26}" presName="gear2" presStyleLbl="node1" presStyleIdx="1" presStyleCnt="3" custScaleX="148377" custScaleY="116451" custLinFactNeighborX="-27259" custLinFactNeighborY="3468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D4C8A6-6390-4994-802F-22FFDF4AA0F2}" type="pres">
      <dgm:prSet presAssocID="{8B77E11B-77F4-4917-8527-FDCD83898A26}" presName="gear2srcNode" presStyleLbl="node1" presStyleIdx="1" presStyleCnt="3"/>
      <dgm:spPr/>
      <dgm:t>
        <a:bodyPr/>
        <a:lstStyle/>
        <a:p>
          <a:endParaRPr lang="es-ES"/>
        </a:p>
      </dgm:t>
    </dgm:pt>
    <dgm:pt modelId="{07C3488E-8232-4552-9C76-FF117E8FC063}" type="pres">
      <dgm:prSet presAssocID="{8B77E11B-77F4-4917-8527-FDCD83898A26}" presName="gear2dstNode" presStyleLbl="node1" presStyleIdx="1" presStyleCnt="3"/>
      <dgm:spPr/>
      <dgm:t>
        <a:bodyPr/>
        <a:lstStyle/>
        <a:p>
          <a:endParaRPr lang="es-ES"/>
        </a:p>
      </dgm:t>
    </dgm:pt>
    <dgm:pt modelId="{21632780-C36D-4E53-987C-41D96681D7D9}" type="pres">
      <dgm:prSet presAssocID="{9999A621-DB7B-4F1E-BD58-10EA0B789AFA}" presName="gear3" presStyleLbl="node1" presStyleIdx="2" presStyleCnt="3" custScaleX="153804" custScaleY="147047" custLinFactNeighborX="41" custLinFactNeighborY="1496"/>
      <dgm:spPr/>
      <dgm:t>
        <a:bodyPr/>
        <a:lstStyle/>
        <a:p>
          <a:endParaRPr lang="es-ES"/>
        </a:p>
      </dgm:t>
    </dgm:pt>
    <dgm:pt modelId="{F89B0AE2-0A7C-4EEE-B9CF-32AAB26AE87D}" type="pres">
      <dgm:prSet presAssocID="{9999A621-DB7B-4F1E-BD58-10EA0B789AF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644F9B-2B50-4739-90E4-F753ED4B41BD}" type="pres">
      <dgm:prSet presAssocID="{9999A621-DB7B-4F1E-BD58-10EA0B789AFA}" presName="gear3srcNode" presStyleLbl="node1" presStyleIdx="2" presStyleCnt="3"/>
      <dgm:spPr/>
      <dgm:t>
        <a:bodyPr/>
        <a:lstStyle/>
        <a:p>
          <a:endParaRPr lang="es-ES"/>
        </a:p>
      </dgm:t>
    </dgm:pt>
    <dgm:pt modelId="{E80228CC-2BB1-421F-8594-95F177BAAC64}" type="pres">
      <dgm:prSet presAssocID="{9999A621-DB7B-4F1E-BD58-10EA0B789AFA}" presName="gear3dstNode" presStyleLbl="node1" presStyleIdx="2" presStyleCnt="3"/>
      <dgm:spPr/>
      <dgm:t>
        <a:bodyPr/>
        <a:lstStyle/>
        <a:p>
          <a:endParaRPr lang="es-ES"/>
        </a:p>
      </dgm:t>
    </dgm:pt>
    <dgm:pt modelId="{50A26D71-9E11-40DC-86DC-E5F11490CABA}" type="pres">
      <dgm:prSet presAssocID="{54545F16-128B-447A-8CC1-86C6644B1B55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20A999E1-10D3-49F5-98BB-1EFE9AE6C628}" type="pres">
      <dgm:prSet presAssocID="{AC455309-97B1-48B0-9858-7B11E908FC85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7574D553-4D4D-4DB9-A4D4-336FC765DA2B}" type="pres">
      <dgm:prSet presAssocID="{979D8D64-E7E5-4550-AA63-5C96956C9526}" presName="connector3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59050713-4E81-4134-8B3C-57898C2B94D8}" type="presOf" srcId="{52C80F55-C81E-449D-8F63-1350419587B0}" destId="{061F9ECE-C691-4F7E-A160-5D17FF3260FA}" srcOrd="0" destOrd="0" presId="urn:microsoft.com/office/officeart/2005/8/layout/gear1"/>
    <dgm:cxn modelId="{1E8600DE-94FE-4092-9A4D-F24C2E6B8EEC}" type="presOf" srcId="{3A059E09-61C8-48FA-B888-FB3ED487C8B6}" destId="{E3AA9ADF-F847-4193-9816-7B68E05ABAA5}" srcOrd="1" destOrd="0" presId="urn:microsoft.com/office/officeart/2005/8/layout/gear1"/>
    <dgm:cxn modelId="{AB6B59B0-E59D-435A-929B-62E5712EDCC8}" type="presOf" srcId="{9999A621-DB7B-4F1E-BD58-10EA0B789AFA}" destId="{21632780-C36D-4E53-987C-41D96681D7D9}" srcOrd="0" destOrd="0" presId="urn:microsoft.com/office/officeart/2005/8/layout/gear1"/>
    <dgm:cxn modelId="{A86B2534-231E-49EA-B49A-17067186E020}" type="presOf" srcId="{3A059E09-61C8-48FA-B888-FB3ED487C8B6}" destId="{973A3691-21E7-4948-AD18-61E26CF9BD43}" srcOrd="2" destOrd="0" presId="urn:microsoft.com/office/officeart/2005/8/layout/gear1"/>
    <dgm:cxn modelId="{4096C998-EB4B-4B2C-83DF-9E270C81882F}" type="presOf" srcId="{9999A621-DB7B-4F1E-BD58-10EA0B789AFA}" destId="{E80228CC-2BB1-421F-8594-95F177BAAC64}" srcOrd="3" destOrd="0" presId="urn:microsoft.com/office/officeart/2005/8/layout/gear1"/>
    <dgm:cxn modelId="{A6D84764-D481-4513-A97A-87CA15ADAF41}" type="presOf" srcId="{8B77E11B-77F4-4917-8527-FDCD83898A26}" destId="{DCD4C8A6-6390-4994-802F-22FFDF4AA0F2}" srcOrd="1" destOrd="0" presId="urn:microsoft.com/office/officeart/2005/8/layout/gear1"/>
    <dgm:cxn modelId="{148F7E9A-6807-4E73-9CDB-08B483556941}" srcId="{52C80F55-C81E-449D-8F63-1350419587B0}" destId="{8B77E11B-77F4-4917-8527-FDCD83898A26}" srcOrd="1" destOrd="0" parTransId="{D28D50CA-6A1C-42DE-8DAF-B7DE506F6160}" sibTransId="{AC455309-97B1-48B0-9858-7B11E908FC85}"/>
    <dgm:cxn modelId="{C4C23FFB-231D-4A63-A3FF-4143E89E14BA}" srcId="{52C80F55-C81E-449D-8F63-1350419587B0}" destId="{9999A621-DB7B-4F1E-BD58-10EA0B789AFA}" srcOrd="2" destOrd="0" parTransId="{BD1EE991-CFE7-4D50-9E26-E124740EE2EB}" sibTransId="{979D8D64-E7E5-4550-AA63-5C96956C9526}"/>
    <dgm:cxn modelId="{5A34D4BB-2B1B-4B84-BAF3-37E59407FCFC}" type="presOf" srcId="{8B77E11B-77F4-4917-8527-FDCD83898A26}" destId="{CDF53031-3C97-49E5-9D8D-344E77102F88}" srcOrd="0" destOrd="0" presId="urn:microsoft.com/office/officeart/2005/8/layout/gear1"/>
    <dgm:cxn modelId="{26CA6011-D8DC-4ECE-9F4B-D5AD9D7170A5}" type="presOf" srcId="{8B77E11B-77F4-4917-8527-FDCD83898A26}" destId="{07C3488E-8232-4552-9C76-FF117E8FC063}" srcOrd="2" destOrd="0" presId="urn:microsoft.com/office/officeart/2005/8/layout/gear1"/>
    <dgm:cxn modelId="{E0BC9119-F405-436D-80E7-420087F8F93B}" type="presOf" srcId="{54545F16-128B-447A-8CC1-86C6644B1B55}" destId="{50A26D71-9E11-40DC-86DC-E5F11490CABA}" srcOrd="0" destOrd="0" presId="urn:microsoft.com/office/officeart/2005/8/layout/gear1"/>
    <dgm:cxn modelId="{A605A2F2-0E6A-4877-B8B0-8288E90514C5}" srcId="{52C80F55-C81E-449D-8F63-1350419587B0}" destId="{3A059E09-61C8-48FA-B888-FB3ED487C8B6}" srcOrd="0" destOrd="0" parTransId="{08CB6BB5-2F7B-4B0B-9418-5343D7E7A9E6}" sibTransId="{54545F16-128B-447A-8CC1-86C6644B1B55}"/>
    <dgm:cxn modelId="{B347F01A-BCEF-4205-BDEB-1DEBF8BD2B6E}" type="presOf" srcId="{979D8D64-E7E5-4550-AA63-5C96956C9526}" destId="{7574D553-4D4D-4DB9-A4D4-336FC765DA2B}" srcOrd="0" destOrd="0" presId="urn:microsoft.com/office/officeart/2005/8/layout/gear1"/>
    <dgm:cxn modelId="{FB0207C5-6E22-4045-B75D-9ED89860EEF4}" type="presOf" srcId="{9999A621-DB7B-4F1E-BD58-10EA0B789AFA}" destId="{8A644F9B-2B50-4739-90E4-F753ED4B41BD}" srcOrd="2" destOrd="0" presId="urn:microsoft.com/office/officeart/2005/8/layout/gear1"/>
    <dgm:cxn modelId="{C2AAB3E7-9DC4-492D-A11A-F40491009DBA}" type="presOf" srcId="{9999A621-DB7B-4F1E-BD58-10EA0B789AFA}" destId="{F89B0AE2-0A7C-4EEE-B9CF-32AAB26AE87D}" srcOrd="1" destOrd="0" presId="urn:microsoft.com/office/officeart/2005/8/layout/gear1"/>
    <dgm:cxn modelId="{098F3D5A-08E0-4D4E-966E-1DE247B85320}" type="presOf" srcId="{AC455309-97B1-48B0-9858-7B11E908FC85}" destId="{20A999E1-10D3-49F5-98BB-1EFE9AE6C628}" srcOrd="0" destOrd="0" presId="urn:microsoft.com/office/officeart/2005/8/layout/gear1"/>
    <dgm:cxn modelId="{58CDC50F-22C1-4D19-AB97-38EB4006CC56}" type="presOf" srcId="{3A059E09-61C8-48FA-B888-FB3ED487C8B6}" destId="{2B588D6C-16EF-4F0B-934B-12E9C3BD1EBA}" srcOrd="0" destOrd="0" presId="urn:microsoft.com/office/officeart/2005/8/layout/gear1"/>
    <dgm:cxn modelId="{A6E35079-814A-4A05-9188-91895E792EFA}" type="presParOf" srcId="{061F9ECE-C691-4F7E-A160-5D17FF3260FA}" destId="{2B588D6C-16EF-4F0B-934B-12E9C3BD1EBA}" srcOrd="0" destOrd="0" presId="urn:microsoft.com/office/officeart/2005/8/layout/gear1"/>
    <dgm:cxn modelId="{B80959BA-6FCE-4B96-9EF7-5CD60D407C66}" type="presParOf" srcId="{061F9ECE-C691-4F7E-A160-5D17FF3260FA}" destId="{E3AA9ADF-F847-4193-9816-7B68E05ABAA5}" srcOrd="1" destOrd="0" presId="urn:microsoft.com/office/officeart/2005/8/layout/gear1"/>
    <dgm:cxn modelId="{4145723B-EACF-4640-8028-684469B26717}" type="presParOf" srcId="{061F9ECE-C691-4F7E-A160-5D17FF3260FA}" destId="{973A3691-21E7-4948-AD18-61E26CF9BD43}" srcOrd="2" destOrd="0" presId="urn:microsoft.com/office/officeart/2005/8/layout/gear1"/>
    <dgm:cxn modelId="{FCAC86F9-8658-4F75-B385-16BCDB9A8FF2}" type="presParOf" srcId="{061F9ECE-C691-4F7E-A160-5D17FF3260FA}" destId="{CDF53031-3C97-49E5-9D8D-344E77102F88}" srcOrd="3" destOrd="0" presId="urn:microsoft.com/office/officeart/2005/8/layout/gear1"/>
    <dgm:cxn modelId="{8C812DD4-68B1-4A03-BF77-A8EBCC41E86D}" type="presParOf" srcId="{061F9ECE-C691-4F7E-A160-5D17FF3260FA}" destId="{DCD4C8A6-6390-4994-802F-22FFDF4AA0F2}" srcOrd="4" destOrd="0" presId="urn:microsoft.com/office/officeart/2005/8/layout/gear1"/>
    <dgm:cxn modelId="{1F0DC8A2-2E72-4DD7-B768-BE157CE4849C}" type="presParOf" srcId="{061F9ECE-C691-4F7E-A160-5D17FF3260FA}" destId="{07C3488E-8232-4552-9C76-FF117E8FC063}" srcOrd="5" destOrd="0" presId="urn:microsoft.com/office/officeart/2005/8/layout/gear1"/>
    <dgm:cxn modelId="{E2101BD5-40D4-45F1-8C35-7569EA57516F}" type="presParOf" srcId="{061F9ECE-C691-4F7E-A160-5D17FF3260FA}" destId="{21632780-C36D-4E53-987C-41D96681D7D9}" srcOrd="6" destOrd="0" presId="urn:microsoft.com/office/officeart/2005/8/layout/gear1"/>
    <dgm:cxn modelId="{22268EA3-0BAD-44AE-A1B6-B42550C17CCC}" type="presParOf" srcId="{061F9ECE-C691-4F7E-A160-5D17FF3260FA}" destId="{F89B0AE2-0A7C-4EEE-B9CF-32AAB26AE87D}" srcOrd="7" destOrd="0" presId="urn:microsoft.com/office/officeart/2005/8/layout/gear1"/>
    <dgm:cxn modelId="{645C18BE-DB1A-4330-BD93-D56FBE2500E4}" type="presParOf" srcId="{061F9ECE-C691-4F7E-A160-5D17FF3260FA}" destId="{8A644F9B-2B50-4739-90E4-F753ED4B41BD}" srcOrd="8" destOrd="0" presId="urn:microsoft.com/office/officeart/2005/8/layout/gear1"/>
    <dgm:cxn modelId="{268C3387-C7F1-4258-8A39-600D8B4BBE7B}" type="presParOf" srcId="{061F9ECE-C691-4F7E-A160-5D17FF3260FA}" destId="{E80228CC-2BB1-421F-8594-95F177BAAC64}" srcOrd="9" destOrd="0" presId="urn:microsoft.com/office/officeart/2005/8/layout/gear1"/>
    <dgm:cxn modelId="{6CF639B5-E6D0-4ACD-BD4A-4F04B1A621EA}" type="presParOf" srcId="{061F9ECE-C691-4F7E-A160-5D17FF3260FA}" destId="{50A26D71-9E11-40DC-86DC-E5F11490CABA}" srcOrd="10" destOrd="0" presId="urn:microsoft.com/office/officeart/2005/8/layout/gear1"/>
    <dgm:cxn modelId="{51EC605B-5669-4E85-A00D-48539F34ECB9}" type="presParOf" srcId="{061F9ECE-C691-4F7E-A160-5D17FF3260FA}" destId="{20A999E1-10D3-49F5-98BB-1EFE9AE6C628}" srcOrd="11" destOrd="0" presId="urn:microsoft.com/office/officeart/2005/8/layout/gear1"/>
    <dgm:cxn modelId="{39F9874F-2586-487D-AEDD-26F1A25B7FEA}" type="presParOf" srcId="{061F9ECE-C691-4F7E-A160-5D17FF3260FA}" destId="{7574D553-4D4D-4DB9-A4D4-336FC765DA2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1CDDF6-D96B-45C5-B70D-539B37A7AAFA}" type="doc">
      <dgm:prSet loTypeId="urn:microsoft.com/office/officeart/2005/8/layout/cycle8" loCatId="cycle" qsTypeId="urn:microsoft.com/office/officeart/2005/8/quickstyle/simple1" qsCatId="simple" csTypeId="urn:microsoft.com/office/officeart/2005/8/colors/colorful5" csCatId="colorful" phldr="1"/>
      <dgm:spPr/>
    </dgm:pt>
    <dgm:pt modelId="{2128056A-CA36-4CA2-A0D0-61B36014B374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Seleccionar la muestra aleatoria (simple con o sin reemplazo, sistemática, </a:t>
          </a:r>
          <a:r>
            <a:rPr lang="es-PE" sz="1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de forma independiente en cada estrato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A82CEC-50DD-4E01-A551-E839B8F96DA2}" type="parTrans" cxnId="{E0D7EF6C-5100-4A28-948F-A30C668C627C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0CAE18-A524-48A2-8770-02C8E6B04FDD}" type="sibTrans" cxnId="{E0D7EF6C-5100-4A28-948F-A30C668C627C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63CB61-9BC5-4B6D-A8AA-903294FD750A}">
      <dgm:prSet phldrT="[Texto]" custT="1"/>
      <dgm:spPr>
        <a:solidFill>
          <a:srgbClr val="FF5050"/>
        </a:solidFill>
      </dgm:spPr>
      <dgm:t>
        <a:bodyPr/>
        <a:lstStyle/>
        <a:p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Seleccionar la muestra aleatoria (simple con o sin reemplazo, sistemática, </a:t>
          </a:r>
          <a:r>
            <a:rPr lang="es-PE" sz="1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r>
            <a:rPr lang="es-P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de forma independiente en cada estrato</a:t>
          </a:r>
          <a:endParaRPr lang="es-E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B0237B-3BB0-41F9-BA73-85CEA5ECDA06}" type="parTrans" cxnId="{888C3A13-33F3-418A-BB66-D16F7C5CADFA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45A8CD-7E54-4576-A55A-1D223609F3C9}" type="sibTrans" cxnId="{888C3A13-33F3-418A-BB66-D16F7C5CADFA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599F5F-B358-4453-8A63-009255314DA1}">
      <dgm:prSet phldrT="[Texto]" custT="1"/>
      <dgm:spPr>
        <a:solidFill>
          <a:srgbClr val="669900"/>
        </a:solidFill>
      </dgm:spPr>
      <dgm:t>
        <a:bodyPr/>
        <a:lstStyle/>
        <a:p>
          <a:r>
            <a:rPr lang="es-P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Preparar el marco </a:t>
          </a:r>
          <a:r>
            <a:rPr lang="es-PE" sz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muestral</a:t>
          </a:r>
          <a:r>
            <a:rPr lang="es-P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tal que contenga la variable que identifica el estrato al que pertenece cada unidad del marco</a:t>
          </a:r>
          <a:endParaRPr lang="es-E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4F186-A6DC-4083-97B5-75AAE5E30887}" type="parTrans" cxnId="{CE252563-D33F-49DD-8F8C-6E684767600B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3076C8-F948-4819-A76E-749F78F57FD4}" type="sibTrans" cxnId="{CE252563-D33F-49DD-8F8C-6E684767600B}">
      <dgm:prSet/>
      <dgm:spPr/>
      <dgm:t>
        <a:bodyPr/>
        <a:lstStyle/>
        <a:p>
          <a:endParaRPr lang="es-ES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B46B2D-F539-454F-9BBB-9EA0BD494ABA}" type="pres">
      <dgm:prSet presAssocID="{C21CDDF6-D96B-45C5-B70D-539B37A7AAFA}" presName="compositeShape" presStyleCnt="0">
        <dgm:presLayoutVars>
          <dgm:chMax val="7"/>
          <dgm:dir/>
          <dgm:resizeHandles val="exact"/>
        </dgm:presLayoutVars>
      </dgm:prSet>
      <dgm:spPr/>
    </dgm:pt>
    <dgm:pt modelId="{488CDF52-038C-4665-AD42-1AEF10C2D855}" type="pres">
      <dgm:prSet presAssocID="{C21CDDF6-D96B-45C5-B70D-539B37A7AAFA}" presName="wedge1" presStyleLbl="node1" presStyleIdx="0" presStyleCnt="3"/>
      <dgm:spPr/>
      <dgm:t>
        <a:bodyPr/>
        <a:lstStyle/>
        <a:p>
          <a:endParaRPr lang="es-ES"/>
        </a:p>
      </dgm:t>
    </dgm:pt>
    <dgm:pt modelId="{69694975-59B6-43FE-932E-5628C5FB8282}" type="pres">
      <dgm:prSet presAssocID="{C21CDDF6-D96B-45C5-B70D-539B37A7AAFA}" presName="dummy1a" presStyleCnt="0"/>
      <dgm:spPr/>
    </dgm:pt>
    <dgm:pt modelId="{EE5AE75B-5DCC-4A96-8B30-F8B6D6455288}" type="pres">
      <dgm:prSet presAssocID="{C21CDDF6-D96B-45C5-B70D-539B37A7AAFA}" presName="dummy1b" presStyleCnt="0"/>
      <dgm:spPr/>
    </dgm:pt>
    <dgm:pt modelId="{4828776E-5CFB-4BB0-A370-CB99D9063678}" type="pres">
      <dgm:prSet presAssocID="{C21CDDF6-D96B-45C5-B70D-539B37A7AAF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DB8421-6DA6-449C-89F6-FE46909A36E5}" type="pres">
      <dgm:prSet presAssocID="{C21CDDF6-D96B-45C5-B70D-539B37A7AAFA}" presName="wedge2" presStyleLbl="node1" presStyleIdx="1" presStyleCnt="3"/>
      <dgm:spPr/>
      <dgm:t>
        <a:bodyPr/>
        <a:lstStyle/>
        <a:p>
          <a:endParaRPr lang="es-ES"/>
        </a:p>
      </dgm:t>
    </dgm:pt>
    <dgm:pt modelId="{024937E9-CAC2-4B31-9F24-FEB8A50ABE5F}" type="pres">
      <dgm:prSet presAssocID="{C21CDDF6-D96B-45C5-B70D-539B37A7AAFA}" presName="dummy2a" presStyleCnt="0"/>
      <dgm:spPr/>
    </dgm:pt>
    <dgm:pt modelId="{D03575C6-F688-4233-9448-FD05AB532A1A}" type="pres">
      <dgm:prSet presAssocID="{C21CDDF6-D96B-45C5-B70D-539B37A7AAFA}" presName="dummy2b" presStyleCnt="0"/>
      <dgm:spPr/>
    </dgm:pt>
    <dgm:pt modelId="{51FAC324-6143-4AFE-B3CB-520FAEFC027B}" type="pres">
      <dgm:prSet presAssocID="{C21CDDF6-D96B-45C5-B70D-539B37A7AAF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5235C9-DE0F-41A3-8193-BFA8D2721733}" type="pres">
      <dgm:prSet presAssocID="{C21CDDF6-D96B-45C5-B70D-539B37A7AAFA}" presName="wedge3" presStyleLbl="node1" presStyleIdx="2" presStyleCnt="3"/>
      <dgm:spPr/>
      <dgm:t>
        <a:bodyPr/>
        <a:lstStyle/>
        <a:p>
          <a:endParaRPr lang="es-ES"/>
        </a:p>
      </dgm:t>
    </dgm:pt>
    <dgm:pt modelId="{117D5AC1-7335-499E-8DCB-1485F8371AE2}" type="pres">
      <dgm:prSet presAssocID="{C21CDDF6-D96B-45C5-B70D-539B37A7AAFA}" presName="dummy3a" presStyleCnt="0"/>
      <dgm:spPr/>
    </dgm:pt>
    <dgm:pt modelId="{FAE2F196-DEAE-484E-A01E-4CA499729EA8}" type="pres">
      <dgm:prSet presAssocID="{C21CDDF6-D96B-45C5-B70D-539B37A7AAFA}" presName="dummy3b" presStyleCnt="0"/>
      <dgm:spPr/>
    </dgm:pt>
    <dgm:pt modelId="{16C428DF-85A3-4650-B281-68026460B6D5}" type="pres">
      <dgm:prSet presAssocID="{C21CDDF6-D96B-45C5-B70D-539B37A7AAF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F1A417-EF09-4F97-9D86-63526E331FC1}" type="pres">
      <dgm:prSet presAssocID="{D80CAE18-A524-48A2-8770-02C8E6B04FDD}" presName="arrowWedge1" presStyleLbl="fgSibTrans2D1" presStyleIdx="0" presStyleCnt="3"/>
      <dgm:spPr>
        <a:solidFill>
          <a:srgbClr val="FFC000"/>
        </a:solidFill>
      </dgm:spPr>
    </dgm:pt>
    <dgm:pt modelId="{2B7742E0-49DB-45BC-BEE8-A3691B2501F2}" type="pres">
      <dgm:prSet presAssocID="{1245A8CD-7E54-4576-A55A-1D223609F3C9}" presName="arrowWedge2" presStyleLbl="fgSibTrans2D1" presStyleIdx="1" presStyleCnt="3"/>
      <dgm:spPr>
        <a:solidFill>
          <a:srgbClr val="FF5050"/>
        </a:solidFill>
      </dgm:spPr>
    </dgm:pt>
    <dgm:pt modelId="{08E63AAC-F77B-4CBF-85F0-83EBBDC673D6}" type="pres">
      <dgm:prSet presAssocID="{F53076C8-F948-4819-A76E-749F78F57FD4}" presName="arrowWedge3" presStyleLbl="fgSibTrans2D1" presStyleIdx="2" presStyleCnt="3"/>
      <dgm:spPr>
        <a:solidFill>
          <a:srgbClr val="669900"/>
        </a:solidFill>
      </dgm:spPr>
    </dgm:pt>
  </dgm:ptLst>
  <dgm:cxnLst>
    <dgm:cxn modelId="{CE252563-D33F-49DD-8F8C-6E684767600B}" srcId="{C21CDDF6-D96B-45C5-B70D-539B37A7AAFA}" destId="{6B599F5F-B358-4453-8A63-009255314DA1}" srcOrd="2" destOrd="0" parTransId="{3D14F186-A6DC-4083-97B5-75AAE5E30887}" sibTransId="{F53076C8-F948-4819-A76E-749F78F57FD4}"/>
    <dgm:cxn modelId="{F3CA4FAD-AB51-4092-A739-1E286C4112AF}" type="presOf" srcId="{2128056A-CA36-4CA2-A0D0-61B36014B374}" destId="{4828776E-5CFB-4BB0-A370-CB99D9063678}" srcOrd="1" destOrd="0" presId="urn:microsoft.com/office/officeart/2005/8/layout/cycle8"/>
    <dgm:cxn modelId="{888C3A13-33F3-418A-BB66-D16F7C5CADFA}" srcId="{C21CDDF6-D96B-45C5-B70D-539B37A7AAFA}" destId="{6D63CB61-9BC5-4B6D-A8AA-903294FD750A}" srcOrd="1" destOrd="0" parTransId="{80B0237B-3BB0-41F9-BA73-85CEA5ECDA06}" sibTransId="{1245A8CD-7E54-4576-A55A-1D223609F3C9}"/>
    <dgm:cxn modelId="{E0D7EF6C-5100-4A28-948F-A30C668C627C}" srcId="{C21CDDF6-D96B-45C5-B70D-539B37A7AAFA}" destId="{2128056A-CA36-4CA2-A0D0-61B36014B374}" srcOrd="0" destOrd="0" parTransId="{D2A82CEC-50DD-4E01-A551-E839B8F96DA2}" sibTransId="{D80CAE18-A524-48A2-8770-02C8E6B04FDD}"/>
    <dgm:cxn modelId="{D47092C7-FEC2-4AB5-A495-49D251371E60}" type="presOf" srcId="{6B599F5F-B358-4453-8A63-009255314DA1}" destId="{B05235C9-DE0F-41A3-8193-BFA8D2721733}" srcOrd="0" destOrd="0" presId="urn:microsoft.com/office/officeart/2005/8/layout/cycle8"/>
    <dgm:cxn modelId="{18840D0C-C30F-4A51-9EF0-E8AECD4DAD6F}" type="presOf" srcId="{6D63CB61-9BC5-4B6D-A8AA-903294FD750A}" destId="{51FAC324-6143-4AFE-B3CB-520FAEFC027B}" srcOrd="1" destOrd="0" presId="urn:microsoft.com/office/officeart/2005/8/layout/cycle8"/>
    <dgm:cxn modelId="{5AE25992-6C15-4AC9-9EA3-D3A3C4A2D849}" type="presOf" srcId="{6B599F5F-B358-4453-8A63-009255314DA1}" destId="{16C428DF-85A3-4650-B281-68026460B6D5}" srcOrd="1" destOrd="0" presId="urn:microsoft.com/office/officeart/2005/8/layout/cycle8"/>
    <dgm:cxn modelId="{153E006D-F6E0-4558-A376-B364CCD3AC2A}" type="presOf" srcId="{2128056A-CA36-4CA2-A0D0-61B36014B374}" destId="{488CDF52-038C-4665-AD42-1AEF10C2D855}" srcOrd="0" destOrd="0" presId="urn:microsoft.com/office/officeart/2005/8/layout/cycle8"/>
    <dgm:cxn modelId="{C53DA92E-712A-4088-A39B-4503271E4D6E}" type="presOf" srcId="{6D63CB61-9BC5-4B6D-A8AA-903294FD750A}" destId="{D2DB8421-6DA6-449C-89F6-FE46909A36E5}" srcOrd="0" destOrd="0" presId="urn:microsoft.com/office/officeart/2005/8/layout/cycle8"/>
    <dgm:cxn modelId="{0F7B9F73-C2A5-458D-8428-1A81B631A719}" type="presOf" srcId="{C21CDDF6-D96B-45C5-B70D-539B37A7AAFA}" destId="{16B46B2D-F539-454F-9BBB-9EA0BD494ABA}" srcOrd="0" destOrd="0" presId="urn:microsoft.com/office/officeart/2005/8/layout/cycle8"/>
    <dgm:cxn modelId="{AE011505-D490-49DB-9D6E-FDA9D3902871}" type="presParOf" srcId="{16B46B2D-F539-454F-9BBB-9EA0BD494ABA}" destId="{488CDF52-038C-4665-AD42-1AEF10C2D855}" srcOrd="0" destOrd="0" presId="urn:microsoft.com/office/officeart/2005/8/layout/cycle8"/>
    <dgm:cxn modelId="{1F222BE1-D0CE-4527-BB14-CC588FC37B56}" type="presParOf" srcId="{16B46B2D-F539-454F-9BBB-9EA0BD494ABA}" destId="{69694975-59B6-43FE-932E-5628C5FB8282}" srcOrd="1" destOrd="0" presId="urn:microsoft.com/office/officeart/2005/8/layout/cycle8"/>
    <dgm:cxn modelId="{5BC2FB0F-84EA-48FE-8641-EA91B33BDBA5}" type="presParOf" srcId="{16B46B2D-F539-454F-9BBB-9EA0BD494ABA}" destId="{EE5AE75B-5DCC-4A96-8B30-F8B6D6455288}" srcOrd="2" destOrd="0" presId="urn:microsoft.com/office/officeart/2005/8/layout/cycle8"/>
    <dgm:cxn modelId="{89A2FB16-8DB5-448F-9208-5B6D47D40865}" type="presParOf" srcId="{16B46B2D-F539-454F-9BBB-9EA0BD494ABA}" destId="{4828776E-5CFB-4BB0-A370-CB99D9063678}" srcOrd="3" destOrd="0" presId="urn:microsoft.com/office/officeart/2005/8/layout/cycle8"/>
    <dgm:cxn modelId="{06BC97F7-E53D-476D-A074-4C7DE5F60602}" type="presParOf" srcId="{16B46B2D-F539-454F-9BBB-9EA0BD494ABA}" destId="{D2DB8421-6DA6-449C-89F6-FE46909A36E5}" srcOrd="4" destOrd="0" presId="urn:microsoft.com/office/officeart/2005/8/layout/cycle8"/>
    <dgm:cxn modelId="{07808161-C4BE-4A45-95B2-1DFBC079F4D0}" type="presParOf" srcId="{16B46B2D-F539-454F-9BBB-9EA0BD494ABA}" destId="{024937E9-CAC2-4B31-9F24-FEB8A50ABE5F}" srcOrd="5" destOrd="0" presId="urn:microsoft.com/office/officeart/2005/8/layout/cycle8"/>
    <dgm:cxn modelId="{84542062-C60A-422B-B5C6-C95426B87899}" type="presParOf" srcId="{16B46B2D-F539-454F-9BBB-9EA0BD494ABA}" destId="{D03575C6-F688-4233-9448-FD05AB532A1A}" srcOrd="6" destOrd="0" presId="urn:microsoft.com/office/officeart/2005/8/layout/cycle8"/>
    <dgm:cxn modelId="{3CED6BCC-4AAD-408F-A4CE-48D6D8A517AE}" type="presParOf" srcId="{16B46B2D-F539-454F-9BBB-9EA0BD494ABA}" destId="{51FAC324-6143-4AFE-B3CB-520FAEFC027B}" srcOrd="7" destOrd="0" presId="urn:microsoft.com/office/officeart/2005/8/layout/cycle8"/>
    <dgm:cxn modelId="{9BF6D0B0-C1F9-4574-A7EF-2C2814BC483D}" type="presParOf" srcId="{16B46B2D-F539-454F-9BBB-9EA0BD494ABA}" destId="{B05235C9-DE0F-41A3-8193-BFA8D2721733}" srcOrd="8" destOrd="0" presId="urn:microsoft.com/office/officeart/2005/8/layout/cycle8"/>
    <dgm:cxn modelId="{AA0FB55C-227D-4A4C-B44A-09D9120C4029}" type="presParOf" srcId="{16B46B2D-F539-454F-9BBB-9EA0BD494ABA}" destId="{117D5AC1-7335-499E-8DCB-1485F8371AE2}" srcOrd="9" destOrd="0" presId="urn:microsoft.com/office/officeart/2005/8/layout/cycle8"/>
    <dgm:cxn modelId="{68E88ABE-FE89-4B30-961C-CA9EA1399A6A}" type="presParOf" srcId="{16B46B2D-F539-454F-9BBB-9EA0BD494ABA}" destId="{FAE2F196-DEAE-484E-A01E-4CA499729EA8}" srcOrd="10" destOrd="0" presId="urn:microsoft.com/office/officeart/2005/8/layout/cycle8"/>
    <dgm:cxn modelId="{3447D01D-34EC-4080-980F-CCC227B3BFDF}" type="presParOf" srcId="{16B46B2D-F539-454F-9BBB-9EA0BD494ABA}" destId="{16C428DF-85A3-4650-B281-68026460B6D5}" srcOrd="11" destOrd="0" presId="urn:microsoft.com/office/officeart/2005/8/layout/cycle8"/>
    <dgm:cxn modelId="{4293B99D-9953-41AF-A53F-EB4279867D48}" type="presParOf" srcId="{16B46B2D-F539-454F-9BBB-9EA0BD494ABA}" destId="{9BF1A417-EF09-4F97-9D86-63526E331FC1}" srcOrd="12" destOrd="0" presId="urn:microsoft.com/office/officeart/2005/8/layout/cycle8"/>
    <dgm:cxn modelId="{AD012C6E-8DC6-490F-A8D3-E950C584983B}" type="presParOf" srcId="{16B46B2D-F539-454F-9BBB-9EA0BD494ABA}" destId="{2B7742E0-49DB-45BC-BEE8-A3691B2501F2}" srcOrd="13" destOrd="0" presId="urn:microsoft.com/office/officeart/2005/8/layout/cycle8"/>
    <dgm:cxn modelId="{BCACCDB4-B214-489B-9021-828AA3079015}" type="presParOf" srcId="{16B46B2D-F539-454F-9BBB-9EA0BD494ABA}" destId="{08E63AAC-F77B-4CBF-85F0-83EBBDC673D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10EB4-4579-4936-A2D6-B3A0CB1CC89F}">
      <dsp:nvSpPr>
        <dsp:cNvPr id="0" name=""/>
        <dsp:cNvSpPr/>
      </dsp:nvSpPr>
      <dsp:spPr>
        <a:xfrm>
          <a:off x="2456901" y="-196214"/>
          <a:ext cx="2119134" cy="2059375"/>
        </a:xfrm>
        <a:prstGeom prst="ellipse">
          <a:avLst/>
        </a:prstGeom>
        <a:solidFill>
          <a:srgbClr val="66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 la selección en cada estrato es aleatoria simple, el muestreo se denomina </a:t>
          </a:r>
          <a:r>
            <a:rPr lang="es-PE" sz="1400" b="1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Muestreo Aleatorio Estratificado (MAE)</a:t>
          </a:r>
          <a:r>
            <a:rPr lang="es-PE" sz="14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7241" y="105374"/>
        <a:ext cx="1498454" cy="1456199"/>
      </dsp:txXfrm>
    </dsp:sp>
    <dsp:sp modelId="{9E4C3DBA-C05C-4277-B8D3-0F5906444BC4}">
      <dsp:nvSpPr>
        <dsp:cNvPr id="0" name=""/>
        <dsp:cNvSpPr/>
      </dsp:nvSpPr>
      <dsp:spPr>
        <a:xfrm rot="2102655">
          <a:off x="4435881" y="1295308"/>
          <a:ext cx="241720" cy="53553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42454" y="1381596"/>
        <a:ext cx="169204" cy="321323"/>
      </dsp:txXfrm>
    </dsp:sp>
    <dsp:sp modelId="{75C31709-EBBF-49AF-AA00-3DC1C46F2C14}">
      <dsp:nvSpPr>
        <dsp:cNvPr id="0" name=""/>
        <dsp:cNvSpPr/>
      </dsp:nvSpPr>
      <dsp:spPr>
        <a:xfrm>
          <a:off x="4536496" y="1296145"/>
          <a:ext cx="2135112" cy="200294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 principal objetivo  es mejorar la precisión de las estimaciones reduciendo los errores de muestreo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9176" y="1589470"/>
        <a:ext cx="1509752" cy="1416299"/>
      </dsp:txXfrm>
    </dsp:sp>
    <dsp:sp modelId="{BF4A49AF-F5C5-41F2-B3D2-2DC4C963DF5D}">
      <dsp:nvSpPr>
        <dsp:cNvPr id="0" name=""/>
        <dsp:cNvSpPr/>
      </dsp:nvSpPr>
      <dsp:spPr>
        <a:xfrm rot="6728127">
          <a:off x="5043498" y="3146066"/>
          <a:ext cx="213002" cy="53553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5087487" y="3223578"/>
        <a:ext cx="149101" cy="321323"/>
      </dsp:txXfrm>
    </dsp:sp>
    <dsp:sp modelId="{7EF8E727-B847-47F5-A6C7-521E7E4D7F96}">
      <dsp:nvSpPr>
        <dsp:cNvPr id="0" name=""/>
        <dsp:cNvSpPr/>
      </dsp:nvSpPr>
      <dsp:spPr>
        <a:xfrm>
          <a:off x="3608495" y="3552053"/>
          <a:ext cx="2198933" cy="1896920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Minimiza la varianza de los estimadores mediante la creación de estratos lo más homogéneos posible entre sus elementos y lo más heterogéneo entre estratos</a:t>
          </a:r>
          <a:endParaRPr lang="es-E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0521" y="3829851"/>
        <a:ext cx="1554881" cy="1341324"/>
      </dsp:txXfrm>
    </dsp:sp>
    <dsp:sp modelId="{455D39F8-EF97-44C4-91C6-14F2192BC157}">
      <dsp:nvSpPr>
        <dsp:cNvPr id="0" name=""/>
        <dsp:cNvSpPr/>
      </dsp:nvSpPr>
      <dsp:spPr>
        <a:xfrm rot="10824652">
          <a:off x="3166179" y="4222808"/>
          <a:ext cx="312601" cy="53553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259958" y="4330252"/>
        <a:ext cx="218821" cy="321323"/>
      </dsp:txXfrm>
    </dsp:sp>
    <dsp:sp modelId="{04F5AC8D-4CD2-4F86-AF27-9C58E6D6ADED}">
      <dsp:nvSpPr>
        <dsp:cNvPr id="0" name=""/>
        <dsp:cNvSpPr/>
      </dsp:nvSpPr>
      <dsp:spPr>
        <a:xfrm>
          <a:off x="864091" y="3528389"/>
          <a:ext cx="2154678" cy="1904569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 eficiente en poblaciones heterogéneas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9636" y="3807307"/>
        <a:ext cx="1523588" cy="1346733"/>
      </dsp:txXfrm>
    </dsp:sp>
    <dsp:sp modelId="{C505310D-66E1-4EE2-BE4E-C157ACFF1216}">
      <dsp:nvSpPr>
        <dsp:cNvPr id="0" name=""/>
        <dsp:cNvSpPr/>
      </dsp:nvSpPr>
      <dsp:spPr>
        <a:xfrm rot="15450046">
          <a:off x="1564042" y="3060528"/>
          <a:ext cx="243857" cy="53553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08537" y="3203348"/>
        <a:ext cx="170700" cy="321323"/>
      </dsp:txXfrm>
    </dsp:sp>
    <dsp:sp modelId="{93D38A88-EFD3-4C74-82A6-6E7502A9ED86}">
      <dsp:nvSpPr>
        <dsp:cNvPr id="0" name=""/>
        <dsp:cNvSpPr/>
      </dsp:nvSpPr>
      <dsp:spPr>
        <a:xfrm>
          <a:off x="432047" y="1296148"/>
          <a:ext cx="2010010" cy="1818565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Reduce el costo del muestreo al reducir los tamaños de muestra sin perder precisión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6406" y="1562471"/>
        <a:ext cx="1421292" cy="1285919"/>
      </dsp:txXfrm>
    </dsp:sp>
    <dsp:sp modelId="{7338BFC4-C469-4614-AF1A-4032E68F9A37}">
      <dsp:nvSpPr>
        <dsp:cNvPr id="0" name=""/>
        <dsp:cNvSpPr/>
      </dsp:nvSpPr>
      <dsp:spPr>
        <a:xfrm rot="19595037">
          <a:off x="2314538" y="1276859"/>
          <a:ext cx="248123" cy="53553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0690" y="1404464"/>
        <a:ext cx="173686" cy="321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D714D-A352-4951-B9F9-B902EA9F9D15}">
      <dsp:nvSpPr>
        <dsp:cNvPr id="0" name=""/>
        <dsp:cNvSpPr/>
      </dsp:nvSpPr>
      <dsp:spPr>
        <a:xfrm>
          <a:off x="0" y="400747"/>
          <a:ext cx="82809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FEAF7-595E-4AB3-8EEA-9D27D64A2832}">
      <dsp:nvSpPr>
        <dsp:cNvPr id="0" name=""/>
        <dsp:cNvSpPr/>
      </dsp:nvSpPr>
      <dsp:spPr>
        <a:xfrm>
          <a:off x="414046" y="31747"/>
          <a:ext cx="7152363" cy="73800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Conjunto de unidades </a:t>
          </a:r>
          <a:r>
            <a:rPr lang="es-PE" sz="1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muestrales</a:t>
          </a: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de la población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72" y="67773"/>
        <a:ext cx="7080311" cy="665948"/>
      </dsp:txXfrm>
    </dsp:sp>
    <dsp:sp modelId="{9446E227-B244-4997-9A9B-72EFD99ADBDF}">
      <dsp:nvSpPr>
        <dsp:cNvPr id="0" name=""/>
        <dsp:cNvSpPr/>
      </dsp:nvSpPr>
      <dsp:spPr>
        <a:xfrm>
          <a:off x="0" y="1534748"/>
          <a:ext cx="82809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85675"/>
              <a:satOff val="3732"/>
              <a:lumOff val="-179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CC20-6ADC-43DC-9FFE-DBBA60BAF26E}">
      <dsp:nvSpPr>
        <dsp:cNvPr id="0" name=""/>
        <dsp:cNvSpPr/>
      </dsp:nvSpPr>
      <dsp:spPr>
        <a:xfrm>
          <a:off x="414046" y="1165748"/>
          <a:ext cx="7115728" cy="7380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Son subconjuntos de la población que agrupan unidades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72" y="1201774"/>
        <a:ext cx="7043676" cy="665948"/>
      </dsp:txXfrm>
    </dsp:sp>
    <dsp:sp modelId="{09F2CB36-3A68-4FA5-AD15-5D14736D1D97}">
      <dsp:nvSpPr>
        <dsp:cNvPr id="0" name=""/>
        <dsp:cNvSpPr/>
      </dsp:nvSpPr>
      <dsp:spPr>
        <a:xfrm>
          <a:off x="0" y="2668747"/>
          <a:ext cx="82809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171351"/>
              <a:satOff val="7464"/>
              <a:lumOff val="-35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F40BC-B0D8-49A7-B7D5-47AC5F52C4D7}">
      <dsp:nvSpPr>
        <dsp:cNvPr id="0" name=""/>
        <dsp:cNvSpPr/>
      </dsp:nvSpPr>
      <dsp:spPr>
        <a:xfrm>
          <a:off x="414046" y="2299748"/>
          <a:ext cx="7146566" cy="738000"/>
        </a:xfrm>
        <a:prstGeom prst="roundRect">
          <a:avLst/>
        </a:prstGeom>
        <a:solidFill>
          <a:srgbClr val="66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just" defTabSz="57785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Cada estrato se muestrea por separado y se obtienen los estimadores (media, total, proporción) para cada estrato, luego se combinan para tener los estimadores de toda la población</a:t>
          </a:r>
          <a:endParaRPr lang="es-ES" sz="13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72" y="2335774"/>
        <a:ext cx="7074514" cy="665948"/>
      </dsp:txXfrm>
    </dsp:sp>
    <dsp:sp modelId="{7E1BB006-9B2E-4E0E-A176-1D1E1C77A53B}">
      <dsp:nvSpPr>
        <dsp:cNvPr id="0" name=""/>
        <dsp:cNvSpPr/>
      </dsp:nvSpPr>
      <dsp:spPr>
        <a:xfrm>
          <a:off x="0" y="3802748"/>
          <a:ext cx="82809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3A63C-842A-423C-89C9-3C61A03BE468}">
      <dsp:nvSpPr>
        <dsp:cNvPr id="0" name=""/>
        <dsp:cNvSpPr/>
      </dsp:nvSpPr>
      <dsp:spPr>
        <a:xfrm>
          <a:off x="414046" y="3433748"/>
          <a:ext cx="7062978" cy="738000"/>
        </a:xfrm>
        <a:prstGeom prst="roundRect">
          <a:avLst/>
        </a:prstGeom>
        <a:solidFill>
          <a:srgbClr val="D8164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just" defTabSz="7112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Forman una partición de la población y se selecciona una muestra en cada estrato en forma independiente </a:t>
          </a:r>
        </a:p>
      </dsp:txBody>
      <dsp:txXfrm>
        <a:off x="450072" y="3469774"/>
        <a:ext cx="6990926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B2E1D-C071-4CB7-99FF-7B144E7D9EA1}">
      <dsp:nvSpPr>
        <dsp:cNvPr id="0" name=""/>
        <dsp:cNvSpPr/>
      </dsp:nvSpPr>
      <dsp:spPr>
        <a:xfrm>
          <a:off x="0" y="250038"/>
          <a:ext cx="744498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F3554-B322-45E9-A766-4B5CF99257A2}">
      <dsp:nvSpPr>
        <dsp:cNvPr id="0" name=""/>
        <dsp:cNvSpPr/>
      </dsp:nvSpPr>
      <dsp:spPr>
        <a:xfrm>
          <a:off x="371885" y="14042"/>
          <a:ext cx="7065970" cy="79687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82" tIns="0" rIns="196982" bIns="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El efecto de la información de estratos es reducir la variabilidad de los estimadores.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785" y="52942"/>
        <a:ext cx="6988170" cy="719075"/>
      </dsp:txXfrm>
    </dsp:sp>
    <dsp:sp modelId="{A175DEF4-FF25-4921-B34A-69321D609E9A}">
      <dsp:nvSpPr>
        <dsp:cNvPr id="0" name=""/>
        <dsp:cNvSpPr/>
      </dsp:nvSpPr>
      <dsp:spPr>
        <a:xfrm>
          <a:off x="0" y="1648833"/>
          <a:ext cx="744498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1A1C1-FD2D-4B2C-9D38-22414031761F}">
      <dsp:nvSpPr>
        <dsp:cNvPr id="0" name=""/>
        <dsp:cNvSpPr/>
      </dsp:nvSpPr>
      <dsp:spPr>
        <a:xfrm>
          <a:off x="354436" y="1412838"/>
          <a:ext cx="7088723" cy="796875"/>
        </a:xfrm>
        <a:prstGeom prst="roundRect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82" tIns="0" rIns="196982" bIns="0" numCol="1" spcCol="1270" anchor="ctr" anchorCtr="0">
          <a:noAutofit/>
        </a:bodyPr>
        <a:lstStyle/>
        <a:p>
          <a:pPr lvl="0" algn="just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Ésta se puede reducir mucho si las unidades dentro de cada estrato son muy homogéneas y heterogéneas entre estratos.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336" y="1451738"/>
        <a:ext cx="7010923" cy="719075"/>
      </dsp:txXfrm>
    </dsp:sp>
    <dsp:sp modelId="{6A16DB55-3CF0-4391-A975-35D1DD135082}">
      <dsp:nvSpPr>
        <dsp:cNvPr id="0" name=""/>
        <dsp:cNvSpPr/>
      </dsp:nvSpPr>
      <dsp:spPr>
        <a:xfrm>
          <a:off x="0" y="3047629"/>
          <a:ext cx="744498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D2259-AAC8-47B3-8290-6D25A94F10B7}">
      <dsp:nvSpPr>
        <dsp:cNvPr id="0" name=""/>
        <dsp:cNvSpPr/>
      </dsp:nvSpPr>
      <dsp:spPr>
        <a:xfrm>
          <a:off x="354436" y="2811633"/>
          <a:ext cx="7088723" cy="79687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82" tIns="0" rIns="196982" bIns="0" numCol="1" spcCol="1270" anchor="ctr" anchorCtr="0">
          <a:noAutofit/>
        </a:bodyPr>
        <a:lstStyle/>
        <a:p>
          <a:pPr lvl="0" algn="just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 pueden usar diferentes diseños de muestra en cada estrato.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336" y="2850533"/>
        <a:ext cx="7010923" cy="719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88D6C-16EF-4F0B-934B-12E9C3BD1EBA}">
      <dsp:nvSpPr>
        <dsp:cNvPr id="0" name=""/>
        <dsp:cNvSpPr/>
      </dsp:nvSpPr>
      <dsp:spPr>
        <a:xfrm>
          <a:off x="2830494" y="2058238"/>
          <a:ext cx="2235200" cy="2235200"/>
        </a:xfrm>
        <a:prstGeom prst="gear9">
          <a:avLst/>
        </a:prstGeom>
        <a:solidFill>
          <a:srgbClr val="D8164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Independencia entre estratos al seleccionar la muestra</a:t>
          </a:r>
        </a:p>
      </dsp:txBody>
      <dsp:txXfrm>
        <a:off x="3279869" y="2581823"/>
        <a:ext cx="1336450" cy="1148939"/>
      </dsp:txXfrm>
    </dsp:sp>
    <dsp:sp modelId="{CDF53031-3C97-49E5-9D8D-344E77102F88}">
      <dsp:nvSpPr>
        <dsp:cNvPr id="0" name=""/>
        <dsp:cNvSpPr/>
      </dsp:nvSpPr>
      <dsp:spPr>
        <a:xfrm>
          <a:off x="707989" y="1959995"/>
          <a:ext cx="2412016" cy="1893027"/>
        </a:xfrm>
        <a:prstGeom prst="gear6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Heterogeneidad entre estratos</a:t>
          </a:r>
        </a:p>
      </dsp:txBody>
      <dsp:txXfrm>
        <a:off x="1260005" y="2439451"/>
        <a:ext cx="1307984" cy="934115"/>
      </dsp:txXfrm>
    </dsp:sp>
    <dsp:sp modelId="{21632780-C36D-4E53-987C-41D96681D7D9}">
      <dsp:nvSpPr>
        <dsp:cNvPr id="0" name=""/>
        <dsp:cNvSpPr/>
      </dsp:nvSpPr>
      <dsp:spPr>
        <a:xfrm rot="20700000">
          <a:off x="2007442" y="82627"/>
          <a:ext cx="2489115" cy="2302707"/>
        </a:xfrm>
        <a:prstGeom prst="gear6">
          <a:avLst/>
        </a:prstGeom>
        <a:solidFill>
          <a:srgbClr val="66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Homogeneidad entre elementos de un mismo estrato</a:t>
          </a:r>
        </a:p>
      </dsp:txBody>
      <dsp:txXfrm rot="-20700000">
        <a:off x="2564434" y="576622"/>
        <a:ext cx="1375130" cy="1314717"/>
      </dsp:txXfrm>
    </dsp:sp>
    <dsp:sp modelId="{50A26D71-9E11-40DC-86DC-E5F11490CABA}">
      <dsp:nvSpPr>
        <dsp:cNvPr id="0" name=""/>
        <dsp:cNvSpPr/>
      </dsp:nvSpPr>
      <dsp:spPr>
        <a:xfrm>
          <a:off x="2671505" y="1721759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rgbClr val="FF5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999E1-10D3-49F5-98BB-1EFE9AE6C628}">
      <dsp:nvSpPr>
        <dsp:cNvPr id="0" name=""/>
        <dsp:cNvSpPr/>
      </dsp:nvSpPr>
      <dsp:spPr>
        <a:xfrm>
          <a:off x="1256429" y="1170794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4D553-4D4D-4DB9-A4D4-336FC765DA2B}">
      <dsp:nvSpPr>
        <dsp:cNvPr id="0" name=""/>
        <dsp:cNvSpPr/>
      </dsp:nvSpPr>
      <dsp:spPr>
        <a:xfrm>
          <a:off x="2086400" y="60106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CDF52-038C-4665-AD42-1AEF10C2D855}">
      <dsp:nvSpPr>
        <dsp:cNvPr id="0" name=""/>
        <dsp:cNvSpPr/>
      </dsp:nvSpPr>
      <dsp:spPr>
        <a:xfrm>
          <a:off x="1543228" y="291937"/>
          <a:ext cx="3772734" cy="3772734"/>
        </a:xfrm>
        <a:prstGeom prst="pie">
          <a:avLst>
            <a:gd name="adj1" fmla="val 16200000"/>
            <a:gd name="adj2" fmla="val 180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Seleccionar la muestra aleatoria (simple con o sin reemplazo, sistemática, </a:t>
          </a:r>
          <a:r>
            <a:rPr lang="es-PE" sz="1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de forma independiente en cada estrato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1549" y="1091398"/>
        <a:ext cx="1347405" cy="1122837"/>
      </dsp:txXfrm>
    </dsp:sp>
    <dsp:sp modelId="{D2DB8421-6DA6-449C-89F6-FE46909A36E5}">
      <dsp:nvSpPr>
        <dsp:cNvPr id="0" name=""/>
        <dsp:cNvSpPr/>
      </dsp:nvSpPr>
      <dsp:spPr>
        <a:xfrm>
          <a:off x="1465528" y="426678"/>
          <a:ext cx="3772734" cy="3772734"/>
        </a:xfrm>
        <a:prstGeom prst="pie">
          <a:avLst>
            <a:gd name="adj1" fmla="val 1800000"/>
            <a:gd name="adj2" fmla="val 9000000"/>
          </a:avLst>
        </a:prstGeom>
        <a:solidFill>
          <a:srgbClr val="FF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Seleccionar la muestra aleatoria (simple con o sin reemplazo, sistemática, </a:t>
          </a:r>
          <a:r>
            <a:rPr lang="es-PE" sz="1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r>
            <a:rPr lang="es-PE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de forma independiente en cada estrato</a:t>
          </a:r>
          <a:endParaRPr lang="es-E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63798" y="2874464"/>
        <a:ext cx="2021107" cy="988097"/>
      </dsp:txXfrm>
    </dsp:sp>
    <dsp:sp modelId="{B05235C9-DE0F-41A3-8193-BFA8D2721733}">
      <dsp:nvSpPr>
        <dsp:cNvPr id="0" name=""/>
        <dsp:cNvSpPr/>
      </dsp:nvSpPr>
      <dsp:spPr>
        <a:xfrm>
          <a:off x="1387827" y="291937"/>
          <a:ext cx="3772734" cy="3772734"/>
        </a:xfrm>
        <a:prstGeom prst="pie">
          <a:avLst>
            <a:gd name="adj1" fmla="val 9000000"/>
            <a:gd name="adj2" fmla="val 16200000"/>
          </a:avLst>
        </a:prstGeom>
        <a:solidFill>
          <a:srgbClr val="66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Preparar el marco </a:t>
          </a:r>
          <a:r>
            <a:rPr lang="es-PE" sz="1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muestral</a:t>
          </a:r>
          <a:r>
            <a:rPr lang="es-PE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tal que contenga la variable que identifica el estrato al que pertenece cada unidad del marco</a:t>
          </a:r>
          <a:endParaRPr lang="es-E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24836" y="1091398"/>
        <a:ext cx="1347405" cy="1122837"/>
      </dsp:txXfrm>
    </dsp:sp>
    <dsp:sp modelId="{9BF1A417-EF09-4F97-9D86-63526E331FC1}">
      <dsp:nvSpPr>
        <dsp:cNvPr id="0" name=""/>
        <dsp:cNvSpPr/>
      </dsp:nvSpPr>
      <dsp:spPr>
        <a:xfrm>
          <a:off x="1309989" y="58387"/>
          <a:ext cx="4239835" cy="423983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742E0-49DB-45BC-BEE8-A3691B2501F2}">
      <dsp:nvSpPr>
        <dsp:cNvPr id="0" name=""/>
        <dsp:cNvSpPr/>
      </dsp:nvSpPr>
      <dsp:spPr>
        <a:xfrm>
          <a:off x="1231977" y="192889"/>
          <a:ext cx="4239835" cy="423983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5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63AAC-F77B-4CBF-85F0-83EBBDC673D6}">
      <dsp:nvSpPr>
        <dsp:cNvPr id="0" name=""/>
        <dsp:cNvSpPr/>
      </dsp:nvSpPr>
      <dsp:spPr>
        <a:xfrm>
          <a:off x="1153966" y="58387"/>
          <a:ext cx="4239835" cy="423983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6699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AEC99-511A-4368-825E-B109CA4CD5D2}" type="datetimeFigureOut">
              <a:rPr lang="es-PE" smtClean="0"/>
              <a:t>26/07/2022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FC2B3-0916-4578-898D-6F86DC458C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8559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43EAC-15C1-4D71-A119-9BE402F9319D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E6750-68B8-4739-92F9-7C473A847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77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C74BC-EAEC-4829-B149-F05155E15AE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42212-1B80-458E-BA68-71B93337D69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512D4-7990-49E5-AABC-FF7D56FFDBB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1CEE3-733B-484A-A5A7-DCB580719C2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9ACC-7AA4-453B-BD91-B18F714DFDB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78690-2EF6-4777-9884-7B9E6868683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6DD2-48E9-459D-851E-0DF73A8C936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80F89-3DAB-4CC7-A86D-E5BBA5323A4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80EE4-2FA0-435D-8763-DD477C83091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92A1E-2FF2-481E-8EB4-9E741ECB107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E0B42-BE70-46F2-8040-6288FC6C464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24744"/>
            <a:ext cx="109728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83357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6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6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6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BC5FFF-090F-4DE2-A06E-A9EE7E89C559}" type="slidenum">
              <a:rPr lang="es-ES"/>
              <a:pPr/>
              <a:t>‹Nº›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19" y="0"/>
            <a:ext cx="1224741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5560" y="1196753"/>
            <a:ext cx="7772400" cy="2663825"/>
          </a:xfrm>
        </p:spPr>
        <p:txBody>
          <a:bodyPr/>
          <a:lstStyle/>
          <a:p>
            <a:r>
              <a:rPr lang="es-PE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DE MUESTREO CON SPSS Y STATA</a:t>
            </a:r>
            <a:endParaRPr lang="es-ES" sz="4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681500" y="3883445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Willer </a:t>
            </a:r>
            <a:r>
              <a:rPr lang="es-PE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s-PE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Chanduví</a:t>
            </a:r>
            <a:r>
              <a:rPr lang="es-PE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Puicón</a:t>
            </a:r>
            <a:endParaRPr lang="es-PE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PE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wdchpunmsm@gmail.com</a:t>
            </a:r>
            <a:endParaRPr lang="es-PE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052BD134-2643-4BA9-B54D-90874A6A9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1464" y="1988840"/>
                <a:ext cx="10369152" cy="324036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PE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Considere que la muestra está conformada por los siguientes valores: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10,15,6,18,1</m:t>
                          </m:r>
                        </m:e>
                      </m:d>
                    </m:oMath>
                  </m:oMathPara>
                </a14:m>
                <a:endParaRPr lang="es-PE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PE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es-PE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cuasivarianza</a:t>
                </a:r>
                <a:r>
                  <a:rPr lang="es-PE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es: 3.3 Reemplazando tenemos: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s-PE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PE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PE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3.3</m:t>
                          </m:r>
                        </m:num>
                        <m:den>
                          <m: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es-PE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=0.495</m:t>
                      </m:r>
                    </m:oMath>
                  </m:oMathPara>
                </a14:m>
                <a:endParaRPr lang="es-PE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052BD134-2643-4BA9-B54D-90874A6A9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1464" y="1988840"/>
                <a:ext cx="10369152" cy="3240360"/>
              </a:xfr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 UN CASO IDEAL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052BD134-2643-4BA9-B54D-90874A6A9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96752"/>
                <a:ext cx="10587543" cy="495519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PE" sz="2585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Dada la estructura de la población, se puede ordenar como: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PE" sz="2585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585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2,2,2,2,3,3,3,3,4,4,4,4,5,5,5,5,6,6,6,6</m:t>
                          </m:r>
                        </m:e>
                      </m:d>
                    </m:oMath>
                  </m:oMathPara>
                </a14:m>
                <a:endParaRPr lang="es-PE" sz="2585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PE" sz="258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Estratos: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PE" sz="258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Suponga que tenemos un mecanismo para el cual podemos seleccionar un elemento al azar de cada grupo para tomar nuestra muestra de tamaño 5.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PE" sz="258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Obtenemos, en cada una de las posibles muestras, los valores: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PE" sz="2585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585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2,3,4,5,6</m:t>
                          </m:r>
                        </m:e>
                      </m:d>
                    </m:oMath>
                  </m:oMathPara>
                </a14:m>
                <a:endParaRPr lang="es-PE" sz="2585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PE" sz="258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Cuya media muestral 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PE" sz="2585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585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</m:acc>
                    <m:r>
                      <a:rPr lang="es-PE" sz="2585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endParaRPr lang="es-PE" sz="2585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PE" sz="258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 estimador tendría varianza cero ya que la varianza dentro de cada estrato es cero y no hay fluctuaciones muestrales y, además, el estimador siempre sería igual al parámetro.</a:t>
                </a:r>
              </a:p>
            </p:txBody>
          </p:sp>
        </mc:Choice>
        <mc:Fallback xmlns="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052BD134-2643-4BA9-B54D-90874A6A9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96752"/>
                <a:ext cx="10587543" cy="4955196"/>
              </a:xfrm>
              <a:blipFill>
                <a:blip r:embed="rId2"/>
                <a:stretch>
                  <a:fillRect l="-749" r="-8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 UN CASO IDEAL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634517518"/>
              </p:ext>
            </p:extLst>
          </p:nvPr>
        </p:nvGraphicFramePr>
        <p:xfrm>
          <a:off x="1991545" y="1484784"/>
          <a:ext cx="7444985" cy="4019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ALEATORIO ESTRATIFICADO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0" name="17 Rectángulo"/>
          <p:cNvSpPr>
            <a:spLocks noChangeArrowheads="1"/>
          </p:cNvSpPr>
          <p:nvPr/>
        </p:nvSpPr>
        <p:spPr bwMode="auto">
          <a:xfrm>
            <a:off x="6132538" y="1180006"/>
            <a:ext cx="407688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62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Población, se encuentra dividida en L estratos</a:t>
            </a:r>
          </a:p>
        </p:txBody>
      </p:sp>
      <p:sp>
        <p:nvSpPr>
          <p:cNvPr id="38" name="17 Rectángulo"/>
          <p:cNvSpPr>
            <a:spLocks noChangeArrowheads="1"/>
          </p:cNvSpPr>
          <p:nvPr/>
        </p:nvSpPr>
        <p:spPr bwMode="auto">
          <a:xfrm>
            <a:off x="8717738" y="3771181"/>
            <a:ext cx="1789269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62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cada estrato, se selecciona una muestra.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99399"/>
            <a:ext cx="7128792" cy="41787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ALEATORIO ESTRATIFICADO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8 Marcador de contenido"/>
          <p:cNvGraphicFramePr>
            <a:graphicFrameLocks noGrp="1" noChangeAspect="1"/>
          </p:cNvGraphicFramePr>
          <p:nvPr>
            <p:ph idx="1"/>
          </p:nvPr>
        </p:nvGraphicFramePr>
        <p:xfrm>
          <a:off x="7297616" y="2165840"/>
          <a:ext cx="1585546" cy="99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685800" imgH="431800" progId="Equation.DSMT4">
                  <p:embed/>
                </p:oleObj>
              </mc:Choice>
              <mc:Fallback>
                <p:oleObj name="Equation" r:id="rId3" imgW="685800" imgH="431800" progId="Equation.DSMT4">
                  <p:embed/>
                  <p:pic>
                    <p:nvPicPr>
                      <p:cNvPr id="12291" name="8 Marcador de contenido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616" y="2165840"/>
                        <a:ext cx="1585546" cy="99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2" y="1900605"/>
            <a:ext cx="3683977" cy="146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1" y="4026878"/>
            <a:ext cx="3675185" cy="152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5" name="Object 5"/>
          <p:cNvGraphicFramePr>
            <a:graphicFrameLocks noChangeAspect="1"/>
          </p:cNvGraphicFramePr>
          <p:nvPr/>
        </p:nvGraphicFramePr>
        <p:xfrm>
          <a:off x="7479323" y="4160228"/>
          <a:ext cx="1619250" cy="99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596900" imgH="431800" progId="Equation.DSMT4">
                  <p:embed/>
                </p:oleObj>
              </mc:Choice>
              <mc:Fallback>
                <p:oleObj name="Equation" r:id="rId7" imgW="596900" imgH="431800" progId="Equation.DSMT4">
                  <p:embed/>
                  <p:pic>
                    <p:nvPicPr>
                      <p:cNvPr id="122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9323" y="4160228"/>
                        <a:ext cx="1619250" cy="997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ALEATORIO ESTRATIFICADO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37337439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SUPUESTOS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948545591"/>
              </p:ext>
            </p:extLst>
          </p:nvPr>
        </p:nvGraphicFramePr>
        <p:xfrm>
          <a:off x="3038430" y="1296273"/>
          <a:ext cx="6703791" cy="4491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 DE SELECCIÓN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703512" y="1196752"/>
                <a:ext cx="8042328" cy="491929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 fontAlgn="auto">
                  <a:lnSpc>
                    <a:spcPct val="150000"/>
                  </a:lnSpc>
                  <a:spcAft>
                    <a:spcPts val="0"/>
                  </a:spcAft>
                  <a:buNone/>
                  <a:defRPr/>
                </a:pPr>
                <a:r>
                  <a:rPr lang="es-PE" sz="1662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MASsr en cada estrato</a:t>
                </a:r>
              </a:p>
              <a:p>
                <a:pPr marL="253225" indent="-253225" algn="just" fontAlgn="auto">
                  <a:lnSpc>
                    <a:spcPct val="150000"/>
                  </a:lnSpc>
                  <a:spcAft>
                    <a:spcPts val="0"/>
                  </a:spcAft>
                  <a:buFont typeface="Wingdings" pitchFamily="2" charset="2"/>
                  <a:buChar char="Ø"/>
                  <a:defRPr/>
                </a:pPr>
                <a:r>
                  <a:rPr lang="es-PE" sz="1477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el estrato h, las selecciones no son independientes</a:t>
                </a:r>
              </a:p>
              <a:p>
                <a:pPr marL="253225" indent="-253225" algn="just" fontAlgn="auto">
                  <a:lnSpc>
                    <a:spcPct val="150000"/>
                  </a:lnSpc>
                  <a:spcAft>
                    <a:spcPts val="0"/>
                  </a:spcAft>
                  <a:buFont typeface="Wingdings" pitchFamily="2" charset="2"/>
                  <a:buChar char="Ø"/>
                  <a:defRPr/>
                </a:pPr>
                <a:r>
                  <a:rPr lang="es-PE" sz="1477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número de muestras posibles en el estrato </a:t>
                </a:r>
                <a:r>
                  <a:rPr lang="es-PE" sz="1477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PE" sz="1477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es: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s-PE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sSub>
                          <m:sSubPr>
                            <m:ctrlP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sup>
                    </m:sSubSup>
                    <m:r>
                      <a:rPr lang="es-PE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  <m:r>
                          <a:rPr lang="es-PE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  <m:r>
                          <a:rPr lang="es-PE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s-PE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sub>
                            </m:sSub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PE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s-PE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sub>
                            </m:sSub>
                          </m:e>
                        </m:d>
                        <m:r>
                          <a:rPr lang="es-PE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s-PE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3225" indent="-253225" algn="just" fontAlgn="auto">
                  <a:lnSpc>
                    <a:spcPct val="150000"/>
                  </a:lnSpc>
                  <a:spcAft>
                    <a:spcPts val="0"/>
                  </a:spcAft>
                  <a:buFont typeface="Wingdings" pitchFamily="2" charset="2"/>
                  <a:buChar char="Ø"/>
                  <a:defRPr/>
                </a:pPr>
                <a:r>
                  <a:rPr lang="es-PE" sz="1477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muestra posible de tamaño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569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569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s-PE" sz="1569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s-PE" sz="1477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es seleccionada con probabilidad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s-PE" sz="267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677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bSup>
                          <m:sSubSupPr>
                            <m:ctrlPr>
                              <a:rPr lang="es-PE" sz="2677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sz="2677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s-PE" sz="2677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PE" sz="2677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677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s-PE" sz="2677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s-PE" sz="2677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677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s-PE" sz="2677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sub>
                            </m:sSub>
                          </m:sup>
                        </m:sSubSup>
                      </m:den>
                    </m:f>
                  </m:oMath>
                </a14:m>
                <a:endParaRPr lang="es-PE" sz="2677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3225" indent="-253225" algn="just" fontAlgn="auto">
                  <a:lnSpc>
                    <a:spcPct val="150000"/>
                  </a:lnSpc>
                  <a:spcAft>
                    <a:spcPts val="0"/>
                  </a:spcAft>
                  <a:buFont typeface="Wingdings" pitchFamily="2" charset="2"/>
                  <a:buChar char="Ø"/>
                  <a:defRPr/>
                </a:pPr>
                <a:r>
                  <a:rPr lang="es-PE" sz="1477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fracción o tasa de muestreo en cada estrato 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31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31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PE" sz="2031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𝒉</m:t>
                        </m:r>
                      </m:sub>
                    </m:sSub>
                    <m:r>
                      <a:rPr lang="es-PE" sz="2031" b="1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sz="2031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sz="2031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31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s-PE" sz="2031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E" sz="2031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31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s-PE" sz="2031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es-PE" sz="2031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3225" indent="-253225" algn="just" fontAlgn="auto">
                  <a:lnSpc>
                    <a:spcPct val="150000"/>
                  </a:lnSpc>
                  <a:spcAft>
                    <a:spcPts val="0"/>
                  </a:spcAft>
                  <a:buFont typeface="Wingdings" pitchFamily="2" charset="2"/>
                  <a:buChar char="Ø"/>
                  <a:defRPr/>
                </a:pPr>
                <a:r>
                  <a:rPr lang="es-PE" sz="1477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probabilidad de inclusión de primer orden en cada estrato 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es-PE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𝒉𝒊</m:t>
                        </m:r>
                      </m:sub>
                    </m:sSub>
                    <m:r>
                      <a:rPr lang="es-PE" sz="2400" b="1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s-PE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es-PE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3225" indent="-253225" algn="just" fontAlgn="auto">
                  <a:lnSpc>
                    <a:spcPct val="150000"/>
                  </a:lnSpc>
                  <a:spcAft>
                    <a:spcPts val="0"/>
                  </a:spcAft>
                  <a:buFont typeface="Wingdings" pitchFamily="2" charset="2"/>
                  <a:buChar char="Ø"/>
                  <a:defRPr/>
                </a:pPr>
                <a:r>
                  <a:rPr lang="es-PE" sz="1477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peso </a:t>
                </a:r>
                <a:r>
                  <a:rPr lang="es-PE" sz="1477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muestral</a:t>
                </a:r>
                <a:r>
                  <a:rPr lang="es-PE" sz="1477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factor de expansión en cada estrato 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s-PE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𝒉𝒊</m:t>
                        </m:r>
                      </m:sub>
                    </m:sSub>
                    <m:r>
                      <a:rPr lang="es-PE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s-PE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E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s-PE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es-PE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3225" indent="-253225" algn="just" fontAlgn="auto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es-PE" sz="1477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3512" y="1196752"/>
                <a:ext cx="8042328" cy="4919296"/>
              </a:xfrm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2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753" y="1522973"/>
            <a:ext cx="1645106" cy="146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ALEATORIO ESTRATIFICADO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063552" y="1560828"/>
                <a:ext cx="6735977" cy="4396855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PE" sz="1846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estimador del total poblacional esta dado por:</a:t>
                </a:r>
                <a:endParaRPr lang="es-PE" sz="1846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</m:acc>
                      <m:r>
                        <a:rPr lang="es-PE" sz="1846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𝑳</m:t>
                          </m:r>
                        </m:sup>
                        <m:e>
                          <m:sSub>
                            <m:sSubPr>
                              <m:ctrlP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1846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1846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sz="1846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846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Debido a la independencia, la varianza es: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46" b="1" i="1">
                          <a:solidFill>
                            <a:srgbClr val="0000FF"/>
                          </a:solidFill>
                          <a:latin typeface="Cambria Math"/>
                        </a:rPr>
                        <m:t>𝑽</m:t>
                      </m:r>
                      <m:d>
                        <m:dPr>
                          <m:ctrl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</m:acc>
                        </m:e>
                      </m:d>
                      <m:r>
                        <a:rPr lang="es-PE" sz="1846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𝑳</m:t>
                          </m:r>
                        </m:sup>
                        <m:e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1846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1846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PE" sz="1846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846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estimador de la varianza es: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acc>
                      <m:d>
                        <m:dPr>
                          <m:ctrl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</m:acc>
                        </m:e>
                      </m:d>
                      <m:r>
                        <a:rPr lang="es-PE" sz="1846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𝑳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e>
                          </m:acc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1846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1846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1846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r>
                            <a:rPr lang="es-PE" sz="1846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PE" sz="1846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8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3552" y="1560828"/>
                <a:ext cx="6735977" cy="4396855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 descr="Resultado de imagen para dibujo de einste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09" y="2498436"/>
            <a:ext cx="2346630" cy="25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 DE ESTIMACIÓN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840787" y="1093590"/>
                <a:ext cx="8241323" cy="4919297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es-PE" sz="1662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estimador general para la media poblacional    </a:t>
                </a:r>
                <a14:m>
                  <m:oMath xmlns:m="http://schemas.openxmlformats.org/officeDocument/2006/math">
                    <m:r>
                      <a:rPr lang="es-PE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s-PE" sz="1662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esta dado por: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</m:acc>
                      <m:r>
                        <a:rPr lang="es-PE" sz="1662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</m:acc>
                        </m:num>
                        <m:den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𝑵</m:t>
                          </m:r>
                        </m:den>
                      </m:f>
                      <m:r>
                        <a:rPr lang="es-PE" sz="1662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𝑳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</m:acc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PE" sz="1662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PE" sz="1662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sub>
                              </m:s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𝑳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PE" sz="1662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sz="1662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PE" sz="1662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PE" sz="1662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sz="1662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sz="1662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PE" sz="1662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𝒉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s-PE" sz="1662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662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varianza teórica del estimador anterior es: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62" b="1" i="1">
                          <a:solidFill>
                            <a:srgbClr val="0000FF"/>
                          </a:solidFill>
                          <a:latin typeface="Cambria Math"/>
                        </a:rPr>
                        <m:t>𝑽</m:t>
                      </m:r>
                      <m:d>
                        <m:dPr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acc>
                        </m:e>
                      </m:d>
                      <m:r>
                        <a:rPr lang="es-PE" sz="1662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𝑳</m:t>
                          </m:r>
                        </m:sup>
                        <m:e>
                          <m:sSub>
                            <m:sSub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PE" sz="1662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662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varianza estimada del estimador anterior es: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acc>
                      <m:d>
                        <m:dPr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acc>
                        </m:e>
                      </m:d>
                      <m:r>
                        <a:rPr lang="es-PE" sz="1662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𝑳</m:t>
                          </m:r>
                        </m:sup>
                        <m:e>
                          <m:sSub>
                            <m:sSub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e>
                          </m:acc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PE" sz="1662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7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0787" y="1093590"/>
                <a:ext cx="8241323" cy="4919297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4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9" y="3393216"/>
            <a:ext cx="1072122" cy="126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344" y="2996952"/>
            <a:ext cx="2083777" cy="271682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917981" y="351219"/>
            <a:ext cx="850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 DE ESTIMACIÓN DE UNA MEDIA POBLACIONAL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412776"/>
            <a:ext cx="851494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521414" y="1268760"/>
                <a:ext cx="7467600" cy="5051638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es-PE" sz="1662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estimador general para la proporción poblacional    P   está dado por:</a:t>
                </a:r>
                <a:endParaRPr lang="es-PE" sz="1662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</m:acc>
                      <m:r>
                        <a:rPr lang="es-PE" sz="1662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𝑳</m:t>
                          </m:r>
                        </m:sup>
                        <m:e>
                          <m:sSub>
                            <m:sSub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PE" sz="1662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PE" sz="1662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PE" sz="1662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662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varianza teórica del estimador anterior es: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62" b="1" i="1">
                          <a:solidFill>
                            <a:srgbClr val="0000FF"/>
                          </a:solidFill>
                          <a:latin typeface="Cambria Math"/>
                        </a:rPr>
                        <m:t>𝑽</m:t>
                      </m:r>
                      <m:d>
                        <m:dPr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e>
                          </m:acc>
                        </m:e>
                      </m:d>
                      <m:r>
                        <a:rPr lang="es-PE" sz="1662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𝑳</m:t>
                          </m:r>
                        </m:sup>
                        <m:e>
                          <m:sSub>
                            <m:sSub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PE" sz="1662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662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varianza estimada del estimador anterior es: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acc>
                      <m:d>
                        <m:dPr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e>
                          </m:acc>
                        </m:e>
                      </m:d>
                      <m:r>
                        <a:rPr lang="es-PE" sz="1662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𝑳</m:t>
                          </m:r>
                        </m:sup>
                        <m:e>
                          <m:sSub>
                            <m:sSub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e>
                          </m:acc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1662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1662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sub>
                          </m:sSub>
                          <m:r>
                            <a:rPr lang="es-PE" sz="1662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PE" sz="1662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9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1414" y="1268760"/>
                <a:ext cx="7467600" cy="5051638"/>
              </a:xfrm>
              <a:blipFill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78" name="Picture 2" descr="Resultado de imagen para dibujo de einst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18" y="3050366"/>
            <a:ext cx="1837592" cy="211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917981" y="351219"/>
            <a:ext cx="850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 DE ESTIMACIÓN DE UNA PROPORCIÓN POBLACIONAL</a:t>
            </a:r>
            <a:endParaRPr lang="es-PE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384" y="3429000"/>
            <a:ext cx="5616624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PE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</a:t>
            </a:r>
            <a:r>
              <a:rPr lang="es-PE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ESTRATIFICADO</a:t>
            </a:r>
          </a:p>
        </p:txBody>
      </p:sp>
    </p:spTree>
    <p:extLst>
      <p:ext uri="{BB962C8B-B14F-4D97-AF65-F5344CB8AC3E}">
        <p14:creationId xmlns:p14="http://schemas.microsoft.com/office/powerpoint/2010/main" val="7221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781287722"/>
              </p:ext>
            </p:extLst>
          </p:nvPr>
        </p:nvGraphicFramePr>
        <p:xfrm>
          <a:off x="2567608" y="1268760"/>
          <a:ext cx="709548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ALEATORIO ESTRATIFICADO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9232600"/>
              </p:ext>
            </p:extLst>
          </p:nvPr>
        </p:nvGraphicFramePr>
        <p:xfrm>
          <a:off x="1919536" y="1268760"/>
          <a:ext cx="828092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ector recto 4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MUESTREO ALEATORIO ESTRATIFICADO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52BD134-2643-4BA9-B54D-90874A6A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04864"/>
            <a:ext cx="4896544" cy="2520280"/>
          </a:xfrm>
        </p:spPr>
        <p:txBody>
          <a:bodyPr>
            <a:normAutofit fontScale="70000" lnSpcReduction="20000"/>
          </a:bodyPr>
          <a:lstStyle/>
          <a:p>
            <a:pPr marL="422041" indent="-422041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s-PE" sz="259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Estadísticas.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PE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reducir la varianza de los estimadores, es decir, tener mayor precisión.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PE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 la población  está constituida por unidades heterogéneas y tenemos una idea previa de los grupos de unidades más homogéneas entre sí, entonces es conveniente formar estratos.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RAZONES PARA SU USO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52BD134-2643-4BA9-B54D-90874A6A9B73}"/>
              </a:ext>
            </a:extLst>
          </p:cNvPr>
          <p:cNvSpPr txBox="1">
            <a:spLocks/>
          </p:cNvSpPr>
          <p:nvPr/>
        </p:nvSpPr>
        <p:spPr bwMode="auto">
          <a:xfrm>
            <a:off x="6384032" y="2060848"/>
            <a:ext cx="525658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74796" indent="-474796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s-PE" sz="2585" kern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Disponibilidad de marcos</a:t>
            </a:r>
          </a:p>
          <a:p>
            <a:pPr marL="342909" lvl="1" indent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PE" sz="1846" kern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población está identificada a través de dos o más marcos, cada marco define un estrato. Si para una parte de la población se tiene un buen marco, éste se usa para el muestreo de ese estrato; y las otras partes de la población se muestrean usando otros marcos, tal vez más imprecisos, y posiblemente con otros diseños de muestra.</a:t>
            </a:r>
          </a:p>
          <a:p>
            <a:pPr marL="342909" lvl="1" indent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PE" sz="1846" kern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ejemplo, en una encuesta de hogares se cuenta con un buen marco para la zona urbana de construcción antigua, pero las zonas rurales y las urbanas nuevas no tienen un marco adecuado. </a:t>
            </a:r>
            <a:endParaRPr lang="es-PE" sz="1846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52BD134-2643-4BA9-B54D-90874A6A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196752"/>
            <a:ext cx="9721080" cy="4829176"/>
          </a:xfrm>
        </p:spPr>
        <p:txBody>
          <a:bodyPr>
            <a:normAutofit/>
          </a:bodyPr>
          <a:lstStyle/>
          <a:p>
            <a:pPr marL="342909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s-PE" sz="1915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9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PE" sz="19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ejemplo, en una encuesta de hogares se cuenta con un buen marco para la zona urbana de construcción antigua, pero las zonas rurales y las urbanas nuevas no tienen un marco adecuado.</a:t>
            </a:r>
          </a:p>
          <a:p>
            <a:pPr marL="342909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PE" sz="19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Entonces, se podrían usar los planos catastrales para las </a:t>
            </a:r>
            <a:r>
              <a:rPr lang="pt-BR" sz="19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zonas urbanas </a:t>
            </a:r>
            <a:r>
              <a:rPr lang="pt-BR" sz="1915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antiguas</a:t>
            </a:r>
            <a:r>
              <a:rPr lang="pt-BR" sz="191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915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pt-BR" sz="191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estrato</a:t>
            </a:r>
            <a:r>
              <a:rPr lang="pt-BR" sz="19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fotografias aéreas para </a:t>
            </a:r>
            <a:r>
              <a:rPr lang="es-PE" sz="19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zonas rurales (otro estrato) y en las zonas urbanas nuevas se podría construir un marco de manzanas, seleccionar manzanas y construir el marco de viviendas en las manzanas en muestra (muestreo en dos etapas).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RAZONES PARA SU USO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52BD134-2643-4BA9-B54D-90874A6A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700808"/>
            <a:ext cx="9865096" cy="3672408"/>
          </a:xfrm>
        </p:spPr>
        <p:txBody>
          <a:bodyPr>
            <a:normAutofit/>
          </a:bodyPr>
          <a:lstStyle/>
          <a:p>
            <a:pPr marL="474796" indent="-474796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PE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Costo</a:t>
            </a:r>
          </a:p>
          <a:p>
            <a:pPr marL="342909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PE" sz="184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 hay diferentes costos de localizar y levantar la información de las unidades muestrales.</a:t>
            </a:r>
          </a:p>
          <a:p>
            <a:pPr marL="342909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PE" sz="184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ejemplo, en una encuesta de predios agrícolas hay una región cuyo acceso es difícil (sólo por avioneta o caballo).</a:t>
            </a:r>
          </a:p>
          <a:p>
            <a:pPr marL="342909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PE" sz="184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región puede constituir un estrato, que será muestreado con un tamaño de muestra más pequeño.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RAZONES PARA SU USO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052BD134-2643-4BA9-B54D-90874A6A9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0" y="1772816"/>
                <a:ext cx="10657184" cy="36004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PE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Considere una población finita de 20 elementos en las cuales la variable toma los siguientes valores: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6,3,4,4,5,3,6,2,3,2,2,6,5,3,5,2,4,6,4,5</m:t>
                          </m:r>
                        </m:e>
                      </m:d>
                    </m:oMath>
                  </m:oMathPara>
                </a14:m>
                <a:endParaRPr lang="es-PE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PE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s-PE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s-PE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s-PE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PE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PE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PE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PE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PE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PE" sz="20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PE" sz="2000" i="1" dirty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PE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s-PE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PE" sz="2000" i="1" dirty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s-PE" sz="2000" i="1" dirty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PE" sz="20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PE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s-PE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s-PE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PE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se toma una muestra aleatoria simple de tamaño 5 y usamos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como estimador tenemos: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s-PE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PE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PE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PE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052BD134-2643-4BA9-B54D-90874A6A9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1772816"/>
                <a:ext cx="10657184" cy="3600400"/>
              </a:xfr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3629726" y="351219"/>
            <a:ext cx="709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 UN CASO IDEAL</a:t>
            </a:r>
            <a:endParaRPr lang="es-PE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855640" y="826749"/>
            <a:ext cx="8640960" cy="0"/>
          </a:xfrm>
          <a:prstGeom prst="line">
            <a:avLst/>
          </a:prstGeom>
          <a:ln w="152400">
            <a:gradFill>
              <a:gsLst>
                <a:gs pos="0">
                  <a:srgbClr val="00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766</Words>
  <Application>Microsoft Office PowerPoint</Application>
  <PresentationFormat>Panorámica</PresentationFormat>
  <Paragraphs>96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Wingdings</vt:lpstr>
      <vt:lpstr>Diseño predeterminado</vt:lpstr>
      <vt:lpstr>Equation</vt:lpstr>
      <vt:lpstr>TÉCNICAS DE MUESTREO CON SPSS Y STATA</vt:lpstr>
      <vt:lpstr>Presentación de PowerPoint</vt:lpstr>
      <vt:lpstr> MUESTREO ESTRATIFICADO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ganchante</dc:creator>
  <cp:lastModifiedBy>Willer</cp:lastModifiedBy>
  <cp:revision>239</cp:revision>
  <dcterms:created xsi:type="dcterms:W3CDTF">2009-08-27T22:46:47Z</dcterms:created>
  <dcterms:modified xsi:type="dcterms:W3CDTF">2022-07-26T22:43:11Z</dcterms:modified>
</cp:coreProperties>
</file>