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715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1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8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6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e84e34408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5e84e34408_0_8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7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:notes"/>
          <p:cNvSpPr/>
          <p:nvPr>
            <p:ph idx="2" type="sldImg"/>
          </p:nvPr>
        </p:nvSpPr>
        <p:spPr>
          <a:xfrm>
            <a:off x="756173" y="801875"/>
            <a:ext cx="6048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3371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45720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23964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02208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45720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23964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02208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457200" y="228000"/>
            <a:ext cx="82284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457200" y="13371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4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45720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323964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3" type="body"/>
          </p:nvPr>
        </p:nvSpPr>
        <p:spPr>
          <a:xfrm>
            <a:off x="602208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4" type="body"/>
          </p:nvPr>
        </p:nvSpPr>
        <p:spPr>
          <a:xfrm>
            <a:off x="45720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5" type="body"/>
          </p:nvPr>
        </p:nvSpPr>
        <p:spPr>
          <a:xfrm>
            <a:off x="323964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6" type="body"/>
          </p:nvPr>
        </p:nvSpPr>
        <p:spPr>
          <a:xfrm>
            <a:off x="602208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" type="subTitle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idx="1" type="subTitle"/>
          </p:nvPr>
        </p:nvSpPr>
        <p:spPr>
          <a:xfrm>
            <a:off x="457200" y="228000"/>
            <a:ext cx="82284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3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3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457200" y="13371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2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8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4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1" type="body"/>
          </p:nvPr>
        </p:nvSpPr>
        <p:spPr>
          <a:xfrm>
            <a:off x="45720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9"/>
          <p:cNvSpPr txBox="1"/>
          <p:nvPr>
            <p:ph idx="2" type="body"/>
          </p:nvPr>
        </p:nvSpPr>
        <p:spPr>
          <a:xfrm>
            <a:off x="323964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3" type="body"/>
          </p:nvPr>
        </p:nvSpPr>
        <p:spPr>
          <a:xfrm>
            <a:off x="602208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4" type="body"/>
          </p:nvPr>
        </p:nvSpPr>
        <p:spPr>
          <a:xfrm>
            <a:off x="45720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5" type="body"/>
          </p:nvPr>
        </p:nvSpPr>
        <p:spPr>
          <a:xfrm>
            <a:off x="323964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6" type="body"/>
          </p:nvPr>
        </p:nvSpPr>
        <p:spPr>
          <a:xfrm>
            <a:off x="602208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1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1"/>
          <p:cNvSpPr txBox="1"/>
          <p:nvPr>
            <p:ph idx="1" type="body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" type="subTitle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4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4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6"/>
          <p:cNvSpPr txBox="1"/>
          <p:nvPr>
            <p:ph idx="1" type="subTitle"/>
          </p:nvPr>
        </p:nvSpPr>
        <p:spPr>
          <a:xfrm>
            <a:off x="457200" y="228000"/>
            <a:ext cx="82284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7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7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7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8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8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8"/>
          <p:cNvSpPr txBox="1"/>
          <p:nvPr>
            <p:ph idx="3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9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9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9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9"/>
          <p:cNvSpPr txBox="1"/>
          <p:nvPr>
            <p:ph idx="3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0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0"/>
          <p:cNvSpPr txBox="1"/>
          <p:nvPr>
            <p:ph idx="1" type="body"/>
          </p:nvPr>
        </p:nvSpPr>
        <p:spPr>
          <a:xfrm>
            <a:off x="457200" y="13371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0"/>
          <p:cNvSpPr txBox="1"/>
          <p:nvPr>
            <p:ph idx="2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1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1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1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1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1"/>
          <p:cNvSpPr txBox="1"/>
          <p:nvPr>
            <p:ph idx="4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2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2"/>
          <p:cNvSpPr txBox="1"/>
          <p:nvPr>
            <p:ph idx="1" type="body"/>
          </p:nvPr>
        </p:nvSpPr>
        <p:spPr>
          <a:xfrm>
            <a:off x="45720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2"/>
          <p:cNvSpPr txBox="1"/>
          <p:nvPr>
            <p:ph idx="2" type="body"/>
          </p:nvPr>
        </p:nvSpPr>
        <p:spPr>
          <a:xfrm>
            <a:off x="323964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2"/>
          <p:cNvSpPr txBox="1"/>
          <p:nvPr>
            <p:ph idx="3" type="body"/>
          </p:nvPr>
        </p:nvSpPr>
        <p:spPr>
          <a:xfrm>
            <a:off x="6022080" y="13371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2"/>
          <p:cNvSpPr txBox="1"/>
          <p:nvPr>
            <p:ph idx="4" type="body"/>
          </p:nvPr>
        </p:nvSpPr>
        <p:spPr>
          <a:xfrm>
            <a:off x="45720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2"/>
          <p:cNvSpPr txBox="1"/>
          <p:nvPr>
            <p:ph idx="5" type="body"/>
          </p:nvPr>
        </p:nvSpPr>
        <p:spPr>
          <a:xfrm>
            <a:off x="323964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6" type="body"/>
          </p:nvPr>
        </p:nvSpPr>
        <p:spPr>
          <a:xfrm>
            <a:off x="6022080" y="3068400"/>
            <a:ext cx="26496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57200" y="228000"/>
            <a:ext cx="8228400" cy="44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467388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45720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4673880" y="30684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73880" y="1337100"/>
            <a:ext cx="40155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457200" y="3068400"/>
            <a:ext cx="82290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8000"/>
            <a:ext cx="8229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37100"/>
            <a:ext cx="82293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27"/>
          <p:cNvSpPr txBox="1"/>
          <p:nvPr>
            <p:ph idx="2" type="body"/>
          </p:nvPr>
        </p:nvSpPr>
        <p:spPr>
          <a:xfrm>
            <a:off x="467424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/>
          <p:nvPr>
            <p:ph type="title"/>
          </p:nvPr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Google Shape;161;p40"/>
          <p:cNvSpPr txBox="1"/>
          <p:nvPr>
            <p:ph idx="1" type="body"/>
          </p:nvPr>
        </p:nvSpPr>
        <p:spPr>
          <a:xfrm>
            <a:off x="457200" y="1337100"/>
            <a:ext cx="82293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/>
          <p:nvPr/>
        </p:nvSpPr>
        <p:spPr>
          <a:xfrm>
            <a:off x="685800" y="660000"/>
            <a:ext cx="77682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Princípios</a:t>
            </a: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 de segurança e redes de computadores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3"/>
          <p:cNvSpPr/>
          <p:nvPr/>
        </p:nvSpPr>
        <p:spPr>
          <a:xfrm>
            <a:off x="1152000" y="3302100"/>
            <a:ext cx="68538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Introdução a Rede de Computadores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2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Classificação - Geográfica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2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26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●"/>
            </a:pPr>
            <a:r>
              <a:rPr b="0" i="0" lang="pt-BR" sz="3000" u="none" cap="none" strike="noStrike"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pt-BR" sz="3000" u="none" cap="none" strike="noStrike">
                <a:latin typeface="Arial"/>
                <a:ea typeface="Arial"/>
                <a:cs typeface="Arial"/>
                <a:sym typeface="Arial"/>
              </a:rPr>
              <a:t>LAN (Local Area Network)</a:t>
            </a:r>
            <a:r>
              <a:rPr b="0" i="0" lang="pt-BR" sz="3000" u="none" cap="none" strike="noStrike">
                <a:latin typeface="Arial"/>
                <a:ea typeface="Arial"/>
                <a:cs typeface="Arial"/>
                <a:sym typeface="Arial"/>
              </a:rPr>
              <a:t>, também conhecida como rede local de computadores, corresponde a uma rede que possui uma “cobertura limitada” quanto a extensão geográfica que pode atuar.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350" y="3824700"/>
            <a:ext cx="2683500" cy="189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3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Classificação - Geográfica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3"/>
          <p:cNvSpPr/>
          <p:nvPr/>
        </p:nvSpPr>
        <p:spPr>
          <a:xfrm>
            <a:off x="457200" y="1337100"/>
            <a:ext cx="4942500" cy="4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72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●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MAN (Metropolitan Area Network)</a:t>
            </a: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 rede de área metropolitana, corresponde a uma rede de computadores que compreende um espaço de média dimensão (região, cidade, campus, entre outros)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5280" y="2220000"/>
            <a:ext cx="2670899" cy="28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4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Classificação - Geográfica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4"/>
          <p:cNvSpPr/>
          <p:nvPr/>
        </p:nvSpPr>
        <p:spPr>
          <a:xfrm>
            <a:off x="457200" y="1337100"/>
            <a:ext cx="8686500" cy="1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WAN (Wide Area Network)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ou rede de longa distância, corresponde a uma rede de computadores que abrange uma grande área geográfica, como por exemplo um país, continente, entre outros.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64"/>
          <p:cNvPicPr preferRelativeResize="0"/>
          <p:nvPr/>
        </p:nvPicPr>
        <p:blipFill rotWithShape="1">
          <a:blip r:embed="rId3">
            <a:alphaModFix/>
          </a:blip>
          <a:srcRect b="4407" l="0" r="0" t="5419"/>
          <a:stretch/>
        </p:blipFill>
        <p:spPr>
          <a:xfrm>
            <a:off x="4720250" y="3142500"/>
            <a:ext cx="4133951" cy="23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5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Classificação – Hierárquica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5"/>
          <p:cNvSpPr/>
          <p:nvPr/>
        </p:nvSpPr>
        <p:spPr>
          <a:xfrm>
            <a:off x="179850" y="1337100"/>
            <a:ext cx="4292700" cy="3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91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Redes ponto-a-ponto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289" lvl="1" marL="864000" marR="0" rtl="0" algn="l">
              <a:lnSpc>
                <a:spcPct val="15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Uma rede ponto-a-ponto normalmente é utilizada em pequenas redes. Neste tipo de rede os computadores trocam informações entre si, compartilhando arquivos e recursos.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5"/>
          <p:cNvSpPr/>
          <p:nvPr/>
        </p:nvSpPr>
        <p:spPr>
          <a:xfrm>
            <a:off x="4397050" y="1337100"/>
            <a:ext cx="46728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91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Rede cliente-servidor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289" lvl="1" marL="864000" marR="0" rtl="0" algn="l">
              <a:lnSpc>
                <a:spcPct val="15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Uma rede de computadores do tipo cliente-servidor possui um ou mais servidores, responsáveis por prover serviços de rede aos demais computadores conectados a ele que são chamados clientes.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65"/>
          <p:cNvPicPr preferRelativeResize="0"/>
          <p:nvPr/>
        </p:nvPicPr>
        <p:blipFill rotWithShape="1">
          <a:blip r:embed="rId3">
            <a:alphaModFix/>
          </a:blip>
          <a:srcRect b="12016" l="12592" r="11811" t="12522"/>
          <a:stretch/>
        </p:blipFill>
        <p:spPr>
          <a:xfrm>
            <a:off x="2720275" y="4585425"/>
            <a:ext cx="2219700" cy="10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1700" y="4575600"/>
            <a:ext cx="1266258" cy="106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6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Componentes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6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99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●"/>
            </a:pP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Uma rede de computadores é formada por diversos dispositivos, equipamentos, entre outros, para que a mesma possa funcionar corretamente e cumprir o objetivo geral de uma rede: a troca de informações e o compartilhamento de recursos, sejam eles recursos de </a:t>
            </a:r>
            <a:r>
              <a:rPr b="1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b="0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i="0" lang="pt-BR" sz="2800" u="none" cap="none" strike="noStrike">
                <a:latin typeface="Arial"/>
                <a:ea typeface="Arial"/>
                <a:cs typeface="Arial"/>
                <a:sym typeface="Arial"/>
              </a:rPr>
              <a:t>software.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7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Componentes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000" y="2139300"/>
            <a:ext cx="4222199" cy="24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7"/>
          <p:cNvSpPr/>
          <p:nvPr/>
        </p:nvSpPr>
        <p:spPr>
          <a:xfrm>
            <a:off x="360000" y="3005700"/>
            <a:ext cx="1655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66B3"/>
                </a:solidFill>
                <a:latin typeface="Arial"/>
                <a:ea typeface="Arial"/>
                <a:cs typeface="Arial"/>
                <a:sym typeface="Arial"/>
              </a:rPr>
              <a:t>Serviços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7"/>
          <p:cNvSpPr/>
          <p:nvPr/>
        </p:nvSpPr>
        <p:spPr>
          <a:xfrm>
            <a:off x="3672000" y="1445700"/>
            <a:ext cx="1727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864B"/>
                </a:solidFill>
                <a:latin typeface="Arial"/>
                <a:ea typeface="Arial"/>
                <a:cs typeface="Arial"/>
                <a:sym typeface="Arial"/>
              </a:rPr>
              <a:t>Dispositivos de rede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7"/>
          <p:cNvSpPr/>
          <p:nvPr/>
        </p:nvSpPr>
        <p:spPr>
          <a:xfrm>
            <a:off x="7452000" y="3030000"/>
            <a:ext cx="14397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66B3"/>
                </a:solidFill>
                <a:latin typeface="Arial"/>
                <a:ea typeface="Arial"/>
                <a:cs typeface="Arial"/>
                <a:sym typeface="Arial"/>
              </a:rPr>
              <a:t>Usuários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7"/>
          <p:cNvSpPr/>
          <p:nvPr/>
        </p:nvSpPr>
        <p:spPr>
          <a:xfrm>
            <a:off x="3816000" y="4865700"/>
            <a:ext cx="1655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864B"/>
                </a:solidFill>
                <a:latin typeface="Arial"/>
                <a:ea typeface="Arial"/>
                <a:cs typeface="Arial"/>
                <a:sym typeface="Arial"/>
              </a:rPr>
              <a:t>Servidores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8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Servidores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8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72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●"/>
            </a:pPr>
            <a:r>
              <a:rPr b="0" i="0" lang="pt-BR" sz="2600" u="none" cap="none" strike="noStrike">
                <a:latin typeface="Arial"/>
                <a:ea typeface="Arial"/>
                <a:cs typeface="Arial"/>
                <a:sym typeface="Arial"/>
              </a:rPr>
              <a:t>Um servidor, em uma rede de computadores, desempenha diversas tarefas. Entre elas estão: prover diferentes serviços aos computadores que acessam estes servidores, denominados clientes, além de executar serviços como: servidor de arquivos, aplicações, impressão, e-mail, backup, acesso remoto, entre outros tantos.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9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Benefício dos Servidores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9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Centralização de serviços</a:t>
            </a: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 – ao utilizar-se um servidor, os serviços de rede (que geralmente são mais do que um) ficam centralizados em um mesmo local, o que facilita a tarefa do administrador do servidor.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63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Backup</a:t>
            </a: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 – ao centralizar serviços de rede como um servidor de arquivos, e-mail e banco de dados, tem-se a facilidade de administrar as cópias de segurança (backup), pois todos os serviços, diretórios e arquivos estão centralizados em uma única máquina e não espalhadas por diferentes computadores em uma rede.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63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Acesso remoto</a:t>
            </a: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 – um servidor pode e, geralmente, tem implementado o serviço de acesso remoto. Dessa forma, usuários podem acessar servidores de uma empresa, por exemplo, de qualquer lugar que tenha acesso à internet, seja em casa, numa praça, etc., como se estivessem na mesma rede local.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0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Tipo de servidores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0"/>
          <p:cNvSpPr/>
          <p:nvPr/>
        </p:nvSpPr>
        <p:spPr>
          <a:xfrm>
            <a:off x="45720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arquivos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impressão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aplicações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e-mail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backup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0"/>
          <p:cNvSpPr/>
          <p:nvPr/>
        </p:nvSpPr>
        <p:spPr>
          <a:xfrm>
            <a:off x="4674240" y="1337100"/>
            <a:ext cx="4015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7458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WEB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7458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DNS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7458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proxy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7458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FTP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97458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Servidor de virtualização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1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SO de servidores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71"/>
          <p:cNvPicPr preferRelativeResize="0"/>
          <p:nvPr/>
        </p:nvPicPr>
        <p:blipFill rotWithShape="1">
          <a:blip r:embed="rId3">
            <a:alphaModFix/>
          </a:blip>
          <a:srcRect b="30330" l="0" r="0" t="29785"/>
          <a:stretch/>
        </p:blipFill>
        <p:spPr>
          <a:xfrm>
            <a:off x="313200" y="1217100"/>
            <a:ext cx="3897361" cy="12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71"/>
          <p:cNvPicPr preferRelativeResize="0"/>
          <p:nvPr/>
        </p:nvPicPr>
        <p:blipFill rotWithShape="1">
          <a:blip r:embed="rId4">
            <a:alphaModFix/>
          </a:blip>
          <a:srcRect b="31103" l="4031" r="1472" t="20491"/>
          <a:stretch/>
        </p:blipFill>
        <p:spPr>
          <a:xfrm>
            <a:off x="2241360" y="2721600"/>
            <a:ext cx="4086720" cy="11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71"/>
          <p:cNvPicPr preferRelativeResize="0"/>
          <p:nvPr/>
        </p:nvPicPr>
        <p:blipFill rotWithShape="1">
          <a:blip r:embed="rId5">
            <a:alphaModFix/>
          </a:blip>
          <a:srcRect b="35473" l="8930" r="19711" t="30771"/>
          <a:stretch/>
        </p:blipFill>
        <p:spPr>
          <a:xfrm>
            <a:off x="3741840" y="4140000"/>
            <a:ext cx="5149441" cy="113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120" y="13500"/>
            <a:ext cx="5714400" cy="57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2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Dispositivos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2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Uma rede de computadores é composta por diferentes dispositivos, cada um com sua função, com o objetivo de dar funcionalidade e organização, bem como, prover a comunicação entre os diferentes componentes de uma rede.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3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Dispositivos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73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equipamento utilizado pelos usuários finais para processamento das aplicações e conexão à rede. Enquadram se nesta descrição os notebooks, netbooks, computadores pessoais, celular.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Interface de rede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cada computador, notebook, entre outros dispositivos se conectam à uma rede de computadores através de uma placa de rede.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4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Dispositivos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4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Hub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o hub (concentrador) é um dispositivo cuja função é interligar os computadores de uma rede local.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semelhante ao hub, um switch serve de concentrador em uma rede de computadores com a diferença de que recebe um sinal vindo de um computador origem e entrega este sinal somente ao computador destino.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5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Dispositivos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5"/>
          <p:cNvSpPr/>
          <p:nvPr/>
        </p:nvSpPr>
        <p:spPr>
          <a:xfrm>
            <a:off x="457200" y="1337100"/>
            <a:ext cx="8229000" cy="3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Bridge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ponte de ligação entre duas ou mais redes. Como exemplo,podemos citar uma ponte entre uma rede cabeada e uma rede sem-fio.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Gateway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sinônimo de roteador na arquitetura TCP/IP, é o equipamento que conecta os hosts à rede.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Roteador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 – dispositivo de rede que interconecta duas ou mais redes físicas e encaminha pacotes entre elas.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6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Dispositivos de uma rede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6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63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Ponto de acesso wireless (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access point</a:t>
            </a: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) – equipamento responsável por fazer a interconexão entre todos os dispositivos móveis em uma rede sem-fio.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7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Conceitos interessantes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7"/>
          <p:cNvSpPr/>
          <p:nvPr/>
        </p:nvSpPr>
        <p:spPr>
          <a:xfrm>
            <a:off x="457200" y="1337100"/>
            <a:ext cx="8229000" cy="4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64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Protocolo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– um protocolo, em uma rede de computadores, nada mais é do que um conjunto de regras e convenções que definem a comunicação dos dispositivos em uma rede. Um dos protocolos mais conhecidos de rede de computadores e da própria internet é o protocolo TCP/IP.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64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TCP/IP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– o protocolo TCP/IP é a junção de dois protocolos diferentes o TCP e o IP. O protocolo TCP (Transmission Control Protocol) é o protocolo padrão que define o serviço de circuito virtual da camada de transporte da arquitetura TCP/IP. Já o protocolo IP (Internet Protocol) é o protocolo padrão que define o serviço de entrega não confiável e não orientado à conexão da camada de rede do TCP/IP.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8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Conceitos interessantes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8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lang="pt-BR" sz="1800">
                <a:solidFill>
                  <a:schemeClr val="dk1"/>
                </a:solidFill>
              </a:rPr>
              <a:t>Endereço IP</a:t>
            </a:r>
            <a:r>
              <a:rPr lang="pt-BR" sz="1800">
                <a:solidFill>
                  <a:schemeClr val="dk1"/>
                </a:solidFill>
              </a:rPr>
              <a:t> – um endereço IP é um identificador de um dispositivo pertencente a uma rede de computadores. Também conhecido como endereço lógico, pode conter endereços reservados, que são utilizados dentro de uma rede local, também conhecidos como não-roteáveis e endereços IP’s válidos, utilizados publicamente, inclusive no acesso à internet.</a:t>
            </a:r>
            <a:endParaRPr b="1" sz="1800"/>
          </a:p>
          <a:p>
            <a:pPr indent="-3464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Endereço MAC</a:t>
            </a:r>
            <a:r>
              <a:rPr b="0" i="0" lang="pt-BR" sz="1800" u="none" cap="none" strike="noStrike">
                <a:latin typeface="Arial"/>
                <a:ea typeface="Arial"/>
                <a:cs typeface="Arial"/>
                <a:sym typeface="Arial"/>
              </a:rPr>
              <a:t> – um endereço MAC (Media Access Control) também conhecido como endereço físico, é atribuído quando da fabricação de uma interface de rede, por exemplo. Este endereço é único para cada dispositivo de rede.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9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Conceitos interessantes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79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6499" lvl="0" marL="431999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lang="pt-BR" sz="1800">
                <a:solidFill>
                  <a:schemeClr val="dk1"/>
                </a:solidFill>
              </a:rPr>
              <a:t>Porta</a:t>
            </a:r>
            <a:r>
              <a:rPr lang="pt-BR" sz="1800">
                <a:solidFill>
                  <a:schemeClr val="dk1"/>
                </a:solidFill>
              </a:rPr>
              <a:t> – uma porta em uma rede de computadores corresponde a representação interna do sistema operacional de um ponto de comunicação para envio e recepção de dados. Uma porta é representada por um número, na qual é realizado determinado acesso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5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de Computadores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5"/>
          <p:cNvSpPr/>
          <p:nvPr/>
        </p:nvSpPr>
        <p:spPr>
          <a:xfrm>
            <a:off x="457200" y="1337100"/>
            <a:ext cx="82284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5"/>
          <p:cNvSpPr/>
          <p:nvPr/>
        </p:nvSpPr>
        <p:spPr>
          <a:xfrm>
            <a:off x="360000" y="1110000"/>
            <a:ext cx="8420100" cy="23397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9332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“Uma rede de computadores consiste na interconexão entre dois ou mais computadores e dispositivos complementares acoplados através de recursos de comunicação, geograficamente distribuídos, permitindo a </a:t>
            </a:r>
            <a:r>
              <a:rPr b="0" i="0" lang="pt-BR" sz="2100" u="sng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troca de dados</a:t>
            </a:r>
            <a:r>
              <a:rPr b="0" i="0" lang="pt-BR" sz="2100" u="none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entre estas unidades e otimizando recursos de hardware e software.”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5"/>
          <p:cNvSpPr/>
          <p:nvPr/>
        </p:nvSpPr>
        <p:spPr>
          <a:xfrm>
            <a:off x="363600" y="3600000"/>
            <a:ext cx="8420100" cy="18897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“Rede de computadores é um conjunto de computadores autônomos, interconectados por um sistema de comunicação, capazes de </a:t>
            </a:r>
            <a:r>
              <a:rPr b="0" i="0" lang="pt-BR" sz="2200" u="sng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trocar informações</a:t>
            </a:r>
            <a:r>
              <a:rPr b="0" i="0" lang="pt-BR" sz="2200" u="none" cap="none" strike="noStrike">
                <a:solidFill>
                  <a:srgbClr val="FFFF66"/>
                </a:solidFill>
                <a:latin typeface="Arial"/>
                <a:ea typeface="Arial"/>
                <a:cs typeface="Arial"/>
                <a:sym typeface="Arial"/>
              </a:rPr>
              <a:t> e compartilhar recursos.”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6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História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6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1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Instituídas durante a década de 60, as primeiras redes de computadores tinham o propósito de trocar dados entre dois computadores.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45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No período entre 1970 e 1973, com a criação da </a:t>
            </a:r>
            <a:r>
              <a:rPr b="1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Arpanet</a:t>
            </a: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, foi possível a criação de uma rede para interligação entre universidades, instituições militares e empresas.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7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História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7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91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Serviços como e-mail, FTP e DNS, foram criados, permitindo aos usuários realizar diferentes tipos de tarefas. Esses recursos serviram de base para o que se tem hoje.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9199" lvl="0" marL="432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Com a evolução crescente dos meios de comunicação e as tecnologias, a década de 90 ficou caracterizada com a expansão do acesso à internet.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289" lvl="1" marL="864000" marR="0" rtl="0" algn="l">
              <a:lnSpc>
                <a:spcPct val="15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b="0" i="0" lang="pt-BR" sz="2000" u="none" cap="none" strike="noStrike">
                <a:latin typeface="Arial"/>
                <a:ea typeface="Arial"/>
                <a:cs typeface="Arial"/>
                <a:sym typeface="Arial"/>
              </a:rPr>
              <a:t>Popularização do padrão Ethernet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8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Cenário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8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459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Hoje é possível construir redes através de inúmeras possibilidades: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689" lvl="1" marL="864000" marR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Redes cabeadas (Ethernet, fibra óptica),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689" lvl="1" marL="864000" marR="0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−"/>
            </a:pPr>
            <a:r>
              <a:rPr b="0" i="0" lang="pt-BR" sz="2400" u="none" cap="none" strike="noStrike">
                <a:latin typeface="Arial"/>
                <a:ea typeface="Arial"/>
                <a:cs typeface="Arial"/>
                <a:sym typeface="Arial"/>
              </a:rPr>
              <a:t>Sem-fio (rádio, Bluetooth, Wi-Fi)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58"/>
          <p:cNvPicPr preferRelativeResize="0"/>
          <p:nvPr/>
        </p:nvPicPr>
        <p:blipFill rotWithShape="1">
          <a:blip r:embed="rId3">
            <a:alphaModFix/>
          </a:blip>
          <a:srcRect b="8583" l="0" r="0" t="8566"/>
          <a:stretch/>
        </p:blipFill>
        <p:spPr>
          <a:xfrm>
            <a:off x="2520000" y="3567600"/>
            <a:ext cx="4211640" cy="218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9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Cenário atual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9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“As redes de computadores apesar da evolução e crescente propagação, mantém seu objetivo primordial: compartilhar recursos (tanto de 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 como </a:t>
            </a:r>
            <a:r>
              <a:rPr b="1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b="0" i="0" lang="pt-BR" sz="3200" u="none" cap="none" strike="noStrike">
                <a:latin typeface="Arial"/>
                <a:ea typeface="Arial"/>
                <a:cs typeface="Arial"/>
                <a:sym typeface="Arial"/>
              </a:rPr>
              <a:t>) e propiciar a troca de informações”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0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Classificações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0"/>
          <p:cNvSpPr/>
          <p:nvPr/>
        </p:nvSpPr>
        <p:spPr>
          <a:xfrm>
            <a:off x="457200" y="1337100"/>
            <a:ext cx="8229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824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●"/>
            </a:pPr>
            <a:r>
              <a:rPr b="0" i="0" lang="pt-BR" sz="2300" u="none" cap="none" strike="noStrike">
                <a:latin typeface="Arial"/>
                <a:ea typeface="Arial"/>
                <a:cs typeface="Arial"/>
                <a:sym typeface="Arial"/>
              </a:rPr>
              <a:t>As redes de computadores, geralmente, são classificadas de acordo com sua disposição geográfica e hierarquia.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339" lvl="1" marL="864000" marR="0" rtl="0" algn="l">
              <a:lnSpc>
                <a:spcPct val="15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−"/>
            </a:pPr>
            <a:r>
              <a:rPr b="0" i="0" lang="pt-BR" sz="2300" u="none" cap="none" strike="noStrike">
                <a:latin typeface="Arial"/>
                <a:ea typeface="Arial"/>
                <a:cs typeface="Arial"/>
                <a:sym typeface="Arial"/>
              </a:rPr>
              <a:t>Geográfica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5109" lvl="2" marL="1296000" marR="0" rtl="0" algn="l">
              <a:lnSpc>
                <a:spcPct val="15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●"/>
            </a:pPr>
            <a:r>
              <a:rPr b="0" i="0" lang="pt-BR" sz="2300" u="none" cap="none" strike="noStrike">
                <a:latin typeface="Arial"/>
                <a:ea typeface="Arial"/>
                <a:cs typeface="Arial"/>
                <a:sym typeface="Arial"/>
              </a:rPr>
              <a:t>PAN, LAN, MAN, WAN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6339" lvl="1" marL="864000" marR="0" rtl="0" algn="l">
              <a:lnSpc>
                <a:spcPct val="15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−"/>
            </a:pPr>
            <a:r>
              <a:rPr b="0" i="0" lang="pt-BR" sz="2300" u="none" cap="none" strike="noStrike">
                <a:latin typeface="Arial"/>
                <a:ea typeface="Arial"/>
                <a:cs typeface="Arial"/>
                <a:sym typeface="Arial"/>
              </a:rPr>
              <a:t>Hierarquia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5109" lvl="2" marL="1296000" marR="0" rtl="0" algn="l">
              <a:lnSpc>
                <a:spcPct val="15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Noto Sans Symbols"/>
              <a:buChar char="●"/>
            </a:pPr>
            <a:r>
              <a:rPr b="0" i="0" lang="pt-BR" sz="2300" u="none" cap="none" strike="noStrike">
                <a:latin typeface="Arial"/>
                <a:ea typeface="Arial"/>
                <a:cs typeface="Arial"/>
                <a:sym typeface="Arial"/>
              </a:rPr>
              <a:t>Ponto-a-ponto e Cliente-Sevidor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1"/>
          <p:cNvSpPr/>
          <p:nvPr/>
        </p:nvSpPr>
        <p:spPr>
          <a:xfrm>
            <a:off x="457200" y="228000"/>
            <a:ext cx="8228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latin typeface="Arial"/>
                <a:ea typeface="Arial"/>
                <a:cs typeface="Arial"/>
                <a:sym typeface="Arial"/>
              </a:rPr>
              <a:t>Classificação - Geográfica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1"/>
          <p:cNvSpPr/>
          <p:nvPr/>
        </p:nvSpPr>
        <p:spPr>
          <a:xfrm>
            <a:off x="554760" y="1337100"/>
            <a:ext cx="83730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6349" lvl="0" marL="432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Noto Sans Symbols"/>
              <a:buChar char="●"/>
            </a:pPr>
            <a:r>
              <a:rPr b="0" i="0" lang="pt-BR" sz="2900" u="none" cap="none" strike="noStrike"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pt-BR" sz="2900" u="none" cap="none" strike="noStrike">
                <a:latin typeface="Arial"/>
                <a:ea typeface="Arial"/>
                <a:cs typeface="Arial"/>
                <a:sym typeface="Arial"/>
              </a:rPr>
              <a:t>PAN (Personal Area Network)</a:t>
            </a:r>
            <a:r>
              <a:rPr b="0" i="0" lang="pt-BR" sz="2900" u="none" cap="none" strike="noStrike">
                <a:latin typeface="Arial"/>
                <a:ea typeface="Arial"/>
                <a:cs typeface="Arial"/>
                <a:sym typeface="Arial"/>
              </a:rPr>
              <a:t> ou Rede de Área Pessoal, constitui-se de uma rede de computadores formada por dispositivos muito próximos uns dos outros.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9485" y="3456550"/>
            <a:ext cx="2581199" cy="185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