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81" r:id="rId6"/>
    <p:sldId id="280" r:id="rId7"/>
    <p:sldId id="262" r:id="rId8"/>
    <p:sldId id="275" r:id="rId9"/>
    <p:sldId id="277" r:id="rId10"/>
    <p:sldId id="263" r:id="rId11"/>
    <p:sldId id="279" r:id="rId12"/>
    <p:sldId id="266" r:id="rId13"/>
    <p:sldId id="264" r:id="rId14"/>
    <p:sldId id="278" r:id="rId15"/>
    <p:sldId id="282" r:id="rId16"/>
    <p:sldId id="276" r:id="rId17"/>
    <p:sldId id="265" r:id="rId18"/>
    <p:sldId id="267" r:id="rId19"/>
    <p:sldId id="258" r:id="rId20"/>
    <p:sldId id="272" r:id="rId21"/>
    <p:sldId id="274" r:id="rId22"/>
    <p:sldId id="268" r:id="rId23"/>
    <p:sldId id="273" r:id="rId24"/>
    <p:sldId id="269" r:id="rId25"/>
    <p:sldId id="270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52" userDrawn="1">
          <p15:clr>
            <a:srgbClr val="A4A3A4"/>
          </p15:clr>
        </p15:guide>
        <p15:guide id="2" orient="horz" pos="1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/>
    <p:restoredTop sz="94663"/>
  </p:normalViewPr>
  <p:slideViewPr>
    <p:cSldViewPr snapToGrid="0" snapToObjects="1">
      <p:cViewPr>
        <p:scale>
          <a:sx n="80" d="100"/>
          <a:sy n="80" d="100"/>
        </p:scale>
        <p:origin x="328" y="1040"/>
      </p:cViewPr>
      <p:guideLst>
        <p:guide pos="1152"/>
        <p:guide orient="horz"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AC63-3221-AB48-A6CC-38B7D55C8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900" y="1971795"/>
            <a:ext cx="7766936" cy="1646302"/>
          </a:xfrm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NFL-Player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F28D0-984E-B340-8AF6-5C02BB83F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952104"/>
            <a:ext cx="7766936" cy="1096899"/>
          </a:xfrm>
        </p:spPr>
        <p:txBody>
          <a:bodyPr/>
          <a:lstStyle/>
          <a:p>
            <a:r>
              <a:rPr lang="en-US" dirty="0" err="1"/>
              <a:t>Jhonsen</a:t>
            </a:r>
            <a:r>
              <a:rPr lang="en-US" dirty="0"/>
              <a:t> </a:t>
            </a:r>
            <a:r>
              <a:rPr lang="en-US" dirty="0" err="1"/>
              <a:t>Djajamuliadi</a:t>
            </a:r>
            <a:endParaRPr lang="en-US" dirty="0"/>
          </a:p>
          <a:p>
            <a:r>
              <a:rPr lang="en-US" dirty="0"/>
              <a:t>Project #2 @ METIS Bootcamp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01F59-DFDA-2546-BFA6-A0FBDA2FC4BC}"/>
              </a:ext>
            </a:extLst>
          </p:cNvPr>
          <p:cNvSpPr txBox="1"/>
          <p:nvPr/>
        </p:nvSpPr>
        <p:spPr>
          <a:xfrm rot="18446715">
            <a:off x="1422561" y="33586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💲💲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5D35F-0D2C-B748-85B1-17ECE1BACF0E}"/>
              </a:ext>
            </a:extLst>
          </p:cNvPr>
          <p:cNvSpPr txBox="1"/>
          <p:nvPr/>
        </p:nvSpPr>
        <p:spPr>
          <a:xfrm rot="18446715">
            <a:off x="1784014" y="1948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💲💲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98A51-4295-294C-B6E3-6DD3B9612AB1}"/>
              </a:ext>
            </a:extLst>
          </p:cNvPr>
          <p:cNvSpPr txBox="1"/>
          <p:nvPr/>
        </p:nvSpPr>
        <p:spPr>
          <a:xfrm rot="18446715">
            <a:off x="3520367" y="1644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💲💲💲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7AD7D-E012-5E43-BB18-B173BA20F980}"/>
              </a:ext>
            </a:extLst>
          </p:cNvPr>
          <p:cNvSpPr txBox="1"/>
          <p:nvPr/>
        </p:nvSpPr>
        <p:spPr>
          <a:xfrm rot="18446715">
            <a:off x="2371124" y="42736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💲💲💲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69CDF-239E-AC4F-A74C-130FEAA881A8}"/>
              </a:ext>
            </a:extLst>
          </p:cNvPr>
          <p:cNvSpPr txBox="1"/>
          <p:nvPr/>
        </p:nvSpPr>
        <p:spPr>
          <a:xfrm rot="18446715">
            <a:off x="4266830" y="47117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💲💲💲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133DE7-C776-8941-8358-B862FC18B837}"/>
              </a:ext>
            </a:extLst>
          </p:cNvPr>
          <p:cNvSpPr txBox="1"/>
          <p:nvPr/>
        </p:nvSpPr>
        <p:spPr>
          <a:xfrm rot="18446715">
            <a:off x="5270856" y="14149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💲💲💲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073E90-5470-3A4F-BB22-F8620DFD3FB7}"/>
              </a:ext>
            </a:extLst>
          </p:cNvPr>
          <p:cNvSpPr txBox="1"/>
          <p:nvPr/>
        </p:nvSpPr>
        <p:spPr>
          <a:xfrm rot="18446715">
            <a:off x="6815022" y="17278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💲💲💲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94DEA-BFA9-A940-98C0-9C8B8AF1137F}"/>
              </a:ext>
            </a:extLst>
          </p:cNvPr>
          <p:cNvSpPr txBox="1"/>
          <p:nvPr/>
        </p:nvSpPr>
        <p:spPr>
          <a:xfrm rot="18446715">
            <a:off x="6080394" y="42736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💲💲💲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8322A-DB64-0043-BA44-8576A6C503C6}"/>
              </a:ext>
            </a:extLst>
          </p:cNvPr>
          <p:cNvSpPr txBox="1"/>
          <p:nvPr/>
        </p:nvSpPr>
        <p:spPr>
          <a:xfrm rot="18446715">
            <a:off x="7641565" y="40351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💲💲💲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89A2D-5004-EC4F-B681-169B01E70F95}"/>
              </a:ext>
            </a:extLst>
          </p:cNvPr>
          <p:cNvSpPr txBox="1"/>
          <p:nvPr/>
        </p:nvSpPr>
        <p:spPr>
          <a:xfrm rot="18446715">
            <a:off x="8530156" y="2172915"/>
            <a:ext cx="64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💲💲💲</a:t>
            </a:r>
          </a:p>
        </p:txBody>
      </p:sp>
    </p:spTree>
    <p:extLst>
      <p:ext uri="{BB962C8B-B14F-4D97-AF65-F5344CB8AC3E}">
        <p14:creationId xmlns:p14="http://schemas.microsoft.com/office/powerpoint/2010/main" val="364648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CB4A28-4A93-C94D-9F70-A5C0D2820CB0}"/>
              </a:ext>
            </a:extLst>
          </p:cNvPr>
          <p:cNvSpPr txBox="1"/>
          <p:nvPr/>
        </p:nvSpPr>
        <p:spPr>
          <a:xfrm>
            <a:off x="875404" y="152400"/>
            <a:ext cx="742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Model Improvement &amp; 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DCE27-E7A6-3B47-85C2-9463EB3E3EDC}"/>
              </a:ext>
            </a:extLst>
          </p:cNvPr>
          <p:cNvSpPr txBox="1"/>
          <p:nvPr/>
        </p:nvSpPr>
        <p:spPr>
          <a:xfrm>
            <a:off x="2135880" y="4887104"/>
            <a:ext cx="5979141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400" dirty="0"/>
              <a:t>Progress towards bigger breakthroughs in NFL analytics using 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5903-571D-8549-BAAE-79A4454BDC58}"/>
              </a:ext>
            </a:extLst>
          </p:cNvPr>
          <p:cNvSpPr txBox="1"/>
          <p:nvPr/>
        </p:nvSpPr>
        <p:spPr>
          <a:xfrm>
            <a:off x="1106904" y="1380529"/>
            <a:ext cx="80370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Obtain more data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NFL.com’s</a:t>
            </a:r>
            <a:r>
              <a:rPr lang="en-US" sz="2000" dirty="0"/>
              <a:t>  API to collect missing data, &lt; year 2000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Explore other ways of feature engineering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</a:t>
            </a:r>
            <a:r>
              <a:rPr lang="en-US" sz="2000" dirty="0"/>
              <a:t>pportunity </a:t>
            </a:r>
            <a:r>
              <a:rPr lang="en-US" sz="2000" b="1" dirty="0"/>
              <a:t>F</a:t>
            </a:r>
            <a:r>
              <a:rPr lang="en-US" sz="2000" dirty="0"/>
              <a:t>actor : </a:t>
            </a:r>
            <a:r>
              <a:rPr lang="en-US" sz="2000" b="1" dirty="0"/>
              <a:t>minutes </a:t>
            </a:r>
            <a:r>
              <a:rPr lang="en-US" sz="2000" dirty="0"/>
              <a:t>played /game, </a:t>
            </a:r>
            <a:r>
              <a:rPr lang="en-US" sz="2000" b="1" dirty="0"/>
              <a:t>injury</a:t>
            </a:r>
            <a:r>
              <a:rPr lang="en-US" sz="2000" dirty="0"/>
              <a:t> in depth chart,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Interaction terms   : </a:t>
            </a:r>
            <a:r>
              <a:rPr lang="en-US" sz="2000" b="1" dirty="0"/>
              <a:t>coach’s strategy </a:t>
            </a:r>
            <a:r>
              <a:rPr lang="en-US" sz="2000" dirty="0"/>
              <a:t>∝ </a:t>
            </a:r>
            <a:r>
              <a:rPr lang="en-US" sz="2000" b="1" dirty="0"/>
              <a:t>offensive lines </a:t>
            </a:r>
            <a:r>
              <a:rPr lang="en-US" sz="2000" dirty="0"/>
              <a:t>∝ </a:t>
            </a:r>
            <a:r>
              <a:rPr lang="en-US" sz="2000" b="1" dirty="0"/>
              <a:t>QB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Nurture vs Nature  : </a:t>
            </a:r>
            <a:r>
              <a:rPr lang="en-US" sz="2000" b="1" dirty="0"/>
              <a:t>motivation</a:t>
            </a:r>
            <a:r>
              <a:rPr lang="en-US" sz="2000" dirty="0"/>
              <a:t>? neighborhood of origin?</a:t>
            </a:r>
          </a:p>
        </p:txBody>
      </p:sp>
    </p:spTree>
    <p:extLst>
      <p:ext uri="{BB962C8B-B14F-4D97-AF65-F5344CB8AC3E}">
        <p14:creationId xmlns:p14="http://schemas.microsoft.com/office/powerpoint/2010/main" val="160896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BA079A-462E-9448-9E66-F4995AD7C38E}"/>
              </a:ext>
            </a:extLst>
          </p:cNvPr>
          <p:cNvSpPr txBox="1"/>
          <p:nvPr/>
        </p:nvSpPr>
        <p:spPr>
          <a:xfrm>
            <a:off x="2492957" y="152400"/>
            <a:ext cx="621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Answering the $10</a:t>
            </a:r>
            <a:r>
              <a:rPr lang="en-US" sz="3600" baseline="30000" dirty="0"/>
              <a:t>6 </a:t>
            </a:r>
            <a:r>
              <a:rPr lang="en-US" sz="3600" dirty="0"/>
              <a:t>Question!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D663C6-CD6B-F649-A290-9AF569F3E2E9}"/>
              </a:ext>
            </a:extLst>
          </p:cNvPr>
          <p:cNvGrpSpPr/>
          <p:nvPr/>
        </p:nvGrpSpPr>
        <p:grpSpPr>
          <a:xfrm>
            <a:off x="3557574" y="3701782"/>
            <a:ext cx="6137327" cy="185980"/>
            <a:chOff x="1379351" y="4138047"/>
            <a:chExt cx="6137327" cy="18598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C5CDC6C-77EA-2D43-87DF-EDEB9BE8159F}"/>
                </a:ext>
              </a:extLst>
            </p:cNvPr>
            <p:cNvCxnSpPr/>
            <p:nvPr/>
          </p:nvCxnSpPr>
          <p:spPr>
            <a:xfrm>
              <a:off x="1456841" y="4231037"/>
              <a:ext cx="6059837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9CD63D2-E5C2-CD4E-A2E2-C815624B261A}"/>
                </a:ext>
              </a:extLst>
            </p:cNvPr>
            <p:cNvSpPr/>
            <p:nvPr/>
          </p:nvSpPr>
          <p:spPr>
            <a:xfrm>
              <a:off x="1379351" y="4138047"/>
              <a:ext cx="185980" cy="1859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EFA3BD5-E992-CB45-9BCB-2AE0F00DA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20" y="2088827"/>
            <a:ext cx="2907693" cy="437396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47EFE39-60EC-4146-8CC8-1DDCFC74576D}"/>
              </a:ext>
            </a:extLst>
          </p:cNvPr>
          <p:cNvSpPr/>
          <p:nvPr/>
        </p:nvSpPr>
        <p:spPr>
          <a:xfrm rot="20935872">
            <a:off x="132335" y="1211248"/>
            <a:ext cx="3600473" cy="769441"/>
          </a:xfrm>
          <a:prstGeom prst="roundRect">
            <a:avLst>
              <a:gd name="adj" fmla="val 3680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63551-16ED-B748-95F6-C936E4EC04A4}"/>
              </a:ext>
            </a:extLst>
          </p:cNvPr>
          <p:cNvSpPr txBox="1"/>
          <p:nvPr/>
        </p:nvSpPr>
        <p:spPr>
          <a:xfrm rot="20935872">
            <a:off x="146512" y="1241740"/>
            <a:ext cx="3578031" cy="73866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:</a:t>
            </a:r>
          </a:p>
          <a:p>
            <a:endParaRPr lang="en-US" sz="200" dirty="0"/>
          </a:p>
          <a:p>
            <a:pPr marL="285750" indent="-285750">
              <a:buFontTx/>
              <a:buChar char="-"/>
            </a:pPr>
            <a:r>
              <a:rPr lang="en-US" dirty="0"/>
              <a:t>Was Russell Wilson underpaid?</a:t>
            </a:r>
          </a:p>
          <a:p>
            <a:pPr marL="285750" indent="-285750">
              <a:buFontTx/>
              <a:buChar char="-"/>
            </a:pPr>
            <a:endParaRPr lang="en-US" sz="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34047-E0C4-384E-894C-864447F887C7}"/>
              </a:ext>
            </a:extLst>
          </p:cNvPr>
          <p:cNvSpPr txBox="1"/>
          <p:nvPr/>
        </p:nvSpPr>
        <p:spPr>
          <a:xfrm>
            <a:off x="582720" y="6519446"/>
            <a:ext cx="274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Russell_Wilson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CAA2F-2FD8-A242-850C-C5108C859B0E}"/>
              </a:ext>
            </a:extLst>
          </p:cNvPr>
          <p:cNvSpPr txBox="1"/>
          <p:nvPr/>
        </p:nvSpPr>
        <p:spPr>
          <a:xfrm>
            <a:off x="4001265" y="1774588"/>
            <a:ext cx="3836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Given his performance stats: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AC31F-A3D2-8847-839E-C0B1B8053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22" t="-18776"/>
          <a:stretch/>
        </p:blipFill>
        <p:spPr>
          <a:xfrm>
            <a:off x="4020024" y="2972342"/>
            <a:ext cx="4843391" cy="6338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6E9DFE-85D2-254F-9FBA-EE4497416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79" b="-18776"/>
          <a:stretch/>
        </p:blipFill>
        <p:spPr>
          <a:xfrm>
            <a:off x="4001265" y="2294950"/>
            <a:ext cx="4438923" cy="63380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CF64-B563-1047-95C0-EA8F552F5B60}"/>
              </a:ext>
            </a:extLst>
          </p:cNvPr>
          <p:cNvCxnSpPr>
            <a:cxnSpLocks/>
          </p:cNvCxnSpPr>
          <p:nvPr/>
        </p:nvCxnSpPr>
        <p:spPr>
          <a:xfrm>
            <a:off x="8440213" y="3794772"/>
            <a:ext cx="0" cy="61779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F1886A-EFB0-8C4E-AB17-753048F5E5A9}"/>
              </a:ext>
            </a:extLst>
          </p:cNvPr>
          <p:cNvGrpSpPr/>
          <p:nvPr/>
        </p:nvGrpSpPr>
        <p:grpSpPr>
          <a:xfrm>
            <a:off x="3132283" y="5883180"/>
            <a:ext cx="1222542" cy="769441"/>
            <a:chOff x="6634906" y="5786801"/>
            <a:chExt cx="1222542" cy="769441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7EDE250-2DDA-774C-8652-1EBF2709218D}"/>
                </a:ext>
              </a:extLst>
            </p:cNvPr>
            <p:cNvSpPr/>
            <p:nvPr/>
          </p:nvSpPr>
          <p:spPr>
            <a:xfrm rot="20935872">
              <a:off x="6634906" y="5786801"/>
              <a:ext cx="1222542" cy="769441"/>
            </a:xfrm>
            <a:prstGeom prst="roundRect">
              <a:avLst>
                <a:gd name="adj" fmla="val 36809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612A26-2787-6B42-9928-C22AB26611AB}"/>
                </a:ext>
              </a:extLst>
            </p:cNvPr>
            <p:cNvSpPr txBox="1"/>
            <p:nvPr/>
          </p:nvSpPr>
          <p:spPr>
            <a:xfrm rot="20935872">
              <a:off x="6725985" y="5793168"/>
              <a:ext cx="1064715" cy="73866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Answer</a:t>
              </a:r>
              <a:r>
                <a:rPr lang="en-US" dirty="0"/>
                <a:t>:</a:t>
              </a:r>
            </a:p>
            <a:p>
              <a:endParaRPr lang="en-US" sz="200" dirty="0"/>
            </a:p>
            <a:p>
              <a:pPr marL="285750" indent="-285750">
                <a:buFontTx/>
                <a:buChar char="-"/>
              </a:pPr>
              <a:r>
                <a:rPr lang="en-US" dirty="0"/>
                <a:t>YES!</a:t>
              </a:r>
            </a:p>
            <a:p>
              <a:pPr marL="285750" indent="-285750">
                <a:buFontTx/>
                <a:buChar char="-"/>
              </a:pPr>
              <a:endParaRPr lang="en-US" sz="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8630B8-4091-2149-A300-8A4E662E63B2}"/>
              </a:ext>
            </a:extLst>
          </p:cNvPr>
          <p:cNvGrpSpPr/>
          <p:nvPr/>
        </p:nvGrpSpPr>
        <p:grpSpPr>
          <a:xfrm>
            <a:off x="7603958" y="4446626"/>
            <a:ext cx="1907852" cy="914400"/>
            <a:chOff x="7603958" y="4446626"/>
            <a:chExt cx="1907852" cy="914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FECB33E-4EB4-C04C-B196-6AD8189DA351}"/>
                </a:ext>
              </a:extLst>
            </p:cNvPr>
            <p:cNvSpPr/>
            <p:nvPr/>
          </p:nvSpPr>
          <p:spPr>
            <a:xfrm>
              <a:off x="7603958" y="4446626"/>
              <a:ext cx="1907852" cy="9144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021CE2-B738-FC44-95E1-4F75F70BF472}"/>
                </a:ext>
              </a:extLst>
            </p:cNvPr>
            <p:cNvSpPr txBox="1"/>
            <p:nvPr/>
          </p:nvSpPr>
          <p:spPr>
            <a:xfrm>
              <a:off x="7733759" y="4542878"/>
              <a:ext cx="1778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Actual Salary:</a:t>
              </a:r>
              <a:endParaRPr lang="en-US" dirty="0"/>
            </a:p>
            <a:p>
              <a:pPr algn="ctr"/>
              <a:r>
                <a:rPr lang="en-US" sz="2000" dirty="0"/>
                <a:t>&lt; $1 mil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8EE52A-D102-3047-91DB-14EE91CB4703}"/>
              </a:ext>
            </a:extLst>
          </p:cNvPr>
          <p:cNvGrpSpPr/>
          <p:nvPr/>
        </p:nvGrpSpPr>
        <p:grpSpPr>
          <a:xfrm>
            <a:off x="4989095" y="4446626"/>
            <a:ext cx="2195943" cy="914400"/>
            <a:chOff x="4989095" y="4446626"/>
            <a:chExt cx="2195943" cy="9144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3C1880-FBBA-C141-9290-5CFEC71D6BDA}"/>
                </a:ext>
              </a:extLst>
            </p:cNvPr>
            <p:cNvSpPr txBox="1"/>
            <p:nvPr/>
          </p:nvSpPr>
          <p:spPr>
            <a:xfrm>
              <a:off x="5268770" y="4542878"/>
              <a:ext cx="18325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Our LR model:</a:t>
              </a:r>
            </a:p>
            <a:p>
              <a:pPr algn="ctr"/>
              <a:r>
                <a:rPr lang="en-US" sz="2000" dirty="0"/>
                <a:t> $2.6 mil</a:t>
              </a:r>
              <a:r>
                <a:rPr lang="en-US" dirty="0"/>
                <a:t> 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ECFA1A2-F328-5D45-88ED-BE46E3034257}"/>
                </a:ext>
              </a:extLst>
            </p:cNvPr>
            <p:cNvSpPr/>
            <p:nvPr/>
          </p:nvSpPr>
          <p:spPr>
            <a:xfrm>
              <a:off x="4989095" y="4446626"/>
              <a:ext cx="2195943" cy="914400"/>
            </a:xfrm>
            <a:prstGeom prst="roundRect">
              <a:avLst/>
            </a:prstGeom>
            <a:solidFill>
              <a:schemeClr val="accent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C47999F-0E80-104A-B720-1F583F103884}"/>
              </a:ext>
            </a:extLst>
          </p:cNvPr>
          <p:cNvSpPr txBox="1"/>
          <p:nvPr/>
        </p:nvSpPr>
        <p:spPr>
          <a:xfrm>
            <a:off x="6721642" y="6304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F8D56B-9880-5A47-A133-0B55F08EEEB3}"/>
              </a:ext>
            </a:extLst>
          </p:cNvPr>
          <p:cNvSpPr txBox="1"/>
          <p:nvPr/>
        </p:nvSpPr>
        <p:spPr>
          <a:xfrm>
            <a:off x="8135331" y="5414847"/>
            <a:ext cx="728084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32311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FE48FBBC-E439-6545-99B9-DB546E860ECE}"/>
              </a:ext>
            </a:extLst>
          </p:cNvPr>
          <p:cNvSpPr/>
          <p:nvPr/>
        </p:nvSpPr>
        <p:spPr>
          <a:xfrm>
            <a:off x="745187" y="668727"/>
            <a:ext cx="3609474" cy="1320539"/>
          </a:xfrm>
          <a:prstGeom prst="cloud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129C8-3C15-7E4B-B7D3-5AE1ADA32961}"/>
              </a:ext>
            </a:extLst>
          </p:cNvPr>
          <p:cNvSpPr txBox="1"/>
          <p:nvPr/>
        </p:nvSpPr>
        <p:spPr>
          <a:xfrm>
            <a:off x="1236455" y="941663"/>
            <a:ext cx="262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Thank You…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A26AC-2360-C148-9588-764F76D329AE}"/>
              </a:ext>
            </a:extLst>
          </p:cNvPr>
          <p:cNvSpPr txBox="1"/>
          <p:nvPr/>
        </p:nvSpPr>
        <p:spPr>
          <a:xfrm>
            <a:off x="3448281" y="5189654"/>
            <a:ext cx="5136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Tom Brady made &lt; 0.5 mil USD/year in his first 5 years of NFL career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AA79D-0B40-6F48-9A7C-7C1944AD6C2C}"/>
              </a:ext>
            </a:extLst>
          </p:cNvPr>
          <p:cNvSpPr txBox="1"/>
          <p:nvPr/>
        </p:nvSpPr>
        <p:spPr>
          <a:xfrm>
            <a:off x="3368071" y="2415611"/>
            <a:ext cx="39212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Fun Facts from EDA: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5AAA7-3BCB-5244-BCE2-421AC464842A}"/>
              </a:ext>
            </a:extLst>
          </p:cNvPr>
          <p:cNvSpPr txBox="1"/>
          <p:nvPr/>
        </p:nvSpPr>
        <p:spPr>
          <a:xfrm>
            <a:off x="575041" y="3805205"/>
            <a:ext cx="513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Quarterbacks make 2x as much $$$ than other positions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6502BF-288B-BE41-AFDA-E5ADAA92669B}"/>
              </a:ext>
            </a:extLst>
          </p:cNvPr>
          <p:cNvSpPr txBox="1"/>
          <p:nvPr/>
        </p:nvSpPr>
        <p:spPr>
          <a:xfrm>
            <a:off x="5824026" y="3300664"/>
            <a:ext cx="416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Roughly 60-70% players drop out within 5 years.</a:t>
            </a:r>
          </a:p>
        </p:txBody>
      </p:sp>
    </p:spTree>
    <p:extLst>
      <p:ext uri="{BB962C8B-B14F-4D97-AF65-F5344CB8AC3E}">
        <p14:creationId xmlns:p14="http://schemas.microsoft.com/office/powerpoint/2010/main" val="83293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4A58FD-9800-CC47-9AFC-94871CB15705}"/>
              </a:ext>
            </a:extLst>
          </p:cNvPr>
          <p:cNvSpPr txBox="1"/>
          <p:nvPr/>
        </p:nvSpPr>
        <p:spPr>
          <a:xfrm>
            <a:off x="4183409" y="2413337"/>
            <a:ext cx="3366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46692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B555EE-FF0F-2B4B-89EE-47BCB264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209" t="6956" b="4155"/>
          <a:stretch/>
        </p:blipFill>
        <p:spPr>
          <a:xfrm>
            <a:off x="549315" y="877456"/>
            <a:ext cx="4808748" cy="5980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EF3A40-BDD7-6140-A538-F90F59DDE0E7}"/>
              </a:ext>
            </a:extLst>
          </p:cNvPr>
          <p:cNvSpPr txBox="1"/>
          <p:nvPr/>
        </p:nvSpPr>
        <p:spPr>
          <a:xfrm>
            <a:off x="1162196" y="152400"/>
            <a:ext cx="755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Features of Importance in RF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A9E47-2C7F-1B46-B119-BCD882A8C1E1}"/>
              </a:ext>
            </a:extLst>
          </p:cNvPr>
          <p:cNvSpPr txBox="1"/>
          <p:nvPr/>
        </p:nvSpPr>
        <p:spPr>
          <a:xfrm>
            <a:off x="5358063" y="1443791"/>
            <a:ext cx="4138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Players performance in </a:t>
            </a:r>
            <a:r>
              <a:rPr lang="en-US" sz="2400" i="1" dirty="0"/>
              <a:t>Year-3 </a:t>
            </a:r>
            <a:r>
              <a:rPr lang="en-US" sz="2400" dirty="0"/>
              <a:t>&amp; </a:t>
            </a:r>
            <a:r>
              <a:rPr lang="en-US" sz="2400" i="1" dirty="0"/>
              <a:t>Year-4 </a:t>
            </a:r>
            <a:r>
              <a:rPr lang="en-US" sz="2400" dirty="0"/>
              <a:t>play a huge role in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13D00-3BA0-404C-A8C4-68E458F3D8EB}"/>
              </a:ext>
            </a:extLst>
          </p:cNvPr>
          <p:cNvSpPr txBox="1"/>
          <p:nvPr/>
        </p:nvSpPr>
        <p:spPr>
          <a:xfrm>
            <a:off x="5085347" y="5070718"/>
            <a:ext cx="380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Players don’t need to get drafted, </a:t>
            </a:r>
            <a:r>
              <a:rPr lang="en-US" sz="2400" i="1" dirty="0"/>
              <a:t>to get paid!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E9EE7-60F4-5C49-93ED-564B1663E43D}"/>
              </a:ext>
            </a:extLst>
          </p:cNvPr>
          <p:cNvSpPr txBox="1"/>
          <p:nvPr/>
        </p:nvSpPr>
        <p:spPr>
          <a:xfrm>
            <a:off x="597441" y="5922254"/>
            <a:ext cx="7601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Drafted?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0A0D1F9-D30F-BC43-B7C4-1A9F1AADD4B7}"/>
              </a:ext>
            </a:extLst>
          </p:cNvPr>
          <p:cNvSpPr/>
          <p:nvPr/>
        </p:nvSpPr>
        <p:spPr>
          <a:xfrm>
            <a:off x="5085347" y="1363579"/>
            <a:ext cx="272716" cy="60016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1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7E779C-E088-694F-8438-907A006A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53" y="1821448"/>
            <a:ext cx="3175000" cy="2413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1CC27B-566A-2B4E-81E4-4954AE23AD58}"/>
              </a:ext>
            </a:extLst>
          </p:cNvPr>
          <p:cNvSpPr txBox="1"/>
          <p:nvPr/>
        </p:nvSpPr>
        <p:spPr>
          <a:xfrm>
            <a:off x="1162196" y="152400"/>
            <a:ext cx="4749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Tree-Based Regressors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C466D-B4F7-804B-889C-1D49F20A4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50" y="2051050"/>
            <a:ext cx="3594100" cy="275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FDA4BE-1AB9-9B4A-8C0B-17B33DD9F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553" y="5678237"/>
            <a:ext cx="1600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98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1628C5-0156-D348-B250-C84C2A120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7" t="5224" r="8706" b="3601"/>
          <a:stretch/>
        </p:blipFill>
        <p:spPr>
          <a:xfrm>
            <a:off x="480447" y="1178346"/>
            <a:ext cx="8782515" cy="47579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5267B2-20CA-5546-BC32-2CE7468A068B}"/>
              </a:ext>
            </a:extLst>
          </p:cNvPr>
          <p:cNvSpPr txBox="1"/>
          <p:nvPr/>
        </p:nvSpPr>
        <p:spPr>
          <a:xfrm>
            <a:off x="680933" y="152400"/>
            <a:ext cx="8582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  <a:r>
              <a:rPr lang="en-US" sz="3600" baseline="30000" dirty="0"/>
              <a:t>2</a:t>
            </a:r>
            <a:r>
              <a:rPr lang="en-US" sz="3600" dirty="0"/>
              <a:t> Values in Training Set (w/ 10-fold CV)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54FBB2-3DC6-F64C-8C9C-25EAD6669285}"/>
              </a:ext>
            </a:extLst>
          </p:cNvPr>
          <p:cNvGrpSpPr/>
          <p:nvPr/>
        </p:nvGrpSpPr>
        <p:grpSpPr>
          <a:xfrm>
            <a:off x="1522895" y="3056022"/>
            <a:ext cx="4308773" cy="752593"/>
            <a:chOff x="1522895" y="2927686"/>
            <a:chExt cx="4308773" cy="7525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F519D8-BB14-2742-9585-7317AFF8892C}"/>
                </a:ext>
              </a:extLst>
            </p:cNvPr>
            <p:cNvSpPr txBox="1"/>
            <p:nvPr/>
          </p:nvSpPr>
          <p:spPr>
            <a:xfrm>
              <a:off x="1758117" y="3218614"/>
              <a:ext cx="4073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LR-methods perform better 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0CD6C341-9748-2B47-A808-FD63B7C1FECA}"/>
                </a:ext>
              </a:extLst>
            </p:cNvPr>
            <p:cNvSpPr/>
            <p:nvPr/>
          </p:nvSpPr>
          <p:spPr>
            <a:xfrm rot="5400000">
              <a:off x="3371609" y="1078972"/>
              <a:ext cx="250035" cy="3947463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34913E3-75C7-7E4B-9668-0B0CEAF465C5}"/>
              </a:ext>
            </a:extLst>
          </p:cNvPr>
          <p:cNvSpPr txBox="1"/>
          <p:nvPr/>
        </p:nvSpPr>
        <p:spPr>
          <a:xfrm>
            <a:off x="985484" y="5962835"/>
            <a:ext cx="787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Lambdas in Ridge, Lasso &amp; </a:t>
            </a:r>
            <a:r>
              <a:rPr lang="en-US" sz="1600" dirty="0" err="1"/>
              <a:t>ElasticNet</a:t>
            </a:r>
            <a:r>
              <a:rPr lang="en-US" sz="1600" dirty="0"/>
              <a:t> were tuned, but tree-based hyperparameters were not tuned</a:t>
            </a:r>
          </a:p>
        </p:txBody>
      </p:sp>
    </p:spTree>
    <p:extLst>
      <p:ext uri="{BB962C8B-B14F-4D97-AF65-F5344CB8AC3E}">
        <p14:creationId xmlns:p14="http://schemas.microsoft.com/office/powerpoint/2010/main" val="198351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3E9E93-C68F-014C-8506-C2B216BFF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10" y="1688970"/>
            <a:ext cx="8361050" cy="5016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9EE04D-F0CF-F54F-AF69-95F4111759D9}"/>
              </a:ext>
            </a:extLst>
          </p:cNvPr>
          <p:cNvSpPr txBox="1"/>
          <p:nvPr/>
        </p:nvSpPr>
        <p:spPr>
          <a:xfrm>
            <a:off x="1314022" y="152400"/>
            <a:ext cx="750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Do We Have Sufficient Training Set?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BDABB-78B5-C549-8799-3597C1220C73}"/>
              </a:ext>
            </a:extLst>
          </p:cNvPr>
          <p:cNvSpPr txBox="1"/>
          <p:nvPr/>
        </p:nvSpPr>
        <p:spPr>
          <a:xfrm>
            <a:off x="1438507" y="1059184"/>
            <a:ext cx="642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Training- and Validation errors achieve convergence</a:t>
            </a:r>
          </a:p>
        </p:txBody>
      </p:sp>
    </p:spTree>
    <p:extLst>
      <p:ext uri="{BB962C8B-B14F-4D97-AF65-F5344CB8AC3E}">
        <p14:creationId xmlns:p14="http://schemas.microsoft.com/office/powerpoint/2010/main" val="2636532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ECA993-1E13-5F41-A617-1FCF883E2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9" y="1688970"/>
            <a:ext cx="8361050" cy="5016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35EF47-2424-204E-AD35-C6200FBDEEFA}"/>
              </a:ext>
            </a:extLst>
          </p:cNvPr>
          <p:cNvSpPr txBox="1"/>
          <p:nvPr/>
        </p:nvSpPr>
        <p:spPr>
          <a:xfrm>
            <a:off x="1314022" y="152400"/>
            <a:ext cx="750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Do We Have Sufficient Training Set?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8C8C6-2349-1842-BC35-3638D9BA3721}"/>
              </a:ext>
            </a:extLst>
          </p:cNvPr>
          <p:cNvSpPr txBox="1"/>
          <p:nvPr/>
        </p:nvSpPr>
        <p:spPr>
          <a:xfrm>
            <a:off x="1438507" y="1059184"/>
            <a:ext cx="6327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Training and Validation errors achieve convergence</a:t>
            </a:r>
          </a:p>
        </p:txBody>
      </p:sp>
    </p:spTree>
    <p:extLst>
      <p:ext uri="{BB962C8B-B14F-4D97-AF65-F5344CB8AC3E}">
        <p14:creationId xmlns:p14="http://schemas.microsoft.com/office/powerpoint/2010/main" val="1979749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AE655B-D94A-5C4E-BFB9-95F48F31E1A5}"/>
              </a:ext>
            </a:extLst>
          </p:cNvPr>
          <p:cNvSpPr txBox="1"/>
          <p:nvPr/>
        </p:nvSpPr>
        <p:spPr>
          <a:xfrm>
            <a:off x="2520617" y="152400"/>
            <a:ext cx="522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Predictions vs. Residuals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6F1B3-A48F-A047-81CB-1F0D1AE8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5" y="1859796"/>
            <a:ext cx="54864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BF8CC0-D099-4045-A45D-FB50D2F0BCCD}"/>
              </a:ext>
            </a:extLst>
          </p:cNvPr>
          <p:cNvSpPr txBox="1"/>
          <p:nvPr/>
        </p:nvSpPr>
        <p:spPr>
          <a:xfrm>
            <a:off x="3436013" y="1338339"/>
            <a:ext cx="4833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Comic Sans MS" panose="030F0902030302020204" pitchFamily="66" charset="0"/>
              </a:rPr>
              <a:t>Something looks fishy here!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0C663-FC4D-3A4E-9755-13FC8188E274}"/>
              </a:ext>
            </a:extLst>
          </p:cNvPr>
          <p:cNvSpPr txBox="1"/>
          <p:nvPr/>
        </p:nvSpPr>
        <p:spPr>
          <a:xfrm>
            <a:off x="1382814" y="5773296"/>
            <a:ext cx="7085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Target and/or variables require transformations</a:t>
            </a:r>
          </a:p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6EB2C2-76F8-4944-8E42-1A667056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35965">
            <a:off x="6233785" y="3352888"/>
            <a:ext cx="2256198" cy="12270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7D765B9-FFC4-F745-B52E-EBAF0F543E5B}"/>
              </a:ext>
            </a:extLst>
          </p:cNvPr>
          <p:cNvSpPr/>
          <p:nvPr/>
        </p:nvSpPr>
        <p:spPr>
          <a:xfrm>
            <a:off x="5843142" y="2851584"/>
            <a:ext cx="3037484" cy="233493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B4206856-43FA-FF41-882B-1A88BD6B2F12}"/>
              </a:ext>
            </a:extLst>
          </p:cNvPr>
          <p:cNvSpPr/>
          <p:nvPr/>
        </p:nvSpPr>
        <p:spPr>
          <a:xfrm>
            <a:off x="2658948" y="1085627"/>
            <a:ext cx="6387504" cy="1060452"/>
          </a:xfrm>
          <a:prstGeom prst="cloud">
            <a:avLst/>
          </a:prstGeom>
          <a:solidFill>
            <a:srgbClr val="0070C0">
              <a:alpha val="6000"/>
            </a:srgbClr>
          </a:solidFill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219E0E-4EFB-8343-8F50-6513B9649277}"/>
              </a:ext>
            </a:extLst>
          </p:cNvPr>
          <p:cNvSpPr/>
          <p:nvPr/>
        </p:nvSpPr>
        <p:spPr>
          <a:xfrm>
            <a:off x="7844120" y="2097563"/>
            <a:ext cx="335412" cy="335412"/>
          </a:xfrm>
          <a:prstGeom prst="ellipse">
            <a:avLst/>
          </a:prstGeom>
          <a:solidFill>
            <a:srgbClr val="0070C0">
              <a:alpha val="10000"/>
            </a:srgbClr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3EEDB2-FD6C-2844-8443-4EAD5EE40805}"/>
              </a:ext>
            </a:extLst>
          </p:cNvPr>
          <p:cNvSpPr/>
          <p:nvPr/>
        </p:nvSpPr>
        <p:spPr>
          <a:xfrm>
            <a:off x="7686553" y="2513429"/>
            <a:ext cx="194756" cy="194756"/>
          </a:xfrm>
          <a:prstGeom prst="ellipse">
            <a:avLst/>
          </a:prstGeom>
          <a:solidFill>
            <a:srgbClr val="0070C0">
              <a:alpha val="10000"/>
            </a:srgbClr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099DEA-E065-544E-8F5B-56541F126407}"/>
              </a:ext>
            </a:extLst>
          </p:cNvPr>
          <p:cNvSpPr txBox="1"/>
          <p:nvPr/>
        </p:nvSpPr>
        <p:spPr>
          <a:xfrm>
            <a:off x="2384536" y="152400"/>
            <a:ext cx="5661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Why Evaluate NFL Players?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E54C16-A0AF-AF47-B56B-A460E70AF16C}"/>
              </a:ext>
            </a:extLst>
          </p:cNvPr>
          <p:cNvSpPr/>
          <p:nvPr/>
        </p:nvSpPr>
        <p:spPr>
          <a:xfrm>
            <a:off x="487152" y="6519446"/>
            <a:ext cx="3498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[1]https://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/wiki/Moneyball_(film)#/media/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File:Moneyball_Poster.jpg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F5473-1E08-C343-994C-CF60925B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78" y="1282390"/>
            <a:ext cx="3498319" cy="520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B10314-5300-F947-8653-F2ED3C3CC711}"/>
              </a:ext>
            </a:extLst>
          </p:cNvPr>
          <p:cNvSpPr txBox="1"/>
          <p:nvPr/>
        </p:nvSpPr>
        <p:spPr>
          <a:xfrm>
            <a:off x="4148254" y="1293427"/>
            <a:ext cx="5188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NFL multibillion-dollar industry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EF963-DDB1-0440-BA4C-8065866F0548}"/>
              </a:ext>
            </a:extLst>
          </p:cNvPr>
          <p:cNvSpPr txBox="1"/>
          <p:nvPr/>
        </p:nvSpPr>
        <p:spPr>
          <a:xfrm>
            <a:off x="4845830" y="1954289"/>
            <a:ext cx="41104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Team Manager’s Goal</a:t>
            </a:r>
          </a:p>
          <a:p>
            <a:endParaRPr lang="en-US" sz="1200" b="1" dirty="0"/>
          </a:p>
          <a:p>
            <a:r>
              <a:rPr lang="en-US" sz="2400" i="1" dirty="0"/>
              <a:t>Build a dream team,</a:t>
            </a:r>
          </a:p>
          <a:p>
            <a:r>
              <a:rPr lang="en-US" sz="2400" i="1" dirty="0"/>
              <a:t> 			but spend less $$$</a:t>
            </a:r>
          </a:p>
          <a:p>
            <a:r>
              <a:rPr lang="en-US" sz="2400" b="1" dirty="0"/>
              <a:t>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0143546-42F3-AB4F-A795-3C536906A490}"/>
              </a:ext>
            </a:extLst>
          </p:cNvPr>
          <p:cNvSpPr/>
          <p:nvPr/>
        </p:nvSpPr>
        <p:spPr>
          <a:xfrm>
            <a:off x="4775226" y="1854321"/>
            <a:ext cx="4240438" cy="1610775"/>
          </a:xfrm>
          <a:prstGeom prst="roundRect">
            <a:avLst/>
          </a:prstGeom>
          <a:noFill/>
          <a:ln w="254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E873CD-D4F0-2443-B21B-9A6C3F477951}"/>
              </a:ext>
            </a:extLst>
          </p:cNvPr>
          <p:cNvGrpSpPr/>
          <p:nvPr/>
        </p:nvGrpSpPr>
        <p:grpSpPr>
          <a:xfrm>
            <a:off x="6962208" y="3477217"/>
            <a:ext cx="2287806" cy="2860265"/>
            <a:chOff x="7058460" y="3477217"/>
            <a:chExt cx="2287806" cy="286026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4D84AE0-DAA6-DB41-A7E1-6B51DECAE314}"/>
                </a:ext>
              </a:extLst>
            </p:cNvPr>
            <p:cNvCxnSpPr>
              <a:cxnSpLocks/>
            </p:cNvCxnSpPr>
            <p:nvPr/>
          </p:nvCxnSpPr>
          <p:spPr>
            <a:xfrm>
              <a:off x="8314657" y="3477217"/>
              <a:ext cx="0" cy="2009184"/>
            </a:xfrm>
            <a:prstGeom prst="straightConnector1">
              <a:avLst/>
            </a:prstGeom>
            <a:ln w="25400" cmpd="tri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20471A-865C-8E45-939E-3DDB5205C0E0}"/>
                </a:ext>
              </a:extLst>
            </p:cNvPr>
            <p:cNvSpPr txBox="1"/>
            <p:nvPr/>
          </p:nvSpPr>
          <p:spPr>
            <a:xfrm>
              <a:off x="7058460" y="5629596"/>
              <a:ext cx="2287806" cy="70788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Machine Learning</a:t>
              </a:r>
            </a:p>
            <a:p>
              <a:pPr algn="ctr"/>
              <a:endParaRPr lang="en-US" sz="2000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66781D-2BCB-5248-B5C4-56065A6ABF85}"/>
              </a:ext>
            </a:extLst>
          </p:cNvPr>
          <p:cNvGrpSpPr/>
          <p:nvPr/>
        </p:nvGrpSpPr>
        <p:grpSpPr>
          <a:xfrm>
            <a:off x="4454386" y="3765100"/>
            <a:ext cx="3639313" cy="1748001"/>
            <a:chOff x="4454386" y="3700932"/>
            <a:chExt cx="3639313" cy="17480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1F464F-D32C-7C4E-B446-2F51800AE5C0}"/>
                </a:ext>
              </a:extLst>
            </p:cNvPr>
            <p:cNvSpPr/>
            <p:nvPr/>
          </p:nvSpPr>
          <p:spPr>
            <a:xfrm>
              <a:off x="4454386" y="3700932"/>
              <a:ext cx="3639313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Challenges in NFL analytics</a:t>
              </a:r>
            </a:p>
            <a:p>
              <a:endParaRPr lang="en-US" sz="4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Player’s performance depends on many factors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Subjective evaluation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35385C-459C-3144-B145-4C372C1B33EE}"/>
                </a:ext>
              </a:extLst>
            </p:cNvPr>
            <p:cNvSpPr txBox="1"/>
            <p:nvPr/>
          </p:nvSpPr>
          <p:spPr>
            <a:xfrm>
              <a:off x="4454386" y="5048823"/>
              <a:ext cx="2768707" cy="400110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Limited Methods </a:t>
              </a:r>
              <a:r>
                <a:rPr lang="en-US" sz="2000" baseline="30000" dirty="0">
                  <a:solidFill>
                    <a:schemeClr val="bg1">
                      <a:lumMod val="50000"/>
                    </a:schemeClr>
                  </a:solidFill>
                </a:rPr>
                <a:t>[1,2,3]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131B661-5074-3C45-80B7-3C027892C43D}"/>
              </a:ext>
            </a:extLst>
          </p:cNvPr>
          <p:cNvSpPr txBox="1"/>
          <p:nvPr/>
        </p:nvSpPr>
        <p:spPr>
          <a:xfrm>
            <a:off x="7174691" y="6581001"/>
            <a:ext cx="49359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Kuzmits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et al.(2008) 22:1721-1727; McGee et al. (2003) JSC 17:6-11; Park, P. (2017) Thesis </a:t>
            </a:r>
          </a:p>
        </p:txBody>
      </p:sp>
    </p:spTree>
    <p:extLst>
      <p:ext uri="{BB962C8B-B14F-4D97-AF65-F5344CB8AC3E}">
        <p14:creationId xmlns:p14="http://schemas.microsoft.com/office/powerpoint/2010/main" val="128046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1BC33C-B7BA-954D-B53D-180FFB223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352"/>
          <a:stretch/>
        </p:blipFill>
        <p:spPr>
          <a:xfrm>
            <a:off x="379144" y="1437542"/>
            <a:ext cx="4432608" cy="44087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025F61-6072-4F4E-A5D5-CC53E2D3D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88" b="62871"/>
          <a:stretch/>
        </p:blipFill>
        <p:spPr>
          <a:xfrm>
            <a:off x="4811752" y="1487777"/>
            <a:ext cx="4432609" cy="43831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C48613-056C-8047-B6EB-D609E5E76715}"/>
              </a:ext>
            </a:extLst>
          </p:cNvPr>
          <p:cNvSpPr txBox="1"/>
          <p:nvPr/>
        </p:nvSpPr>
        <p:spPr>
          <a:xfrm>
            <a:off x="1600200" y="152400"/>
            <a:ext cx="6970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Residuals vs. Numerical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63EC0-1A5D-2044-81E7-E883FB98ECB8}"/>
              </a:ext>
            </a:extLst>
          </p:cNvPr>
          <p:cNvSpPr txBox="1"/>
          <p:nvPr/>
        </p:nvSpPr>
        <p:spPr>
          <a:xfrm>
            <a:off x="917236" y="5976476"/>
            <a:ext cx="7916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few variables still reflect odd-looking residuals, despite transformations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02B6D-86DA-7443-8239-FB6D1AA9B089}"/>
              </a:ext>
            </a:extLst>
          </p:cNvPr>
          <p:cNvSpPr txBox="1"/>
          <p:nvPr/>
        </p:nvSpPr>
        <p:spPr>
          <a:xfrm>
            <a:off x="4112040" y="996599"/>
            <a:ext cx="180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188396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E845E-44F0-9C4F-91FC-4644B3B7B525}"/>
              </a:ext>
            </a:extLst>
          </p:cNvPr>
          <p:cNvSpPr txBox="1"/>
          <p:nvPr/>
        </p:nvSpPr>
        <p:spPr>
          <a:xfrm>
            <a:off x="763291" y="152400"/>
            <a:ext cx="826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Histograms of Weight and Draft-Round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777D3-BDF2-3B48-9693-912E6983D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3" y="3698929"/>
            <a:ext cx="6318142" cy="3159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D82D5F-993E-5445-877A-77C1A239B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3" y="891719"/>
            <a:ext cx="6318142" cy="3159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989168-37CB-AB46-82B4-7C006CF2BC3C}"/>
              </a:ext>
            </a:extLst>
          </p:cNvPr>
          <p:cNvSpPr txBox="1"/>
          <p:nvPr/>
        </p:nvSpPr>
        <p:spPr>
          <a:xfrm>
            <a:off x="6623825" y="1989241"/>
            <a:ext cx="28658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Box-cox </a:t>
            </a:r>
            <a:r>
              <a:rPr lang="en-US" sz="2000" dirty="0"/>
              <a:t>transformation on </a:t>
            </a:r>
            <a:r>
              <a:rPr lang="en-US" sz="2000" i="1" dirty="0"/>
              <a:t>dash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Yeo-Johnson</a:t>
            </a:r>
            <a:r>
              <a:rPr lang="en-US" sz="2000" dirty="0"/>
              <a:t> transformation on draft-Round</a:t>
            </a:r>
          </a:p>
        </p:txBody>
      </p:sp>
    </p:spTree>
    <p:extLst>
      <p:ext uri="{BB962C8B-B14F-4D97-AF65-F5344CB8AC3E}">
        <p14:creationId xmlns:p14="http://schemas.microsoft.com/office/powerpoint/2010/main" val="2867552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014143-4EE6-8849-ADE5-94AF58BE4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22" y="3731941"/>
            <a:ext cx="6252117" cy="3126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5C914-071C-904E-B03C-D916BCF24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23" y="892872"/>
            <a:ext cx="6252117" cy="3126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B86490-460B-AA44-8575-B90FE6226020}"/>
              </a:ext>
            </a:extLst>
          </p:cNvPr>
          <p:cNvSpPr txBox="1"/>
          <p:nvPr/>
        </p:nvSpPr>
        <p:spPr>
          <a:xfrm>
            <a:off x="1600200" y="152400"/>
            <a:ext cx="721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Histograms of Player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F41EB-D6A3-BE4A-AD3E-85D8BA9A141B}"/>
              </a:ext>
            </a:extLst>
          </p:cNvPr>
          <p:cNvSpPr txBox="1"/>
          <p:nvPr/>
        </p:nvSpPr>
        <p:spPr>
          <a:xfrm>
            <a:off x="6623825" y="1989241"/>
            <a:ext cx="2865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Log1p </a:t>
            </a:r>
            <a:r>
              <a:rPr lang="en-US" sz="2000" dirty="0"/>
              <a:t>transformations on </a:t>
            </a:r>
            <a:r>
              <a:rPr lang="en-US" sz="2000" i="1" dirty="0"/>
              <a:t>year-1</a:t>
            </a:r>
            <a:r>
              <a:rPr lang="en-US" sz="2000" dirty="0"/>
              <a:t> &amp; </a:t>
            </a:r>
            <a:r>
              <a:rPr lang="en-US" sz="2000" i="1" dirty="0"/>
              <a:t>year-2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629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238DF5-B1B5-2040-9792-28FF7B21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4" y="860506"/>
            <a:ext cx="6252117" cy="3126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D174E9-7D1D-044A-A0B5-D02A6C9DF9E1}"/>
              </a:ext>
            </a:extLst>
          </p:cNvPr>
          <p:cNvSpPr txBox="1"/>
          <p:nvPr/>
        </p:nvSpPr>
        <p:spPr>
          <a:xfrm>
            <a:off x="1600200" y="152400"/>
            <a:ext cx="721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Histograms of Player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945E8-5DE1-544A-94A9-513B683E28DB}"/>
              </a:ext>
            </a:extLst>
          </p:cNvPr>
          <p:cNvSpPr txBox="1"/>
          <p:nvPr/>
        </p:nvSpPr>
        <p:spPr>
          <a:xfrm>
            <a:off x="6623825" y="1989241"/>
            <a:ext cx="2865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Log1p </a:t>
            </a:r>
            <a:r>
              <a:rPr lang="en-US" sz="2000" dirty="0"/>
              <a:t>transformations on </a:t>
            </a:r>
            <a:r>
              <a:rPr lang="en-US" sz="2000" i="1" dirty="0"/>
              <a:t>year-3</a:t>
            </a:r>
            <a:r>
              <a:rPr lang="en-US" sz="2000" dirty="0"/>
              <a:t> &amp; </a:t>
            </a:r>
            <a:r>
              <a:rPr lang="en-US" sz="2000" i="1" dirty="0"/>
              <a:t>year-4</a:t>
            </a:r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69EA3-D0CD-C840-AB4C-712FDF03B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3" y="3731941"/>
            <a:ext cx="6252118" cy="31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51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8D10B-F55A-3A4A-BB46-8805B5B88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32" y="468351"/>
            <a:ext cx="6389649" cy="63896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39F056-F010-1443-B912-4067BC814790}"/>
              </a:ext>
            </a:extLst>
          </p:cNvPr>
          <p:cNvSpPr txBox="1"/>
          <p:nvPr/>
        </p:nvSpPr>
        <p:spPr>
          <a:xfrm>
            <a:off x="1600200" y="152400"/>
            <a:ext cx="6765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Correlations: Variables &amp;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BE18D-7A82-714A-87AA-CA37E5340E41}"/>
              </a:ext>
            </a:extLst>
          </p:cNvPr>
          <p:cNvSpPr txBox="1"/>
          <p:nvPr/>
        </p:nvSpPr>
        <p:spPr>
          <a:xfrm>
            <a:off x="6278137" y="1683834"/>
            <a:ext cx="3133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Player performance: </a:t>
            </a:r>
            <a:r>
              <a:rPr lang="en-US" sz="2000" i="1" dirty="0"/>
              <a:t>Year-1 </a:t>
            </a:r>
            <a:r>
              <a:rPr lang="en-US" sz="2000" dirty="0"/>
              <a:t>thru </a:t>
            </a:r>
            <a:r>
              <a:rPr lang="en-US" sz="2000" i="1" dirty="0"/>
              <a:t>Year-4  </a:t>
            </a:r>
            <a:r>
              <a:rPr lang="en-US" sz="2000" dirty="0"/>
              <a:t>show Pearson’s correlation of </a:t>
            </a:r>
            <a:r>
              <a:rPr lang="en-US" sz="2000" b="1" dirty="0"/>
              <a:t>0.4</a:t>
            </a:r>
            <a:r>
              <a:rPr lang="en-US" sz="2000" dirty="0"/>
              <a:t>-</a:t>
            </a:r>
            <a:r>
              <a:rPr lang="en-US" sz="2000" b="1" dirty="0"/>
              <a:t>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Other variables: </a:t>
            </a:r>
            <a:r>
              <a:rPr lang="en-US" sz="2000" b="1" dirty="0"/>
              <a:t>&lt;0.25</a:t>
            </a:r>
          </a:p>
        </p:txBody>
      </p:sp>
    </p:spTree>
    <p:extLst>
      <p:ext uri="{BB962C8B-B14F-4D97-AF65-F5344CB8AC3E}">
        <p14:creationId xmlns:p14="http://schemas.microsoft.com/office/powerpoint/2010/main" val="2153135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03077A-F225-1145-9B6A-5AA145CC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38" y="1828800"/>
            <a:ext cx="6718515" cy="4479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6A12E2-59A5-2B4F-858A-19359ABB3F17}"/>
              </a:ext>
            </a:extLst>
          </p:cNvPr>
          <p:cNvSpPr txBox="1"/>
          <p:nvPr/>
        </p:nvSpPr>
        <p:spPr>
          <a:xfrm>
            <a:off x="2520617" y="152400"/>
            <a:ext cx="522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Predictions vs. Residuals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FC95C-F899-844D-9346-B386ED1486FB}"/>
              </a:ext>
            </a:extLst>
          </p:cNvPr>
          <p:cNvSpPr txBox="1"/>
          <p:nvPr/>
        </p:nvSpPr>
        <p:spPr>
          <a:xfrm>
            <a:off x="4020679" y="1567190"/>
            <a:ext cx="1451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3192891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082B4-8E68-2540-B834-C92ABA4B0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484"/>
          <a:stretch/>
        </p:blipFill>
        <p:spPr>
          <a:xfrm>
            <a:off x="367642" y="1828800"/>
            <a:ext cx="4372681" cy="4318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270C8E-1E55-024F-996A-DCA229AB8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16" b="62969"/>
          <a:stretch/>
        </p:blipFill>
        <p:spPr>
          <a:xfrm>
            <a:off x="4740323" y="1890792"/>
            <a:ext cx="4372681" cy="4318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1ECB6-0EA1-144C-89E7-190D55F57C7C}"/>
              </a:ext>
            </a:extLst>
          </p:cNvPr>
          <p:cNvSpPr txBox="1"/>
          <p:nvPr/>
        </p:nvSpPr>
        <p:spPr>
          <a:xfrm>
            <a:off x="1600200" y="152400"/>
            <a:ext cx="6970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Residuals vs. Numerical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1292F-7FE1-1F4B-A82F-D1E36ABDBCE3}"/>
              </a:ext>
            </a:extLst>
          </p:cNvPr>
          <p:cNvSpPr txBox="1"/>
          <p:nvPr/>
        </p:nvSpPr>
        <p:spPr>
          <a:xfrm>
            <a:off x="3661052" y="1113929"/>
            <a:ext cx="284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(hold-out) Set </a:t>
            </a:r>
          </a:p>
        </p:txBody>
      </p:sp>
    </p:spTree>
    <p:extLst>
      <p:ext uri="{BB962C8B-B14F-4D97-AF65-F5344CB8AC3E}">
        <p14:creationId xmlns:p14="http://schemas.microsoft.com/office/powerpoint/2010/main" val="401451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BA079A-462E-9448-9E66-F4995AD7C38E}"/>
              </a:ext>
            </a:extLst>
          </p:cNvPr>
          <p:cNvSpPr txBox="1"/>
          <p:nvPr/>
        </p:nvSpPr>
        <p:spPr>
          <a:xfrm>
            <a:off x="1963568" y="152400"/>
            <a:ext cx="5977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Project Goal &amp; Methodology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D663C6-CD6B-F649-A290-9AF569F3E2E9}"/>
              </a:ext>
            </a:extLst>
          </p:cNvPr>
          <p:cNvGrpSpPr/>
          <p:nvPr/>
        </p:nvGrpSpPr>
        <p:grpSpPr>
          <a:xfrm>
            <a:off x="4263423" y="3557404"/>
            <a:ext cx="5291716" cy="185980"/>
            <a:chOff x="2085200" y="4138047"/>
            <a:chExt cx="5291716" cy="18598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C5CDC6C-77EA-2D43-87DF-EDEB9BE8159F}"/>
                </a:ext>
              </a:extLst>
            </p:cNvPr>
            <p:cNvCxnSpPr>
              <a:cxnSpLocks/>
            </p:cNvCxnSpPr>
            <p:nvPr/>
          </p:nvCxnSpPr>
          <p:spPr>
            <a:xfrm>
              <a:off x="2252991" y="4231037"/>
              <a:ext cx="5123925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9CD63D2-E5C2-CD4E-A2E2-C815624B261A}"/>
                </a:ext>
              </a:extLst>
            </p:cNvPr>
            <p:cNvSpPr/>
            <p:nvPr/>
          </p:nvSpPr>
          <p:spPr>
            <a:xfrm>
              <a:off x="2085200" y="4138047"/>
              <a:ext cx="185980" cy="1859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EFA3BD5-E992-CB45-9BCB-2AE0F00DA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20" y="2088827"/>
            <a:ext cx="2907693" cy="437396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47EFE39-60EC-4146-8CC8-1DDCFC74576D}"/>
              </a:ext>
            </a:extLst>
          </p:cNvPr>
          <p:cNvSpPr/>
          <p:nvPr/>
        </p:nvSpPr>
        <p:spPr>
          <a:xfrm rot="20935872">
            <a:off x="132335" y="1211248"/>
            <a:ext cx="3600473" cy="769441"/>
          </a:xfrm>
          <a:prstGeom prst="roundRect">
            <a:avLst>
              <a:gd name="adj" fmla="val 3680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63551-16ED-B748-95F6-C936E4EC04A4}"/>
              </a:ext>
            </a:extLst>
          </p:cNvPr>
          <p:cNvSpPr txBox="1"/>
          <p:nvPr/>
        </p:nvSpPr>
        <p:spPr>
          <a:xfrm rot="20935872">
            <a:off x="135291" y="1241740"/>
            <a:ext cx="3600473" cy="73866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:</a:t>
            </a:r>
          </a:p>
          <a:p>
            <a:endParaRPr lang="en-US" sz="200" dirty="0"/>
          </a:p>
          <a:p>
            <a:pPr marL="285750" indent="-285750">
              <a:buFontTx/>
              <a:buChar char="-"/>
            </a:pPr>
            <a:r>
              <a:rPr lang="en-US" dirty="0"/>
              <a:t>Was Russell Wilson Underpaid?</a:t>
            </a:r>
          </a:p>
          <a:p>
            <a:pPr marL="285750" indent="-285750">
              <a:buFontTx/>
              <a:buChar char="-"/>
            </a:pPr>
            <a:endParaRPr lang="en-US" sz="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34047-E0C4-384E-894C-864447F887C7}"/>
              </a:ext>
            </a:extLst>
          </p:cNvPr>
          <p:cNvSpPr txBox="1"/>
          <p:nvPr/>
        </p:nvSpPr>
        <p:spPr>
          <a:xfrm>
            <a:off x="582720" y="6519446"/>
            <a:ext cx="274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Russell_Wilson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F7E13F-265C-894C-8C7D-A676B41A9882}"/>
              </a:ext>
            </a:extLst>
          </p:cNvPr>
          <p:cNvCxnSpPr>
            <a:cxnSpLocks/>
          </p:cNvCxnSpPr>
          <p:nvPr/>
        </p:nvCxnSpPr>
        <p:spPr>
          <a:xfrm>
            <a:off x="5342088" y="3679216"/>
            <a:ext cx="0" cy="98712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5B06A4-E16A-024C-AC1A-1847FF2A389F}"/>
              </a:ext>
            </a:extLst>
          </p:cNvPr>
          <p:cNvCxnSpPr>
            <a:cxnSpLocks/>
          </p:cNvCxnSpPr>
          <p:nvPr/>
        </p:nvCxnSpPr>
        <p:spPr>
          <a:xfrm>
            <a:off x="7311252" y="3679216"/>
            <a:ext cx="0" cy="98712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B281C7-C1DC-A146-A6C3-D01456899A70}"/>
              </a:ext>
            </a:extLst>
          </p:cNvPr>
          <p:cNvCxnSpPr>
            <a:cxnSpLocks/>
          </p:cNvCxnSpPr>
          <p:nvPr/>
        </p:nvCxnSpPr>
        <p:spPr>
          <a:xfrm>
            <a:off x="4357506" y="3679216"/>
            <a:ext cx="0" cy="61779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C80BA6-93FA-E64C-8BE2-82DCC4CAFB2A}"/>
              </a:ext>
            </a:extLst>
          </p:cNvPr>
          <p:cNvCxnSpPr>
            <a:cxnSpLocks/>
          </p:cNvCxnSpPr>
          <p:nvPr/>
        </p:nvCxnSpPr>
        <p:spPr>
          <a:xfrm>
            <a:off x="6326670" y="3679216"/>
            <a:ext cx="0" cy="61779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484931-C4AC-7049-BDDE-CCCB4FE493EA}"/>
              </a:ext>
            </a:extLst>
          </p:cNvPr>
          <p:cNvCxnSpPr>
            <a:cxnSpLocks/>
          </p:cNvCxnSpPr>
          <p:nvPr/>
        </p:nvCxnSpPr>
        <p:spPr>
          <a:xfrm>
            <a:off x="8295834" y="3679216"/>
            <a:ext cx="0" cy="61779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F23951-16A2-5D42-8C90-5C082275F012}"/>
              </a:ext>
            </a:extLst>
          </p:cNvPr>
          <p:cNvSpPr txBox="1"/>
          <p:nvPr/>
        </p:nvSpPr>
        <p:spPr>
          <a:xfrm>
            <a:off x="4020423" y="429700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C3779A-94CF-524C-9290-562EAAB84D95}"/>
              </a:ext>
            </a:extLst>
          </p:cNvPr>
          <p:cNvSpPr txBox="1"/>
          <p:nvPr/>
        </p:nvSpPr>
        <p:spPr>
          <a:xfrm>
            <a:off x="4990061" y="4754387"/>
            <a:ext cx="77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2013</a:t>
            </a:r>
          </a:p>
          <a:p>
            <a:endParaRPr lang="en-US" sz="400" b="1" dirty="0"/>
          </a:p>
          <a:p>
            <a:r>
              <a:rPr lang="en-US" b="1" dirty="0"/>
              <a:t>XLVIII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1BBF65-2241-7947-BBC4-F6F3CEBECF4C}"/>
              </a:ext>
            </a:extLst>
          </p:cNvPr>
          <p:cNvSpPr txBox="1"/>
          <p:nvPr/>
        </p:nvSpPr>
        <p:spPr>
          <a:xfrm>
            <a:off x="5951708" y="429700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2014</a:t>
            </a:r>
          </a:p>
          <a:p>
            <a:pPr algn="ctr"/>
            <a:endParaRPr lang="en-US" sz="400" b="1" dirty="0"/>
          </a:p>
          <a:p>
            <a:pPr algn="ctr"/>
            <a:r>
              <a:rPr lang="en-US" b="1" dirty="0"/>
              <a:t>XLIX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847B16-29FE-9E4C-B306-67128F9A88CA}"/>
              </a:ext>
            </a:extLst>
          </p:cNvPr>
          <p:cNvSpPr txBox="1"/>
          <p:nvPr/>
        </p:nvSpPr>
        <p:spPr>
          <a:xfrm>
            <a:off x="6956387" y="475438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AF494C-51F0-AA4B-A5E5-A4DB135B61CF}"/>
              </a:ext>
            </a:extLst>
          </p:cNvPr>
          <p:cNvSpPr txBox="1"/>
          <p:nvPr/>
        </p:nvSpPr>
        <p:spPr>
          <a:xfrm>
            <a:off x="4084591" y="3022940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1st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392B476-F748-3C46-8E99-BFA380091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00" y="5538242"/>
            <a:ext cx="939795" cy="70484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555820D-27CA-9645-8FDE-CF400791A8BA}"/>
              </a:ext>
            </a:extLst>
          </p:cNvPr>
          <p:cNvSpPr txBox="1"/>
          <p:nvPr/>
        </p:nvSpPr>
        <p:spPr>
          <a:xfrm>
            <a:off x="7028319" y="302294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4th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1260D12-1A86-C14D-BCF7-D53554C4A27F}"/>
              </a:ext>
            </a:extLst>
          </p:cNvPr>
          <p:cNvSpPr/>
          <p:nvPr/>
        </p:nvSpPr>
        <p:spPr>
          <a:xfrm>
            <a:off x="7239235" y="3565426"/>
            <a:ext cx="185980" cy="185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9FE2C3D7-F95E-0F48-83F6-4EF58433ECB2}"/>
              </a:ext>
            </a:extLst>
          </p:cNvPr>
          <p:cNvSpPr/>
          <p:nvPr/>
        </p:nvSpPr>
        <p:spPr>
          <a:xfrm rot="5400000">
            <a:off x="5794889" y="1353361"/>
            <a:ext cx="128923" cy="300369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5AA28F-2F16-5E4C-9C8F-DA1E3ED445C7}"/>
              </a:ext>
            </a:extLst>
          </p:cNvPr>
          <p:cNvSpPr txBox="1"/>
          <p:nvPr/>
        </p:nvSpPr>
        <p:spPr>
          <a:xfrm>
            <a:off x="4189180" y="2372295"/>
            <a:ext cx="326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Contract (&lt;1 mil/</a:t>
            </a:r>
            <a:r>
              <a:rPr lang="en-US" sz="2000" dirty="0" err="1"/>
              <a:t>yr</a:t>
            </a:r>
            <a:r>
              <a:rPr lang="en-US" sz="2000" dirty="0"/>
              <a:t>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4E3F04-1A1C-A94B-B837-A1A73AFA1AD7}"/>
              </a:ext>
            </a:extLst>
          </p:cNvPr>
          <p:cNvGrpSpPr/>
          <p:nvPr/>
        </p:nvGrpSpPr>
        <p:grpSpPr>
          <a:xfrm>
            <a:off x="7940653" y="2341517"/>
            <a:ext cx="728084" cy="1143088"/>
            <a:chOff x="7940653" y="2341517"/>
            <a:chExt cx="728084" cy="114308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44E8B7-BD5B-7447-AED2-084BFB7E6038}"/>
                </a:ext>
              </a:extLst>
            </p:cNvPr>
            <p:cNvSpPr txBox="1"/>
            <p:nvPr/>
          </p:nvSpPr>
          <p:spPr>
            <a:xfrm>
              <a:off x="7940653" y="2341517"/>
              <a:ext cx="728084" cy="4616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$$$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A0ED824-D4B3-8A47-89AB-35CEC3986E3A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8061485" y="2803182"/>
              <a:ext cx="243210" cy="68142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9A861D4-F260-AA49-BEF6-BC437AED8A3F}"/>
              </a:ext>
            </a:extLst>
          </p:cNvPr>
          <p:cNvSpPr txBox="1"/>
          <p:nvPr/>
        </p:nvSpPr>
        <p:spPr>
          <a:xfrm>
            <a:off x="7991099" y="429700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2016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E7BCA6-A3BD-984D-9AEF-6441D11B64B9}"/>
              </a:ext>
            </a:extLst>
          </p:cNvPr>
          <p:cNvSpPr txBox="1"/>
          <p:nvPr/>
        </p:nvSpPr>
        <p:spPr>
          <a:xfrm>
            <a:off x="7364561" y="1891364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What’s his value?</a:t>
            </a:r>
          </a:p>
        </p:txBody>
      </p:sp>
    </p:spTree>
    <p:extLst>
      <p:ext uri="{BB962C8B-B14F-4D97-AF65-F5344CB8AC3E}">
        <p14:creationId xmlns:p14="http://schemas.microsoft.com/office/powerpoint/2010/main" val="294188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D593AD0F-E983-F34C-9458-D31DDBD64A93}"/>
              </a:ext>
            </a:extLst>
          </p:cNvPr>
          <p:cNvSpPr/>
          <p:nvPr/>
        </p:nvSpPr>
        <p:spPr>
          <a:xfrm rot="2271567">
            <a:off x="9545234" y="473459"/>
            <a:ext cx="2507999" cy="1070517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CEE3C-78F3-F242-862B-DE0305016058}"/>
              </a:ext>
            </a:extLst>
          </p:cNvPr>
          <p:cNvSpPr txBox="1"/>
          <p:nvPr/>
        </p:nvSpPr>
        <p:spPr>
          <a:xfrm>
            <a:off x="1381124" y="152400"/>
            <a:ext cx="712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Web Scraping and Data-Wrangling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98FCF-0E89-6F4B-9664-1AFEA2ADED2C}"/>
              </a:ext>
            </a:extLst>
          </p:cNvPr>
          <p:cNvSpPr txBox="1"/>
          <p:nvPr/>
        </p:nvSpPr>
        <p:spPr>
          <a:xfrm rot="1880093">
            <a:off x="9740096" y="658039"/>
            <a:ext cx="1872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NFL Analytics is complex!</a:t>
            </a:r>
          </a:p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C370C-E971-2F49-82BB-BF7E5357DD5B}"/>
              </a:ext>
            </a:extLst>
          </p:cNvPr>
          <p:cNvSpPr txBox="1"/>
          <p:nvPr/>
        </p:nvSpPr>
        <p:spPr>
          <a:xfrm>
            <a:off x="987844" y="1100388"/>
            <a:ext cx="4315990" cy="113877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Sources:</a:t>
            </a:r>
          </a:p>
          <a:p>
            <a:endParaRPr lang="en-US" sz="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Pro-football-reference – players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Spotrac</a:t>
            </a:r>
            <a:r>
              <a:rPr lang="en-US" dirty="0"/>
              <a:t> – players salary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DC3ED97-6F2C-4C40-84C4-2188869F2E70}"/>
              </a:ext>
            </a:extLst>
          </p:cNvPr>
          <p:cNvGrpSpPr/>
          <p:nvPr/>
        </p:nvGrpSpPr>
        <p:grpSpPr>
          <a:xfrm>
            <a:off x="667004" y="2566736"/>
            <a:ext cx="6114297" cy="4325146"/>
            <a:chOff x="667004" y="2566736"/>
            <a:chExt cx="6114297" cy="43251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B84C6-023E-7A40-BC95-92CB1D7B1F56}"/>
                </a:ext>
              </a:extLst>
            </p:cNvPr>
            <p:cNvSpPr txBox="1"/>
            <p:nvPr/>
          </p:nvSpPr>
          <p:spPr>
            <a:xfrm>
              <a:off x="982374" y="3126433"/>
              <a:ext cx="3490828" cy="126188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Performance Metrics</a:t>
              </a:r>
            </a:p>
            <a:p>
              <a:endParaRPr lang="en-US" sz="4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/>
                <a:t>NFL Combine results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US" sz="4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/>
                <a:t>Performance stats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7D232DE-033F-D94E-AB5A-2FB52E3B6174}"/>
                </a:ext>
              </a:extLst>
            </p:cNvPr>
            <p:cNvGrpSpPr/>
            <p:nvPr/>
          </p:nvGrpSpPr>
          <p:grpSpPr>
            <a:xfrm>
              <a:off x="5106315" y="3674306"/>
              <a:ext cx="731558" cy="1294370"/>
              <a:chOff x="8290103" y="2726525"/>
              <a:chExt cx="731558" cy="12943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03A94A-3108-B74F-8FAF-8898B0B4C0D5}"/>
                  </a:ext>
                </a:extLst>
              </p:cNvPr>
              <p:cNvSpPr txBox="1"/>
              <p:nvPr/>
            </p:nvSpPr>
            <p:spPr>
              <a:xfrm>
                <a:off x="8293577" y="2726525"/>
                <a:ext cx="728084" cy="46166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$$$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062BE76-02EC-D54B-A092-546C96BBD4CD}"/>
                  </a:ext>
                </a:extLst>
              </p:cNvPr>
              <p:cNvCxnSpPr>
                <a:cxnSpLocks/>
                <a:stCxn id="28" idx="2"/>
              </p:cNvCxnSpPr>
              <p:nvPr/>
            </p:nvCxnSpPr>
            <p:spPr>
              <a:xfrm flipH="1">
                <a:off x="8290103" y="3188190"/>
                <a:ext cx="367516" cy="8327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2B768BB-428F-CC4B-B2FA-DF0055166A1E}"/>
                </a:ext>
              </a:extLst>
            </p:cNvPr>
            <p:cNvGrpSpPr/>
            <p:nvPr/>
          </p:nvGrpSpPr>
          <p:grpSpPr>
            <a:xfrm>
              <a:off x="827424" y="4909930"/>
              <a:ext cx="5534716" cy="1981952"/>
              <a:chOff x="128150" y="1476919"/>
              <a:chExt cx="5534716" cy="198195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BC68DA-CB39-1B46-A6AF-9F080327450D}"/>
                  </a:ext>
                </a:extLst>
              </p:cNvPr>
              <p:cNvSpPr txBox="1"/>
              <p:nvPr/>
            </p:nvSpPr>
            <p:spPr>
              <a:xfrm>
                <a:off x="128150" y="2750985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2012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4EE62A-22FE-ED45-BB09-013B23938E6A}"/>
                  </a:ext>
                </a:extLst>
              </p:cNvPr>
              <p:cNvSpPr txBox="1"/>
              <p:nvPr/>
            </p:nvSpPr>
            <p:spPr>
              <a:xfrm>
                <a:off x="192318" y="1476919"/>
                <a:ext cx="593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1st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B6C4DE3-5519-A241-912D-4EE416C57160}"/>
                  </a:ext>
                </a:extLst>
              </p:cNvPr>
              <p:cNvGrpSpPr/>
              <p:nvPr/>
            </p:nvGrpSpPr>
            <p:grpSpPr>
              <a:xfrm>
                <a:off x="371150" y="2011383"/>
                <a:ext cx="5291716" cy="185980"/>
                <a:chOff x="2085200" y="4138047"/>
                <a:chExt cx="5291716" cy="185980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1562F1AC-8F73-AF40-AB83-FD6F05DD6E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2991" y="4231037"/>
                  <a:ext cx="5123925" cy="0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A55C0F2-7D40-0A42-9D2B-B146F7DB08A7}"/>
                    </a:ext>
                  </a:extLst>
                </p:cNvPr>
                <p:cNvSpPr/>
                <p:nvPr/>
              </p:nvSpPr>
              <p:spPr>
                <a:xfrm>
                  <a:off x="2085200" y="4138047"/>
                  <a:ext cx="185980" cy="1859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33EB2BB-7EA5-0E46-AFE3-0224CFDB6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233" y="2133195"/>
                <a:ext cx="0" cy="61779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C37C98D-72AB-AD46-9ACD-51DF053CA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4397" y="2133195"/>
                <a:ext cx="0" cy="61779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15E6F3A-FEC0-184D-92F5-29F4FEF96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3561" y="2133195"/>
                <a:ext cx="0" cy="61779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C27DDD-A7ED-7F41-9D8B-09C882A0FAF2}"/>
                  </a:ext>
                </a:extLst>
              </p:cNvPr>
              <p:cNvSpPr txBox="1"/>
              <p:nvPr/>
            </p:nvSpPr>
            <p:spPr>
              <a:xfrm>
                <a:off x="1129872" y="2750985"/>
                <a:ext cx="7232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2013</a:t>
                </a:r>
              </a:p>
              <a:p>
                <a:endParaRPr lang="en-US" sz="400" b="1" dirty="0"/>
              </a:p>
              <a:p>
                <a:endParaRPr lang="en-US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73D4BF-D5CB-CE4D-8F1C-5E2744DBE136}"/>
                  </a:ext>
                </a:extLst>
              </p:cNvPr>
              <p:cNvSpPr txBox="1"/>
              <p:nvPr/>
            </p:nvSpPr>
            <p:spPr>
              <a:xfrm>
                <a:off x="2075477" y="2750985"/>
                <a:ext cx="7232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2014</a:t>
                </a:r>
              </a:p>
              <a:p>
                <a:pPr algn="ctr"/>
                <a:endParaRPr lang="en-US" sz="400" b="1" dirty="0"/>
              </a:p>
              <a:p>
                <a:pPr algn="ctr"/>
                <a:endParaRPr lang="en-US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287E89-A36A-4A4F-B22C-1861C5B1E8F9}"/>
                  </a:ext>
                </a:extLst>
              </p:cNvPr>
              <p:cNvSpPr txBox="1"/>
              <p:nvPr/>
            </p:nvSpPr>
            <p:spPr>
              <a:xfrm>
                <a:off x="3096198" y="2750985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2015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32D1AB-AE02-3D4A-A270-40AF10A897BC}"/>
                  </a:ext>
                </a:extLst>
              </p:cNvPr>
              <p:cNvSpPr txBox="1"/>
              <p:nvPr/>
            </p:nvSpPr>
            <p:spPr>
              <a:xfrm>
                <a:off x="3136046" y="1476919"/>
                <a:ext cx="6367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4th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7283B72-7845-4A43-8F5B-8A53CF9DA308}"/>
                  </a:ext>
                </a:extLst>
              </p:cNvPr>
              <p:cNvSpPr/>
              <p:nvPr/>
            </p:nvSpPr>
            <p:spPr>
              <a:xfrm>
                <a:off x="3346962" y="2019405"/>
                <a:ext cx="185980" cy="1859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BCEF45-B4B8-9B41-BB9B-994BC619B2A4}"/>
                  </a:ext>
                </a:extLst>
              </p:cNvPr>
              <p:cNvSpPr txBox="1"/>
              <p:nvPr/>
            </p:nvSpPr>
            <p:spPr>
              <a:xfrm>
                <a:off x="4098826" y="2750985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75000"/>
                      </a:schemeClr>
                    </a:solidFill>
                  </a:rPr>
                  <a:t>2016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042852B-2F0F-4844-BFBF-9112FE0D7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9891" y="2133195"/>
                <a:ext cx="0" cy="61779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6121353-C5C1-D843-AD74-6CDC561A5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9055" y="2133195"/>
                <a:ext cx="0" cy="61779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3D85E79-C57D-8549-A1F3-0A24FE984ED7}"/>
                </a:ext>
              </a:extLst>
            </p:cNvPr>
            <p:cNvSpPr/>
            <p:nvPr/>
          </p:nvSpPr>
          <p:spPr>
            <a:xfrm>
              <a:off x="3027561" y="5444396"/>
              <a:ext cx="185980" cy="1859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0DA6550-FCE9-DC47-93DF-B0E751336472}"/>
                </a:ext>
              </a:extLst>
            </p:cNvPr>
            <p:cNvSpPr/>
            <p:nvPr/>
          </p:nvSpPr>
          <p:spPr>
            <a:xfrm>
              <a:off x="2089105" y="5444396"/>
              <a:ext cx="185980" cy="1859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EB2C3B96-C453-C44E-9734-0C9027CC9E3E}"/>
                </a:ext>
              </a:extLst>
            </p:cNvPr>
            <p:cNvSpPr/>
            <p:nvPr/>
          </p:nvSpPr>
          <p:spPr>
            <a:xfrm rot="5400000">
              <a:off x="2506920" y="3198931"/>
              <a:ext cx="347479" cy="2935338"/>
            </a:xfrm>
            <a:prstGeom prst="leftBrac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A717C1-BE0B-1840-9394-9A3BD0EA2485}"/>
                </a:ext>
              </a:extLst>
            </p:cNvPr>
            <p:cNvSpPr txBox="1"/>
            <p:nvPr/>
          </p:nvSpPr>
          <p:spPr>
            <a:xfrm>
              <a:off x="4465474" y="3126433"/>
              <a:ext cx="2315827" cy="584775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Base Salary</a:t>
              </a:r>
            </a:p>
            <a:p>
              <a:endParaRPr lang="en-US" sz="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398B15-10EF-6A4C-B6D2-6C77F60C1EF7}"/>
                </a:ext>
              </a:extLst>
            </p:cNvPr>
            <p:cNvSpPr txBox="1"/>
            <p:nvPr/>
          </p:nvSpPr>
          <p:spPr>
            <a:xfrm>
              <a:off x="4773781" y="4917952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5th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B97694D-E552-5B41-A9FF-BCE50A1BEBFE}"/>
                </a:ext>
              </a:extLst>
            </p:cNvPr>
            <p:cNvSpPr/>
            <p:nvPr/>
          </p:nvSpPr>
          <p:spPr>
            <a:xfrm>
              <a:off x="667004" y="2566736"/>
              <a:ext cx="6050130" cy="4066801"/>
            </a:xfrm>
            <a:prstGeom prst="roundRect">
              <a:avLst>
                <a:gd name="adj" fmla="val 72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2703A2C-2B60-184D-9FF2-97ABB30EE61D}"/>
                </a:ext>
              </a:extLst>
            </p:cNvPr>
            <p:cNvSpPr txBox="1"/>
            <p:nvPr/>
          </p:nvSpPr>
          <p:spPr>
            <a:xfrm>
              <a:off x="2275085" y="2711913"/>
              <a:ext cx="1265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</a:rPr>
                <a:t>Variables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02DA663-C76F-A54F-857B-18AACDA7CB46}"/>
                </a:ext>
              </a:extLst>
            </p:cNvPr>
            <p:cNvSpPr txBox="1"/>
            <p:nvPr/>
          </p:nvSpPr>
          <p:spPr>
            <a:xfrm>
              <a:off x="4996582" y="2711913"/>
              <a:ext cx="935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</a:rPr>
                <a:t>Target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E53A877-E1F6-6A4D-A596-6C0B36784468}"/>
              </a:ext>
            </a:extLst>
          </p:cNvPr>
          <p:cNvSpPr txBox="1"/>
          <p:nvPr/>
        </p:nvSpPr>
        <p:spPr>
          <a:xfrm>
            <a:off x="6774263" y="3213294"/>
            <a:ext cx="249786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Iterate over 15 year-span </a:t>
            </a:r>
            <a:r>
              <a:rPr lang="en-US" sz="2000" dirty="0"/>
              <a:t>(2000-2014)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 Positions: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Running Backs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Receivers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Quarterbacks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9FBFBBD-0BD7-E042-A27A-1CB639AC0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6" r="9836"/>
          <a:stretch/>
        </p:blipFill>
        <p:spPr>
          <a:xfrm>
            <a:off x="7299158" y="1923433"/>
            <a:ext cx="1780261" cy="111687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A52B361-5692-E54D-999A-EF8FE60815DF}"/>
              </a:ext>
            </a:extLst>
          </p:cNvPr>
          <p:cNvSpPr txBox="1"/>
          <p:nvPr/>
        </p:nvSpPr>
        <p:spPr>
          <a:xfrm>
            <a:off x="6851557" y="599933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(190 rows)</a:t>
            </a:r>
          </a:p>
        </p:txBody>
      </p:sp>
    </p:spTree>
    <p:extLst>
      <p:ext uri="{BB962C8B-B14F-4D97-AF65-F5344CB8AC3E}">
        <p14:creationId xmlns:p14="http://schemas.microsoft.com/office/powerpoint/2010/main" val="12568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D593AD0F-E983-F34C-9458-D31DDBD64A93}"/>
              </a:ext>
            </a:extLst>
          </p:cNvPr>
          <p:cNvSpPr/>
          <p:nvPr/>
        </p:nvSpPr>
        <p:spPr>
          <a:xfrm rot="2271567">
            <a:off x="9545234" y="473459"/>
            <a:ext cx="2507999" cy="1070517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CEE3C-78F3-F242-862B-DE0305016058}"/>
              </a:ext>
            </a:extLst>
          </p:cNvPr>
          <p:cNvSpPr txBox="1"/>
          <p:nvPr/>
        </p:nvSpPr>
        <p:spPr>
          <a:xfrm>
            <a:off x="1381124" y="152400"/>
            <a:ext cx="659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 Collection and -Wrangling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98FCF-0E89-6F4B-9664-1AFEA2ADED2C}"/>
              </a:ext>
            </a:extLst>
          </p:cNvPr>
          <p:cNvSpPr txBox="1"/>
          <p:nvPr/>
        </p:nvSpPr>
        <p:spPr>
          <a:xfrm rot="1880093">
            <a:off x="9740096" y="658039"/>
            <a:ext cx="1872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NFL Analytics is complex!</a:t>
            </a:r>
          </a:p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C370C-E971-2F49-82BB-BF7E5357DD5B}"/>
              </a:ext>
            </a:extLst>
          </p:cNvPr>
          <p:cNvSpPr txBox="1"/>
          <p:nvPr/>
        </p:nvSpPr>
        <p:spPr>
          <a:xfrm>
            <a:off x="987844" y="1100388"/>
            <a:ext cx="4315990" cy="113877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Sources:</a:t>
            </a:r>
          </a:p>
          <a:p>
            <a:endParaRPr lang="en-US" sz="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Pro-football-reference – players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Spotrac</a:t>
            </a:r>
            <a:r>
              <a:rPr lang="en-US" dirty="0"/>
              <a:t> – players salary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DC3ED97-6F2C-4C40-84C4-2188869F2E70}"/>
              </a:ext>
            </a:extLst>
          </p:cNvPr>
          <p:cNvGrpSpPr/>
          <p:nvPr/>
        </p:nvGrpSpPr>
        <p:grpSpPr>
          <a:xfrm>
            <a:off x="667004" y="2566736"/>
            <a:ext cx="6114297" cy="4325146"/>
            <a:chOff x="667004" y="2566736"/>
            <a:chExt cx="6114297" cy="43251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B84C6-023E-7A40-BC95-92CB1D7B1F56}"/>
                </a:ext>
              </a:extLst>
            </p:cNvPr>
            <p:cNvSpPr txBox="1"/>
            <p:nvPr/>
          </p:nvSpPr>
          <p:spPr>
            <a:xfrm>
              <a:off x="982374" y="3126433"/>
              <a:ext cx="3490828" cy="126188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Performance Metrics</a:t>
              </a:r>
            </a:p>
            <a:p>
              <a:endParaRPr lang="en-US" sz="4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/>
                <a:t>NFL Combine results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US" sz="4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/>
                <a:t>Performance stats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7D232DE-033F-D94E-AB5A-2FB52E3B6174}"/>
                </a:ext>
              </a:extLst>
            </p:cNvPr>
            <p:cNvGrpSpPr/>
            <p:nvPr/>
          </p:nvGrpSpPr>
          <p:grpSpPr>
            <a:xfrm>
              <a:off x="4347411" y="3674306"/>
              <a:ext cx="1490462" cy="1235624"/>
              <a:chOff x="7531199" y="2726525"/>
              <a:chExt cx="1490462" cy="123562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03A94A-3108-B74F-8FAF-8898B0B4C0D5}"/>
                  </a:ext>
                </a:extLst>
              </p:cNvPr>
              <p:cNvSpPr txBox="1"/>
              <p:nvPr/>
            </p:nvSpPr>
            <p:spPr>
              <a:xfrm>
                <a:off x="8293577" y="2726525"/>
                <a:ext cx="728084" cy="46166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$$$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062BE76-02EC-D54B-A092-546C96BBD4CD}"/>
                  </a:ext>
                </a:extLst>
              </p:cNvPr>
              <p:cNvCxnSpPr>
                <a:cxnSpLocks/>
                <a:stCxn id="28" idx="2"/>
              </p:cNvCxnSpPr>
              <p:nvPr/>
            </p:nvCxnSpPr>
            <p:spPr>
              <a:xfrm flipH="1">
                <a:off x="7531199" y="3188190"/>
                <a:ext cx="1126420" cy="7739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2B768BB-428F-CC4B-B2FA-DF0055166A1E}"/>
                </a:ext>
              </a:extLst>
            </p:cNvPr>
            <p:cNvGrpSpPr/>
            <p:nvPr/>
          </p:nvGrpSpPr>
          <p:grpSpPr>
            <a:xfrm>
              <a:off x="827424" y="4909930"/>
              <a:ext cx="5534716" cy="1981952"/>
              <a:chOff x="128150" y="1476919"/>
              <a:chExt cx="5534716" cy="198195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BC68DA-CB39-1B46-A6AF-9F080327450D}"/>
                  </a:ext>
                </a:extLst>
              </p:cNvPr>
              <p:cNvSpPr txBox="1"/>
              <p:nvPr/>
            </p:nvSpPr>
            <p:spPr>
              <a:xfrm>
                <a:off x="128150" y="2750985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2012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4EE62A-22FE-ED45-BB09-013B23938E6A}"/>
                  </a:ext>
                </a:extLst>
              </p:cNvPr>
              <p:cNvSpPr txBox="1"/>
              <p:nvPr/>
            </p:nvSpPr>
            <p:spPr>
              <a:xfrm>
                <a:off x="192318" y="1476919"/>
                <a:ext cx="593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1st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B6C4DE3-5519-A241-912D-4EE416C57160}"/>
                  </a:ext>
                </a:extLst>
              </p:cNvPr>
              <p:cNvGrpSpPr/>
              <p:nvPr/>
            </p:nvGrpSpPr>
            <p:grpSpPr>
              <a:xfrm>
                <a:off x="371150" y="2011383"/>
                <a:ext cx="5291716" cy="185980"/>
                <a:chOff x="2085200" y="4138047"/>
                <a:chExt cx="5291716" cy="185980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1562F1AC-8F73-AF40-AB83-FD6F05DD6E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2991" y="4231037"/>
                  <a:ext cx="5123925" cy="0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A55C0F2-7D40-0A42-9D2B-B146F7DB08A7}"/>
                    </a:ext>
                  </a:extLst>
                </p:cNvPr>
                <p:cNvSpPr/>
                <p:nvPr/>
              </p:nvSpPr>
              <p:spPr>
                <a:xfrm>
                  <a:off x="2085200" y="4138047"/>
                  <a:ext cx="185980" cy="1859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33EB2BB-7EA5-0E46-AFE3-0224CFDB6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233" y="2133195"/>
                <a:ext cx="0" cy="61779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C37C98D-72AB-AD46-9ACD-51DF053CA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4397" y="2133195"/>
                <a:ext cx="0" cy="61779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15E6F3A-FEC0-184D-92F5-29F4FEF96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3561" y="2133195"/>
                <a:ext cx="0" cy="61779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C27DDD-A7ED-7F41-9D8B-09C882A0FAF2}"/>
                  </a:ext>
                </a:extLst>
              </p:cNvPr>
              <p:cNvSpPr txBox="1"/>
              <p:nvPr/>
            </p:nvSpPr>
            <p:spPr>
              <a:xfrm>
                <a:off x="1129872" y="2750985"/>
                <a:ext cx="7232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2013</a:t>
                </a:r>
              </a:p>
              <a:p>
                <a:endParaRPr lang="en-US" sz="400" b="1" dirty="0"/>
              </a:p>
              <a:p>
                <a:endParaRPr lang="en-US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73D4BF-D5CB-CE4D-8F1C-5E2744DBE136}"/>
                  </a:ext>
                </a:extLst>
              </p:cNvPr>
              <p:cNvSpPr txBox="1"/>
              <p:nvPr/>
            </p:nvSpPr>
            <p:spPr>
              <a:xfrm>
                <a:off x="2075477" y="2750985"/>
                <a:ext cx="7232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2014</a:t>
                </a:r>
              </a:p>
              <a:p>
                <a:pPr algn="ctr"/>
                <a:endParaRPr lang="en-US" sz="400" b="1" dirty="0"/>
              </a:p>
              <a:p>
                <a:pPr algn="ctr"/>
                <a:endParaRPr lang="en-US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287E89-A36A-4A4F-B22C-1861C5B1E8F9}"/>
                  </a:ext>
                </a:extLst>
              </p:cNvPr>
              <p:cNvSpPr txBox="1"/>
              <p:nvPr/>
            </p:nvSpPr>
            <p:spPr>
              <a:xfrm>
                <a:off x="3096198" y="2750985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2015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32D1AB-AE02-3D4A-A270-40AF10A897BC}"/>
                  </a:ext>
                </a:extLst>
              </p:cNvPr>
              <p:cNvSpPr txBox="1"/>
              <p:nvPr/>
            </p:nvSpPr>
            <p:spPr>
              <a:xfrm>
                <a:off x="3136046" y="1476919"/>
                <a:ext cx="6367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4th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7283B72-7845-4A43-8F5B-8A53CF9DA308}"/>
                  </a:ext>
                </a:extLst>
              </p:cNvPr>
              <p:cNvSpPr/>
              <p:nvPr/>
            </p:nvSpPr>
            <p:spPr>
              <a:xfrm>
                <a:off x="3346962" y="2019405"/>
                <a:ext cx="185980" cy="1859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BCEF45-B4B8-9B41-BB9B-994BC619B2A4}"/>
                  </a:ext>
                </a:extLst>
              </p:cNvPr>
              <p:cNvSpPr txBox="1"/>
              <p:nvPr/>
            </p:nvSpPr>
            <p:spPr>
              <a:xfrm>
                <a:off x="4098826" y="2750985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75000"/>
                      </a:schemeClr>
                    </a:solidFill>
                  </a:rPr>
                  <a:t>2016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042852B-2F0F-4844-BFBF-9112FE0D7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9891" y="2133195"/>
                <a:ext cx="0" cy="61779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6121353-C5C1-D843-AD74-6CDC561A5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9055" y="2133195"/>
                <a:ext cx="0" cy="61779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3D85E79-C57D-8549-A1F3-0A24FE984ED7}"/>
                </a:ext>
              </a:extLst>
            </p:cNvPr>
            <p:cNvSpPr/>
            <p:nvPr/>
          </p:nvSpPr>
          <p:spPr>
            <a:xfrm>
              <a:off x="3027561" y="5444396"/>
              <a:ext cx="185980" cy="1859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0DA6550-FCE9-DC47-93DF-B0E751336472}"/>
                </a:ext>
              </a:extLst>
            </p:cNvPr>
            <p:cNvSpPr/>
            <p:nvPr/>
          </p:nvSpPr>
          <p:spPr>
            <a:xfrm>
              <a:off x="2089105" y="5444396"/>
              <a:ext cx="185980" cy="1859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EB2C3B96-C453-C44E-9734-0C9027CC9E3E}"/>
                </a:ext>
              </a:extLst>
            </p:cNvPr>
            <p:cNvSpPr/>
            <p:nvPr/>
          </p:nvSpPr>
          <p:spPr>
            <a:xfrm rot="5400000">
              <a:off x="2506920" y="3198931"/>
              <a:ext cx="347479" cy="2935338"/>
            </a:xfrm>
            <a:prstGeom prst="leftBrac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A717C1-BE0B-1840-9394-9A3BD0EA2485}"/>
                </a:ext>
              </a:extLst>
            </p:cNvPr>
            <p:cNvSpPr txBox="1"/>
            <p:nvPr/>
          </p:nvSpPr>
          <p:spPr>
            <a:xfrm>
              <a:off x="4465474" y="3126433"/>
              <a:ext cx="2315827" cy="584775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Base Salary</a:t>
              </a:r>
            </a:p>
            <a:p>
              <a:endParaRPr lang="en-US" sz="400" dirty="0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B97694D-E552-5B41-A9FF-BCE50A1BEBFE}"/>
                </a:ext>
              </a:extLst>
            </p:cNvPr>
            <p:cNvSpPr/>
            <p:nvPr/>
          </p:nvSpPr>
          <p:spPr>
            <a:xfrm>
              <a:off x="667004" y="2566736"/>
              <a:ext cx="6050130" cy="4066801"/>
            </a:xfrm>
            <a:prstGeom prst="roundRect">
              <a:avLst>
                <a:gd name="adj" fmla="val 72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2703A2C-2B60-184D-9FF2-97ABB30EE61D}"/>
                </a:ext>
              </a:extLst>
            </p:cNvPr>
            <p:cNvSpPr txBox="1"/>
            <p:nvPr/>
          </p:nvSpPr>
          <p:spPr>
            <a:xfrm>
              <a:off x="2275085" y="2711913"/>
              <a:ext cx="1265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</a:rPr>
                <a:t>Variables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02DA663-C76F-A54F-857B-18AACDA7CB46}"/>
                </a:ext>
              </a:extLst>
            </p:cNvPr>
            <p:cNvSpPr txBox="1"/>
            <p:nvPr/>
          </p:nvSpPr>
          <p:spPr>
            <a:xfrm>
              <a:off x="4996582" y="2711913"/>
              <a:ext cx="935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</a:rPr>
                <a:t>Target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E53A877-E1F6-6A4D-A596-6C0B36784468}"/>
              </a:ext>
            </a:extLst>
          </p:cNvPr>
          <p:cNvSpPr txBox="1"/>
          <p:nvPr/>
        </p:nvSpPr>
        <p:spPr>
          <a:xfrm>
            <a:off x="6774263" y="3213294"/>
            <a:ext cx="249786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Iterate over 15 year span </a:t>
            </a:r>
            <a:r>
              <a:rPr lang="en-US" sz="2000" dirty="0"/>
              <a:t>(2000-2014)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 Positions: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Running Backs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Receivers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Quarterbacks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9FBFBBD-0BD7-E042-A27A-1CB639AC0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6" r="9836"/>
          <a:stretch/>
        </p:blipFill>
        <p:spPr>
          <a:xfrm>
            <a:off x="7299158" y="1923433"/>
            <a:ext cx="1780261" cy="111687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EE88300-0D55-1344-B2A1-A3D08D223D72}"/>
              </a:ext>
            </a:extLst>
          </p:cNvPr>
          <p:cNvSpPr txBox="1"/>
          <p:nvPr/>
        </p:nvSpPr>
        <p:spPr>
          <a:xfrm>
            <a:off x="6851557" y="599933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(356 rows)</a:t>
            </a:r>
          </a:p>
        </p:txBody>
      </p:sp>
    </p:spTree>
    <p:extLst>
      <p:ext uri="{BB962C8B-B14F-4D97-AF65-F5344CB8AC3E}">
        <p14:creationId xmlns:p14="http://schemas.microsoft.com/office/powerpoint/2010/main" val="421796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3887E8-A2AE-314E-AB5E-64063F55E7EE}"/>
              </a:ext>
            </a:extLst>
          </p:cNvPr>
          <p:cNvSpPr txBox="1"/>
          <p:nvPr/>
        </p:nvSpPr>
        <p:spPr>
          <a:xfrm>
            <a:off x="1000133" y="4977756"/>
            <a:ext cx="4554580" cy="1107996"/>
          </a:xfrm>
          <a:prstGeom prst="rect">
            <a:avLst/>
          </a:prstGeom>
          <a:solidFill>
            <a:schemeClr val="accent1">
              <a:lumMod val="75000"/>
              <a:alpha val="28000"/>
            </a:schemeClr>
          </a:solidFill>
          <a:ln w="6350">
            <a:noFill/>
            <a:prstDash val="sysDot"/>
          </a:ln>
        </p:spPr>
        <p:txBody>
          <a:bodyPr wrap="none" rtlCol="0">
            <a:spAutoFit/>
          </a:bodyPr>
          <a:lstStyle/>
          <a:p>
            <a:endParaRPr lang="en-US" sz="400" dirty="0"/>
          </a:p>
          <a:p>
            <a:r>
              <a:rPr lang="en-US" sz="2200" b="1" dirty="0"/>
              <a:t>+</a:t>
            </a:r>
            <a:r>
              <a:rPr lang="en-US" sz="2200" dirty="0"/>
              <a:t>  Engineering</a:t>
            </a:r>
          </a:p>
          <a:p>
            <a:endParaRPr lang="en-US" sz="400" dirty="0"/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USD inflation rate applied</a:t>
            </a:r>
          </a:p>
          <a:p>
            <a:endParaRPr lang="en-US" sz="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	Weighted average of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Yards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Touchdowns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20504-009C-A24F-B1C9-B1CC02100A1B}"/>
              </a:ext>
            </a:extLst>
          </p:cNvPr>
          <p:cNvSpPr txBox="1"/>
          <p:nvPr/>
        </p:nvSpPr>
        <p:spPr>
          <a:xfrm>
            <a:off x="1541542" y="152400"/>
            <a:ext cx="6969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Wrangling &amp; Feature Engineering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BB159-B7BC-634E-9F1B-B73073E7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109" y="1721180"/>
            <a:ext cx="6769152" cy="1567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13DDB-DF49-EA49-8852-EF38DA456437}"/>
              </a:ext>
            </a:extLst>
          </p:cNvPr>
          <p:cNvSpPr txBox="1"/>
          <p:nvPr/>
        </p:nvSpPr>
        <p:spPr>
          <a:xfrm>
            <a:off x="1365989" y="1259772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52DB68-5CE0-7548-B213-8843B8849D9B}"/>
              </a:ext>
            </a:extLst>
          </p:cNvPr>
          <p:cNvSpPr txBox="1"/>
          <p:nvPr/>
        </p:nvSpPr>
        <p:spPr>
          <a:xfrm>
            <a:off x="5197639" y="326858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#,+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2B998-B2E5-E440-9D5D-D2CD295EEACC}"/>
              </a:ext>
            </a:extLst>
          </p:cNvPr>
          <p:cNvSpPr txBox="1"/>
          <p:nvPr/>
        </p:nvSpPr>
        <p:spPr>
          <a:xfrm>
            <a:off x="5686920" y="326858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#,+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285B92-C3DE-2342-A66F-E68B01A3F520}"/>
              </a:ext>
            </a:extLst>
          </p:cNvPr>
          <p:cNvSpPr txBox="1"/>
          <p:nvPr/>
        </p:nvSpPr>
        <p:spPr>
          <a:xfrm>
            <a:off x="6272457" y="326858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#,+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68F8A-DA0B-8F43-BE72-397D4C713BE1}"/>
              </a:ext>
            </a:extLst>
          </p:cNvPr>
          <p:cNvSpPr txBox="1"/>
          <p:nvPr/>
        </p:nvSpPr>
        <p:spPr>
          <a:xfrm>
            <a:off x="6857994" y="326858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#,+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999C9-DC80-804A-A702-04AD68050AF8}"/>
              </a:ext>
            </a:extLst>
          </p:cNvPr>
          <p:cNvSpPr txBox="1"/>
          <p:nvPr/>
        </p:nvSpPr>
        <p:spPr>
          <a:xfrm>
            <a:off x="7571866" y="326858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#,+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94DFA4-F20B-7B44-9235-469E191F2674}"/>
              </a:ext>
            </a:extLst>
          </p:cNvPr>
          <p:cNvSpPr txBox="1"/>
          <p:nvPr/>
        </p:nvSpPr>
        <p:spPr>
          <a:xfrm>
            <a:off x="4535233" y="326858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#,+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2910D4-6315-7E44-A85C-1F80C063A31C}"/>
              </a:ext>
            </a:extLst>
          </p:cNvPr>
          <p:cNvSpPr txBox="1"/>
          <p:nvPr/>
        </p:nvSpPr>
        <p:spPr>
          <a:xfrm>
            <a:off x="2201114" y="32685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E5DE7-2470-6546-8D8F-ABBC8F64BB58}"/>
              </a:ext>
            </a:extLst>
          </p:cNvPr>
          <p:cNvSpPr txBox="1"/>
          <p:nvPr/>
        </p:nvSpPr>
        <p:spPr>
          <a:xfrm>
            <a:off x="6039003" y="4015761"/>
            <a:ext cx="2527487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43000"/>
            </a:schemeClr>
          </a:solidFill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pPr lvl="0"/>
            <a:r>
              <a:rPr lang="en-US" sz="2200" b="1" dirty="0">
                <a:solidFill>
                  <a:prstClr val="black"/>
                </a:solidFill>
              </a:rPr>
              <a:t>#</a:t>
            </a:r>
            <a:r>
              <a:rPr lang="en-US" sz="2200" dirty="0">
                <a:solidFill>
                  <a:prstClr val="black"/>
                </a:solidFill>
              </a:rPr>
              <a:t> Transformations </a:t>
            </a:r>
            <a:endParaRPr lang="en-US" sz="2200" dirty="0">
              <a:solidFill>
                <a:prstClr val="white">
                  <a:lumMod val="50000"/>
                </a:prstClr>
              </a:solidFill>
            </a:endParaRPr>
          </a:p>
          <a:p>
            <a:pPr lvl="0"/>
            <a:r>
              <a:rPr lang="en-US" sz="1600" dirty="0">
                <a:solidFill>
                  <a:prstClr val="white">
                    <a:lumMod val="50000"/>
                  </a:prstClr>
                </a:solidFill>
              </a:rPr>
              <a:t>     Log1p</a:t>
            </a:r>
          </a:p>
          <a:p>
            <a:pPr lvl="0"/>
            <a:r>
              <a:rPr lang="en-US" sz="1600" dirty="0">
                <a:solidFill>
                  <a:prstClr val="white">
                    <a:lumMod val="50000"/>
                  </a:prstClr>
                </a:solidFill>
              </a:rPr>
              <a:t>	      Box-cox</a:t>
            </a:r>
          </a:p>
          <a:p>
            <a:pPr lvl="0"/>
            <a:r>
              <a:rPr lang="en-US" sz="1600" dirty="0">
                <a:solidFill>
                  <a:prstClr val="white">
                    <a:lumMod val="50000"/>
                  </a:prstClr>
                </a:solidFill>
              </a:rPr>
              <a:t>	           Yeo-Johnson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2F51A9-6C50-2249-977E-CA8A29378776}"/>
              </a:ext>
            </a:extLst>
          </p:cNvPr>
          <p:cNvSpPr/>
          <p:nvPr/>
        </p:nvSpPr>
        <p:spPr>
          <a:xfrm>
            <a:off x="2409660" y="4130866"/>
            <a:ext cx="2565257" cy="430887"/>
          </a:xfrm>
          <a:prstGeom prst="rect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en-US" sz="2200" b="1" dirty="0"/>
              <a:t>@</a:t>
            </a:r>
            <a:r>
              <a:rPr lang="en-US" sz="2200" dirty="0"/>
              <a:t> 1-Hot Encoding           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C801D0-AA65-9549-A912-938989B230D0}"/>
              </a:ext>
            </a:extLst>
          </p:cNvPr>
          <p:cNvSpPr txBox="1"/>
          <p:nvPr/>
        </p:nvSpPr>
        <p:spPr>
          <a:xfrm>
            <a:off x="2794664" y="32685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38725D-6809-154C-A45A-CC41EA2A1F15}"/>
              </a:ext>
            </a:extLst>
          </p:cNvPr>
          <p:cNvSpPr txBox="1"/>
          <p:nvPr/>
        </p:nvSpPr>
        <p:spPr>
          <a:xfrm>
            <a:off x="3121718" y="6421835"/>
            <a:ext cx="38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Dimension: (356 rows, 11 features)</a:t>
            </a:r>
          </a:p>
        </p:txBody>
      </p:sp>
    </p:spTree>
    <p:extLst>
      <p:ext uri="{BB962C8B-B14F-4D97-AF65-F5344CB8AC3E}">
        <p14:creationId xmlns:p14="http://schemas.microsoft.com/office/powerpoint/2010/main" val="128872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BF6A6-AACB-FB41-8E16-55D1F4A149DA}"/>
              </a:ext>
            </a:extLst>
          </p:cNvPr>
          <p:cNvSpPr txBox="1"/>
          <p:nvPr/>
        </p:nvSpPr>
        <p:spPr>
          <a:xfrm>
            <a:off x="1425338" y="152400"/>
            <a:ext cx="7067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Best Model for Player Evaluation?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D9F21D-EF04-F249-8E17-2D2231888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4" t="7726" r="9170" b="5213"/>
          <a:stretch/>
        </p:blipFill>
        <p:spPr>
          <a:xfrm>
            <a:off x="320478" y="964850"/>
            <a:ext cx="8865586" cy="464988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47A2B0F-E486-7B40-9A9C-3520167BB7E9}"/>
              </a:ext>
            </a:extLst>
          </p:cNvPr>
          <p:cNvGrpSpPr/>
          <p:nvPr/>
        </p:nvGrpSpPr>
        <p:grpSpPr>
          <a:xfrm>
            <a:off x="5550568" y="1283368"/>
            <a:ext cx="3465095" cy="4609782"/>
            <a:chOff x="5518484" y="1283368"/>
            <a:chExt cx="3465095" cy="46097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CCAE82-5BAF-5E46-A8A5-C010CEA80A89}"/>
                </a:ext>
              </a:extLst>
            </p:cNvPr>
            <p:cNvSpPr/>
            <p:nvPr/>
          </p:nvSpPr>
          <p:spPr>
            <a:xfrm>
              <a:off x="5534526" y="1283368"/>
              <a:ext cx="3449053" cy="380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669AF6-6B58-EB46-BEE1-556EADC00CE2}"/>
                </a:ext>
              </a:extLst>
            </p:cNvPr>
            <p:cNvSpPr/>
            <p:nvPr/>
          </p:nvSpPr>
          <p:spPr>
            <a:xfrm>
              <a:off x="5518484" y="5261811"/>
              <a:ext cx="3449053" cy="631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D9F0688-5BEF-E245-82FB-B4AE23EE606D}"/>
              </a:ext>
            </a:extLst>
          </p:cNvPr>
          <p:cNvSpPr txBox="1"/>
          <p:nvPr/>
        </p:nvSpPr>
        <p:spPr>
          <a:xfrm>
            <a:off x="980379" y="1650011"/>
            <a:ext cx="3914274" cy="66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Linear regression methods show similar performance 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5D6E1AF-2106-3B4C-B593-CC4216703C0E}"/>
              </a:ext>
            </a:extLst>
          </p:cNvPr>
          <p:cNvSpPr/>
          <p:nvPr/>
        </p:nvSpPr>
        <p:spPr>
          <a:xfrm rot="16200000">
            <a:off x="2959586" y="962707"/>
            <a:ext cx="369332" cy="3914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6392FC-298F-0C41-96B0-854D9931B3AA}"/>
              </a:ext>
            </a:extLst>
          </p:cNvPr>
          <p:cNvSpPr txBox="1"/>
          <p:nvPr/>
        </p:nvSpPr>
        <p:spPr>
          <a:xfrm>
            <a:off x="3873813" y="5345126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23909-666B-0442-988E-7D4DAEADBB9C}"/>
              </a:ext>
            </a:extLst>
          </p:cNvPr>
          <p:cNvSpPr txBox="1"/>
          <p:nvPr/>
        </p:nvSpPr>
        <p:spPr>
          <a:xfrm>
            <a:off x="2736310" y="5345126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D96240-86E9-0B42-8AF4-927FB816D127}"/>
              </a:ext>
            </a:extLst>
          </p:cNvPr>
          <p:cNvSpPr txBox="1"/>
          <p:nvPr/>
        </p:nvSpPr>
        <p:spPr>
          <a:xfrm>
            <a:off x="5152142" y="5345126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97672A-D879-D340-88AD-FE98DEC85255}"/>
              </a:ext>
            </a:extLst>
          </p:cNvPr>
          <p:cNvSpPr txBox="1"/>
          <p:nvPr/>
        </p:nvSpPr>
        <p:spPr>
          <a:xfrm>
            <a:off x="2485748" y="5698417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λ</a:t>
            </a:r>
            <a:r>
              <a:rPr lang="en-US" dirty="0"/>
              <a:t>: 0.03,   246,    0.07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85A5F-6AAD-6749-8A5E-8D1B1A6BF1D1}"/>
              </a:ext>
            </a:extLst>
          </p:cNvPr>
          <p:cNvSpPr txBox="1"/>
          <p:nvPr/>
        </p:nvSpPr>
        <p:spPr>
          <a:xfrm>
            <a:off x="5787794" y="5690299"/>
            <a:ext cx="321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Tree-based regressors (</a:t>
            </a:r>
            <a:r>
              <a:rPr lang="en-US" i="1" dirty="0"/>
              <a:t>out-of-the-box</a:t>
            </a:r>
            <a:r>
              <a:rPr lang="en-US" dirty="0"/>
              <a:t>) perform worse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4685D1-F3D8-7048-A2B3-9DA5FAA27782}"/>
              </a:ext>
            </a:extLst>
          </p:cNvPr>
          <p:cNvGrpSpPr/>
          <p:nvPr/>
        </p:nvGrpSpPr>
        <p:grpSpPr>
          <a:xfrm>
            <a:off x="9604218" y="5321760"/>
            <a:ext cx="2507999" cy="1122646"/>
            <a:chOff x="9516039" y="4979885"/>
            <a:chExt cx="2507999" cy="1122646"/>
          </a:xfrm>
        </p:grpSpPr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7D953B2B-0F54-0248-A4D9-FB98587CABAB}"/>
                </a:ext>
              </a:extLst>
            </p:cNvPr>
            <p:cNvSpPr/>
            <p:nvPr/>
          </p:nvSpPr>
          <p:spPr>
            <a:xfrm rot="378223">
              <a:off x="9516039" y="4979885"/>
              <a:ext cx="2507999" cy="1070517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6CD5F3-77F6-1B49-97F9-F1BB2B270EB7}"/>
                </a:ext>
              </a:extLst>
            </p:cNvPr>
            <p:cNvSpPr txBox="1"/>
            <p:nvPr/>
          </p:nvSpPr>
          <p:spPr>
            <a:xfrm rot="21586749">
              <a:off x="9775069" y="5117646"/>
              <a:ext cx="1872947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/>
                <a:t>K</a:t>
              </a:r>
              <a:r>
                <a:rPr lang="en-US" i="1" dirty="0"/>
                <a:t>eep </a:t>
              </a:r>
              <a:r>
                <a:rPr lang="en-US" sz="2000" b="1" i="1" dirty="0"/>
                <a:t>I</a:t>
              </a:r>
              <a:r>
                <a:rPr lang="en-US" i="1" dirty="0"/>
                <a:t>t </a:t>
              </a:r>
              <a:r>
                <a:rPr lang="en-US" sz="2000" b="1" i="1" dirty="0"/>
                <a:t>S</a:t>
              </a:r>
              <a:r>
                <a:rPr lang="en-US" i="1" dirty="0"/>
                <a:t>imple data-</a:t>
              </a:r>
              <a:r>
                <a:rPr lang="en-US" sz="2000" b="1" i="1" dirty="0"/>
                <a:t>S</a:t>
              </a:r>
              <a:r>
                <a:rPr lang="en-US" i="1" dirty="0"/>
                <a:t>cientist!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32" name="Up Arrow 31">
            <a:extLst>
              <a:ext uri="{FF2B5EF4-FFF2-40B4-BE49-F238E27FC236}">
                <a16:creationId xmlns:a16="http://schemas.microsoft.com/office/drawing/2014/main" id="{F67955A4-A64A-8841-9885-8B07EFD27F93}"/>
              </a:ext>
            </a:extLst>
          </p:cNvPr>
          <p:cNvSpPr/>
          <p:nvPr/>
        </p:nvSpPr>
        <p:spPr>
          <a:xfrm>
            <a:off x="1202858" y="5640651"/>
            <a:ext cx="444959" cy="8860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5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AC993E-45AB-F34D-858E-016973EB0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3"/>
          <a:stretch/>
        </p:blipFill>
        <p:spPr>
          <a:xfrm>
            <a:off x="495952" y="1788406"/>
            <a:ext cx="5823756" cy="42110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99D96E-AC5B-324A-94D1-FA612AEB7D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3"/>
          <a:stretch/>
        </p:blipFill>
        <p:spPr>
          <a:xfrm>
            <a:off x="495952" y="1788406"/>
            <a:ext cx="5823755" cy="4211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75DAEC-77AF-9541-94EA-34C01E1280F1}"/>
              </a:ext>
            </a:extLst>
          </p:cNvPr>
          <p:cNvSpPr txBox="1"/>
          <p:nvPr/>
        </p:nvSpPr>
        <p:spPr>
          <a:xfrm>
            <a:off x="1632488" y="152400"/>
            <a:ext cx="6889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Model Performance of Simple LR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17404-EC2B-9D42-9F18-89AA41C5A40A}"/>
              </a:ext>
            </a:extLst>
          </p:cNvPr>
          <p:cNvSpPr txBox="1"/>
          <p:nvPr/>
        </p:nvSpPr>
        <p:spPr>
          <a:xfrm>
            <a:off x="786546" y="1627326"/>
            <a:ext cx="4851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Distribution of Salaries in Test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A8941-2E91-E04B-A702-1F2FF5063238}"/>
              </a:ext>
            </a:extLst>
          </p:cNvPr>
          <p:cNvSpPr txBox="1"/>
          <p:nvPr/>
        </p:nvSpPr>
        <p:spPr>
          <a:xfrm>
            <a:off x="5832530" y="2309251"/>
            <a:ext cx="38892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Similar distributions and comparable </a:t>
            </a:r>
            <a:r>
              <a:rPr lang="en-US" sz="2400" dirty="0" err="1"/>
              <a:t>lineshapes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discrepancies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687388" lvl="1" indent="-350838">
              <a:buFont typeface="Wingdings" pitchFamily="2" charset="2"/>
              <a:buChar char="Ø"/>
            </a:pPr>
            <a:r>
              <a:rPr lang="en-US" sz="2400" b="1" i="1" dirty="0"/>
              <a:t>Pretty good model!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E0F4C-4797-D942-B638-B6E621BEEDD6}"/>
              </a:ext>
            </a:extLst>
          </p:cNvPr>
          <p:cNvSpPr txBox="1"/>
          <p:nvPr/>
        </p:nvSpPr>
        <p:spPr>
          <a:xfrm>
            <a:off x="5832530" y="4556020"/>
            <a:ext cx="36989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Error ~USD 1.1 million (RMSE)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1F473-C559-3242-AEE9-600B81E4E36C}"/>
              </a:ext>
            </a:extLst>
          </p:cNvPr>
          <p:cNvSpPr txBox="1"/>
          <p:nvPr/>
        </p:nvSpPr>
        <p:spPr>
          <a:xfrm>
            <a:off x="7747497" y="6490156"/>
            <a:ext cx="42146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turnersnips.blogspot.com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/2011/07/conclusion-of-conventions-of-videos-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in.html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33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81E401-26B4-F34F-8FB1-30B8D75B2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3"/>
          <a:stretch/>
        </p:blipFill>
        <p:spPr>
          <a:xfrm>
            <a:off x="495952" y="1788406"/>
            <a:ext cx="5823755" cy="42110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EF607B-285A-2845-96BA-2F8D7D69AD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8"/>
          <a:stretch/>
        </p:blipFill>
        <p:spPr>
          <a:xfrm>
            <a:off x="358161" y="2250699"/>
            <a:ext cx="5474369" cy="32544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8000FF-056A-AE44-B3DF-49D738FFDB1D}"/>
              </a:ext>
            </a:extLst>
          </p:cNvPr>
          <p:cNvSpPr txBox="1"/>
          <p:nvPr/>
        </p:nvSpPr>
        <p:spPr>
          <a:xfrm>
            <a:off x="1632488" y="152400"/>
            <a:ext cx="6889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Model Performance of Simple LR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E5499-E6A4-EE4E-BAA6-9D5484A21E38}"/>
              </a:ext>
            </a:extLst>
          </p:cNvPr>
          <p:cNvSpPr txBox="1"/>
          <p:nvPr/>
        </p:nvSpPr>
        <p:spPr>
          <a:xfrm>
            <a:off x="5832530" y="2309251"/>
            <a:ext cx="3889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Similar distributions and comparable </a:t>
            </a:r>
            <a:r>
              <a:rPr lang="en-US" sz="2400" dirty="0" err="1"/>
              <a:t>lineshapes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discrepancies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87388" lvl="1" indent="-350838">
              <a:buFont typeface="Wingdings" pitchFamily="2" charset="2"/>
              <a:buChar char="Ø"/>
            </a:pPr>
            <a:r>
              <a:rPr lang="en-US" sz="2400" b="1" i="1" dirty="0"/>
              <a:t>Pretty good model!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F7A97-47C8-1045-981C-011433EEADD2}"/>
              </a:ext>
            </a:extLst>
          </p:cNvPr>
          <p:cNvSpPr txBox="1"/>
          <p:nvPr/>
        </p:nvSpPr>
        <p:spPr>
          <a:xfrm>
            <a:off x="5832530" y="4556020"/>
            <a:ext cx="36989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Error ~</a:t>
            </a:r>
            <a:r>
              <a:rPr lang="en-US" sz="2400" b="1" dirty="0"/>
              <a:t>USD 1.1 million </a:t>
            </a:r>
            <a:r>
              <a:rPr lang="en-US" sz="2400" dirty="0"/>
              <a:t>(RMSE)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2601C-8AAD-214E-997F-6237E5989168}"/>
              </a:ext>
            </a:extLst>
          </p:cNvPr>
          <p:cNvSpPr txBox="1"/>
          <p:nvPr/>
        </p:nvSpPr>
        <p:spPr>
          <a:xfrm>
            <a:off x="786546" y="1627326"/>
            <a:ext cx="4851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Distribution of Salaries in Test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7EFA5-0638-5946-BF33-CE029EC923C5}"/>
              </a:ext>
            </a:extLst>
          </p:cNvPr>
          <p:cNvSpPr/>
          <p:nvPr/>
        </p:nvSpPr>
        <p:spPr>
          <a:xfrm>
            <a:off x="5864614" y="2088991"/>
            <a:ext cx="3698929" cy="219425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064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803</TotalTime>
  <Words>775</Words>
  <Application>Microsoft Macintosh PowerPoint</Application>
  <PresentationFormat>Widescreen</PresentationFormat>
  <Paragraphs>228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Comic Sans MS</vt:lpstr>
      <vt:lpstr>Courier New</vt:lpstr>
      <vt:lpstr>Trebuchet MS</vt:lpstr>
      <vt:lpstr>Wingdings</vt:lpstr>
      <vt:lpstr>Wingdings 3</vt:lpstr>
      <vt:lpstr>Facet</vt:lpstr>
      <vt:lpstr>NFL-Player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Player Evaluation</dc:title>
  <dc:creator>jhonsen djajamuliadi</dc:creator>
  <cp:lastModifiedBy>jhonsen djajamuliadi</cp:lastModifiedBy>
  <cp:revision>59</cp:revision>
  <cp:lastPrinted>2019-01-25T19:24:36Z</cp:lastPrinted>
  <dcterms:created xsi:type="dcterms:W3CDTF">2019-01-25T07:36:33Z</dcterms:created>
  <dcterms:modified xsi:type="dcterms:W3CDTF">2019-01-25T21:00:33Z</dcterms:modified>
</cp:coreProperties>
</file>