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BE3EEA-0047-49DA-9E97-CA9AAEA56661}">
  <a:tblStyle styleId="{ADBE3EEA-0047-49DA-9E97-CA9AAEA5666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19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5a4249f2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d5a4249f2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5a4249f2_2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identified focus group (10 stations), we started to look at the ideal months for your street teams to operate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recognized that April thru August have the heaviest foot-traffic, as indicated by at least 65 million riders in the 10 stations </a:t>
            </a:r>
            <a:endParaRPr/>
          </a:p>
        </p:txBody>
      </p:sp>
      <p:sp>
        <p:nvSpPr>
          <p:cNvPr id="278" name="Google Shape;278;g4d5a4249f2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5a4249f2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5a4249f2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high-volume pattern seems to be in each of the top 10 stations we focus on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5a4249f2_2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also seen that Mon-Friday have the highest volume of foot traffic, with an average of at least  450 riders across the different stations </a:t>
            </a:r>
            <a:endParaRPr/>
          </a:p>
        </p:txBody>
      </p:sp>
      <p:sp>
        <p:nvSpPr>
          <p:cNvPr id="292" name="Google Shape;292;g4d5a4249f2_2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5a4249f2_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5a4249f2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pattern of high volume of foot-traffic during the weekdays,  is also observed in each station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5a4249f2_2_2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the best hours during the day, with most foot-traffic </a:t>
            </a:r>
            <a:endParaRPr/>
          </a:p>
        </p:txBody>
      </p:sp>
      <p:sp>
        <p:nvSpPr>
          <p:cNvPr id="306" name="Google Shape;306;g4d5a4249f2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5a4249f2_2_2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data, we were also able to take a closer look of the behavior for each station,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us to make more precise recommendations regarding the target hours of the day </a:t>
            </a:r>
            <a:endParaRPr/>
          </a:p>
        </p:txBody>
      </p:sp>
      <p:sp>
        <p:nvSpPr>
          <p:cNvPr id="314" name="Google Shape;314;g4d5a4249f2_2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d5a4249f2_2_2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d5a4249f2_2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5a4249f2_2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d5a4249f2_2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5a4249f2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d5a4249f2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5a4249f2_2_2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4d5a4249f2_2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5a4249f2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4d5a4249f2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goal is to help WTWY decide at which subway stations in NYC to place canvassers, with the goal of increasing attendance for their summer gala and fundraising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d5a4249f2_2_1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5a4249f2_2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4d5a4249f2_2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5a4249f2_2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d5a4249f2_2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5a4249f2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4d5a4249f2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5a4249f2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datasets include 379 subway stations </a:t>
            </a:r>
            <a:endParaRPr/>
          </a:p>
        </p:txBody>
      </p:sp>
      <p:sp>
        <p:nvSpPr>
          <p:cNvPr id="238" name="Google Shape;238;g4d5a4249f2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5a4249f2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5a4249f2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looked at the volume of foot traffic, based on entries and exits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recognized a disproportionate amount of heavy traffic in the top stations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d5a4249f2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d5a4249f2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10 busiest station; and each have 40 million riders per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identified stations in high-income zipcodes, to target potential “generous” donors at the gala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5a4249f2_2_1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hoped that these 10 stations would target diverse set of potential attendees</a:t>
            </a:r>
            <a:endParaRPr/>
          </a:p>
        </p:txBody>
      </p:sp>
      <p:sp>
        <p:nvSpPr>
          <p:cNvPr id="266" name="Google Shape;266;g4d5a4249f2_2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4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5" name="Google Shape;165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82" name="Google Shape;182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7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8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9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66F8B">
                <a:alpha val="4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545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data.gov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1026533" y="650174"/>
            <a:ext cx="6619243" cy="26986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"/>
              <a:buNone/>
            </a:pPr>
            <a:r>
              <a:rPr lang="en" sz="3600">
                <a:latin typeface="Century"/>
                <a:ea typeface="Century"/>
                <a:cs typeface="Century"/>
                <a:sym typeface="Century"/>
              </a:rPr>
              <a:t>         </a:t>
            </a: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r>
              <a:rPr lang="en" sz="3600">
                <a:latin typeface="Century"/>
                <a:ea typeface="Century"/>
                <a:cs typeface="Century"/>
                <a:sym typeface="Century"/>
              </a:rPr>
              <a:t>     </a:t>
            </a: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br>
              <a:rPr lang="en" sz="3600">
                <a:latin typeface="Century"/>
                <a:ea typeface="Century"/>
                <a:cs typeface="Century"/>
                <a:sym typeface="Century"/>
              </a:rPr>
            </a:br>
            <a:r>
              <a:rPr lang="en" sz="3600">
                <a:latin typeface="Century"/>
                <a:ea typeface="Century"/>
                <a:cs typeface="Century"/>
                <a:sym typeface="Century"/>
              </a:rPr>
              <a:t>MTA Turnstile Data Analysis</a:t>
            </a:r>
            <a:br>
              <a:rPr lang="en" sz="5400">
                <a:latin typeface="Century"/>
                <a:ea typeface="Century"/>
                <a:cs typeface="Century"/>
                <a:sym typeface="Century"/>
              </a:rPr>
            </a:br>
            <a:br>
              <a:rPr lang="en" sz="2700">
                <a:latin typeface="Century"/>
                <a:ea typeface="Century"/>
                <a:cs typeface="Century"/>
                <a:sym typeface="Century"/>
              </a:rPr>
            </a:br>
            <a:r>
              <a:rPr lang="en" sz="2700">
                <a:latin typeface="Century"/>
                <a:ea typeface="Century"/>
                <a:cs typeface="Century"/>
                <a:sym typeface="Century"/>
              </a:rPr>
              <a:t>         </a:t>
            </a:r>
            <a:br>
              <a:rPr lang="en" sz="1900">
                <a:latin typeface="Century"/>
                <a:ea typeface="Century"/>
                <a:cs typeface="Century"/>
                <a:sym typeface="Century"/>
              </a:rPr>
            </a:br>
            <a:r>
              <a:rPr lang="en" sz="1900">
                <a:latin typeface="Century"/>
                <a:ea typeface="Century"/>
                <a:cs typeface="Century"/>
                <a:sym typeface="Century"/>
              </a:rPr>
              <a:t>              By Team JSP: Jhonsen, </a:t>
            </a:r>
            <a:r>
              <a:rPr lang="en" sz="1900">
                <a:latin typeface="Century"/>
                <a:ea typeface="Century"/>
                <a:cs typeface="Century"/>
                <a:sym typeface="Century"/>
              </a:rPr>
              <a:t>Sharmila, </a:t>
            </a:r>
            <a:r>
              <a:rPr lang="en" sz="1900">
                <a:latin typeface="Century"/>
                <a:ea typeface="Century"/>
                <a:cs typeface="Century"/>
                <a:sym typeface="Century"/>
              </a:rPr>
              <a:t>and </a:t>
            </a:r>
            <a:r>
              <a:rPr lang="en" sz="1900">
                <a:latin typeface="Century"/>
                <a:ea typeface="Century"/>
                <a:cs typeface="Century"/>
                <a:sym typeface="Century"/>
              </a:rPr>
              <a:t>Po-Yan</a:t>
            </a:r>
            <a:br>
              <a:rPr lang="en" sz="1900">
                <a:latin typeface="Century"/>
                <a:ea typeface="Century"/>
                <a:cs typeface="Century"/>
                <a:sym typeface="Century"/>
              </a:rPr>
            </a:br>
            <a:endParaRPr sz="19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1443701" y="445800"/>
            <a:ext cx="72402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Top 10 by Monthly Foot-Traffic</a:t>
            </a:r>
            <a:endParaRPr b="1" sz="2400"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75" y="1037650"/>
            <a:ext cx="6129950" cy="36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3969150" y="1324850"/>
            <a:ext cx="1953600" cy="2972400"/>
          </a:xfrm>
          <a:prstGeom prst="rect">
            <a:avLst/>
          </a:prstGeom>
          <a:solidFill>
            <a:srgbClr val="6CB1FF">
              <a:alpha val="40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2040295" y="2529640"/>
            <a:ext cx="145800" cy="15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25" y="1037300"/>
            <a:ext cx="6377999" cy="39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>
            <p:ph type="title"/>
          </p:nvPr>
        </p:nvSpPr>
        <p:spPr>
          <a:xfrm>
            <a:off x="1413525" y="445325"/>
            <a:ext cx="72402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Top 10 by Monthly Foot-Traffic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1479174" y="468075"/>
            <a:ext cx="7149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Top 10 by Weekly Foot Traffic</a:t>
            </a:r>
            <a:endParaRPr b="1" sz="2400"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25" y="1203925"/>
            <a:ext cx="5716300" cy="342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1"/>
          <p:cNvCxnSpPr/>
          <p:nvPr/>
        </p:nvCxnSpPr>
        <p:spPr>
          <a:xfrm>
            <a:off x="2108025" y="2237024"/>
            <a:ext cx="47466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175" y="1061125"/>
            <a:ext cx="3165225" cy="39565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>
            <p:ph type="title"/>
          </p:nvPr>
        </p:nvSpPr>
        <p:spPr>
          <a:xfrm>
            <a:off x="1479174" y="468075"/>
            <a:ext cx="7149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Top 10 by Weekly Foot Traffic</a:t>
            </a:r>
            <a:endParaRPr b="1" sz="2400"/>
          </a:p>
        </p:txBody>
      </p:sp>
      <p:sp>
        <p:nvSpPr>
          <p:cNvPr id="303" name="Google Shape;303;p42"/>
          <p:cNvSpPr txBox="1"/>
          <p:nvPr/>
        </p:nvSpPr>
        <p:spPr>
          <a:xfrm>
            <a:off x="5462125" y="1329125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Weekdays are best!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1413899" y="468075"/>
            <a:ext cx="7069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Top 10 by Daily Foot Traffic and Hour</a:t>
            </a:r>
            <a:endParaRPr b="1" sz="2400"/>
          </a:p>
        </p:txBody>
      </p:sp>
      <p:pic>
        <p:nvPicPr>
          <p:cNvPr id="309" name="Google Shape;309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900" y="1306200"/>
            <a:ext cx="4994700" cy="29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3758425" y="4077386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Hour</a:t>
            </a:r>
            <a:endParaRPr sz="1000"/>
          </a:p>
        </p:txBody>
      </p:sp>
      <p:cxnSp>
        <p:nvCxnSpPr>
          <p:cNvPr id="311" name="Google Shape;311;p43"/>
          <p:cNvCxnSpPr/>
          <p:nvPr/>
        </p:nvCxnSpPr>
        <p:spPr>
          <a:xfrm>
            <a:off x="2031825" y="2941031"/>
            <a:ext cx="387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458450" y="468075"/>
            <a:ext cx="7448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Top 10 by Daily Foot Traffic and Hour</a:t>
            </a:r>
            <a:endParaRPr b="1" sz="1100"/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50" y="1006550"/>
            <a:ext cx="5466351" cy="3912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3629400" y="1124450"/>
            <a:ext cx="3050400" cy="1057500"/>
          </a:xfrm>
          <a:prstGeom prst="rect">
            <a:avLst/>
          </a:prstGeom>
          <a:solidFill>
            <a:srgbClr val="6CB1FF">
              <a:alpha val="40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3629400" y="3095125"/>
            <a:ext cx="3050400" cy="779100"/>
          </a:xfrm>
          <a:prstGeom prst="rect">
            <a:avLst/>
          </a:prstGeom>
          <a:solidFill>
            <a:srgbClr val="6CB1FF">
              <a:alpha val="40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2022775" y="3640525"/>
            <a:ext cx="593400" cy="233700"/>
          </a:xfrm>
          <a:prstGeom prst="rect">
            <a:avLst/>
          </a:prstGeom>
          <a:solidFill>
            <a:srgbClr val="6CB1FF">
              <a:alpha val="40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2022775" y="1867250"/>
            <a:ext cx="593400" cy="314700"/>
          </a:xfrm>
          <a:prstGeom prst="rect">
            <a:avLst/>
          </a:prstGeom>
          <a:solidFill>
            <a:srgbClr val="6CB1FF">
              <a:alpha val="40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1438744" y="44583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Recommendation</a:t>
            </a:r>
            <a:endParaRPr b="1" sz="2400"/>
          </a:p>
        </p:txBody>
      </p:sp>
      <p:graphicFrame>
        <p:nvGraphicFramePr>
          <p:cNvPr id="327" name="Google Shape;327;p45"/>
          <p:cNvGraphicFramePr/>
          <p:nvPr/>
        </p:nvGraphicFramePr>
        <p:xfrm>
          <a:off x="1471908" y="959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{ADBE3EEA-0047-49DA-9E97-CA9AAEA56661}</a:tableStyleId>
              </a:tblPr>
              <a:tblGrid>
                <a:gridCol w="2355750"/>
                <a:gridCol w="1355625"/>
                <a:gridCol w="1327100"/>
                <a:gridCol w="2001975"/>
              </a:tblGrid>
              <a:tr h="25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Station Name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Month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Day/Time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31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34 St- Penn Station 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rowSpan="10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April</a:t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May </a:t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June</a:t>
                      </a:r>
                      <a:endParaRPr sz="1200"/>
                    </a:p>
                  </a:txBody>
                  <a:tcPr marT="34300" marB="34300" marR="68600" marL="68600"/>
                </a:tc>
                <a:tc rowSpan="10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Weekdays</a:t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8am- 11pm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5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Grand Central- 42 Station 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8am- 11pm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8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34 St- Herald Station 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8am- 11pm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8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14 St- Union Square 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8am- 1am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4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Times Square- 42 Station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8am- 1am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23 ST  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10am-11pm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Fulton ST  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4pm- 9pm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42 St- Port Authority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8am- 2am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86 St 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9am- 11pm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  <a:tr h="3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125 St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8am - 9pm</a:t>
                      </a:r>
                      <a:endParaRPr sz="12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328" name="Google Shape;328;p45"/>
          <p:cNvSpPr txBox="1"/>
          <p:nvPr/>
        </p:nvSpPr>
        <p:spPr>
          <a:xfrm>
            <a:off x="5781900" y="4687025"/>
            <a:ext cx="336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Median Income &gt; $100K</a:t>
            </a:r>
            <a:endParaRPr sz="11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1499369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3000"/>
              <a:t>Future Work</a:t>
            </a:r>
            <a:endParaRPr b="1" sz="3000"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1499375" y="1171175"/>
            <a:ext cx="70287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More refined data cleaning e.g. better outlier identification per subway station</a:t>
            </a:r>
            <a:endParaRPr sz="18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Expand the MTA data set to include more years into analysis to account for variances</a:t>
            </a:r>
            <a:endParaRPr sz="18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Extra data sources</a:t>
            </a:r>
            <a:endParaRPr sz="1800"/>
          </a:p>
          <a:p>
            <a:pPr indent="-254000" lvl="1" marL="5588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Consider demographics data such as Education attainment, Industry etc. </a:t>
            </a:r>
            <a:endParaRPr sz="1800"/>
          </a:p>
          <a:p>
            <a:pPr indent="-254000" lvl="1" marL="5588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Consider Technology companies geographical locations</a:t>
            </a:r>
            <a:endParaRPr sz="1800"/>
          </a:p>
          <a:p>
            <a:pPr indent="-254000" lvl="1" marL="5588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Align with events targeting Technology and Women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2734719" y="1686708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 </a:t>
            </a:r>
            <a:r>
              <a:rPr lang="en" sz="6000"/>
              <a:t>Q &amp; A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1443694" y="4346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lang="en" sz="2400"/>
              <a:t>Appendix</a:t>
            </a:r>
            <a:endParaRPr sz="2400"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1353584" y="1331275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540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Data Sources</a:t>
            </a:r>
            <a:endParaRPr sz="1800"/>
          </a:p>
          <a:p>
            <a:pPr indent="-165100" lvl="0" marL="2540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NYC MTA Turnstile Data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https://www.data.gov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Census Data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https://factfinder.census.gov/faces/nav/jsf/pages/index.xhtml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Subway Station Names and their Geocodes - https://data.cityofnewyork.us/Transportation/Subway-Stations/arq3-7z49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332369" y="44580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"/>
              <a:buNone/>
            </a:pPr>
            <a:r>
              <a:rPr b="1" lang="en" sz="2400"/>
              <a:t>Project Goal</a:t>
            </a:r>
            <a:endParaRPr b="1" sz="2400"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1443700" y="1539700"/>
            <a:ext cx="7017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 sz="2100"/>
              <a:t>WomenTechWomenYes(WTWY) has a </a:t>
            </a:r>
            <a:r>
              <a:rPr b="1" i="1" lang="en" sz="2100"/>
              <a:t>annual gala</a:t>
            </a:r>
            <a:r>
              <a:rPr i="1" lang="en" sz="2100"/>
              <a:t> every summer and would like to leverage data analytics to optimize the </a:t>
            </a:r>
            <a:r>
              <a:rPr b="1" i="1" lang="en" sz="2100" u="sng"/>
              <a:t>placement of their street teams</a:t>
            </a:r>
            <a:r>
              <a:rPr i="1" lang="en" sz="2100"/>
              <a:t> to maximize data collection from the contacts.  </a:t>
            </a:r>
            <a:endParaRPr i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330200" y="451078"/>
            <a:ext cx="6683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Methodology</a:t>
            </a:r>
            <a:endParaRPr b="1" sz="2400"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317150" y="1062174"/>
            <a:ext cx="67098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Data Sources</a:t>
            </a:r>
            <a:endParaRPr sz="18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" sz="1800"/>
              <a:t>Downloaded </a:t>
            </a:r>
            <a:r>
              <a:rPr b="1" lang="en" sz="1800"/>
              <a:t>MTA Turnstile</a:t>
            </a:r>
            <a:r>
              <a:rPr lang="en" sz="1800"/>
              <a:t> and Income data from relevant sources* for 2018</a:t>
            </a:r>
            <a:endParaRPr sz="18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" sz="1800"/>
              <a:t>Grabbed the </a:t>
            </a:r>
            <a:r>
              <a:rPr i="1" lang="en" sz="1800" u="sng"/>
              <a:t>Median Income</a:t>
            </a:r>
            <a:r>
              <a:rPr lang="en" sz="1800"/>
              <a:t> for</a:t>
            </a:r>
            <a:r>
              <a:rPr i="1" lang="en" sz="1800"/>
              <a:t> </a:t>
            </a:r>
            <a:r>
              <a:rPr i="1" lang="en" sz="1800"/>
              <a:t>Zip Codes</a:t>
            </a:r>
            <a:r>
              <a:rPr lang="en" sz="1800"/>
              <a:t> in NYC from </a:t>
            </a:r>
            <a:r>
              <a:rPr b="1" lang="en" sz="1800"/>
              <a:t>Census data</a:t>
            </a:r>
            <a:r>
              <a:rPr lang="en" sz="1800"/>
              <a:t> for 2017</a:t>
            </a:r>
            <a:endParaRPr sz="18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" sz="1800"/>
              <a:t>Get a list of NYC MTA Subway Stations with names and corresponding </a:t>
            </a:r>
            <a:r>
              <a:rPr i="1" lang="en" sz="1800" u="sng"/>
              <a:t>geocodes</a:t>
            </a:r>
            <a:r>
              <a:rPr lang="en" sz="1800"/>
              <a:t> </a:t>
            </a:r>
            <a:endParaRPr sz="18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" sz="1800"/>
              <a:t>Used </a:t>
            </a:r>
            <a:r>
              <a:rPr b="1" lang="en" sz="1800"/>
              <a:t>Google API</a:t>
            </a:r>
            <a:r>
              <a:rPr lang="en" sz="1800"/>
              <a:t> to find </a:t>
            </a:r>
            <a:r>
              <a:rPr i="1" lang="en" sz="1800"/>
              <a:t>Zip Codes</a:t>
            </a:r>
            <a:r>
              <a:rPr lang="en" sz="1800"/>
              <a:t> for the corresponding </a:t>
            </a:r>
            <a:r>
              <a:rPr i="1" lang="en" sz="1800" u="sng"/>
              <a:t>geocodes</a:t>
            </a:r>
            <a:endParaRPr i="1" sz="1800" u="sng"/>
          </a:p>
          <a:p>
            <a:pPr indent="-114300" lvl="2" marL="863600" rtl="0" algn="l"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400"/>
          </a:p>
          <a:p>
            <a:pPr indent="0" lvl="0" marL="63500" rtl="0" algn="l"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rPr lang="en"/>
              <a:t>* web.mta.info, American Census data and NYC Transportation Data</a:t>
            </a:r>
            <a:endParaRPr/>
          </a:p>
          <a:p>
            <a:pPr indent="-190500" lvl="0" marL="254000" rtl="0" algn="l"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354625" y="465953"/>
            <a:ext cx="6683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lang="en" sz="2400"/>
              <a:t>Methodology (Cont’d)</a:t>
            </a:r>
            <a:br>
              <a:rPr b="1" lang="en" sz="2400"/>
            </a:br>
            <a:r>
              <a:rPr b="1" lang="en" sz="2400"/>
              <a:t>																</a:t>
            </a:r>
            <a:endParaRPr b="1" sz="2400"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427025" y="957875"/>
            <a:ext cx="7449900" cy="4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Cleaning 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Formatting</a:t>
            </a:r>
            <a:endParaRPr sz="14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Renamed the columns; striped leading and trailing whitespaces from the column names </a:t>
            </a:r>
            <a:endParaRPr sz="14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Formatted </a:t>
            </a:r>
            <a:r>
              <a:rPr b="1" lang="en" sz="1400"/>
              <a:t>date</a:t>
            </a:r>
            <a:r>
              <a:rPr lang="en" sz="1400"/>
              <a:t> and </a:t>
            </a:r>
            <a:r>
              <a:rPr b="1" lang="en" sz="1400"/>
              <a:t>time</a:t>
            </a:r>
            <a:r>
              <a:rPr lang="en" sz="1400"/>
              <a:t> </a:t>
            </a:r>
            <a:endParaRPr sz="1400"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Used </a:t>
            </a:r>
            <a:r>
              <a:rPr i="1" lang="en" sz="1400"/>
              <a:t>Unit and SCP</a:t>
            </a:r>
            <a:r>
              <a:rPr lang="en" sz="1400"/>
              <a:t> variables as the key to identify each MTA turnstile data; </a:t>
            </a:r>
            <a:r>
              <a:rPr lang="en" sz="1400" u="sng"/>
              <a:t>removed duplicates</a:t>
            </a:r>
            <a:r>
              <a:rPr lang="en" sz="1400"/>
              <a:t>; </a:t>
            </a:r>
            <a:r>
              <a:rPr lang="en" sz="1400" u="sng"/>
              <a:t>sorted</a:t>
            </a:r>
            <a:r>
              <a:rPr lang="en" sz="1400"/>
              <a:t> the records based on Unit, SCP, Date and Time; </a:t>
            </a:r>
            <a:r>
              <a:rPr lang="en" sz="1400" u="sng"/>
              <a:t>computed the delta</a:t>
            </a:r>
            <a:r>
              <a:rPr lang="en" sz="1400"/>
              <a:t> between the cumulative Entries and Exits </a:t>
            </a:r>
            <a:endParaRPr sz="1400"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Outliers</a:t>
            </a:r>
            <a:endParaRPr sz="14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/>
              <a:t>Eliminated device counts over 5000 for each turnstile</a:t>
            </a:r>
            <a:endParaRPr sz="14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Char char="•"/>
            </a:pPr>
            <a:r>
              <a:rPr lang="en" sz="1400" u="sng"/>
              <a:t>Removed zeros</a:t>
            </a:r>
            <a:r>
              <a:rPr lang="en" sz="1400"/>
              <a:t> and</a:t>
            </a:r>
            <a:r>
              <a:rPr lang="en" sz="1400" u="sng"/>
              <a:t> negative values</a:t>
            </a:r>
            <a:r>
              <a:rPr lang="en" sz="1400"/>
              <a:t> from the Entries and Exit counts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Tools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3"/>
          <p:cNvGraphicFramePr/>
          <p:nvPr/>
        </p:nvGraphicFramePr>
        <p:xfrm>
          <a:off x="2137311" y="4425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{ADBE3EEA-0047-49DA-9E97-CA9AAEA56661}</a:tableStyleId>
              </a:tblPr>
              <a:tblGrid>
                <a:gridCol w="2559175"/>
                <a:gridCol w="2559175"/>
              </a:tblGrid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Data Analysis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Visualization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Pandas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Seaborn and Matplotlib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1524794" y="44580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Century Gothic"/>
              <a:buNone/>
            </a:pPr>
            <a:r>
              <a:rPr b="1" lang="en" sz="2400"/>
              <a:t>Results </a:t>
            </a:r>
            <a:br>
              <a:rPr b="1" lang="en" sz="2400"/>
            </a:br>
            <a:endParaRPr b="1" sz="2400"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1511751" y="131255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Top 10 Subway Stations by annual foot traffic volume for 2018</a:t>
            </a:r>
            <a:endParaRPr sz="22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Monthly pattern (which months are best)</a:t>
            </a:r>
            <a:endParaRPr sz="22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Weekly pattern (which day of the week)</a:t>
            </a:r>
            <a:endParaRPr sz="2200"/>
          </a:p>
          <a:p>
            <a:pPr indent="-177800" lvl="2" marL="863600" rtl="0" algn="l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Daily pattern (time)</a:t>
            </a:r>
            <a:endParaRPr sz="22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4555125" y="1292675"/>
            <a:ext cx="3847800" cy="3638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1425499" y="224750"/>
            <a:ext cx="6552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lang="en" sz="2400"/>
              <a:t>Selecting Best Subway Locations</a:t>
            </a:r>
            <a:endParaRPr b="1" sz="2400"/>
          </a:p>
        </p:txBody>
      </p:sp>
      <p:pic>
        <p:nvPicPr>
          <p:cNvPr id="242" name="Google Shape;24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314" l="8902" r="40515" t="18874"/>
          <a:stretch/>
        </p:blipFill>
        <p:spPr>
          <a:xfrm>
            <a:off x="4664775" y="1709275"/>
            <a:ext cx="3654600" cy="27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idx="2" type="body"/>
          </p:nvPr>
        </p:nvSpPr>
        <p:spPr>
          <a:xfrm>
            <a:off x="1425500" y="1214775"/>
            <a:ext cx="2441700" cy="322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</a:rPr>
              <a:t>Initial</a:t>
            </a:r>
            <a:r>
              <a:rPr lang="en" sz="2000">
                <a:solidFill>
                  <a:srgbClr val="FFFFFF"/>
                </a:solidFill>
              </a:rPr>
              <a:t> Dataset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(379 stations)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4955075" y="1090271"/>
            <a:ext cx="2967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Subway Stations in NYC</a:t>
            </a:r>
            <a:endParaRPr b="1"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399" y="4489374"/>
            <a:ext cx="338328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638" y="4489374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9723" y="4489374"/>
            <a:ext cx="38404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1347574" y="124600"/>
            <a:ext cx="6552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lang="en" sz="2400"/>
              <a:t>Selecting Best Subway Locations</a:t>
            </a:r>
            <a:endParaRPr b="1" sz="2400"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50" y="1012650"/>
            <a:ext cx="3421850" cy="38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2866275" y="4612114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Volume (x100 mil)</a:t>
            </a:r>
            <a:r>
              <a:rPr lang="en"/>
              <a:t> 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5185850" y="1012650"/>
            <a:ext cx="31497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Based on Entries and Exit Counts </a:t>
            </a:r>
            <a:r>
              <a:rPr b="1" lang="en" sz="2000">
                <a:solidFill>
                  <a:srgbClr val="FFFFFF"/>
                </a:solidFill>
              </a:rPr>
              <a:t>“Foot-Traffic”</a:t>
            </a:r>
            <a:endParaRPr b="1"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00" y="1079950"/>
            <a:ext cx="2976751" cy="37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type="title"/>
          </p:nvPr>
        </p:nvSpPr>
        <p:spPr>
          <a:xfrm>
            <a:off x="1369849" y="191375"/>
            <a:ext cx="6552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lang="en" sz="2400"/>
              <a:t>Top 10 Most Busiest</a:t>
            </a:r>
            <a:r>
              <a:rPr b="1" lang="en" sz="2400"/>
              <a:t> Subways</a:t>
            </a:r>
            <a:endParaRPr b="1" sz="2400"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4805924" y="1079942"/>
            <a:ext cx="35550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34 St- Penn Station *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Grand Central- 42 Station *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34 St- Herald Station 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14 St- Union Square *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Times Square- 42 Station</a:t>
            </a:r>
            <a:endParaRPr sz="18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23 ST  *</a:t>
            </a:r>
            <a:endParaRPr sz="18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Fulton ST  *</a:t>
            </a:r>
            <a:endParaRPr sz="18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42 St- Port Authority</a:t>
            </a:r>
            <a:endParaRPr sz="18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86 St *</a:t>
            </a:r>
            <a:endParaRPr sz="18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125 St</a:t>
            </a:r>
            <a:endParaRPr sz="1800"/>
          </a:p>
        </p:txBody>
      </p:sp>
      <p:sp>
        <p:nvSpPr>
          <p:cNvPr id="263" name="Google Shape;263;p37"/>
          <p:cNvSpPr txBox="1"/>
          <p:nvPr/>
        </p:nvSpPr>
        <p:spPr>
          <a:xfrm>
            <a:off x="6590800" y="4608925"/>
            <a:ext cx="2243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Median Income &gt; $100K</a:t>
            </a:r>
            <a:endParaRPr sz="11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/>
          <p:nvPr/>
        </p:nvSpPr>
        <p:spPr>
          <a:xfrm>
            <a:off x="5069875" y="1314975"/>
            <a:ext cx="3379200" cy="3638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058" l="9212" r="47918" t="24221"/>
          <a:stretch/>
        </p:blipFill>
        <p:spPr>
          <a:xfrm>
            <a:off x="5209775" y="1727700"/>
            <a:ext cx="3095400" cy="2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5285975" y="1144221"/>
            <a:ext cx="2967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Subway Stations in NYC</a:t>
            </a:r>
            <a:endParaRPr b="1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849" y="4511674"/>
            <a:ext cx="338328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088" y="4511674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173" y="4511674"/>
            <a:ext cx="38404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>
            <p:ph type="title"/>
          </p:nvPr>
        </p:nvSpPr>
        <p:spPr>
          <a:xfrm>
            <a:off x="1295549" y="128775"/>
            <a:ext cx="6552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lang="en" sz="3000"/>
              <a:t>Top 10 Most Busiest Subways</a:t>
            </a:r>
            <a:endParaRPr b="1" sz="3000"/>
          </a:p>
        </p:txBody>
      </p:sp>
      <p:sp>
        <p:nvSpPr>
          <p:cNvPr id="275" name="Google Shape;275;p38"/>
          <p:cNvSpPr txBox="1"/>
          <p:nvPr>
            <p:ph idx="4294967295" type="body"/>
          </p:nvPr>
        </p:nvSpPr>
        <p:spPr>
          <a:xfrm>
            <a:off x="1295550" y="1842925"/>
            <a:ext cx="3497100" cy="174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Dispersed around different boroughs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