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0" r:id="rId2"/>
    <p:sldId id="283" r:id="rId3"/>
    <p:sldId id="261" r:id="rId4"/>
    <p:sldId id="262" r:id="rId5"/>
    <p:sldId id="284" r:id="rId6"/>
    <p:sldId id="275" r:id="rId7"/>
    <p:sldId id="285" r:id="rId8"/>
    <p:sldId id="292" r:id="rId9"/>
    <p:sldId id="267" r:id="rId10"/>
    <p:sldId id="272" r:id="rId11"/>
    <p:sldId id="291" r:id="rId12"/>
    <p:sldId id="264" r:id="rId13"/>
    <p:sldId id="259" r:id="rId14"/>
    <p:sldId id="290" r:id="rId15"/>
    <p:sldId id="263" r:id="rId16"/>
    <p:sldId id="281" r:id="rId17"/>
    <p:sldId id="282" r:id="rId18"/>
    <p:sldId id="277" r:id="rId19"/>
    <p:sldId id="268" r:id="rId20"/>
    <p:sldId id="280" r:id="rId21"/>
    <p:sldId id="265" r:id="rId22"/>
    <p:sldId id="266" r:id="rId23"/>
    <p:sldId id="270" r:id="rId24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9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E96BC-CA0C-4B4E-A0D5-346BBC798358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735C-5939-47DA-A9D8-8005B4C79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AAE79-6CEB-4011-9700-1D4DE2E82E2A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EC4275E-EEEB-4954-926C-0296487AEA28}" type="datetime1">
              <a:rPr lang="ko-KR" altLang="en-US" smtClean="0">
                <a:solidFill>
                  <a:prstClr val="black"/>
                </a:solidFill>
              </a:rPr>
              <a:pPr/>
              <a:t>2017-12-20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Architect &amp; R&amp;D Planner's Guide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Analytics Platform V1.0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724421"/>
            <a:ext cx="7429500" cy="2043113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859610"/>
            <a:ext cx="74295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43263" y="3784475"/>
            <a:ext cx="743044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그림 9" descr="SK주식회사_C&amp;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02" y="576514"/>
            <a:ext cx="1385561" cy="8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 userDrawn="1"/>
        </p:nvSpPr>
        <p:spPr bwMode="auto">
          <a:xfrm>
            <a:off x="4295328" y="6103019"/>
            <a:ext cx="1326308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endParaRPr lang="ko-KR" altLang="en-US" sz="15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243263" y="1715043"/>
            <a:ext cx="743044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500" cy="4506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286232"/>
          </a:xfrm>
        </p:spPr>
        <p:txBody>
          <a:bodyPr wrap="square" lIns="0" rIns="0" anchor="t">
            <a:spAutoFit/>
          </a:bodyPr>
          <a:lstStyle>
            <a:lvl1pPr marL="0" indent="0" latinLnBrk="0"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0FE-A5FF-490D-9269-022852E01F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500" cy="4506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94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, 메세지,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1628800"/>
            <a:ext cx="9361039" cy="4608513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idx="14"/>
          </p:nvPr>
        </p:nvSpPr>
        <p:spPr>
          <a:xfrm>
            <a:off x="272976" y="836712"/>
            <a:ext cx="9340171" cy="57606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0" y="646977"/>
            <a:ext cx="9906000" cy="45719"/>
          </a:xfrm>
          <a:prstGeom prst="rect">
            <a:avLst/>
          </a:prstGeom>
          <a:solidFill>
            <a:schemeClr val="bg1"/>
          </a:solidFill>
          <a:ln w="6350" cmpd="dbl">
            <a:noFill/>
          </a:ln>
          <a:effectLst>
            <a:outerShdw blurRad="76200" dist="254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1" tIns="44700" rIns="89401" bIns="44700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307151" y="91776"/>
            <a:ext cx="9038337" cy="45960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00472" y="87578"/>
            <a:ext cx="0" cy="468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4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/>
          <p:cNvSpPr>
            <a:spLocks noGrp="1"/>
          </p:cNvSpPr>
          <p:nvPr>
            <p:ph type="body" idx="14"/>
          </p:nvPr>
        </p:nvSpPr>
        <p:spPr>
          <a:xfrm>
            <a:off x="272480" y="836712"/>
            <a:ext cx="9361039" cy="57606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0" y="646977"/>
            <a:ext cx="9906000" cy="45719"/>
          </a:xfrm>
          <a:prstGeom prst="rect">
            <a:avLst/>
          </a:prstGeom>
          <a:solidFill>
            <a:schemeClr val="bg1"/>
          </a:solidFill>
          <a:ln w="6350" cmpd="dbl">
            <a:noFill/>
          </a:ln>
          <a:effectLst>
            <a:outerShdw blurRad="76200" dist="254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1" tIns="44700" rIns="89401" bIns="44700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307151" y="91776"/>
            <a:ext cx="9038337" cy="45960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00472" y="87578"/>
            <a:ext cx="0" cy="468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1038" y="1630280"/>
            <a:ext cx="8543925" cy="4386263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l"/>
              <a:defRPr/>
            </a:lvl1pPr>
            <a:lvl2pPr marL="540000">
              <a:defRPr/>
            </a:lvl2pPr>
            <a:lvl3pPr marL="828000">
              <a:defRPr/>
            </a:lvl3pPr>
            <a:lvl4pPr marL="1116000"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16345" y="6591300"/>
            <a:ext cx="2228850" cy="168275"/>
          </a:xfrm>
        </p:spPr>
        <p:txBody>
          <a:bodyPr/>
          <a:lstStyle/>
          <a:p>
            <a:fld id="{5F6F3E7B-86BE-4EEC-B8E3-81DEF0E1E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591300"/>
            <a:ext cx="3343275" cy="16827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20701" y="6591300"/>
            <a:ext cx="2228850" cy="168275"/>
          </a:xfrm>
        </p:spPr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499" cy="4506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500" cy="4506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286232"/>
          </a:xfrm>
        </p:spPr>
        <p:txBody>
          <a:bodyPr wrap="square" lIns="0" rIns="0" anchor="t">
            <a:spAutoFit/>
          </a:bodyPr>
          <a:lstStyle>
            <a:lvl1pPr marL="0" indent="0" latinLnBrk="0"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10FE-A5FF-490D-9269-022852E01F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500" cy="4506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, 메세지,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1628800"/>
            <a:ext cx="9361039" cy="4608513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idx="14"/>
          </p:nvPr>
        </p:nvSpPr>
        <p:spPr>
          <a:xfrm>
            <a:off x="272976" y="836712"/>
            <a:ext cx="9340171" cy="57606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0" y="646977"/>
            <a:ext cx="9906000" cy="45719"/>
          </a:xfrm>
          <a:prstGeom prst="rect">
            <a:avLst/>
          </a:prstGeom>
          <a:solidFill>
            <a:schemeClr val="bg1"/>
          </a:solidFill>
          <a:ln w="6350" cmpd="dbl">
            <a:noFill/>
          </a:ln>
          <a:effectLst>
            <a:outerShdw blurRad="76200" dist="254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1" tIns="44700" rIns="89401" bIns="44700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307151" y="91776"/>
            <a:ext cx="9038337" cy="45960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00472" y="87578"/>
            <a:ext cx="0" cy="468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/>
          <p:cNvSpPr>
            <a:spLocks noGrp="1"/>
          </p:cNvSpPr>
          <p:nvPr>
            <p:ph type="body" idx="14"/>
          </p:nvPr>
        </p:nvSpPr>
        <p:spPr>
          <a:xfrm>
            <a:off x="272480" y="836712"/>
            <a:ext cx="9361039" cy="57606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7004" indent="0">
              <a:buNone/>
              <a:defRPr sz="1900" b="1"/>
            </a:lvl2pPr>
            <a:lvl3pPr marL="894007" indent="0">
              <a:buNone/>
              <a:defRPr sz="1800" b="1"/>
            </a:lvl3pPr>
            <a:lvl4pPr marL="1341011" indent="0">
              <a:buNone/>
              <a:defRPr sz="1600" b="1"/>
            </a:lvl4pPr>
            <a:lvl5pPr marL="1788014" indent="0">
              <a:buNone/>
              <a:defRPr sz="1600" b="1"/>
            </a:lvl5pPr>
            <a:lvl6pPr marL="2235018" indent="0">
              <a:buNone/>
              <a:defRPr sz="1600" b="1"/>
            </a:lvl6pPr>
            <a:lvl7pPr marL="2682021" indent="0">
              <a:buNone/>
              <a:defRPr sz="1600" b="1"/>
            </a:lvl7pPr>
            <a:lvl8pPr marL="3129025" indent="0">
              <a:buNone/>
              <a:defRPr sz="1600" b="1"/>
            </a:lvl8pPr>
            <a:lvl9pPr marL="3576028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0" y="646977"/>
            <a:ext cx="9906000" cy="45719"/>
          </a:xfrm>
          <a:prstGeom prst="rect">
            <a:avLst/>
          </a:prstGeom>
          <a:solidFill>
            <a:schemeClr val="bg1"/>
          </a:solidFill>
          <a:ln w="6350" cmpd="dbl">
            <a:noFill/>
          </a:ln>
          <a:effectLst>
            <a:outerShdw blurRad="76200" dist="254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01" tIns="44700" rIns="89401" bIns="44700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307151" y="91776"/>
            <a:ext cx="9038337" cy="45960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00472" y="87578"/>
            <a:ext cx="0" cy="468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98A1-D306-4F97-819B-D8330CC1B4C9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9611-B573-4414-9DE4-29B6371E3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2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1038" y="1630280"/>
            <a:ext cx="8543925" cy="4386263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l"/>
              <a:defRPr/>
            </a:lvl1pPr>
            <a:lvl2pPr marL="540000">
              <a:defRPr/>
            </a:lvl2pPr>
            <a:lvl3pPr marL="828000">
              <a:defRPr/>
            </a:lvl3pPr>
            <a:lvl4pPr marL="1116000"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16345" y="6591300"/>
            <a:ext cx="2228850" cy="168275"/>
          </a:xfrm>
        </p:spPr>
        <p:txBody>
          <a:bodyPr/>
          <a:lstStyle/>
          <a:p>
            <a:fld id="{5F6F3E7B-86BE-4EEC-B8E3-81DEF0E1E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591300"/>
            <a:ext cx="3343275" cy="16827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20701" y="6591300"/>
            <a:ext cx="2228850" cy="168275"/>
          </a:xfrm>
        </p:spPr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61926"/>
            <a:ext cx="9080499" cy="4506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97888" y="177054"/>
            <a:ext cx="94690" cy="448235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3700" y="625289"/>
            <a:ext cx="91821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9481110" y="6591299"/>
            <a:ext cx="94690" cy="169069"/>
          </a:xfrm>
          <a:prstGeom prst="rect">
            <a:avLst/>
          </a:prstGeom>
          <a:solidFill>
            <a:srgbClr val="C8E4DF"/>
          </a:solidFill>
          <a:ln>
            <a:solidFill>
              <a:srgbClr val="C8E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93700" y="6590946"/>
            <a:ext cx="91821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45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138518"/>
            <a:ext cx="8543925" cy="503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6345" y="6591301"/>
            <a:ext cx="222885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6E04-00FA-4E68-96CE-4E344773FD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591301"/>
            <a:ext cx="334327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0701" y="6591301"/>
            <a:ext cx="222885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cha.com/legal/open-source-faq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Skytale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개선기회 도출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Nuriggumsoft</a:t>
            </a:r>
            <a:r>
              <a:rPr lang="en-US" altLang="ko-KR" dirty="0" smtClean="0"/>
              <a:t>, Inc.</a:t>
            </a:r>
            <a:endParaRPr lang="en-US" altLang="ko-KR" dirty="0"/>
          </a:p>
          <a:p>
            <a:r>
              <a:rPr lang="en-US" altLang="ko-KR" sz="2000" dirty="0" smtClean="0"/>
              <a:t>Dec. 21, 2017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64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Erase Code </a:t>
            </a:r>
            <a:r>
              <a:rPr lang="ko-KR" altLang="en-US" dirty="0" smtClean="0"/>
              <a:t>등 운영관리 방안이 수립되어 있지 않음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988840"/>
            <a:ext cx="8579321" cy="409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2520" y="1268760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Capacity Used: [82.82%, 54.6 GB], Capacity Total: [65.9 GB], path=/</a:t>
            </a:r>
            <a:r>
              <a:rPr lang="en-US" altLang="ko-KR" sz="1050" dirty="0" err="1"/>
              <a:t>usr</a:t>
            </a:r>
            <a:r>
              <a:rPr lang="en-US" altLang="ko-KR" sz="1050" dirty="0"/>
              <a:t>/</a:t>
            </a:r>
            <a:r>
              <a:rPr lang="en-US" altLang="ko-KR" sz="1050" dirty="0" err="1"/>
              <a:t>hdp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62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필수적</a:t>
            </a:r>
            <a:r>
              <a:rPr lang="ko-KR" altLang="en-US" dirty="0"/>
              <a:t>인</a:t>
            </a:r>
            <a:r>
              <a:rPr lang="ko-KR" altLang="en-US" dirty="0" smtClean="0"/>
              <a:t> 관리용 </a:t>
            </a:r>
            <a:r>
              <a:rPr lang="en-US" altLang="ko-KR" dirty="0" smtClean="0"/>
              <a:t>Web UI </a:t>
            </a:r>
            <a:r>
              <a:rPr lang="ko-KR" altLang="en-US" dirty="0" smtClean="0"/>
              <a:t>접근이 불가하며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 로그 관리도 되어 있지 않음 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760"/>
            <a:ext cx="9258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3" y="3663305"/>
            <a:ext cx="9258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04024"/>
              </p:ext>
            </p:extLst>
          </p:nvPr>
        </p:nvGraphicFramePr>
        <p:xfrm>
          <a:off x="344488" y="1052736"/>
          <a:ext cx="9361040" cy="5446477"/>
        </p:xfrm>
        <a:graphic>
          <a:graphicData uri="http://schemas.openxmlformats.org/drawingml/2006/table">
            <a:tbl>
              <a:tblPr/>
              <a:tblGrid>
                <a:gridCol w="729080"/>
                <a:gridCol w="639072"/>
                <a:gridCol w="576680"/>
                <a:gridCol w="7416208"/>
              </a:tblGrid>
              <a:tr h="50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dirty="0">
                          <a:effectLst/>
                        </a:rPr>
                        <a:t>Service</a:t>
                      </a:r>
                    </a:p>
                  </a:txBody>
                  <a:tcPr marL="8940" marR="8940" marT="8940" marB="89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dirty="0">
                          <a:effectLst/>
                        </a:rPr>
                        <a:t>Version</a:t>
                      </a:r>
                    </a:p>
                  </a:txBody>
                  <a:tcPr marL="8940" marR="8940" marT="8940" marB="89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dirty="0">
                          <a:effectLst/>
                        </a:rPr>
                        <a:t>Status</a:t>
                      </a:r>
                    </a:p>
                  </a:txBody>
                  <a:tcPr marL="8940" marR="8940" marT="8940" marB="89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dirty="0">
                          <a:effectLst/>
                        </a:rPr>
                        <a:t>Description</a:t>
                      </a:r>
                    </a:p>
                  </a:txBody>
                  <a:tcPr marL="8940" marR="8940" marT="8940" marB="894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HDFS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2.7.1.2.4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Apache Hadoop Distributed File System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YARN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2.7.1.2.4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Apache Hadoop NextGen MapReduce (YARN)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MapReduce2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2.7.1.2.4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Apache Hadoop NextGen MapReduce (YARN)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880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Tez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0.7.0.2.4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 dirty="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Tez is the next generation Hadoop Query Processing framework written on top of YARN.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Hive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1.2.1.2.4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Data warehouse system for ad-hoc queries &amp; analysis of large datasets and table &amp; storage management service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HBase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1.1.2.2.4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 Non-relational distributed database, plus Phoenix, a high performance SQL layer for low latency applications.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Pig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0.15.0.2.4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Scripting platform for analyzing large datasets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Sqoop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1.4.6.2.4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Tool for transferring bulk data between Apache Hadoop and structured data stores such as relational databases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3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Oozie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4.2.0.2.4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System for workflow coordination and execution of Apache Hadoop jobs. This also includes the installation of the optional Oozie Web Console which relies on and will install the </a:t>
                      </a:r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ExtJS</a:t>
                      </a:r>
                      <a:r>
                        <a:rPr lang="en-US" sz="800">
                          <a:effectLst/>
                        </a:rPr>
                        <a:t> Library.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6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ZooKeeper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3.4.6.2.4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Centralized service which provides highly reliable distributed coordination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Falcon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0.6.1.2.4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Data management and processing platform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Storm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0.10.0.2.4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Apache Hadoop Stream processing framework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Flume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1.5.2.2.4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 distributed service for collecting, aggregating, and moving large amounts of streaming data into HDFS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6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Accumulo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1.7.0.2.4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Robust, scalable, high performance distributed key/value store.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Ambari Infra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0.1.0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Core shared service used by Ambari managed components.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Ambari Metrics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0.1.0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 system for metrics collection that provides storage and retrieval capability for metrics collected from the cluster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Atlas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0.5.0.2.4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Atlas Metadata and Governance platform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443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Kafka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0.9.0.2.4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 high-throughput distributed messaging system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0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Knox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0.6.0.2.4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Provides a single point of authentication and access for Apache Hadoop services in a cluster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09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Log Search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0.5.0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</a:rPr>
                        <a:t>Add Service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Log aggregation, analysis, and visualization for Ambari managed services. This service is </a:t>
                      </a:r>
                      <a:r>
                        <a:rPr lang="en-US" sz="800" b="1">
                          <a:effectLst/>
                        </a:rPr>
                        <a:t>Technical Preview</a:t>
                      </a:r>
                      <a:r>
                        <a:rPr lang="en-US" sz="800">
                          <a:effectLst/>
                        </a:rPr>
                        <a:t>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Ranger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0.5.0.2.4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</a:rPr>
                        <a:t>Add Service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Comprehensive security for Hadoop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Ranger KMS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0.5.0.2.4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</a:rPr>
                        <a:t>Add Service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Key Management Server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9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SmartSense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1.3.0.0-22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</a:rPr>
                        <a:t>Add Service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SmartSense - Hortonworks SmartSense Tool (HST) helps quickly gather configuration, metrics, logs from common HDP services that aids to quickly troubleshoot support cases and receive cluster-specific recommendations.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6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Spark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1.6.x.2.4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Apache Spark is a fast and general engine for large-scale data processing.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Kerberos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1.10.3-10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0088CC"/>
                          </a:solidFill>
                          <a:effectLst/>
                        </a:rPr>
                        <a:t>Add Service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A computer network authentication protocol which works on the basis of 'tickets' to allow nodes communicating over a non-secure network to prove their identity to one another in a secure manner.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09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Mahout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0.9.0.2.4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Project of the Apache Software Foundation to produce free implementations of distributed or otherwise scalable machine learning algorithms focused primarily in the areas of collaborative filtering, clustering and classification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0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Slider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0.80.0.2.4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Installed</a:t>
                      </a:r>
                      <a:endParaRPr lang="en-US" sz="800">
                        <a:effectLst/>
                      </a:endParaRP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A framework for deploying, managing and monitoring existing distributed applications on YARN.</a:t>
                      </a:r>
                    </a:p>
                  </a:txBody>
                  <a:tcPr marL="8940" marR="8940" marT="8940" marB="89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 </a:t>
            </a:r>
            <a:r>
              <a:rPr lang="en-US" altLang="ko-KR" dirty="0" smtClean="0"/>
              <a:t>- HDP 2.4 </a:t>
            </a:r>
            <a:r>
              <a:rPr lang="ko-KR" altLang="en-US" dirty="0" smtClean="0"/>
              <a:t>적용 현황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Kerberos </a:t>
            </a:r>
            <a:r>
              <a:rPr lang="ko-KR" altLang="en-US" dirty="0" smtClean="0"/>
              <a:t>등 데이터 접근제어가 활성화 되어있지 않</a:t>
            </a:r>
            <a:r>
              <a:rPr lang="ko-KR" altLang="en-US" dirty="0"/>
              <a:t>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4488" y="5517232"/>
            <a:ext cx="936104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0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 smtClean="0"/>
              <a:t>인터뷰 결과 </a:t>
            </a:r>
            <a:endParaRPr lang="ko-KR" altLang="en-US" sz="1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286232"/>
          </a:xfrm>
        </p:spPr>
        <p:txBody>
          <a:bodyPr/>
          <a:lstStyle/>
          <a:p>
            <a:r>
              <a:rPr lang="ko-KR" altLang="en-US" dirty="0" smtClean="0"/>
              <a:t>아키텍처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부문으로 인터뷰를 진행하였으며 개선기회를 도출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8072-77F8-4DEA-B890-92052E2508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2313" y="1246174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인터뷰 내용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36881" y="1251570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개선 기회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gray">
          <a:xfrm>
            <a:off x="389643" y="1566834"/>
            <a:ext cx="643812" cy="3288170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wrap="square"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아키텍처</a:t>
            </a:r>
            <a:endParaRPr lang="en-US" altLang="ko-KR" sz="1200" b="1" kern="0" dirty="0" smtClean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부</a:t>
            </a:r>
            <a:r>
              <a:rPr lang="ko-KR" altLang="en-US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문</a:t>
            </a:r>
            <a:endParaRPr lang="en-US" altLang="ko-KR" sz="1200" b="1" kern="0" dirty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>
            <a:off x="1136576" y="1590124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b="1" dirty="0" err="1" smtClean="0"/>
              <a:t>고객사</a:t>
            </a:r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PoC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결과 </a:t>
            </a:r>
            <a:r>
              <a:rPr lang="en-US" altLang="ko-KR" sz="1100" b="1" dirty="0" smtClean="0"/>
              <a:t>OSS R </a:t>
            </a:r>
            <a:r>
              <a:rPr lang="ko-KR" altLang="en-US" sz="1100" b="1" dirty="0" smtClean="0"/>
              <a:t>사용보다 체감 성능이 느린 이슈 존재</a:t>
            </a:r>
            <a:endParaRPr lang="en-US" altLang="ko-KR" sz="1100" b="1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dirty="0" smtClean="0"/>
              <a:t>R </a:t>
            </a:r>
            <a:r>
              <a:rPr lang="ko-KR" altLang="en-US" dirty="0" smtClean="0"/>
              <a:t>분산처리를 위해 </a:t>
            </a:r>
            <a:r>
              <a:rPr lang="en-US" altLang="ko-KR" dirty="0" err="1" smtClean="0"/>
              <a:t>SparkR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中이나 모델 실행 결과물에</a:t>
            </a:r>
            <a:r>
              <a:rPr lang="en-US" altLang="ko-KR" dirty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Biz. </a:t>
            </a:r>
            <a:r>
              <a:rPr lang="ko-KR" altLang="en-US" dirty="0" smtClean="0"/>
              <a:t>협의 필요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dirty="0" smtClean="0"/>
              <a:t>Workflow </a:t>
            </a:r>
            <a:r>
              <a:rPr lang="ko-KR" altLang="en-US" dirty="0" smtClean="0"/>
              <a:t>실행 시간 지연과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메모리 이슈가 주요 원인임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dirty="0" err="1" smtClean="0"/>
              <a:t>분석가별로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사용 패키지가 상이하여 단일 </a:t>
            </a:r>
            <a:r>
              <a:rPr lang="en-US" altLang="ko-KR" dirty="0" smtClean="0"/>
              <a:t>R </a:t>
            </a:r>
            <a:r>
              <a:rPr lang="ko-KR" altLang="en-US" dirty="0" err="1" smtClean="0"/>
              <a:t>패키징으로</a:t>
            </a:r>
            <a:r>
              <a:rPr lang="ko-KR" altLang="en-US" dirty="0" smtClean="0"/>
              <a:t> 대응 곤란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 typeface="Arial" panose="020B0604020202020204" pitchFamily="34" charset="0"/>
              <a:buChar char="•"/>
              <a:defRPr/>
            </a:pPr>
            <a:endParaRPr lang="en-US" altLang="ko-KR" sz="1100" dirty="0" smtClean="0"/>
          </a:p>
        </p:txBody>
      </p:sp>
      <p:sp>
        <p:nvSpPr>
          <p:cNvPr id="133" name="TextBox 132"/>
          <p:cNvSpPr txBox="1">
            <a:spLocks/>
          </p:cNvSpPr>
          <p:nvPr/>
        </p:nvSpPr>
        <p:spPr>
          <a:xfrm>
            <a:off x="1136576" y="2420888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b="1" dirty="0" err="1" smtClean="0"/>
              <a:t>고객사</a:t>
            </a:r>
            <a:r>
              <a:rPr lang="ko-KR" altLang="en-US" sz="1100" b="1" dirty="0" smtClean="0"/>
              <a:t> 운영 환경을 고려한 아키텍처 필요</a:t>
            </a:r>
            <a:endParaRPr lang="en-US" altLang="ko-KR" sz="1100" b="1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smtClean="0"/>
              <a:t>실시간 데이터 수집을 위한  단일 </a:t>
            </a:r>
            <a:r>
              <a:rPr lang="ko-KR" altLang="en-US" sz="1100" dirty="0" err="1" smtClean="0"/>
              <a:t>노드</a:t>
            </a:r>
            <a:r>
              <a:rPr lang="ko-KR" altLang="en-US" sz="1100" dirty="0" smtClean="0"/>
              <a:t> 구성 방안 필요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BI </a:t>
            </a:r>
            <a:r>
              <a:rPr lang="ko-KR" altLang="en-US" sz="1100" dirty="0" smtClean="0"/>
              <a:t>툴</a:t>
            </a:r>
            <a:r>
              <a:rPr lang="en-US" altLang="ko-KR" sz="1100" dirty="0" smtClean="0"/>
              <a:t>(ex, </a:t>
            </a:r>
            <a:r>
              <a:rPr lang="en-US" altLang="ko-KR" sz="1100" dirty="0" err="1" smtClean="0"/>
              <a:t>Spotfire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분석가 </a:t>
            </a:r>
            <a:r>
              <a:rPr lang="en-US" altLang="ko-KR" sz="1100" dirty="0" smtClean="0"/>
              <a:t>Workstation (R) </a:t>
            </a:r>
            <a:r>
              <a:rPr lang="ko-KR" altLang="en-US" sz="1100" dirty="0" smtClean="0"/>
              <a:t>등과 연계 방안 수립 필요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확산시</a:t>
            </a:r>
            <a:r>
              <a:rPr lang="ko-KR" altLang="en-US" sz="1100" dirty="0" smtClean="0"/>
              <a:t> 상이한 운영환경에 대한 표준화 방안 수립 필요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en-US" altLang="ko-KR" sz="1100" dirty="0" smtClean="0"/>
          </a:p>
          <a:p>
            <a:pPr algn="l" latinLnBrk="0">
              <a:lnSpc>
                <a:spcPts val="1100"/>
              </a:lnSpc>
              <a:defRPr/>
            </a:pPr>
            <a:endParaRPr lang="ko-KR" altLang="en-US" sz="1100" dirty="0"/>
          </a:p>
        </p:txBody>
      </p:sp>
      <p:sp>
        <p:nvSpPr>
          <p:cNvPr id="134" name="TextBox 133"/>
          <p:cNvSpPr txBox="1">
            <a:spLocks/>
          </p:cNvSpPr>
          <p:nvPr/>
        </p:nvSpPr>
        <p:spPr>
          <a:xfrm>
            <a:off x="1136576" y="3284984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b="1" dirty="0" err="1" smtClean="0"/>
              <a:t>고객사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On-Premise </a:t>
            </a:r>
            <a:r>
              <a:rPr lang="ko-KR" altLang="en-US" sz="1100" b="1" dirty="0" smtClean="0"/>
              <a:t>자원과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연계 방안 및 향후 업무 확장 고려</a:t>
            </a:r>
            <a:r>
              <a:rPr lang="en-US" altLang="ko-KR" sz="1100" b="1" dirty="0" smtClean="0"/>
              <a:t> </a:t>
            </a:r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dirty="0" smtClean="0"/>
              <a:t>현 운영환경은 </a:t>
            </a:r>
            <a:r>
              <a:rPr lang="en-US" altLang="ko-KR" dirty="0" err="1" smtClean="0"/>
              <a:t>CloudZ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Name Node</a:t>
            </a:r>
            <a:r>
              <a:rPr lang="ko-KR" altLang="en-US" dirty="0" smtClean="0"/>
              <a:t>는 단일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구성됨 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dirty="0" err="1" smtClean="0"/>
              <a:t>사용자별</a:t>
            </a:r>
            <a:r>
              <a:rPr lang="ko-KR" altLang="en-US" dirty="0" smtClean="0"/>
              <a:t> 출력테이블 생성 및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(</a:t>
            </a:r>
            <a:r>
              <a:rPr lang="ko-KR" altLang="en-US" dirty="0" smtClean="0"/>
              <a:t>메타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관리가 되지 않는 문제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Archiving, </a:t>
            </a:r>
            <a:r>
              <a:rPr lang="ko-KR" altLang="en-US" dirty="0" smtClean="0"/>
              <a:t>실시간 업무도 고려해야 함</a:t>
            </a:r>
            <a:endParaRPr lang="en-US" altLang="ko-KR" dirty="0" smtClean="0"/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1136576" y="4149080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b="1" dirty="0" err="1" smtClean="0"/>
              <a:t>Skytale</a:t>
            </a:r>
            <a:r>
              <a:rPr lang="en-US" altLang="ko-KR" sz="1100" b="1" dirty="0" smtClean="0"/>
              <a:t> Workflow </a:t>
            </a:r>
            <a:r>
              <a:rPr lang="ko-KR" altLang="en-US" sz="1100" b="1" dirty="0" smtClean="0"/>
              <a:t>실행 시간이 오래 걸림 </a:t>
            </a:r>
            <a:endParaRPr lang="en-US" altLang="ko-KR" sz="1100" b="1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dirty="0" smtClean="0"/>
              <a:t>Workflow</a:t>
            </a:r>
            <a:r>
              <a:rPr lang="ko-KR" altLang="en-US" dirty="0"/>
              <a:t>는 </a:t>
            </a:r>
            <a:r>
              <a:rPr lang="en-US" altLang="ko-KR" dirty="0" err="1"/>
              <a:t>Oozie</a:t>
            </a:r>
            <a:r>
              <a:rPr lang="en-US" altLang="ko-KR" dirty="0"/>
              <a:t> </a:t>
            </a:r>
            <a:r>
              <a:rPr lang="ko-KR" altLang="en-US" dirty="0"/>
              <a:t>를 사용하고 있으나  </a:t>
            </a:r>
            <a:r>
              <a:rPr lang="en-US" altLang="ko-KR" dirty="0"/>
              <a:t>Job </a:t>
            </a:r>
            <a:r>
              <a:rPr lang="ko-KR" altLang="en-US" dirty="0"/>
              <a:t>전환마다 </a:t>
            </a:r>
            <a:r>
              <a:rPr lang="en-US" altLang="ko-KR" dirty="0"/>
              <a:t>Data Flow</a:t>
            </a:r>
            <a:r>
              <a:rPr lang="ko-KR" altLang="en-US" dirty="0"/>
              <a:t>를 위한 </a:t>
            </a:r>
            <a:r>
              <a:rPr lang="en-US" altLang="ko-KR" dirty="0"/>
              <a:t>Hive R/W </a:t>
            </a:r>
            <a:r>
              <a:rPr lang="ko-KR" altLang="en-US" dirty="0"/>
              <a:t>작업 </a:t>
            </a:r>
            <a:endParaRPr lang="en-US" altLang="ko-KR" dirty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dirty="0"/>
              <a:t>In-Memory </a:t>
            </a:r>
            <a:r>
              <a:rPr lang="ko-KR" altLang="en-US" dirty="0"/>
              <a:t>방식으로 </a:t>
            </a:r>
            <a:r>
              <a:rPr lang="en-US" altLang="ko-KR" dirty="0"/>
              <a:t>Data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처리할 수 있는 방안 필요</a:t>
            </a:r>
            <a:endParaRPr lang="en-US" altLang="ko-KR" dirty="0"/>
          </a:p>
        </p:txBody>
      </p:sp>
      <p:sp>
        <p:nvSpPr>
          <p:cNvPr id="138" name="TextBox 137"/>
          <p:cNvSpPr txBox="1">
            <a:spLocks/>
          </p:cNvSpPr>
          <p:nvPr/>
        </p:nvSpPr>
        <p:spPr>
          <a:xfrm>
            <a:off x="1136576" y="5013176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b="1" dirty="0" smtClean="0"/>
              <a:t>실 운영 데이터를 기반으로 한 고려 부족</a:t>
            </a:r>
            <a:endParaRPr lang="en-US" altLang="ko-KR" sz="1100" b="1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err="1" smtClean="0"/>
              <a:t>실운영</a:t>
            </a:r>
            <a:r>
              <a:rPr lang="ko-KR" altLang="en-US" sz="1100" dirty="0" smtClean="0"/>
              <a:t> 데이터 사이즈를 고려할 때 </a:t>
            </a:r>
            <a:r>
              <a:rPr lang="en-US" altLang="ko-KR" sz="1100" dirty="0" smtClean="0"/>
              <a:t>R </a:t>
            </a:r>
            <a:r>
              <a:rPr lang="ko-KR" altLang="en-US" sz="1100" dirty="0" smtClean="0"/>
              <a:t>실행은 메모리 부족이 예상됨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sz="1100" dirty="0" smtClean="0"/>
              <a:t>Grouping </a:t>
            </a:r>
            <a:r>
              <a:rPr lang="ko-KR" altLang="en-US" sz="1100" dirty="0" smtClean="0"/>
              <a:t>처리에서 </a:t>
            </a:r>
            <a:r>
              <a:rPr lang="en-US" altLang="ko-KR" sz="1100" dirty="0" smtClean="0"/>
              <a:t>Group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5</a:t>
            </a:r>
            <a:r>
              <a:rPr lang="ko-KR" altLang="en-US" sz="1100" dirty="0" err="1" smtClean="0"/>
              <a:t>천건인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실사례도</a:t>
            </a:r>
            <a:r>
              <a:rPr lang="ko-KR" altLang="en-US" sz="1100" dirty="0" smtClean="0"/>
              <a:t> 있음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ko-KR" altLang="en-US" sz="1100" dirty="0"/>
          </a:p>
        </p:txBody>
      </p:sp>
      <p:sp>
        <p:nvSpPr>
          <p:cNvPr id="139" name="TextBox 138"/>
          <p:cNvSpPr txBox="1">
            <a:spLocks/>
          </p:cNvSpPr>
          <p:nvPr/>
        </p:nvSpPr>
        <p:spPr>
          <a:xfrm>
            <a:off x="1136576" y="5805264"/>
            <a:ext cx="5040560" cy="70592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b="1" dirty="0" smtClean="0"/>
              <a:t>UI </a:t>
            </a:r>
            <a:r>
              <a:rPr lang="ko-KR" altLang="en-US" sz="1100" b="1" dirty="0" smtClean="0"/>
              <a:t>성능 개선 필요 </a:t>
            </a:r>
            <a:endParaRPr lang="en-US" altLang="ko-KR" sz="1100" b="1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en-US" altLang="ko-KR" sz="1100" dirty="0" smtClean="0"/>
              <a:t>Workflow </a:t>
            </a:r>
            <a:r>
              <a:rPr lang="ko-KR" altLang="en-US" sz="1100" dirty="0" smtClean="0"/>
              <a:t>구성요소 및 각 구성요소 </a:t>
            </a:r>
            <a:r>
              <a:rPr lang="ko-KR" altLang="en-US" sz="1100" dirty="0" err="1" smtClean="0"/>
              <a:t>프로퍼티가</a:t>
            </a:r>
            <a:r>
              <a:rPr lang="ko-KR" altLang="en-US" sz="1100" dirty="0" smtClean="0"/>
              <a:t> 단일 </a:t>
            </a:r>
            <a:r>
              <a:rPr lang="en-US" altLang="ko-KR" sz="1100" dirty="0" smtClean="0"/>
              <a:t>JSON</a:t>
            </a:r>
            <a:r>
              <a:rPr lang="ko-KR" altLang="en-US" sz="1100" dirty="0" smtClean="0"/>
              <a:t>을 적재됨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smtClean="0"/>
              <a:t>운영 환경에서 </a:t>
            </a:r>
            <a:r>
              <a:rPr lang="en-US" altLang="ko-KR" sz="1100" dirty="0" smtClean="0"/>
              <a:t>JSON </a:t>
            </a:r>
            <a:r>
              <a:rPr lang="ko-KR" altLang="en-US" sz="1100" dirty="0" smtClean="0"/>
              <a:t>데이터가 </a:t>
            </a:r>
            <a:r>
              <a:rPr lang="en-US" altLang="ko-KR" sz="1100" dirty="0" smtClean="0"/>
              <a:t>5MB</a:t>
            </a:r>
            <a:r>
              <a:rPr lang="ko-KR" altLang="en-US" sz="1100" dirty="0" smtClean="0"/>
              <a:t>인 경우도 있음</a:t>
            </a:r>
            <a:endParaRPr lang="en-US" altLang="ko-KR" sz="1100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r>
              <a:rPr lang="ko-KR" altLang="en-US" sz="1100" dirty="0" smtClean="0"/>
              <a:t>웹 </a:t>
            </a:r>
            <a:r>
              <a:rPr lang="en-US" altLang="ko-KR" sz="1100" dirty="0" smtClean="0"/>
              <a:t>App. </a:t>
            </a:r>
            <a:r>
              <a:rPr lang="ko-KR" altLang="en-US" sz="1100" dirty="0" smtClean="0"/>
              <a:t>에 대한 성능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기준 수립 필요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142516" y="1590124"/>
            <a:ext cx="2418996" cy="1406828"/>
            <a:chOff x="7142516" y="1590124"/>
            <a:chExt cx="2418996" cy="1406828"/>
          </a:xfrm>
        </p:grpSpPr>
        <p:sp>
          <p:nvSpPr>
            <p:cNvPr id="146" name="TextBox 145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R Script </a:t>
              </a:r>
              <a:r>
                <a:rPr lang="ko-KR" altLang="en-US" sz="1100" dirty="0" smtClean="0"/>
                <a:t>실행 성능 개선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Multi-Thread </a:t>
              </a:r>
              <a:r>
                <a:rPr lang="ko-KR" altLang="en-US" sz="1100" dirty="0" smtClean="0"/>
                <a:t>처리 방안 수립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분산 처리 방안 수립 필요 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다양한 버전의 </a:t>
              </a:r>
              <a:r>
                <a:rPr lang="en-US" altLang="ko-KR" sz="1100" dirty="0" smtClean="0"/>
                <a:t>R </a:t>
              </a:r>
              <a:r>
                <a:rPr lang="ko-KR" altLang="en-US" sz="1100" dirty="0" smtClean="0"/>
                <a:t>실행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운영 방안 수립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en-US" altLang="ko-KR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패키지 최적화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142516" y="3174300"/>
            <a:ext cx="2418996" cy="1406828"/>
            <a:chOff x="7142516" y="1590124"/>
            <a:chExt cx="2418996" cy="1406828"/>
          </a:xfrm>
        </p:grpSpPr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운영 기반 아키텍처 설계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err="1" smtClean="0"/>
                <a:t>하둡</a:t>
              </a:r>
              <a:r>
                <a:rPr lang="ko-KR" altLang="en-US" sz="1100" dirty="0" smtClean="0"/>
                <a:t> 에코 및 분석기반 튜닝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워크로드 기반 아키텍처 설계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이중화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모니터링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통합로그 설계 필요</a:t>
              </a:r>
              <a:endParaRPr lang="en-US" altLang="ko-KR" sz="1100" dirty="0" smtClean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운영 환경 최적화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7142516" y="4758476"/>
            <a:ext cx="2418996" cy="1406828"/>
            <a:chOff x="7142516" y="1590124"/>
            <a:chExt cx="2418996" cy="1406828"/>
          </a:xfrm>
        </p:grpSpPr>
        <p:sp>
          <p:nvSpPr>
            <p:cNvPr id="151" name="TextBox 150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UI </a:t>
              </a:r>
              <a:r>
                <a:rPr lang="ko-KR" altLang="en-US" sz="1100" dirty="0" smtClean="0"/>
                <a:t>성능 개선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err="1" smtClean="0"/>
                <a:t>고객사</a:t>
              </a:r>
              <a:r>
                <a:rPr lang="ko-KR" altLang="en-US" sz="1100" dirty="0" smtClean="0"/>
                <a:t> 기능 연계</a:t>
              </a:r>
              <a:r>
                <a:rPr lang="en-US" altLang="ko-KR" sz="1100" dirty="0" smtClean="0"/>
                <a:t>(API) </a:t>
              </a:r>
              <a:r>
                <a:rPr lang="ko-KR" altLang="en-US" sz="1100" dirty="0" smtClean="0"/>
                <a:t>등 </a:t>
              </a:r>
              <a:r>
                <a:rPr lang="ko-KR" altLang="en-US" sz="1100" dirty="0" err="1" smtClean="0"/>
                <a:t>확장성</a:t>
              </a:r>
              <a:r>
                <a:rPr lang="ko-KR" altLang="en-US" sz="1100" dirty="0" smtClean="0"/>
                <a:t> 고려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출력 테이블 메타관리 기능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Data Flow </a:t>
              </a:r>
              <a:r>
                <a:rPr lang="ko-KR" altLang="en-US" sz="1100" dirty="0" smtClean="0"/>
                <a:t>개선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en-US" altLang="ko-KR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App.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기능 개선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직선 화살표 연결선 9"/>
          <p:cNvCxnSpPr>
            <a:stCxn id="132" idx="3"/>
            <a:endCxn id="146" idx="1"/>
          </p:cNvCxnSpPr>
          <p:nvPr/>
        </p:nvCxnSpPr>
        <p:spPr>
          <a:xfrm>
            <a:off x="6177136" y="1943086"/>
            <a:ext cx="965380" cy="526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8097" y="1246174"/>
            <a:ext cx="6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smtClean="0">
                <a:solidFill>
                  <a:prstClr val="black"/>
                </a:solidFill>
              </a:rPr>
              <a:t>구분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gray">
          <a:xfrm>
            <a:off x="389643" y="5013176"/>
            <a:ext cx="643812" cy="7059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wrap="square"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데이터</a:t>
            </a:r>
            <a:endParaRPr lang="en-US" altLang="ko-KR" sz="1200" b="1" kern="0" dirty="0" smtClean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부</a:t>
            </a:r>
            <a:r>
              <a:rPr lang="ko-KR" altLang="en-US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문</a:t>
            </a:r>
            <a:endParaRPr lang="en-US" altLang="ko-KR" sz="1200" b="1" kern="0" dirty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gray">
          <a:xfrm>
            <a:off x="389643" y="5805264"/>
            <a:ext cx="643812" cy="70592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wrap="square"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UI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부</a:t>
            </a:r>
            <a:r>
              <a:rPr lang="ko-KR" altLang="en-US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문</a:t>
            </a:r>
            <a:endParaRPr lang="en-US" altLang="ko-KR" sz="1200" b="1" kern="0" dirty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/>
          <p:cNvCxnSpPr>
            <a:stCxn id="138" idx="3"/>
            <a:endCxn id="146" idx="1"/>
          </p:cNvCxnSpPr>
          <p:nvPr/>
        </p:nvCxnSpPr>
        <p:spPr>
          <a:xfrm flipV="1">
            <a:off x="6177136" y="2470019"/>
            <a:ext cx="965380" cy="289611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3" idx="3"/>
            <a:endCxn id="148" idx="1"/>
          </p:cNvCxnSpPr>
          <p:nvPr/>
        </p:nvCxnSpPr>
        <p:spPr>
          <a:xfrm>
            <a:off x="6177136" y="2773850"/>
            <a:ext cx="965380" cy="128034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34" idx="3"/>
            <a:endCxn id="148" idx="1"/>
          </p:cNvCxnSpPr>
          <p:nvPr/>
        </p:nvCxnSpPr>
        <p:spPr>
          <a:xfrm>
            <a:off x="6177136" y="3637946"/>
            <a:ext cx="965380" cy="41624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7" idx="3"/>
          </p:cNvCxnSpPr>
          <p:nvPr/>
        </p:nvCxnSpPr>
        <p:spPr>
          <a:xfrm flipV="1">
            <a:off x="6177136" y="4054195"/>
            <a:ext cx="965380" cy="44784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39" idx="3"/>
            <a:endCxn id="151" idx="1"/>
          </p:cNvCxnSpPr>
          <p:nvPr/>
        </p:nvCxnSpPr>
        <p:spPr>
          <a:xfrm flipV="1">
            <a:off x="6177136" y="5638371"/>
            <a:ext cx="965380" cy="51985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3" idx="3"/>
            <a:endCxn id="151" idx="1"/>
          </p:cNvCxnSpPr>
          <p:nvPr/>
        </p:nvCxnSpPr>
        <p:spPr>
          <a:xfrm>
            <a:off x="6177136" y="2773850"/>
            <a:ext cx="965380" cy="286452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2" idx="3"/>
            <a:endCxn id="151" idx="1"/>
          </p:cNvCxnSpPr>
          <p:nvPr/>
        </p:nvCxnSpPr>
        <p:spPr>
          <a:xfrm>
            <a:off x="6177136" y="1943086"/>
            <a:ext cx="965380" cy="369528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37" idx="3"/>
            <a:endCxn id="151" idx="1"/>
          </p:cNvCxnSpPr>
          <p:nvPr/>
        </p:nvCxnSpPr>
        <p:spPr>
          <a:xfrm>
            <a:off x="6177136" y="4502042"/>
            <a:ext cx="965380" cy="11363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종합 분석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문제점과 개선기회를 바탕으로 분석기반환경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운영환경</a:t>
            </a:r>
            <a:r>
              <a:rPr lang="en-US" altLang="ko-KR" dirty="0" smtClean="0"/>
              <a:t>, App </a:t>
            </a:r>
            <a:r>
              <a:rPr lang="ko-KR" altLang="en-US" dirty="0" smtClean="0"/>
              <a:t>부분에 대한 개선방안을 도출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8584" y="1227570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문제</a:t>
            </a:r>
            <a:r>
              <a:rPr lang="ko-KR" altLang="en-US" sz="1600" b="1" u="sng" dirty="0">
                <a:solidFill>
                  <a:prstClr val="black"/>
                </a:solidFill>
              </a:rPr>
              <a:t>점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64568" y="1590124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 err="1"/>
              <a:t>고객사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PoC</a:t>
            </a:r>
            <a:r>
              <a:rPr lang="en-US" altLang="ko-KR" sz="1100" dirty="0"/>
              <a:t> </a:t>
            </a:r>
            <a:r>
              <a:rPr lang="ko-KR" altLang="en-US" sz="1100" dirty="0"/>
              <a:t>결과 </a:t>
            </a:r>
            <a:r>
              <a:rPr lang="en-US" altLang="ko-KR" sz="1100" dirty="0"/>
              <a:t>OSS R </a:t>
            </a:r>
            <a:r>
              <a:rPr lang="ko-KR" altLang="en-US" sz="1100" dirty="0"/>
              <a:t>사용보다 체감 성능이 느린 이슈 </a:t>
            </a:r>
            <a:r>
              <a:rPr lang="ko-KR" altLang="en-US" sz="1100" dirty="0" smtClean="0"/>
              <a:t>존재</a:t>
            </a:r>
            <a:r>
              <a:rPr lang="en-US" altLang="ko-KR" sz="1100" dirty="0" smtClean="0"/>
              <a:t> </a:t>
            </a: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Tx/>
              <a:buChar char="-"/>
              <a:defRPr/>
            </a:pPr>
            <a:endParaRPr lang="en-US" altLang="ko-KR" dirty="0" smtClean="0"/>
          </a:p>
          <a:p>
            <a:pPr marL="171450" indent="-171450" algn="l" latinLnBrk="0">
              <a:lnSpc>
                <a:spcPts val="1100"/>
              </a:lnSpc>
              <a:buFont typeface="Arial" panose="020B0604020202020204" pitchFamily="34" charset="0"/>
              <a:buChar char="•"/>
              <a:defRPr/>
            </a:pP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15931" y="1251570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개선 방안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900616" y="1590124"/>
            <a:ext cx="2660896" cy="1406828"/>
            <a:chOff x="7142516" y="1590124"/>
            <a:chExt cx="2418996" cy="1406828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err="1" smtClean="0"/>
                <a:t>OpenBlas</a:t>
              </a:r>
              <a:r>
                <a:rPr lang="en-US" altLang="ko-KR" sz="1100" dirty="0" smtClean="0"/>
                <a:t>/MKL</a:t>
              </a:r>
              <a:r>
                <a:rPr lang="ko-KR" altLang="en-US" sz="1100" dirty="0" smtClean="0"/>
                <a:t> 등 </a:t>
              </a:r>
              <a:r>
                <a:rPr lang="en-US" altLang="ko-KR" sz="1100" dirty="0" smtClean="0"/>
                <a:t>R </a:t>
              </a:r>
              <a:r>
                <a:rPr lang="ko-KR" altLang="en-US" sz="1100" dirty="0" smtClean="0"/>
                <a:t>기반 개선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멀티코어 처리 대상 선정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적용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대용량 </a:t>
              </a:r>
              <a:r>
                <a:rPr lang="en-US" altLang="ko-KR" sz="1100" dirty="0" smtClean="0"/>
                <a:t>Data Chunk </a:t>
              </a:r>
              <a:r>
                <a:rPr lang="en-US" altLang="ko-KR" sz="1100" dirty="0"/>
                <a:t>Processing </a:t>
              </a:r>
              <a:r>
                <a:rPr lang="ko-KR" altLang="en-US" sz="1100" dirty="0" smtClean="0"/>
                <a:t>패턴 설계 </a:t>
              </a:r>
              <a:endParaRPr lang="en-US" altLang="ko-KR" sz="1100" dirty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/>
                <a:t>MRO</a:t>
              </a:r>
              <a:r>
                <a:rPr lang="en-US" altLang="ko-KR" sz="1100" baseline="30000" dirty="0"/>
                <a:t>*</a:t>
              </a:r>
              <a:r>
                <a:rPr lang="en-US" altLang="ko-KR" sz="1100" dirty="0"/>
                <a:t>/OSS R </a:t>
              </a:r>
              <a:r>
                <a:rPr lang="ko-KR" altLang="en-US" sz="1100" dirty="0"/>
                <a:t>분산 처리 </a:t>
              </a:r>
              <a:r>
                <a:rPr lang="en-US" altLang="ko-KR" sz="1100" dirty="0" err="1" smtClean="0"/>
                <a:t>PoC</a:t>
              </a:r>
              <a:r>
                <a:rPr lang="en-US" altLang="ko-KR" sz="1100" dirty="0" smtClean="0"/>
                <a:t> (</a:t>
              </a:r>
              <a:r>
                <a:rPr lang="ko-KR" altLang="en-US" sz="1100" dirty="0" smtClean="0"/>
                <a:t>장기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多 버전 실행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운영 환경 구성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장기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분석 기반환경 최적화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00616" y="3174300"/>
            <a:ext cx="2660896" cy="1406828"/>
            <a:chOff x="7142516" y="1590124"/>
            <a:chExt cx="2418996" cy="1406828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이중화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모니터링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통합로그 기반 구성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Hadoop/Spark </a:t>
              </a:r>
              <a:r>
                <a:rPr lang="ko-KR" altLang="en-US" sz="1100" dirty="0" smtClean="0"/>
                <a:t>설정 등 표준화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App. </a:t>
              </a:r>
              <a:r>
                <a:rPr lang="ko-KR" altLang="en-US" sz="1100" dirty="0" smtClean="0"/>
                <a:t>및 </a:t>
              </a:r>
              <a:r>
                <a:rPr lang="en-US" altLang="ko-KR" sz="1100" dirty="0" smtClean="0"/>
                <a:t>R </a:t>
              </a:r>
              <a:r>
                <a:rPr lang="ko-KR" altLang="en-US" sz="1100" dirty="0" smtClean="0"/>
                <a:t>배포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운영관리 설계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고객사별 운영환경 차이에 대한 표준화 방안 설계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Multi-Cluster </a:t>
              </a:r>
              <a:r>
                <a:rPr lang="ko-KR" altLang="en-US" sz="1100" dirty="0" smtClean="0"/>
                <a:t>구성 방안 설계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장기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운영 환경 최적화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00616" y="4758476"/>
            <a:ext cx="2660896" cy="1406828"/>
            <a:chOff x="7142516" y="1590124"/>
            <a:chExt cx="2418996" cy="1406828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UI </a:t>
              </a:r>
              <a:r>
                <a:rPr lang="ko-KR" altLang="en-US" sz="1100" dirty="0" smtClean="0"/>
                <a:t>성능 개선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메모리</a:t>
              </a:r>
              <a:r>
                <a:rPr lang="en-US" altLang="ko-KR" sz="1100" dirty="0" smtClean="0"/>
                <a:t>, WF) </a:t>
              </a:r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err="1" smtClean="0"/>
                <a:t>고객사</a:t>
              </a:r>
              <a:r>
                <a:rPr lang="ko-KR" altLang="en-US" sz="1100" dirty="0" smtClean="0"/>
                <a:t> 기능 연계</a:t>
              </a:r>
              <a:r>
                <a:rPr lang="en-US" altLang="ko-KR" sz="1100" dirty="0" smtClean="0"/>
                <a:t>(API) </a:t>
              </a:r>
              <a:r>
                <a:rPr lang="ko-KR" altLang="en-US" sz="1100" dirty="0" smtClean="0"/>
                <a:t>등 </a:t>
              </a:r>
              <a:r>
                <a:rPr lang="ko-KR" altLang="en-US" sz="1100" dirty="0" err="1" smtClean="0"/>
                <a:t>확장성</a:t>
              </a:r>
              <a:r>
                <a:rPr lang="ko-KR" altLang="en-US" sz="1100" dirty="0" smtClean="0"/>
                <a:t> 설계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적용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출력 테이블 메타관리 </a:t>
              </a:r>
              <a:r>
                <a:rPr lang="ko-KR" altLang="en-US" sz="1100" dirty="0" smtClean="0"/>
                <a:t>설계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Data Flow </a:t>
              </a:r>
              <a:r>
                <a:rPr lang="ko-KR" altLang="en-US" sz="1100" dirty="0" smtClean="0"/>
                <a:t>개선 방안 설계 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장기</a:t>
              </a:r>
              <a:r>
                <a:rPr lang="en-US" altLang="ko-KR" sz="1100" dirty="0" smtClean="0"/>
                <a:t>)</a:t>
              </a:r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en-US" altLang="ko-KR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App.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기능 개선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83269" y="1251570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개선 기회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88904" y="1590124"/>
            <a:ext cx="2418996" cy="1406828"/>
            <a:chOff x="7142516" y="1590124"/>
            <a:chExt cx="2418996" cy="1406828"/>
          </a:xfrm>
        </p:grpSpPr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R Script </a:t>
              </a:r>
              <a:r>
                <a:rPr lang="ko-KR" altLang="en-US" sz="1100" dirty="0" smtClean="0"/>
                <a:t>실행 성능 개선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Multi-Thread </a:t>
              </a:r>
              <a:r>
                <a:rPr lang="ko-KR" altLang="en-US" sz="1100" dirty="0" smtClean="0"/>
                <a:t>처리 방안 수립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분산 처리 방안 수립 필요 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다양한 버전의 </a:t>
              </a:r>
              <a:r>
                <a:rPr lang="en-US" altLang="ko-KR" sz="1100" dirty="0"/>
                <a:t>R </a:t>
              </a:r>
              <a:r>
                <a:rPr lang="ko-KR" altLang="en-US" sz="1100" dirty="0"/>
                <a:t>실행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운영 방안 수립 필요</a:t>
              </a:r>
              <a:endParaRPr lang="en-US" altLang="ko-KR" sz="1100" dirty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en-US" altLang="ko-KR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패키지 최적화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88904" y="3174300"/>
            <a:ext cx="2418996" cy="1406828"/>
            <a:chOff x="7142516" y="1590124"/>
            <a:chExt cx="2418996" cy="1406828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운영 기반 아키텍처 설계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err="1" smtClean="0"/>
                <a:t>하둡</a:t>
              </a:r>
              <a:r>
                <a:rPr lang="ko-KR" altLang="en-US" sz="1100" dirty="0" smtClean="0"/>
                <a:t> 에코 및 분석기반 튜닝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smtClean="0"/>
                <a:t>워크로드 기반 아키텍처 설계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이중화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모니터링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통합로그 설계 필요</a:t>
              </a:r>
              <a:endParaRPr lang="en-US" altLang="ko-KR" sz="1100" dirty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운영 환경 최적화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88904" y="4758476"/>
            <a:ext cx="2418996" cy="1406828"/>
            <a:chOff x="7142516" y="1590124"/>
            <a:chExt cx="2418996" cy="1406828"/>
          </a:xfrm>
        </p:grpSpPr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142516" y="1943086"/>
              <a:ext cx="2418995" cy="105386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</p:spPr>
          <p:txBody>
            <a:bodyPr wrap="square" lIns="72000" tIns="36000" rIns="7200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UI </a:t>
              </a:r>
              <a:r>
                <a:rPr lang="ko-KR" altLang="en-US" sz="1100" dirty="0" smtClean="0"/>
                <a:t>성능 개선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 err="1" smtClean="0"/>
                <a:t>고객사</a:t>
              </a:r>
              <a:r>
                <a:rPr lang="ko-KR" altLang="en-US" sz="1100" dirty="0" smtClean="0"/>
                <a:t> 기능 연계</a:t>
              </a:r>
              <a:r>
                <a:rPr lang="en-US" altLang="ko-KR" sz="1100" dirty="0" smtClean="0"/>
                <a:t>(API) </a:t>
              </a:r>
              <a:r>
                <a:rPr lang="ko-KR" altLang="en-US" sz="1100" dirty="0" smtClean="0"/>
                <a:t>등 </a:t>
              </a:r>
              <a:r>
                <a:rPr lang="ko-KR" altLang="en-US" sz="1100" dirty="0" err="1" smtClean="0"/>
                <a:t>확장성</a:t>
              </a:r>
              <a:r>
                <a:rPr lang="ko-KR" altLang="en-US" sz="1100" dirty="0" smtClean="0"/>
                <a:t> 고려 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100" dirty="0"/>
                <a:t>출력 테이블 메타관리 기능 </a:t>
              </a:r>
              <a:r>
                <a:rPr lang="ko-KR" altLang="en-US" sz="1100" dirty="0" smtClean="0"/>
                <a:t>필요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100" dirty="0" smtClean="0"/>
                <a:t>Data Flow </a:t>
              </a:r>
              <a:r>
                <a:rPr lang="ko-KR" altLang="en-US" sz="1100" dirty="0" smtClean="0"/>
                <a:t>개선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필</a:t>
              </a:r>
              <a:r>
                <a:rPr lang="ko-KR" altLang="en-US" sz="1100" dirty="0"/>
                <a:t>요</a:t>
              </a:r>
              <a:endParaRPr lang="en-US" altLang="ko-KR" sz="1100" dirty="0" smtClean="0"/>
            </a:p>
            <a:p>
              <a:pPr marL="171450" indent="-171450" algn="l" latinLnBrk="0">
                <a:lnSpc>
                  <a:spcPts val="1100"/>
                </a:lnSpc>
                <a:buFont typeface="Arial" panose="020B0604020202020204" pitchFamily="34" charset="0"/>
                <a:buChar char="•"/>
                <a:defRPr/>
              </a:pP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42517" y="1590124"/>
              <a:ext cx="2418995" cy="35296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36000" tIns="18000" rIns="36000" bIns="0" rtlCol="0" anchor="ctr" anchorCtr="0"/>
            <a:lstStyle/>
            <a:p>
              <a:pPr algn="ctr" latinLnBrk="0"/>
              <a:r>
                <a:rPr lang="en-US" altLang="ko-KR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App.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기능 개선 필요</a:t>
              </a:r>
              <a:endParaRPr lang="en-US" altLang="ko-KR" sz="12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gray">
          <a:xfrm>
            <a:off x="389643" y="1566833"/>
            <a:ext cx="643812" cy="2503161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wrap="square"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인터뷰</a:t>
            </a:r>
            <a:endParaRPr lang="en-US" altLang="ko-KR" sz="1200" b="1" kern="0" dirty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097" y="1246174"/>
            <a:ext cx="6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구분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gray">
          <a:xfrm>
            <a:off x="389643" y="4149080"/>
            <a:ext cx="643812" cy="2376264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wrap="square"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현황</a:t>
            </a:r>
            <a:endParaRPr lang="en-US" altLang="ko-KR" sz="1200" b="1" kern="0" dirty="0" smtClean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dirty="0" smtClean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분</a:t>
            </a:r>
            <a:r>
              <a:rPr lang="ko-KR" altLang="en-US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석</a:t>
            </a:r>
            <a:endParaRPr lang="en-US" altLang="ko-KR" sz="1200" b="1" kern="0" dirty="0">
              <a:solidFill>
                <a:prstClr val="white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064568" y="2015506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 err="1"/>
              <a:t>고객사</a:t>
            </a:r>
            <a:r>
              <a:rPr lang="ko-KR" altLang="en-US" sz="1100" dirty="0"/>
              <a:t> 운영 환경을 고려한 아키텍처 수립 </a:t>
            </a:r>
            <a:r>
              <a:rPr lang="ko-KR" altLang="en-US" sz="1100" dirty="0" smtClean="0"/>
              <a:t>필요</a:t>
            </a:r>
            <a:endParaRPr lang="en-US" altLang="ko-KR" sz="1100" dirty="0"/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064568" y="2440888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 err="1"/>
              <a:t>고객사</a:t>
            </a:r>
            <a:r>
              <a:rPr lang="ko-KR" altLang="en-US" sz="1100" dirty="0"/>
              <a:t> </a:t>
            </a:r>
            <a:r>
              <a:rPr lang="en-US" altLang="ko-KR" sz="1100" dirty="0"/>
              <a:t>On-Premise </a:t>
            </a:r>
            <a:r>
              <a:rPr lang="ko-KR" altLang="en-US" sz="1100" dirty="0"/>
              <a:t>자원과</a:t>
            </a:r>
            <a:r>
              <a:rPr lang="en-US" altLang="ko-KR" sz="1100" dirty="0"/>
              <a:t> </a:t>
            </a:r>
            <a:r>
              <a:rPr lang="ko-KR" altLang="en-US" sz="1100" dirty="0"/>
              <a:t>연계 방안 및 향후 업무 확장 고려</a:t>
            </a:r>
            <a:endParaRPr lang="en-US" altLang="ko-KR" sz="1100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1064568" y="2866270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dirty="0" err="1"/>
              <a:t>Skytale</a:t>
            </a:r>
            <a:r>
              <a:rPr lang="en-US" altLang="ko-KR" sz="1100" dirty="0"/>
              <a:t> Workflow </a:t>
            </a:r>
            <a:r>
              <a:rPr lang="ko-KR" altLang="en-US" sz="1100" dirty="0"/>
              <a:t>실행 시간이 오래 걸림 </a:t>
            </a:r>
            <a:endParaRPr lang="en-US" altLang="ko-KR" sz="1100" dirty="0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1064568" y="3291652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/>
              <a:t>실 운영 데이터를 기반으로 한 고려 부족</a:t>
            </a:r>
            <a:endParaRPr lang="en-US" altLang="ko-KR" sz="1100" dirty="0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064568" y="3717032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dirty="0"/>
              <a:t>UI </a:t>
            </a:r>
            <a:r>
              <a:rPr lang="ko-KR" altLang="en-US" sz="1100" dirty="0"/>
              <a:t>성능 개선 필요 </a:t>
            </a:r>
            <a:endParaRPr lang="en-US" altLang="ko-KR" sz="1100" dirty="0"/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1064568" y="4149080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dirty="0" smtClean="0"/>
              <a:t>App. 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Run-Time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관점의 아키텍처 설계 필요</a:t>
            </a:r>
            <a:endParaRPr lang="en-US" altLang="ko-KR" sz="11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1064568" y="4653136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dirty="0" smtClean="0"/>
              <a:t>Data Flow </a:t>
            </a:r>
            <a:r>
              <a:rPr lang="ko-KR" altLang="en-US" sz="1100" dirty="0" smtClean="0"/>
              <a:t>관점의 컴포넌트간 관계도 설계  필요</a:t>
            </a:r>
            <a:endParaRPr lang="en-US" altLang="ko-KR" sz="1100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064568" y="5157192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 err="1" smtClean="0"/>
              <a:t>하둡</a:t>
            </a:r>
            <a:r>
              <a:rPr lang="ko-KR" altLang="en-US" sz="1100" dirty="0" smtClean="0"/>
              <a:t> 에코 환경은 </a:t>
            </a:r>
            <a:r>
              <a:rPr lang="en-US" altLang="ko-KR" sz="1100" dirty="0" smtClean="0"/>
              <a:t>Default </a:t>
            </a:r>
            <a:r>
              <a:rPr lang="ko-KR" altLang="en-US" sz="1100" dirty="0" smtClean="0"/>
              <a:t>설정으로만 되어 있음</a:t>
            </a:r>
            <a:endParaRPr lang="en-US" altLang="ko-KR" sz="1100" dirty="0"/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1064568" y="5661248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en-US" altLang="ko-KR" sz="1100" dirty="0"/>
              <a:t>Erase Code </a:t>
            </a:r>
            <a:r>
              <a:rPr lang="ko-KR" altLang="en-US" sz="1100" dirty="0"/>
              <a:t>등 운영관리 방안이 수립되어 있지 않음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1064568" y="6165304"/>
            <a:ext cx="2376264" cy="35296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</p:spPr>
        <p:txBody>
          <a:bodyPr wrap="square" lIns="72000" tIns="36000" rIns="72000" bIns="36000" rtlCol="0" anchor="t" anchorCtr="0">
            <a:noAutofit/>
          </a:bodyPr>
          <a:lstStyle>
            <a:defPPr>
              <a:defRPr lang="en-US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kern="0">
                <a:solidFill>
                  <a:prstClr val="black"/>
                </a:solidFill>
                <a:latin typeface="Cambria" panose="02040503050406030204" pitchFamily="18" charset="0"/>
                <a:ea typeface="맑은 고딕"/>
              </a:defRPr>
            </a:lvl1pPr>
          </a:lstStyle>
          <a:p>
            <a:pPr algn="l" latinLnBrk="0">
              <a:lnSpc>
                <a:spcPts val="1100"/>
              </a:lnSpc>
              <a:defRPr/>
            </a:pPr>
            <a:r>
              <a:rPr lang="ko-KR" altLang="en-US" sz="1100" dirty="0"/>
              <a:t>필수적인 관리용 </a:t>
            </a:r>
            <a:r>
              <a:rPr lang="en-US" altLang="ko-KR" sz="1100" dirty="0"/>
              <a:t>Web UI </a:t>
            </a:r>
            <a:r>
              <a:rPr lang="ko-KR" altLang="en-US" sz="1100" dirty="0"/>
              <a:t>접근이 </a:t>
            </a:r>
            <a:r>
              <a:rPr lang="ko-KR" altLang="en-US" sz="1100" dirty="0" smtClean="0"/>
              <a:t>불가</a:t>
            </a:r>
            <a:r>
              <a:rPr lang="en-US" altLang="ko-KR" sz="1100" dirty="0" smtClean="0"/>
              <a:t>, </a:t>
            </a:r>
            <a:r>
              <a:rPr lang="ko-KR" altLang="en-US" sz="1100" dirty="0"/>
              <a:t>통합 로그 관리도 </a:t>
            </a:r>
            <a:r>
              <a:rPr lang="ko-KR" altLang="en-US" sz="1100" dirty="0" smtClean="0"/>
              <a:t>필요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9" idx="3"/>
            <a:endCxn id="22" idx="1"/>
          </p:cNvCxnSpPr>
          <p:nvPr/>
        </p:nvCxnSpPr>
        <p:spPr>
          <a:xfrm>
            <a:off x="3440832" y="1766605"/>
            <a:ext cx="648072" cy="7034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" idx="3"/>
            <a:endCxn id="28" idx="1"/>
          </p:cNvCxnSpPr>
          <p:nvPr/>
        </p:nvCxnSpPr>
        <p:spPr>
          <a:xfrm>
            <a:off x="3440832" y="1766605"/>
            <a:ext cx="648072" cy="387176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4" idx="3"/>
            <a:endCxn id="25" idx="1"/>
          </p:cNvCxnSpPr>
          <p:nvPr/>
        </p:nvCxnSpPr>
        <p:spPr>
          <a:xfrm>
            <a:off x="3440832" y="2191987"/>
            <a:ext cx="648072" cy="186220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3"/>
            <a:endCxn id="25" idx="1"/>
          </p:cNvCxnSpPr>
          <p:nvPr/>
        </p:nvCxnSpPr>
        <p:spPr>
          <a:xfrm>
            <a:off x="3440832" y="2617369"/>
            <a:ext cx="648072" cy="143682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6" idx="3"/>
            <a:endCxn id="25" idx="1"/>
          </p:cNvCxnSpPr>
          <p:nvPr/>
        </p:nvCxnSpPr>
        <p:spPr>
          <a:xfrm>
            <a:off x="3440832" y="3042751"/>
            <a:ext cx="648072" cy="101144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3"/>
            <a:endCxn id="22" idx="1"/>
          </p:cNvCxnSpPr>
          <p:nvPr/>
        </p:nvCxnSpPr>
        <p:spPr>
          <a:xfrm flipV="1">
            <a:off x="3440832" y="2470019"/>
            <a:ext cx="648072" cy="99811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8" idx="3"/>
            <a:endCxn id="28" idx="1"/>
          </p:cNvCxnSpPr>
          <p:nvPr/>
        </p:nvCxnSpPr>
        <p:spPr>
          <a:xfrm>
            <a:off x="3440832" y="3893513"/>
            <a:ext cx="648072" cy="174485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4" idx="3"/>
            <a:endCxn id="28" idx="1"/>
          </p:cNvCxnSpPr>
          <p:nvPr/>
        </p:nvCxnSpPr>
        <p:spPr>
          <a:xfrm>
            <a:off x="3440832" y="2191987"/>
            <a:ext cx="648072" cy="344638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3"/>
            <a:endCxn id="28" idx="1"/>
          </p:cNvCxnSpPr>
          <p:nvPr/>
        </p:nvCxnSpPr>
        <p:spPr>
          <a:xfrm>
            <a:off x="3440832" y="3042751"/>
            <a:ext cx="648072" cy="259562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5400000">
            <a:off x="6085357" y="2454198"/>
            <a:ext cx="1080120" cy="1764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5400000">
            <a:off x="6085357" y="3927271"/>
            <a:ext cx="1080120" cy="1764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rot="5400000">
            <a:off x="6085357" y="5537003"/>
            <a:ext cx="1080120" cy="1764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39" idx="3"/>
            <a:endCxn id="28" idx="1"/>
          </p:cNvCxnSpPr>
          <p:nvPr/>
        </p:nvCxnSpPr>
        <p:spPr>
          <a:xfrm>
            <a:off x="3440832" y="4325561"/>
            <a:ext cx="648072" cy="131281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0" idx="3"/>
            <a:endCxn id="28" idx="1"/>
          </p:cNvCxnSpPr>
          <p:nvPr/>
        </p:nvCxnSpPr>
        <p:spPr>
          <a:xfrm>
            <a:off x="3440832" y="4829617"/>
            <a:ext cx="648072" cy="808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1" idx="3"/>
            <a:endCxn id="25" idx="1"/>
          </p:cNvCxnSpPr>
          <p:nvPr/>
        </p:nvCxnSpPr>
        <p:spPr>
          <a:xfrm flipV="1">
            <a:off x="3440832" y="4054195"/>
            <a:ext cx="648072" cy="127947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2" idx="3"/>
            <a:endCxn id="25" idx="1"/>
          </p:cNvCxnSpPr>
          <p:nvPr/>
        </p:nvCxnSpPr>
        <p:spPr>
          <a:xfrm flipV="1">
            <a:off x="3440832" y="4054195"/>
            <a:ext cx="648072" cy="178353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3" idx="3"/>
            <a:endCxn id="25" idx="1"/>
          </p:cNvCxnSpPr>
          <p:nvPr/>
        </p:nvCxnSpPr>
        <p:spPr>
          <a:xfrm flipV="1">
            <a:off x="3440832" y="4054195"/>
            <a:ext cx="648072" cy="228759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195431" y="6300194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* MRO : Microsoft R Open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585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6776" y="2636912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# </a:t>
            </a:r>
            <a:r>
              <a:rPr lang="ko-KR" altLang="en-US" sz="5400" dirty="0" smtClean="0"/>
              <a:t>별첨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537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– </a:t>
            </a:r>
            <a:r>
              <a:rPr lang="ko-KR" altLang="en-US" dirty="0" smtClean="0"/>
              <a:t>메모리 이</a:t>
            </a:r>
            <a:r>
              <a:rPr lang="ko-KR" altLang="en-US" dirty="0"/>
              <a:t>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286232"/>
          </a:xfrm>
        </p:spPr>
        <p:txBody>
          <a:bodyPr/>
          <a:lstStyle/>
          <a:p>
            <a:r>
              <a:rPr lang="en-US" altLang="ko-KR" dirty="0" smtClean="0"/>
              <a:t>Workflow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많이 열수록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브라우저 메모리 증가 문제 발생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92896"/>
            <a:ext cx="53611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1844824"/>
            <a:ext cx="327660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21152" y="1847566"/>
            <a:ext cx="32766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 smtClean="0">
                <a:solidFill>
                  <a:prstClr val="black"/>
                </a:solidFill>
              </a:rPr>
              <a:t>원인</a:t>
            </a:r>
            <a:endParaRPr lang="ko-KR" altLang="en-US" sz="1200" b="1" u="sng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664" y="1340768"/>
            <a:ext cx="203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prstClr val="black"/>
                </a:solidFill>
              </a:rPr>
              <a:t>UI Memory </a:t>
            </a:r>
            <a:r>
              <a:rPr lang="ko-KR" altLang="en-US" sz="1200" b="1" u="sng" dirty="0" smtClean="0">
                <a:solidFill>
                  <a:prstClr val="black"/>
                </a:solidFill>
              </a:rPr>
              <a:t>분석</a:t>
            </a:r>
            <a:endParaRPr lang="ko-KR" altLang="en-US" sz="1200" b="1" u="sng" dirty="0">
              <a:solidFill>
                <a:prstClr val="black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4851774" y="2856016"/>
            <a:ext cx="2124648" cy="23804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1152" y="2116941"/>
            <a:ext cx="3276600" cy="13941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36000" tIns="45720" rIns="36000" bIns="45720" rtlCol="0" anchor="t">
            <a:noAutofit/>
          </a:bodyPr>
          <a:lstStyle/>
          <a:p>
            <a:pPr latinLnBrk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적재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(JS)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단일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객체에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WF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구성정보와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프로퍼티를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함께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943524" y="3686797"/>
            <a:ext cx="2124648" cy="23804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1152" y="4134154"/>
            <a:ext cx="327660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>
                <a:solidFill>
                  <a:prstClr val="black"/>
                </a:solidFill>
              </a:rPr>
              <a:t>해결 방안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21152" y="4411153"/>
            <a:ext cx="3276600" cy="13941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36000" tIns="45720" rIns="36000" bIns="45720" rtlCol="0" anchor="t">
            <a:noAutofit/>
          </a:bodyPr>
          <a:lstStyle/>
          <a:p>
            <a:pPr marL="228600" indent="-228600" latinLnBrk="0">
              <a:lnSpc>
                <a:spcPct val="90000"/>
              </a:lnSpc>
              <a:buFont typeface="Arial" panose="020B0604020202020204" pitchFamily="34" charset="0"/>
              <a:buAutoNum type="arabicParenR"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Design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탭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Close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 관련 객체 메모리 해제 처리 추가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단기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 latinLnBrk="0">
              <a:lnSpc>
                <a:spcPct val="90000"/>
              </a:lnSpc>
              <a:buFont typeface="Arial" panose="020B0604020202020204" pitchFamily="34" charset="0"/>
              <a:buAutoNum type="arabicParenR"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컬럼에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저장되는 구성정보와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분리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장기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9414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4" t="8579" r="50000" b="67845"/>
          <a:stretch/>
        </p:blipFill>
        <p:spPr bwMode="auto">
          <a:xfrm>
            <a:off x="1208584" y="4560345"/>
            <a:ext cx="8345434" cy="189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</a:t>
            </a:r>
            <a:r>
              <a:rPr lang="en-US" altLang="ko-KR" dirty="0" smtClean="0"/>
              <a:t>– Workflow </a:t>
            </a:r>
            <a:r>
              <a:rPr lang="ko-KR" altLang="en-US" dirty="0" smtClean="0"/>
              <a:t>실행 지연 이슈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286232"/>
          </a:xfr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altLang="ko-KR" dirty="0"/>
              <a:t>SP_R_TESTCASE 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testcase</a:t>
            </a:r>
            <a:r>
              <a:rPr lang="en-US" altLang="ko-KR" dirty="0"/>
              <a:t>-correlation&gt; </a:t>
            </a:r>
            <a:r>
              <a:rPr lang="en-US" altLang="ko-KR" dirty="0" err="1" smtClean="0"/>
              <a:t>corr_nogroup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실행 로그 분석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WEB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9941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JOB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Mgmt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1298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DPCore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(Global Workflow)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42655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Oozie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54012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DP/SP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24608" y="1628800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WF 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3739" y="1628800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Oozie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0" name="직선 화살표 연결선 19"/>
          <p:cNvCxnSpPr>
            <a:stCxn id="18" idx="3"/>
            <a:endCxn id="19" idx="1"/>
          </p:cNvCxnSpPr>
          <p:nvPr/>
        </p:nvCxnSpPr>
        <p:spPr>
          <a:xfrm>
            <a:off x="2309893" y="1751757"/>
            <a:ext cx="197384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09893" y="1766991"/>
            <a:ext cx="7312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JSON</a:t>
            </a:r>
            <a:r>
              <a:rPr lang="en-US" altLang="ko-KR" sz="800" dirty="0">
                <a:sym typeface="Wingdings" panose="05000000000000000000" pitchFamily="2" charset="2"/>
              </a:rPr>
              <a:t>XML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2771571" y="1982435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Variable Binding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3899" y="1628800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Shell Action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9" idx="3"/>
            <a:endCxn id="26" idx="1"/>
          </p:cNvCxnSpPr>
          <p:nvPr/>
        </p:nvCxnSpPr>
        <p:spPr>
          <a:xfrm>
            <a:off x="5169024" y="1751757"/>
            <a:ext cx="554875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95678" y="1766991"/>
            <a:ext cx="577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Job </a:t>
            </a:r>
            <a:r>
              <a:rPr lang="ko-KR" altLang="en-US" sz="800" dirty="0" smtClean="0"/>
              <a:t>변환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7113240" y="1628800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Variable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6" idx="3"/>
            <a:endCxn id="32" idx="1"/>
          </p:cNvCxnSpPr>
          <p:nvPr/>
        </p:nvCxnSpPr>
        <p:spPr>
          <a:xfrm>
            <a:off x="6609184" y="1751757"/>
            <a:ext cx="504056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470798" y="1628800"/>
            <a:ext cx="885285" cy="245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HiveQL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70798" y="1916832"/>
            <a:ext cx="885285" cy="245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JDBC Query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65368" y="1124744"/>
            <a:ext cx="1296144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Execute Job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70798" y="2204864"/>
            <a:ext cx="885285" cy="245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Sqoop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70798" y="2492896"/>
            <a:ext cx="885285" cy="245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70798" y="2780928"/>
            <a:ext cx="885285" cy="245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Spark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65" idx="3"/>
            <a:endCxn id="38" idx="1"/>
          </p:cNvCxnSpPr>
          <p:nvPr/>
        </p:nvCxnSpPr>
        <p:spPr>
          <a:xfrm flipV="1">
            <a:off x="7998525" y="1751757"/>
            <a:ext cx="472273" cy="54617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3"/>
          <p:cNvCxnSpPr>
            <a:stCxn id="65" idx="3"/>
            <a:endCxn id="39" idx="1"/>
          </p:cNvCxnSpPr>
          <p:nvPr/>
        </p:nvCxnSpPr>
        <p:spPr>
          <a:xfrm flipV="1">
            <a:off x="7998525" y="2039789"/>
            <a:ext cx="472273" cy="25814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3"/>
          <p:cNvCxnSpPr>
            <a:stCxn id="65" idx="3"/>
            <a:endCxn id="41" idx="1"/>
          </p:cNvCxnSpPr>
          <p:nvPr/>
        </p:nvCxnSpPr>
        <p:spPr>
          <a:xfrm>
            <a:off x="7998525" y="2297932"/>
            <a:ext cx="472273" cy="2988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43"/>
          <p:cNvCxnSpPr>
            <a:stCxn id="65" idx="3"/>
            <a:endCxn id="42" idx="1"/>
          </p:cNvCxnSpPr>
          <p:nvPr/>
        </p:nvCxnSpPr>
        <p:spPr>
          <a:xfrm>
            <a:off x="7998525" y="2297932"/>
            <a:ext cx="472273" cy="3179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3"/>
          <p:cNvCxnSpPr>
            <a:stCxn id="65" idx="3"/>
            <a:endCxn id="43" idx="1"/>
          </p:cNvCxnSpPr>
          <p:nvPr/>
        </p:nvCxnSpPr>
        <p:spPr>
          <a:xfrm>
            <a:off x="7998525" y="2297932"/>
            <a:ext cx="472273" cy="6059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113240" y="2174975"/>
            <a:ext cx="885285" cy="24591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Admin Script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32" idx="2"/>
            <a:endCxn id="65" idx="0"/>
          </p:cNvCxnSpPr>
          <p:nvPr/>
        </p:nvCxnSpPr>
        <p:spPr>
          <a:xfrm>
            <a:off x="7555883" y="1874713"/>
            <a:ext cx="0" cy="300262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662213" y="2105391"/>
            <a:ext cx="3839871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363230" y="1906849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Set Variable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7207"/>
              </p:ext>
            </p:extLst>
          </p:nvPr>
        </p:nvGraphicFramePr>
        <p:xfrm>
          <a:off x="427828" y="3479408"/>
          <a:ext cx="91115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8"/>
                <a:gridCol w="4176465"/>
                <a:gridCol w="1392155"/>
                <a:gridCol w="1392155"/>
                <a:gridCol w="139215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  <a:endParaRPr lang="ko-KR" altLang="en-US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</a:t>
                      </a:r>
                      <a:r>
                        <a:rPr lang="en-US" altLang="ko-KR" sz="105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Run</a:t>
                      </a:r>
                      <a:endParaRPr lang="ko-KR" altLang="en-US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Invoke Shell </a:t>
                      </a:r>
                      <a:r>
                        <a:rPr lang="en-US" altLang="ko-KR" sz="10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Cmd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Spark</a:t>
                      </a:r>
                      <a:r>
                        <a:rPr lang="en-US" altLang="ko-KR" sz="105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Submit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 Execution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57.4S</a:t>
                      </a:r>
                      <a:endParaRPr lang="ko-KR" altLang="en-US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ko-KR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ko-KR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altLang="ko-KR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altLang="ko-KR" sz="105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09474" y="3140968"/>
            <a:ext cx="203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err="1" smtClean="0">
                <a:solidFill>
                  <a:prstClr val="black"/>
                </a:solidFill>
              </a:rPr>
              <a:t>Skytale</a:t>
            </a:r>
            <a:r>
              <a:rPr lang="en-US" altLang="ko-KR" sz="1200" b="1" u="sng" dirty="0" smtClean="0">
                <a:solidFill>
                  <a:prstClr val="black"/>
                </a:solidFill>
              </a:rPr>
              <a:t> Log </a:t>
            </a:r>
            <a:r>
              <a:rPr lang="ko-KR" altLang="en-US" sz="1200" b="1" u="sng" dirty="0" smtClean="0">
                <a:solidFill>
                  <a:prstClr val="black"/>
                </a:solidFill>
              </a:rPr>
              <a:t>분석</a:t>
            </a:r>
            <a:endParaRPr lang="ko-KR" altLang="en-US" sz="1200" b="1" u="sng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9474" y="4293096"/>
            <a:ext cx="203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>
                <a:solidFill>
                  <a:prstClr val="black"/>
                </a:solidFill>
              </a:rPr>
              <a:t>Profiling </a:t>
            </a:r>
            <a:r>
              <a:rPr lang="ko-KR" altLang="en-US" sz="1200" b="1" u="sng" dirty="0" smtClean="0">
                <a:solidFill>
                  <a:prstClr val="black"/>
                </a:solidFill>
              </a:rPr>
              <a:t>분석</a:t>
            </a:r>
            <a:endParaRPr lang="ko-KR" altLang="en-US" sz="1200" b="1" u="sng" dirty="0">
              <a:solidFill>
                <a:prstClr val="black"/>
              </a:solidFill>
            </a:endParaRPr>
          </a:p>
        </p:txBody>
      </p:sp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63439"/>
              </p:ext>
            </p:extLst>
          </p:nvPr>
        </p:nvGraphicFramePr>
        <p:xfrm>
          <a:off x="2068434" y="3066553"/>
          <a:ext cx="1103013" cy="42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포장기 셸 개체" showAsIcon="1" r:id="rId4" imgW="1776960" imgH="685800" progId="Package">
                  <p:embed/>
                </p:oleObj>
              </mc:Choice>
              <mc:Fallback>
                <p:oleObj name="포장기 셸 개체" showAsIcon="1" r:id="rId4" imgW="1776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434" y="3066553"/>
                        <a:ext cx="1103013" cy="425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58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실행환경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병렬처리 및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성능 점검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1340768"/>
            <a:ext cx="4638977" cy="202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573016"/>
            <a:ext cx="4638977" cy="26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340769"/>
            <a:ext cx="454910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9098" y="2383800"/>
            <a:ext cx="4638977" cy="984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6736" y="1988840"/>
            <a:ext cx="2481339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멀티코어 사용시 성능 향상 가능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9098" y="4256008"/>
            <a:ext cx="4638977" cy="253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76736" y="3861048"/>
            <a:ext cx="2481339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일반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실행시</a:t>
            </a:r>
            <a:r>
              <a:rPr lang="ko-KR" altLang="en-US" sz="1050" dirty="0" smtClean="0">
                <a:solidFill>
                  <a:schemeClr val="tx1"/>
                </a:solidFill>
              </a:rPr>
              <a:t> 단일 코어만 사용됨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41032" y="2446526"/>
            <a:ext cx="4550694" cy="172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609" y="1844824"/>
            <a:ext cx="2434117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벤치마킹결과 상당히 느린 성능을 보임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41032" y="3450587"/>
            <a:ext cx="4550694" cy="41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0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Ambari</a:t>
            </a:r>
            <a:r>
              <a:rPr lang="en-US" altLang="ko-KR" dirty="0" smtClean="0"/>
              <a:t> Metrics -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Node 4 , 14 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4:00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090613"/>
            <a:ext cx="76295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20952" y="2225907"/>
            <a:ext cx="530986" cy="466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51938" y="2216294"/>
            <a:ext cx="2434117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PoC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또는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테스트시</a:t>
            </a:r>
            <a:r>
              <a:rPr lang="ko-KR" altLang="en-US" sz="1050" dirty="0" smtClean="0">
                <a:solidFill>
                  <a:schemeClr val="tx1"/>
                </a:solidFill>
              </a:rPr>
              <a:t> 장애가 있었을 것으로 판단됨</a:t>
            </a:r>
            <a:r>
              <a:rPr lang="en-US" altLang="ko-KR" sz="1050" dirty="0" smtClean="0">
                <a:solidFill>
                  <a:schemeClr val="tx1"/>
                </a:solidFill>
              </a:rPr>
              <a:t>. 15</a:t>
            </a:r>
            <a:r>
              <a:rPr lang="ko-KR" altLang="en-US" sz="1050" dirty="0" smtClean="0">
                <a:solidFill>
                  <a:schemeClr val="tx1"/>
                </a:solidFill>
              </a:rPr>
              <a:t>분 </a:t>
            </a:r>
            <a:r>
              <a:rPr lang="en-US" altLang="ko-KR" sz="1050" dirty="0" smtClean="0">
                <a:solidFill>
                  <a:schemeClr val="tx1"/>
                </a:solidFill>
              </a:rPr>
              <a:t>Load 0.8</a:t>
            </a:r>
            <a:r>
              <a:rPr lang="ko-KR" altLang="en-US" sz="1050" dirty="0" smtClean="0">
                <a:solidFill>
                  <a:schemeClr val="tx1"/>
                </a:solidFill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184349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현황 분석</a:t>
            </a:r>
            <a:endParaRPr lang="en-US" altLang="ko-KR" dirty="0" smtClean="0"/>
          </a:p>
          <a:p>
            <a:r>
              <a:rPr lang="ko-KR" altLang="en-US" dirty="0" smtClean="0"/>
              <a:t>인터뷰 결과</a:t>
            </a:r>
            <a:endParaRPr lang="en-US" altLang="ko-KR" dirty="0" smtClean="0"/>
          </a:p>
          <a:p>
            <a:r>
              <a:rPr lang="ko-KR" altLang="en-US" dirty="0" smtClean="0"/>
              <a:t>문제점 분석 종합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E7B-86BE-4EEC-B8E3-81DEF0E1E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Disk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24744"/>
            <a:ext cx="716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9144" y="4221088"/>
            <a:ext cx="3456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/>
              <a:t>hdparm</a:t>
            </a:r>
            <a:r>
              <a:rPr lang="en-US" altLang="ko-KR" sz="1100" dirty="0"/>
              <a:t> -I /</a:t>
            </a:r>
            <a:r>
              <a:rPr lang="en-US" altLang="ko-KR" sz="1100" dirty="0" smtClean="0"/>
              <a:t>dev/</a:t>
            </a:r>
            <a:r>
              <a:rPr lang="en-US" altLang="ko-KR" sz="1100" dirty="0" err="1" smtClean="0"/>
              <a:t>sda</a:t>
            </a:r>
            <a:endParaRPr lang="en-US" altLang="ko-KR" sz="1100" dirty="0" smtClean="0"/>
          </a:p>
          <a:p>
            <a:r>
              <a:rPr lang="en-US" altLang="ko-KR" sz="1100" dirty="0" smtClean="0"/>
              <a:t>/</a:t>
            </a:r>
            <a:r>
              <a:rPr lang="en-US" altLang="ko-KR" sz="1100" dirty="0"/>
              <a:t>dev/</a:t>
            </a:r>
            <a:r>
              <a:rPr lang="en-US" altLang="ko-KR" sz="1100" dirty="0" err="1"/>
              <a:t>sda</a:t>
            </a:r>
            <a:r>
              <a:rPr lang="en-US" altLang="ko-KR" sz="1100" dirty="0"/>
              <a:t>: Permission </a:t>
            </a:r>
            <a:r>
              <a:rPr lang="en-US" altLang="ko-KR" sz="1100" dirty="0" smtClean="0"/>
              <a:t>denied</a:t>
            </a:r>
          </a:p>
          <a:p>
            <a:r>
              <a:rPr lang="en-US" altLang="ko-KR" sz="1100" dirty="0"/>
              <a:t>$ </a:t>
            </a:r>
            <a:r>
              <a:rPr lang="en-US" altLang="ko-KR" sz="1100" dirty="0" err="1"/>
              <a:t>hdparm</a:t>
            </a:r>
            <a:r>
              <a:rPr lang="en-US" altLang="ko-KR" sz="1100" dirty="0"/>
              <a:t> -I /</a:t>
            </a:r>
            <a:r>
              <a:rPr lang="en-US" altLang="ko-KR" sz="1100" dirty="0" smtClean="0"/>
              <a:t>dev/</a:t>
            </a:r>
            <a:r>
              <a:rPr lang="en-US" altLang="ko-KR" sz="1100" dirty="0" err="1" smtClean="0"/>
              <a:t>sdb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398223" y="4589444"/>
            <a:ext cx="4953000" cy="116955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0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df</a:t>
            </a:r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-h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Filesystem      Size  Used Avail Use% Mounted on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/dev/sda5        62G   29G   31G  49% /</a:t>
            </a:r>
          </a:p>
          <a:p>
            <a:r>
              <a:rPr lang="en-US" altLang="ko-KR" sz="10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tmpfs</a:t>
            </a:r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127G   16K  127G   1% /dev/</a:t>
            </a:r>
            <a:r>
              <a:rPr lang="en-US" altLang="ko-KR" sz="10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shm</a:t>
            </a:r>
            <a:endParaRPr lang="en-US" altLang="ko-KR" sz="10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/dev/sda1       485M   47M  413M  11% /boot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/dev/sda2       197G   93G   95G  50% /grid/0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/dev/sdb1       1.5T  1.1T  357G  75% /grid/1</a:t>
            </a:r>
            <a:endParaRPr lang="ko-KR" altLang="en-US" sz="10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6496" y="2780928"/>
            <a:ext cx="48245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1938" y="2216294"/>
            <a:ext cx="2434117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Disk Partition </a:t>
            </a:r>
            <a:r>
              <a:rPr lang="ko-KR" altLang="en-US" sz="1050" dirty="0" smtClean="0">
                <a:solidFill>
                  <a:schemeClr val="tx1"/>
                </a:solidFill>
              </a:rPr>
              <a:t>설계 오류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개발환경은 문제가 없으나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운영시</a:t>
            </a:r>
            <a:r>
              <a:rPr lang="ko-KR" altLang="en-US" sz="1050" dirty="0" smtClean="0">
                <a:solidFill>
                  <a:schemeClr val="tx1"/>
                </a:solidFill>
              </a:rPr>
              <a:t> 문제 위험 있음</a:t>
            </a:r>
          </a:p>
        </p:txBody>
      </p:sp>
    </p:spTree>
    <p:extLst>
      <p:ext uri="{BB962C8B-B14F-4D97-AF65-F5344CB8AC3E}">
        <p14:creationId xmlns:p14="http://schemas.microsoft.com/office/powerpoint/2010/main" val="275075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 설정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268760"/>
            <a:ext cx="9201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4" y="3645024"/>
            <a:ext cx="9305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0512" y="2204864"/>
            <a:ext cx="79208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4248" y="1782648"/>
            <a:ext cx="2677529" cy="39496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메타데이터와 데이터 저장 공간 분리 필요 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7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</a:t>
            </a:r>
            <a:r>
              <a:rPr lang="ko-KR" altLang="en-US" dirty="0"/>
              <a:t>현황 </a:t>
            </a:r>
            <a:r>
              <a:rPr lang="en-US" altLang="ko-KR" dirty="0"/>
              <a:t>– </a:t>
            </a:r>
            <a:r>
              <a:rPr lang="ko-KR" altLang="en-US" dirty="0" err="1"/>
              <a:t>하둡</a:t>
            </a:r>
            <a:r>
              <a:rPr lang="ko-KR" altLang="en-US" dirty="0"/>
              <a:t> 에코 설정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81163"/>
            <a:ext cx="92583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3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에코 설정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Yarn Web UI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0728"/>
            <a:ext cx="9258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392578" y="3039234"/>
            <a:ext cx="9135877" cy="286232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00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400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01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801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501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202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90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602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Oozie Web UI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3" y="3591297"/>
            <a:ext cx="9258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5"/>
          <p:cNvSpPr txBox="1">
            <a:spLocks/>
          </p:cNvSpPr>
          <p:nvPr/>
        </p:nvSpPr>
        <p:spPr>
          <a:xfrm>
            <a:off x="489545" y="4366904"/>
            <a:ext cx="9135877" cy="286232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00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400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01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801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501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202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290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7602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Tez 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" y="4653136"/>
            <a:ext cx="92487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24608" y="5914833"/>
            <a:ext cx="6768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-XX:+</a:t>
            </a:r>
            <a:r>
              <a:rPr lang="en-US" altLang="ko-KR" sz="1000" dirty="0" err="1"/>
              <a:t>PrintGCDetails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verbose:gc</a:t>
            </a:r>
            <a:r>
              <a:rPr lang="en-US" altLang="ko-KR" sz="1000" dirty="0"/>
              <a:t> -XX:+</a:t>
            </a:r>
            <a:r>
              <a:rPr lang="en-US" altLang="ko-KR" sz="1000" dirty="0" err="1"/>
              <a:t>PrintGCTimeStamps</a:t>
            </a:r>
            <a:r>
              <a:rPr lang="en-US" altLang="ko-KR" sz="1000" dirty="0"/>
              <a:t> -XX:+</a:t>
            </a:r>
            <a:r>
              <a:rPr lang="en-US" altLang="ko-KR" sz="1000" dirty="0" err="1"/>
              <a:t>UseNUMA</a:t>
            </a:r>
            <a:r>
              <a:rPr lang="en-US" altLang="ko-KR" sz="1000" dirty="0"/>
              <a:t> -XX:+UseG1GC -XX:+</a:t>
            </a:r>
            <a:r>
              <a:rPr lang="en-US" altLang="ko-KR" sz="1000" dirty="0" err="1"/>
              <a:t>ResizeTLAB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683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idx="1"/>
          </p:nvPr>
        </p:nvSpPr>
        <p:spPr>
          <a:xfrm>
            <a:off x="445478" y="1235867"/>
            <a:ext cx="3384376" cy="11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Skytale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전반에 대한 문제점 종합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기간 </a:t>
            </a:r>
            <a:r>
              <a:rPr lang="en-US" altLang="ko-KR" sz="1200" dirty="0" smtClean="0"/>
              <a:t>: `17.12.18~12.21</a:t>
            </a:r>
          </a:p>
          <a:p>
            <a:pPr marL="0" indent="0">
              <a:buNone/>
            </a:pPr>
            <a:r>
              <a:rPr lang="ko-KR" altLang="en-US" sz="1200" dirty="0" smtClean="0"/>
              <a:t>범위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아키텍처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, UI </a:t>
            </a:r>
            <a:endParaRPr lang="ko-KR" altLang="en-US" sz="12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8072-77F8-4DEA-B890-92052E2508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 smtClean="0"/>
              <a:t>개요</a:t>
            </a:r>
            <a:endParaRPr lang="ko-KR" altLang="en-US" sz="1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02784" y="836712"/>
            <a:ext cx="32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분석 내용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32" name="텍스트 개체 틀 6"/>
          <p:cNvSpPr txBox="1">
            <a:spLocks/>
          </p:cNvSpPr>
          <p:nvPr/>
        </p:nvSpPr>
        <p:spPr>
          <a:xfrm>
            <a:off x="503544" y="4260203"/>
            <a:ext cx="3384376" cy="75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인터뷰 일자</a:t>
            </a:r>
            <a:r>
              <a:rPr lang="en-US" altLang="ko-KR" sz="1200" dirty="0" smtClean="0"/>
              <a:t>: `17.12.19</a:t>
            </a:r>
          </a:p>
          <a:p>
            <a:pPr marL="0" indent="0">
              <a:buNone/>
            </a:pPr>
            <a:r>
              <a:rPr lang="ko-KR" altLang="en-US" sz="1200" dirty="0" smtClean="0"/>
              <a:t>인터뷰 대상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양상태 수석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이영규 수석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채진호 이사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김종문 수석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60850" y="3861048"/>
            <a:ext cx="32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인터뷰 진행 경과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34" name="텍스트 개체 틀 6"/>
          <p:cNvSpPr txBox="1">
            <a:spLocks/>
          </p:cNvSpPr>
          <p:nvPr/>
        </p:nvSpPr>
        <p:spPr>
          <a:xfrm>
            <a:off x="445478" y="2820043"/>
            <a:ext cx="3384376" cy="75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1) </a:t>
            </a:r>
            <a:r>
              <a:rPr lang="ko-KR" altLang="en-US" sz="1200" dirty="0" smtClean="0"/>
              <a:t>현황조사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아키텍처 설계서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 정보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인터뷰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확산 담당자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 담당자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02784" y="2348880"/>
            <a:ext cx="32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분석 방식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3" name="텍스트 개체 틀 6"/>
          <p:cNvSpPr txBox="1">
            <a:spLocks/>
          </p:cNvSpPr>
          <p:nvPr/>
        </p:nvSpPr>
        <p:spPr>
          <a:xfrm>
            <a:off x="5859698" y="4264281"/>
            <a:ext cx="3384376" cy="37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상세 개선 방안 도출 및 계획 수립  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7004" y="3793117"/>
            <a:ext cx="32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향후 일정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  <p:sp>
        <p:nvSpPr>
          <p:cNvPr id="15" name="텍스트 개체 틀 6"/>
          <p:cNvSpPr txBox="1">
            <a:spLocks/>
          </p:cNvSpPr>
          <p:nvPr/>
        </p:nvSpPr>
        <p:spPr>
          <a:xfrm>
            <a:off x="5802393" y="1307875"/>
            <a:ext cx="3384376" cy="197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분석 기간 </a:t>
            </a:r>
            <a:r>
              <a:rPr lang="en-US" altLang="ko-KR" sz="1200" dirty="0" smtClean="0"/>
              <a:t>: `17.12.18~19</a:t>
            </a:r>
          </a:p>
          <a:p>
            <a:pPr marL="0" indent="0">
              <a:buNone/>
            </a:pPr>
            <a:r>
              <a:rPr lang="ko-KR" altLang="en-US" sz="1200" dirty="0" smtClean="0"/>
              <a:t>분석 대상 </a:t>
            </a:r>
            <a:r>
              <a:rPr lang="en-US" altLang="ko-KR" sz="1200" dirty="0" smtClean="0"/>
              <a:t>: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- Hadoop Eco : </a:t>
            </a:r>
            <a:r>
              <a:rPr lang="en-US" altLang="ko-KR" sz="1200" dirty="0" err="1" smtClean="0"/>
              <a:t>Ambari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중심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- </a:t>
            </a:r>
            <a:r>
              <a:rPr lang="ko-KR" altLang="en-US" sz="1200" dirty="0" smtClean="0"/>
              <a:t>분석 기반환경 </a:t>
            </a:r>
            <a:r>
              <a:rPr lang="en-US" altLang="ko-KR" sz="1200" dirty="0" smtClean="0"/>
              <a:t>: R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- App. :  </a:t>
            </a:r>
            <a:r>
              <a:rPr lang="en-US" altLang="ko-KR" sz="1200" dirty="0" err="1" smtClean="0"/>
              <a:t>Skytale</a:t>
            </a:r>
            <a:r>
              <a:rPr lang="en-US" altLang="ko-KR" sz="1200" dirty="0" smtClean="0"/>
              <a:t> UI </a:t>
            </a:r>
            <a:r>
              <a:rPr lang="ko-KR" altLang="en-US" sz="1200" dirty="0" smtClean="0"/>
              <a:t>로그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프로파일링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59699" y="836712"/>
            <a:ext cx="32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 smtClean="0">
                <a:solidFill>
                  <a:prstClr val="black"/>
                </a:solidFill>
              </a:rPr>
              <a:t>현황 분석 </a:t>
            </a:r>
            <a:endParaRPr lang="ko-KR" altLang="en-US" sz="16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71463"/>
            <a:fld id="{C3F17F78-59A3-49AD-861E-4458632245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marL="271463"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 시스템 구성</a:t>
            </a:r>
            <a:endParaRPr lang="ko-KR" altLang="en-US" sz="1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>
          <a:xfrm>
            <a:off x="392578" y="716697"/>
            <a:ext cx="9135877" cy="480131"/>
          </a:xfrm>
        </p:spPr>
        <p:txBody>
          <a:bodyPr/>
          <a:lstStyle/>
          <a:p>
            <a:r>
              <a:rPr lang="ko-KR" altLang="en-US" dirty="0" smtClean="0"/>
              <a:t>전사통합 분석 및 실행관리 서비스 지원을 위해 서비스 관점</a:t>
            </a:r>
            <a:r>
              <a:rPr lang="en-US" altLang="ko-KR" dirty="0" smtClean="0"/>
              <a:t>, Workflow 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운영관리 관점에서 개념적 </a:t>
            </a:r>
            <a:r>
              <a:rPr lang="en-US" altLang="ko-KR" dirty="0" smtClean="0"/>
              <a:t>Archi. </a:t>
            </a:r>
            <a:r>
              <a:rPr lang="ko-KR" altLang="en-US" dirty="0" smtClean="0"/>
              <a:t>구성을 함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8072-77F8-4DEA-B890-92052E2508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0756" y="1545578"/>
            <a:ext cx="8966004" cy="4979517"/>
            <a:chOff x="420756" y="1412398"/>
            <a:chExt cx="8966004" cy="5112698"/>
          </a:xfrm>
        </p:grpSpPr>
        <p:sp>
          <p:nvSpPr>
            <p:cNvPr id="67" name="Rectangle 20"/>
            <p:cNvSpPr>
              <a:spLocks noChangeArrowheads="1"/>
            </p:cNvSpPr>
            <p:nvPr/>
          </p:nvSpPr>
          <p:spPr bwMode="gray">
            <a:xfrm>
              <a:off x="420756" y="2741686"/>
              <a:ext cx="1019625" cy="2229811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square" lIns="0" rIns="0"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Middle</a:t>
              </a:r>
              <a:b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</a:br>
              <a: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Tier</a:t>
              </a: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sz="1200" b="1" kern="0" dirty="0">
                <a:solidFill>
                  <a:prstClr val="white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gray">
            <a:xfrm>
              <a:off x="420756" y="5054148"/>
              <a:ext cx="1019625" cy="1445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none" lIns="0" rIns="0"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b="1" kern="0" spc="-5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Data</a:t>
              </a:r>
              <a:br>
                <a:rPr lang="en-US" altLang="ko-KR" sz="1200" b="1" kern="0" spc="-5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</a:br>
              <a: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Tier</a:t>
              </a:r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gray">
            <a:xfrm>
              <a:off x="420756" y="1434224"/>
              <a:ext cx="1019625" cy="1190688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wrap="square" lIns="0" rIns="0"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UX</a:t>
              </a:r>
              <a:b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</a:br>
              <a:r>
                <a:rPr lang="en-US" altLang="ko-KR" sz="1200" b="1" kern="0" dirty="0">
                  <a:solidFill>
                    <a:prstClr val="white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Tier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3921620" y="3535533"/>
              <a:ext cx="5076185" cy="829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t" anchorCtr="0"/>
            <a:lstStyle/>
            <a:p>
              <a:pPr algn="ctr"/>
              <a:r>
                <a:rPr lang="en-US" altLang="ko-KR" kern="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Work flow</a:t>
              </a:r>
              <a:endParaRPr lang="ko-KR" altLang="en-US" kern="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5400000">
              <a:off x="5656926" y="2758755"/>
              <a:ext cx="5076191" cy="2383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vert="vert270" lIns="36000" tIns="18000" rIns="36000" bIns="0" rtlCol="0" anchor="t" anchorCtr="0"/>
            <a:lstStyle/>
            <a:p>
              <a:pPr algn="ctr"/>
              <a:r>
                <a:rPr lang="en-US" altLang="ko-KR" sz="1400" b="1" kern="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Admin.</a:t>
              </a:r>
              <a:endParaRPr lang="ko-KR" altLang="en-US" sz="1400" b="1" kern="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7144692" y="5307845"/>
              <a:ext cx="2100660" cy="1082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72000" rIns="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>
                <a:lnSpc>
                  <a:spcPts val="1100"/>
                </a:lnSpc>
              </a:pPr>
              <a:r>
                <a:rPr lang="ko-KR" altLang="en-US" sz="1200" b="1" dirty="0" smtClean="0">
                  <a:latin typeface="맑은 고딕"/>
                </a:rPr>
                <a:t>스케줄</a:t>
              </a:r>
              <a:r>
                <a:rPr lang="en-US" altLang="ko-KR" sz="1200" b="1" dirty="0" smtClean="0">
                  <a:latin typeface="맑은 고딕"/>
                </a:rPr>
                <a:t> </a:t>
              </a:r>
              <a:r>
                <a:rPr lang="ko-KR" altLang="en-US" sz="1200" b="1" dirty="0" smtClean="0">
                  <a:latin typeface="맑은 고딕"/>
                </a:rPr>
                <a:t>관리</a:t>
              </a:r>
              <a:endParaRPr lang="ko-KR" altLang="en-US" sz="1200" b="1" dirty="0">
                <a:latin typeface="맑은 고딕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261681" y="5828034"/>
              <a:ext cx="1866683" cy="234238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Error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 </a:t>
              </a: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관리</a:t>
              </a:r>
              <a:endParaRPr lang="en-US" altLang="ko-KR" sz="1000" kern="0" spc="-5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7261681" y="6094175"/>
              <a:ext cx="1866683" cy="234238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메타데이터 관리</a:t>
              </a:r>
              <a:endParaRPr lang="en-US" altLang="ko-KR" sz="1000" kern="0" spc="-5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>
              <a:spLocks/>
            </p:cNvSpPr>
            <p:nvPr/>
          </p:nvSpPr>
          <p:spPr>
            <a:xfrm>
              <a:off x="7144692" y="2668448"/>
              <a:ext cx="2100660" cy="13620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72000" rIns="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>
                <a:lnSpc>
                  <a:spcPts val="1100"/>
                </a:lnSpc>
              </a:pPr>
              <a:r>
                <a:rPr lang="en-US" altLang="ko-KR" sz="1200" b="1" dirty="0">
                  <a:latin typeface="맑은 고딕"/>
                </a:rPr>
                <a:t>Analytic Lib. </a:t>
              </a:r>
              <a:r>
                <a:rPr lang="ko-KR" altLang="en-US" sz="1200" b="1" dirty="0">
                  <a:latin typeface="맑은 고딕"/>
                </a:rPr>
                <a:t>관리</a:t>
              </a:r>
            </a:p>
            <a:p>
              <a:pPr>
                <a:lnSpc>
                  <a:spcPts val="1100"/>
                </a:lnSpc>
              </a:pPr>
              <a:endParaRPr lang="ko-KR" altLang="en-US" sz="1200" b="1" dirty="0">
                <a:latin typeface="맑은 고딕"/>
              </a:endParaRPr>
            </a:p>
          </p:txBody>
        </p:sp>
        <p:sp>
          <p:nvSpPr>
            <p:cNvPr id="79" name="TextBox 78"/>
            <p:cNvSpPr txBox="1">
              <a:spLocks/>
            </p:cNvSpPr>
            <p:nvPr/>
          </p:nvSpPr>
          <p:spPr>
            <a:xfrm>
              <a:off x="7144692" y="4115322"/>
              <a:ext cx="2100660" cy="11261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72000" rIns="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>
                <a:lnSpc>
                  <a:spcPts val="1100"/>
                </a:lnSpc>
              </a:pPr>
              <a:r>
                <a:rPr lang="en-US" altLang="ko-KR" sz="1200" b="1" dirty="0" smtClean="0">
                  <a:latin typeface="맑은 고딕"/>
                </a:rPr>
                <a:t>Rule</a:t>
              </a:r>
              <a:r>
                <a:rPr lang="ko-KR" altLang="en-US" sz="1200" b="1" dirty="0" smtClean="0">
                  <a:latin typeface="맑은 고딕"/>
                </a:rPr>
                <a:t> 관리</a:t>
              </a:r>
              <a:endParaRPr lang="ko-KR" altLang="en-US" sz="1200" b="1" dirty="0">
                <a:latin typeface="맑은 고딕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266092" y="4369426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분석 </a:t>
              </a: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Rule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관리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266092" y="4635172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Event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 관리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7266092" y="4900917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Template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관리</a:t>
              </a:r>
            </a:p>
          </p:txBody>
        </p:sp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7144692" y="1786863"/>
              <a:ext cx="2100660" cy="8276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wrap="square" lIns="0" tIns="72000" rIns="0" bIns="36000" rtlCol="0" anchor="t" anchorCtr="0">
              <a:noAutofit/>
            </a:bodyPr>
            <a:lstStyle>
              <a:defPPr>
                <a:defRPr lang="en-US"/>
              </a:defPPr>
              <a:lvl1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0" kern="0">
                  <a:solidFill>
                    <a:prstClr val="black"/>
                  </a:solidFill>
                  <a:latin typeface="Cambria" panose="02040503050406030204" pitchFamily="18" charset="0"/>
                  <a:ea typeface="맑은 고딕"/>
                </a:defRPr>
              </a:lvl1pPr>
            </a:lstStyle>
            <a:p>
              <a:pPr>
                <a:lnSpc>
                  <a:spcPts val="1100"/>
                </a:lnSpc>
              </a:pPr>
              <a:r>
                <a:rPr lang="ko-KR" altLang="en-US" sz="1200" b="1" dirty="0" smtClean="0">
                  <a:latin typeface="맑은 고딕"/>
                </a:rPr>
                <a:t>기준 정보 관리</a:t>
              </a:r>
              <a:endParaRPr lang="ko-KR" altLang="en-US" sz="1200" b="1" dirty="0">
                <a:latin typeface="맑은 고딕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7266092" y="2046937"/>
              <a:ext cx="1866683" cy="234238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lnSpc>
                  <a:spcPts val="1100"/>
                </a:lnSpc>
              </a:pPr>
              <a:r>
                <a:rPr lang="ko-KR" altLang="en-US" sz="1000" kern="0" dirty="0">
                  <a:solidFill>
                    <a:prstClr val="black"/>
                  </a:solidFill>
                  <a:latin typeface="맑은 고딕"/>
                </a:rPr>
                <a:t>공통코드</a:t>
              </a: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(</a:t>
              </a:r>
              <a:r>
                <a:rPr lang="ko-KR" altLang="en-US" sz="1000" kern="0" dirty="0">
                  <a:solidFill>
                    <a:prstClr val="black"/>
                  </a:solidFill>
                  <a:latin typeface="맑은 고딕"/>
                </a:rPr>
                <a:t>사용자</a:t>
              </a: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 </a:t>
              </a:r>
              <a:r>
                <a:rPr lang="ko-KR" altLang="en-US" sz="1000" kern="0" dirty="0">
                  <a:solidFill>
                    <a:prstClr val="black"/>
                  </a:solidFill>
                  <a:latin typeface="맑은 고딕"/>
                </a:rPr>
                <a:t>유형</a:t>
              </a: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/</a:t>
              </a:r>
              <a:r>
                <a:rPr lang="ko-KR" altLang="en-US" sz="1000" kern="0" dirty="0">
                  <a:solidFill>
                    <a:prstClr val="black"/>
                  </a:solidFill>
                  <a:latin typeface="맑은 고딕"/>
                </a:rPr>
                <a:t>권한 등</a:t>
              </a: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)</a:t>
              </a:r>
              <a:endParaRPr lang="ko-KR" altLang="en-US" sz="1000" kern="0" dirty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7266092" y="2312592"/>
              <a:ext cx="1866683" cy="234238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lnSpc>
                  <a:spcPts val="1100"/>
                </a:lnSpc>
              </a:pP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UX Mapping(Report</a:t>
              </a:r>
              <a:r>
                <a:rPr lang="ko-KR" altLang="en-US" sz="1000" kern="0" dirty="0">
                  <a:solidFill>
                    <a:prstClr val="black"/>
                  </a:solidFill>
                  <a:latin typeface="맑은 고딕"/>
                </a:rPr>
                <a:t> 포함</a:t>
              </a:r>
              <a:r>
                <a:rPr lang="en-US" altLang="ko-KR" sz="1000" kern="0" dirty="0">
                  <a:solidFill>
                    <a:prstClr val="black"/>
                  </a:solidFill>
                  <a:latin typeface="맑은 고딕"/>
                </a:rPr>
                <a:t>)</a:t>
              </a:r>
              <a:endParaRPr lang="ko-KR" altLang="en-US" sz="1000" kern="0" dirty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7285359" y="2921277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기초</a:t>
              </a: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통계 컴포넌트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7285359" y="3187023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추론 통계 컴포넌트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285359" y="3452768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ML/DL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컴포넌트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7285359" y="3718514"/>
              <a:ext cx="1866683" cy="234646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UDF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관리</a:t>
              </a:r>
              <a:endParaRPr lang="en-US" altLang="ko-KR" sz="1000" kern="0" spc="-5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7270439" y="5542678"/>
              <a:ext cx="1866683" cy="234238"/>
            </a:xfrm>
            <a:prstGeom prst="roundRect">
              <a:avLst/>
            </a:prstGeom>
            <a:solidFill>
              <a:srgbClr val="DDDDDD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Batch 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실행</a:t>
              </a:r>
              <a:r>
                <a:rPr lang="en-US" altLang="ko-KR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/</a:t>
              </a:r>
              <a:r>
                <a:rPr lang="ko-KR" altLang="en-US" sz="1000" kern="0" spc="-5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rPr>
                <a:t>상태 관리</a:t>
              </a:r>
              <a:endParaRPr lang="en-US" altLang="ko-KR" sz="1000" kern="0" spc="-50" dirty="0">
                <a:solidFill>
                  <a:srgbClr val="000000"/>
                </a:solidFill>
                <a:latin typeface="맑은 고딕"/>
                <a:cs typeface="Times New Roman" panose="02020603050405020304" pitchFamily="18" charset="0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598726" y="1434224"/>
              <a:ext cx="4324643" cy="5090872"/>
              <a:chOff x="1469254" y="1474684"/>
              <a:chExt cx="4891037" cy="5090872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488489" y="1474684"/>
                <a:ext cx="4871802" cy="558159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/>
                <a:r>
                  <a:rPr lang="ko-KR" altLang="en-US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분석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Enabler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488489" y="2085535"/>
                <a:ext cx="4871802" cy="5766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>
                  <a:defRPr/>
                </a:pP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Service Enabler</a:t>
                </a:r>
                <a:endParaRPr lang="ko-KR" altLang="en-US" sz="1200" b="1" kern="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3956638" y="1690594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defRPr/>
                </a:pPr>
                <a:r>
                  <a:rPr lang="ko-KR" altLang="en-US" sz="1000" dirty="0" smtClean="0"/>
                  <a:t>템플릿</a:t>
                </a:r>
                <a:endParaRPr lang="ko-KR" altLang="en-US" sz="1000" dirty="0"/>
              </a:p>
            </p:txBody>
          </p:sp>
          <p:sp>
            <p:nvSpPr>
              <p:cNvPr id="95" name="TextBox 94"/>
              <p:cNvSpPr txBox="1">
                <a:spLocks/>
              </p:cNvSpPr>
              <p:nvPr/>
            </p:nvSpPr>
            <p:spPr>
              <a:xfrm>
                <a:off x="2764591" y="1690594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defRPr/>
                </a:pPr>
                <a:r>
                  <a:rPr lang="ko-KR" altLang="en-US" sz="1000" dirty="0" smtClean="0"/>
                  <a:t>시</a:t>
                </a:r>
                <a:r>
                  <a:rPr lang="ko-KR" altLang="en-US" sz="1000" dirty="0"/>
                  <a:t>뮬</a:t>
                </a:r>
                <a:r>
                  <a:rPr lang="ko-KR" altLang="en-US" sz="1000" dirty="0" smtClean="0"/>
                  <a:t>레이션 </a:t>
                </a:r>
                <a:endParaRPr lang="ko-KR" altLang="en-US" sz="1000" dirty="0"/>
              </a:p>
            </p:txBody>
          </p:sp>
          <p:sp>
            <p:nvSpPr>
              <p:cNvPr id="96" name="TextBox 95"/>
              <p:cNvSpPr txBox="1">
                <a:spLocks/>
              </p:cNvSpPr>
              <p:nvPr/>
            </p:nvSpPr>
            <p:spPr>
              <a:xfrm>
                <a:off x="1572541" y="1690594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defRPr/>
                </a:pPr>
                <a:r>
                  <a:rPr lang="ko-KR" altLang="en-US" sz="1000" dirty="0" smtClean="0"/>
                  <a:t>캔버스</a:t>
                </a:r>
                <a:endParaRPr lang="ko-KR" altLang="en-US" sz="1000" dirty="0"/>
              </a:p>
            </p:txBody>
          </p:sp>
          <p:sp>
            <p:nvSpPr>
              <p:cNvPr id="97" name="TextBox 96"/>
              <p:cNvSpPr txBox="1">
                <a:spLocks/>
              </p:cNvSpPr>
              <p:nvPr/>
            </p:nvSpPr>
            <p:spPr>
              <a:xfrm>
                <a:off x="5148686" y="1690594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defRPr/>
                </a:pPr>
                <a:r>
                  <a:rPr lang="en-US" altLang="ko-KR" sz="1000" dirty="0" smtClean="0"/>
                  <a:t>Reporting</a:t>
                </a:r>
                <a:r>
                  <a:rPr lang="ko-KR" altLang="en-US" sz="1000" dirty="0" smtClean="0"/>
                  <a:t> 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>
                <a:spLocks/>
              </p:cNvSpPr>
              <p:nvPr/>
            </p:nvSpPr>
            <p:spPr>
              <a:xfrm>
                <a:off x="1572543" y="2334314"/>
                <a:ext cx="2313058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ko-KR" altLang="en-US" dirty="0" smtClean="0"/>
                  <a:t>공통 컴포넌트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조회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등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APIs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>
                <a:spLocks/>
              </p:cNvSpPr>
              <p:nvPr/>
            </p:nvSpPr>
            <p:spPr>
              <a:xfrm>
                <a:off x="3966739" y="2334314"/>
                <a:ext cx="2302958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Workflow APIs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471090" y="2780459"/>
                <a:ext cx="4871802" cy="70999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>
                  <a:defRPr/>
                </a:pP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Analytic</a:t>
                </a:r>
                <a:r>
                  <a:rPr lang="ko-KR" altLang="en-US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Processing</a:t>
                </a:r>
                <a:endParaRPr lang="ko-KR" altLang="en-US" sz="1200" b="1" kern="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/>
              <p:cNvSpPr txBox="1">
                <a:spLocks/>
              </p:cNvSpPr>
              <p:nvPr/>
            </p:nvSpPr>
            <p:spPr>
              <a:xfrm>
                <a:off x="1555144" y="3028741"/>
                <a:ext cx="1536390" cy="170964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/>
                  <a:t>R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>
                <a:spLocks/>
              </p:cNvSpPr>
              <p:nvPr/>
            </p:nvSpPr>
            <p:spPr>
              <a:xfrm>
                <a:off x="3145428" y="3028741"/>
                <a:ext cx="1529682" cy="170964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SPARK</a:t>
                </a:r>
                <a:endParaRPr lang="en-US" altLang="ko-KR" dirty="0"/>
              </a:p>
            </p:txBody>
          </p:sp>
          <p:sp>
            <p:nvSpPr>
              <p:cNvPr id="103" name="TextBox 102"/>
              <p:cNvSpPr txBox="1">
                <a:spLocks/>
              </p:cNvSpPr>
              <p:nvPr/>
            </p:nvSpPr>
            <p:spPr>
              <a:xfrm>
                <a:off x="4729002" y="3027887"/>
                <a:ext cx="1529682" cy="170964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sp>
            <p:nvSpPr>
              <p:cNvPr id="104" name="TextBox 103"/>
              <p:cNvSpPr txBox="1">
                <a:spLocks/>
              </p:cNvSpPr>
              <p:nvPr/>
            </p:nvSpPr>
            <p:spPr>
              <a:xfrm>
                <a:off x="1542296" y="3262061"/>
                <a:ext cx="4703541" cy="16440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ML/DL</a:t>
                </a:r>
                <a:endParaRPr lang="ko-KR" altLang="en-US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475642" y="3516471"/>
                <a:ext cx="4871802" cy="509465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>
                  <a:defRPr/>
                </a:pP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Event</a:t>
                </a:r>
                <a:r>
                  <a:rPr lang="ko-KR" altLang="en-US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Processing</a:t>
                </a:r>
                <a:endParaRPr lang="ko-KR" altLang="en-US" sz="1200" b="1" kern="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469254" y="4058926"/>
                <a:ext cx="4871802" cy="953032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>
                  <a:defRPr/>
                </a:pP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lang="ko-KR" altLang="en-US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Processing</a:t>
                </a:r>
                <a:endParaRPr lang="ko-KR" altLang="en-US" sz="1200" b="1" kern="0" dirty="0">
                  <a:solidFill>
                    <a:srgbClr val="0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1838083" y="5939228"/>
                <a:ext cx="978121" cy="27462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kern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Gateway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38083" y="6265880"/>
                <a:ext cx="978121" cy="27462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kern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Legacy</a:t>
                </a: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3386153" y="5939228"/>
                <a:ext cx="978121" cy="27462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kern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RTDB</a:t>
                </a: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3386153" y="6265880"/>
                <a:ext cx="978121" cy="27462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kern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ODS</a:t>
                </a: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4928465" y="5939228"/>
                <a:ext cx="978121" cy="58981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kern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DW/Mart</a:t>
                </a:r>
              </a:p>
            </p:txBody>
          </p:sp>
          <p:sp>
            <p:nvSpPr>
              <p:cNvPr id="112" name="TextBox 111"/>
              <p:cNvSpPr txBox="1">
                <a:spLocks/>
              </p:cNvSpPr>
              <p:nvPr/>
            </p:nvSpPr>
            <p:spPr>
              <a:xfrm>
                <a:off x="1559695" y="3736260"/>
                <a:ext cx="2313058" cy="238537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Simple Event</a:t>
                </a:r>
                <a:endParaRPr lang="ko-KR" altLang="en-US" dirty="0"/>
              </a:p>
            </p:txBody>
          </p:sp>
          <p:sp>
            <p:nvSpPr>
              <p:cNvPr id="113" name="TextBox 112"/>
              <p:cNvSpPr txBox="1">
                <a:spLocks/>
              </p:cNvSpPr>
              <p:nvPr/>
            </p:nvSpPr>
            <p:spPr>
              <a:xfrm>
                <a:off x="3953892" y="3736260"/>
                <a:ext cx="2302958" cy="238537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Complex Event</a:t>
                </a:r>
                <a:endParaRPr lang="ko-KR" altLang="en-US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471090" y="5103228"/>
                <a:ext cx="4871802" cy="748752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lIns="36000" tIns="18000" rIns="36000" bIns="0" rtlCol="0" anchor="t" anchorCtr="0"/>
              <a:lstStyle/>
              <a:p>
                <a:pPr algn="ctr" latinLnBrk="0"/>
                <a:r>
                  <a:rPr lang="en-US" altLang="ko-KR" sz="1200" b="1" kern="0" dirty="0">
                    <a:solidFill>
                      <a:srgbClr val="00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Data Management</a:t>
                </a:r>
              </a:p>
            </p:txBody>
          </p:sp>
          <p:sp>
            <p:nvSpPr>
              <p:cNvPr id="115" name="TextBox 114"/>
              <p:cNvSpPr txBox="1">
                <a:spLocks/>
              </p:cNvSpPr>
              <p:nvPr/>
            </p:nvSpPr>
            <p:spPr>
              <a:xfrm>
                <a:off x="3939237" y="5319138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r>
                  <a:rPr lang="en-US" altLang="ko-KR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NoSQL</a:t>
                </a:r>
              </a:p>
              <a:p>
                <a:r>
                  <a:rPr lang="ko-KR" altLang="en-US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클러스터</a:t>
                </a:r>
                <a:endParaRPr lang="en-US" altLang="ko-KR" sz="1000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/>
              <p:cNvSpPr txBox="1">
                <a:spLocks/>
              </p:cNvSpPr>
              <p:nvPr/>
            </p:nvSpPr>
            <p:spPr>
              <a:xfrm>
                <a:off x="2747190" y="5319138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r>
                  <a:rPr lang="en-US" altLang="ko-KR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RDBMS</a:t>
                </a:r>
              </a:p>
            </p:txBody>
          </p:sp>
          <p:sp>
            <p:nvSpPr>
              <p:cNvPr id="117" name="TextBox 116"/>
              <p:cNvSpPr txBox="1">
                <a:spLocks/>
              </p:cNvSpPr>
              <p:nvPr/>
            </p:nvSpPr>
            <p:spPr>
              <a:xfrm>
                <a:off x="1555141" y="5319138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r>
                  <a:rPr lang="en-US" altLang="ko-KR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Hadoop </a:t>
                </a:r>
              </a:p>
              <a:p>
                <a:r>
                  <a:rPr lang="ko-KR" altLang="en-US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클러스터</a:t>
                </a:r>
                <a:endParaRPr lang="en-US" altLang="ko-KR" sz="1000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/>
              </p:cNvSpPr>
              <p:nvPr/>
            </p:nvSpPr>
            <p:spPr>
              <a:xfrm>
                <a:off x="5131286" y="5319138"/>
                <a:ext cx="1121009" cy="270000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defRPr sz="105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r>
                  <a:rPr lang="ko-KR" altLang="en-US" sz="1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분석</a:t>
                </a:r>
                <a:endParaRPr lang="en-US" altLang="ko-KR" sz="1000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r>
                  <a:rPr lang="ko-KR" altLang="en-US" sz="10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클러스터</a:t>
                </a:r>
                <a:endParaRPr lang="en-US" altLang="ko-KR" sz="1000" b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Box 118"/>
              <p:cNvSpPr txBox="1">
                <a:spLocks/>
              </p:cNvSpPr>
              <p:nvPr/>
            </p:nvSpPr>
            <p:spPr>
              <a:xfrm>
                <a:off x="1531994" y="5639950"/>
                <a:ext cx="4703541" cy="145247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Query Generate &amp;  Interface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1698829" y="5898038"/>
                <a:ext cx="1266866" cy="667518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3237435" y="5898038"/>
                <a:ext cx="1266866" cy="667518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4776042" y="5898038"/>
                <a:ext cx="1266866" cy="667518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TextBox 122"/>
              <p:cNvSpPr txBox="1">
                <a:spLocks/>
              </p:cNvSpPr>
              <p:nvPr/>
            </p:nvSpPr>
            <p:spPr>
              <a:xfrm>
                <a:off x="1570294" y="4792955"/>
                <a:ext cx="3705459" cy="189981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smtClean="0"/>
                  <a:t>Query Generate</a:t>
                </a:r>
                <a:endParaRPr lang="ko-KR" altLang="en-US" dirty="0"/>
              </a:p>
            </p:txBody>
          </p:sp>
          <p:sp>
            <p:nvSpPr>
              <p:cNvPr id="124" name="TextBox 123"/>
              <p:cNvSpPr txBox="1">
                <a:spLocks/>
              </p:cNvSpPr>
              <p:nvPr/>
            </p:nvSpPr>
            <p:spPr>
              <a:xfrm>
                <a:off x="1570294" y="4520389"/>
                <a:ext cx="1822231" cy="20475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ko-KR" altLang="en-US" dirty="0" smtClean="0"/>
                  <a:t>실시간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25" name="TextBox 124"/>
              <p:cNvSpPr txBox="1">
                <a:spLocks/>
              </p:cNvSpPr>
              <p:nvPr/>
            </p:nvSpPr>
            <p:spPr>
              <a:xfrm>
                <a:off x="3456447" y="4520389"/>
                <a:ext cx="1814275" cy="20475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en-US" altLang="ko-KR" dirty="0" err="1" smtClean="0"/>
                  <a:t>Adhoc</a:t>
                </a:r>
                <a:endParaRPr lang="ko-KR" altLang="en-US" dirty="0"/>
              </a:p>
            </p:txBody>
          </p:sp>
          <p:sp>
            <p:nvSpPr>
              <p:cNvPr id="126" name="TextBox 125"/>
              <p:cNvSpPr txBox="1">
                <a:spLocks/>
              </p:cNvSpPr>
              <p:nvPr/>
            </p:nvSpPr>
            <p:spPr>
              <a:xfrm>
                <a:off x="1568758" y="4290015"/>
                <a:ext cx="1822231" cy="20475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ko-KR" altLang="en-US" dirty="0" smtClean="0"/>
                  <a:t>정형</a:t>
                </a:r>
                <a:endParaRPr lang="ko-KR" altLang="en-US" dirty="0"/>
              </a:p>
            </p:txBody>
          </p:sp>
          <p:sp>
            <p:nvSpPr>
              <p:cNvPr id="127" name="TextBox 126"/>
              <p:cNvSpPr txBox="1">
                <a:spLocks/>
              </p:cNvSpPr>
              <p:nvPr/>
            </p:nvSpPr>
            <p:spPr>
              <a:xfrm>
                <a:off x="3454912" y="4290015"/>
                <a:ext cx="1814275" cy="20475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ko-KR" altLang="en-US" dirty="0" smtClean="0"/>
                  <a:t>비정형</a:t>
                </a:r>
                <a:endParaRPr lang="ko-KR" altLang="en-US" dirty="0"/>
              </a:p>
            </p:txBody>
          </p:sp>
          <p:sp>
            <p:nvSpPr>
              <p:cNvPr id="128" name="TextBox 127"/>
              <p:cNvSpPr txBox="1">
                <a:spLocks/>
              </p:cNvSpPr>
              <p:nvPr/>
            </p:nvSpPr>
            <p:spPr>
              <a:xfrm>
                <a:off x="5299148" y="4290015"/>
                <a:ext cx="964846" cy="692921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>
                    <a:lumMod val="50000"/>
                    <a:lumOff val="50000"/>
                  </a:sysClr>
                </a:solidFill>
                <a:prstDash val="sysDash"/>
              </a:ln>
            </p:spPr>
            <p:txBody>
              <a:bodyPr wrap="square" lIns="0" tIns="36000" rIns="0" bIns="36000" rtlCol="0" anchor="ctr" anchorCtr="0">
                <a:noAutofit/>
              </a:bodyPr>
              <a:lstStyle>
                <a:defPPr>
                  <a:defRPr lang="en-US"/>
                </a:defPPr>
                <a:lvl1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 sz="1000" b="0" kern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/>
                  </a:defRPr>
                </a:lvl1pPr>
              </a:lstStyle>
              <a:p>
                <a:pPr latinLnBrk="0">
                  <a:lnSpc>
                    <a:spcPts val="1100"/>
                  </a:lnSpc>
                  <a:defRPr/>
                </a:pPr>
                <a:r>
                  <a:rPr lang="ko-KR" altLang="en-US" dirty="0" smtClean="0"/>
                  <a:t>스케줄링</a:t>
                </a:r>
                <a:endParaRPr lang="en-US" altLang="ko-KR" dirty="0" smtClean="0"/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109486" y="1473189"/>
              <a:ext cx="399702" cy="4940954"/>
              <a:chOff x="5911101" y="1489372"/>
              <a:chExt cx="484799" cy="5756289"/>
            </a:xfrm>
            <a:solidFill>
              <a:schemeClr val="bg1"/>
            </a:solidFill>
          </p:grpSpPr>
          <p:sp>
            <p:nvSpPr>
              <p:cNvPr id="130" name="직사각형 129"/>
              <p:cNvSpPr/>
              <p:nvPr/>
            </p:nvSpPr>
            <p:spPr>
              <a:xfrm rot="5400000">
                <a:off x="5226054" y="2174420"/>
                <a:ext cx="1854893" cy="48479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/>
              <a:lstStyle/>
              <a:p>
                <a:pPr algn="ctr"/>
                <a:r>
                  <a:rPr lang="en-US" altLang="ko-KR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Analytic flow</a:t>
                </a:r>
                <a:endParaRPr lang="ko-KR" altLang="en-US" sz="1200" kern="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5400000">
                <a:off x="5226054" y="4103736"/>
                <a:ext cx="1854893" cy="48479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/>
              <a:lstStyle/>
              <a:p>
                <a:pPr algn="ctr"/>
                <a:r>
                  <a:rPr lang="en-US" altLang="ko-KR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Event</a:t>
                </a:r>
                <a:r>
                  <a:rPr lang="ko-KR" altLang="en-US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flow</a:t>
                </a:r>
                <a:endParaRPr lang="ko-KR" altLang="en-US" sz="1200" kern="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5400000">
                <a:off x="5226053" y="6075816"/>
                <a:ext cx="1854893" cy="484798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/>
              <a:lstStyle/>
              <a:p>
                <a:pPr algn="ctr"/>
                <a:r>
                  <a:rPr lang="en-US" altLang="ko-KR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Data</a:t>
                </a:r>
                <a:r>
                  <a:rPr lang="ko-KR" altLang="en-US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kern="0" dirty="0">
                    <a:solidFill>
                      <a:srgbClr val="000000"/>
                    </a:solidFill>
                    <a:latin typeface="맑은 고딕"/>
                    <a:cs typeface="Times New Roman" panose="02020603050405020304" pitchFamily="18" charset="0"/>
                  </a:rPr>
                  <a:t>flow</a:t>
                </a:r>
                <a:endParaRPr lang="ko-KR" altLang="en-US" sz="1200" kern="0" dirty="0">
                  <a:solidFill>
                    <a:srgbClr val="000000"/>
                  </a:solidFill>
                  <a:latin typeface="맑은 고딕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492313" y="1246174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>
                <a:solidFill>
                  <a:prstClr val="black"/>
                </a:solidFill>
              </a:rPr>
              <a:t>Service</a:t>
            </a:r>
            <a:r>
              <a:rPr lang="ko-KR" altLang="en-US" sz="1600" b="1" u="sng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12177" y="1252918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>
                <a:solidFill>
                  <a:prstClr val="black"/>
                </a:solidFill>
              </a:rPr>
              <a:t>Workflow</a:t>
            </a:r>
            <a:r>
              <a:rPr lang="ko-KR" altLang="en-US" sz="1600" b="1" u="sng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42517" y="1251570"/>
            <a:ext cx="20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u="sng" dirty="0">
                <a:solidFill>
                  <a:prstClr val="black"/>
                </a:solidFill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104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현황분석 </a:t>
            </a:r>
            <a:r>
              <a:rPr lang="en-US" altLang="ko-KR" dirty="0" smtClean="0"/>
              <a:t>– AP C&amp;C View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Run-Time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Component &amp; Connect View </a:t>
            </a:r>
            <a:r>
              <a:rPr lang="ko-KR" altLang="en-US" dirty="0" smtClean="0"/>
              <a:t>설계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분석 기반 플랫폼 구성요소와의 연관도 필요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16496" y="1227415"/>
            <a:ext cx="9045633" cy="5153913"/>
            <a:chOff x="623392" y="1227415"/>
            <a:chExt cx="10945216" cy="5153913"/>
          </a:xfrm>
        </p:grpSpPr>
        <p:sp>
          <p:nvSpPr>
            <p:cNvPr id="7" name="직사각형 6"/>
            <p:cNvSpPr/>
            <p:nvPr/>
          </p:nvSpPr>
          <p:spPr>
            <a:xfrm>
              <a:off x="7490606" y="1599764"/>
              <a:ext cx="4078002" cy="3341403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38019" y="3969968"/>
              <a:ext cx="3744508" cy="615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3432" y="1599764"/>
              <a:ext cx="4078001" cy="3341403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448" y="4585153"/>
              <a:ext cx="3744416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분석 서비스 프레임워크 및 통합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7264" y="3969968"/>
              <a:ext cx="3744508" cy="615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7448" y="1700808"/>
              <a:ext cx="1800200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분석 서비스 생성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배포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1664" y="1700808"/>
              <a:ext cx="1800200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분석 서비스 운영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27264" y="1916834"/>
              <a:ext cx="1800200" cy="1877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71572" y="1916834"/>
              <a:ext cx="1800200" cy="1877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638111" y="1700808"/>
              <a:ext cx="1800200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보</a:t>
              </a:r>
              <a:r>
                <a:rPr lang="ko-KR" altLang="en-US" sz="900" dirty="0">
                  <a:solidFill>
                    <a:schemeClr val="bg1"/>
                  </a:solidFill>
                </a:rPr>
                <a:t>고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서비스 생성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-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배포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38019" y="1916834"/>
              <a:ext cx="1800200" cy="1877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582327" y="1916834"/>
              <a:ext cx="1800200" cy="18775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31903" y="1599764"/>
              <a:ext cx="2088232" cy="3341403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83431" y="5115847"/>
              <a:ext cx="10585177" cy="126548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83434" y="1227415"/>
              <a:ext cx="4078001" cy="241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tIns="36000" rIns="0" bIns="36000">
              <a:spAutoFit/>
            </a:bodyPr>
            <a:lstStyle/>
            <a:p>
              <a:pPr algn="ctr" latinLnBrk="0"/>
              <a:r>
                <a:rPr lang="en-US" altLang="ko-KR" sz="1050" b="1" dirty="0" smtClean="0"/>
                <a:t>WDA Module</a:t>
              </a:r>
              <a:endParaRPr lang="en-US" altLang="ko-KR" sz="105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90605" y="1227415"/>
              <a:ext cx="4078001" cy="241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tIns="36000" rIns="0" bIns="36000">
              <a:spAutoFit/>
            </a:bodyPr>
            <a:lstStyle/>
            <a:p>
              <a:pPr algn="ctr" latinLnBrk="0"/>
              <a:r>
                <a:rPr lang="en-US" altLang="ko-KR" sz="1050" b="1" dirty="0" smtClean="0"/>
                <a:t>RDA Module</a:t>
              </a:r>
              <a:endParaRPr lang="en-US" altLang="ko-KR" sz="105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3392" y="1599764"/>
              <a:ext cx="288032" cy="33414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vert270" wrap="square" lIns="0" tIns="36000" rIns="0" bIns="36000" anchor="ctr">
              <a:noAutofit/>
            </a:bodyPr>
            <a:lstStyle/>
            <a:p>
              <a:pPr algn="ctr" latinLnBrk="0"/>
              <a:r>
                <a:rPr lang="en-US" altLang="ko-KR" sz="1050" b="1" dirty="0" smtClean="0"/>
                <a:t>Components</a:t>
              </a:r>
              <a:endParaRPr lang="en-US" altLang="ko-KR" sz="105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3392" y="5115848"/>
              <a:ext cx="288032" cy="12654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vert270" wrap="square" lIns="0" tIns="36000" rIns="0" bIns="36000" anchor="ctr">
              <a:noAutofit/>
            </a:bodyPr>
            <a:lstStyle/>
            <a:p>
              <a:pPr algn="ctr" latinLnBrk="0"/>
              <a:r>
                <a:rPr lang="en-US" altLang="ko-KR" sz="1050" b="1" dirty="0" smtClean="0"/>
                <a:t>Data</a:t>
              </a:r>
              <a:endParaRPr lang="en-US" altLang="ko-KR" sz="1050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703488" y="5212206"/>
              <a:ext cx="1223976" cy="1080000"/>
              <a:chOff x="1703512" y="5212206"/>
              <a:chExt cx="1223976" cy="1080000"/>
            </a:xfrm>
          </p:grpSpPr>
          <p:sp>
            <p:nvSpPr>
              <p:cNvPr id="26" name="원통 25"/>
              <p:cNvSpPr/>
              <p:nvPr/>
            </p:nvSpPr>
            <p:spPr>
              <a:xfrm>
                <a:off x="1703512" y="5212206"/>
                <a:ext cx="1223976" cy="108000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36000" tIns="36000" rIns="36000" bIns="36000" anchor="ctr">
                <a:noAutofit/>
              </a:bodyPr>
              <a:lstStyle/>
              <a:p>
                <a:pPr algn="ctr" latinLnBrk="0"/>
                <a:r>
                  <a:rPr lang="ko-KR" altLang="en-US" sz="700" dirty="0" smtClean="0"/>
                  <a:t>기준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생산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시</a:t>
                </a:r>
                <a:r>
                  <a:rPr lang="ko-KR" altLang="en-US" sz="700" dirty="0"/>
                  <a:t>험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정비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계측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제</a:t>
                </a:r>
                <a:r>
                  <a:rPr lang="ko-KR" altLang="en-US" sz="700" dirty="0"/>
                  <a:t>어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상태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변경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환경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자재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보증</a:t>
                </a:r>
                <a:endParaRPr lang="ko-KR" altLang="en-US" sz="7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706882" y="5233908"/>
                <a:ext cx="1220606" cy="211203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ko-KR" altLang="en-US" sz="900" dirty="0"/>
                  <a:t>분석 원천 정보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327671" y="5212206"/>
              <a:ext cx="1223976" cy="1080000"/>
              <a:chOff x="4727848" y="5212206"/>
              <a:chExt cx="1223976" cy="1080000"/>
            </a:xfrm>
          </p:grpSpPr>
          <p:sp>
            <p:nvSpPr>
              <p:cNvPr id="29" name="원통 28"/>
              <p:cNvSpPr/>
              <p:nvPr/>
            </p:nvSpPr>
            <p:spPr>
              <a:xfrm>
                <a:off x="4727848" y="5212206"/>
                <a:ext cx="1223976" cy="108000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36000" tIns="36000" rIns="36000" bIns="36000" anchor="ctr">
                <a:noAutofit/>
              </a:bodyPr>
              <a:lstStyle/>
              <a:p>
                <a:pPr algn="ctr" latinLnBrk="0"/>
                <a:r>
                  <a:rPr lang="ko-KR" altLang="en-US" sz="700" dirty="0" smtClean="0"/>
                  <a:t>추출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정제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변환</a:t>
                </a:r>
                <a:r>
                  <a:rPr lang="en-US" altLang="ko-KR" sz="700" dirty="0" smtClean="0"/>
                  <a:t>, </a:t>
                </a:r>
                <a:r>
                  <a:rPr lang="ko-KR" altLang="en-US" sz="700" dirty="0" smtClean="0"/>
                  <a:t>전달</a:t>
                </a:r>
                <a:endParaRPr lang="ko-KR" altLang="en-US" sz="7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31218" y="5233908"/>
                <a:ext cx="1220606" cy="211203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ko-KR" altLang="en-US" sz="900" dirty="0"/>
                  <a:t>분석 </a:t>
                </a:r>
                <a:r>
                  <a:rPr lang="ko-KR" altLang="en-US" sz="900" dirty="0" smtClean="0"/>
                  <a:t>전</a:t>
                </a:r>
                <a:r>
                  <a:rPr lang="ko-KR" altLang="en-US" sz="900" dirty="0"/>
                  <a:t>용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정보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951854" y="5212206"/>
              <a:ext cx="1223976" cy="1080000"/>
              <a:chOff x="6960096" y="5212206"/>
              <a:chExt cx="1223976" cy="1080000"/>
            </a:xfrm>
          </p:grpSpPr>
          <p:sp>
            <p:nvSpPr>
              <p:cNvPr id="32" name="원통 31"/>
              <p:cNvSpPr/>
              <p:nvPr/>
            </p:nvSpPr>
            <p:spPr>
              <a:xfrm>
                <a:off x="6960096" y="5212206"/>
                <a:ext cx="1223976" cy="108000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36000" tIns="36000" rIns="36000" bIns="36000" anchor="ctr">
                <a:noAutofit/>
              </a:bodyPr>
              <a:lstStyle/>
              <a:p>
                <a:pPr algn="ctr" latinLnBrk="0"/>
                <a:r>
                  <a:rPr lang="ko-KR" altLang="en-US" sz="700" dirty="0" smtClean="0"/>
                  <a:t>목표변수</a:t>
                </a:r>
                <a:r>
                  <a:rPr lang="en-US" altLang="ko-KR" sz="700" dirty="0" smtClean="0"/>
                  <a:t>, </a:t>
                </a:r>
              </a:p>
              <a:p>
                <a:pPr algn="ctr" latinLnBrk="0"/>
                <a:r>
                  <a:rPr lang="ko-KR" altLang="en-US" sz="700" dirty="0" smtClean="0"/>
                  <a:t>설명변수</a:t>
                </a:r>
                <a:endParaRPr lang="ko-KR" altLang="en-US" sz="7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963466" y="5233908"/>
                <a:ext cx="1220606" cy="211203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ko-KR" altLang="en-US" sz="900" dirty="0"/>
                  <a:t>분석 </a:t>
                </a:r>
                <a:r>
                  <a:rPr lang="ko-KR" altLang="en-US" sz="900" dirty="0" smtClean="0"/>
                  <a:t>출</a:t>
                </a:r>
                <a:r>
                  <a:rPr lang="ko-KR" altLang="en-US" sz="900" dirty="0"/>
                  <a:t>력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정보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9576038" y="5212206"/>
              <a:ext cx="1223977" cy="1080000"/>
              <a:chOff x="9198523" y="5212206"/>
              <a:chExt cx="1223977" cy="1080000"/>
            </a:xfrm>
          </p:grpSpPr>
          <p:sp>
            <p:nvSpPr>
              <p:cNvPr id="35" name="원통 34"/>
              <p:cNvSpPr/>
              <p:nvPr/>
            </p:nvSpPr>
            <p:spPr>
              <a:xfrm>
                <a:off x="9198523" y="5212206"/>
                <a:ext cx="1223976" cy="1080000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36000" tIns="36000" rIns="36000" bIns="36000" anchor="ctr">
                <a:noAutofit/>
              </a:bodyPr>
              <a:lstStyle/>
              <a:p>
                <a:pPr algn="ctr" latinLnBrk="0"/>
                <a:r>
                  <a:rPr lang="ko-KR" altLang="en-US" sz="700" dirty="0" smtClean="0"/>
                  <a:t>개발메타정보</a:t>
                </a:r>
                <a:endParaRPr lang="en-US" altLang="ko-KR" sz="700" dirty="0" smtClean="0"/>
              </a:p>
              <a:p>
                <a:pPr algn="ctr" latinLnBrk="0"/>
                <a:r>
                  <a:rPr lang="ko-KR" altLang="en-US" sz="700" dirty="0" smtClean="0"/>
                  <a:t>운영메타정보</a:t>
                </a:r>
                <a:endParaRPr lang="ko-KR" altLang="en-US" sz="7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201894" y="5233908"/>
                <a:ext cx="1220606" cy="211203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algn="ctr"/>
                <a:r>
                  <a:rPr lang="ko-KR" altLang="en-US" sz="900" dirty="0"/>
                  <a:t>분석 </a:t>
                </a:r>
                <a:r>
                  <a:rPr lang="ko-KR" altLang="en-US" sz="900" dirty="0" smtClean="0"/>
                  <a:t>메타 </a:t>
                </a:r>
                <a:r>
                  <a:rPr lang="ko-KR" altLang="en-US" sz="900" dirty="0"/>
                  <a:t>정보</a:t>
                </a: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5231905" y="1227415"/>
              <a:ext cx="2088233" cy="241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tIns="36000" rIns="0" bIns="36000">
              <a:spAutoFit/>
            </a:bodyPr>
            <a:lstStyle/>
            <a:p>
              <a:pPr algn="ctr" latinLnBrk="0"/>
              <a:r>
                <a:rPr lang="en-US" altLang="ko-KR" sz="1050" b="1" dirty="0" smtClean="0"/>
                <a:t>Common Module</a:t>
              </a:r>
              <a:endParaRPr lang="en-US" altLang="ko-KR" sz="105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582327" y="1700808"/>
              <a:ext cx="1800200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보</a:t>
              </a:r>
              <a:r>
                <a:rPr lang="ko-KR" altLang="en-US" sz="900" dirty="0">
                  <a:solidFill>
                    <a:schemeClr val="bg1"/>
                  </a:solidFill>
                </a:rPr>
                <a:t>고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서비스 운영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413529" y="170080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UX Handler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413529" y="4573264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Metadata Explorer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99456" y="198445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Subject Explorer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13529" y="198445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>
                  <a:solidFill>
                    <a:schemeClr val="tx1"/>
                  </a:solidFill>
                </a:rPr>
                <a:t>Data Explorer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99456" y="283538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Property Settings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13529" y="226809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Variables Settings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13529" y="255174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Guide Explorer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13529" y="368632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Deployment Manager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413529" y="425361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Job Manager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413529" y="340267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Security Manager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13529" y="283538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99456" y="255174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Palette Explorer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413529" y="311903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Preference Settings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13529" y="396996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Configuration Manager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99456" y="340267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Data Visualizer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0119" y="198445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Report Explorer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10119" y="283538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Property Settings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10119" y="255174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Palette Explorer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654335" y="198445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Deviation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54335" y="226809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Comparison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654335" y="255174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Correlation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654335" y="283538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Distribution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654335" y="311903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Ad-hoc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99456" y="226809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Workflow Designer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99456" y="4041068"/>
              <a:ext cx="360030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Workflow Processor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199456" y="4317100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Data Processor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43764" y="4317100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Statistics Processor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143672" y="198445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Monitoring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43672" y="226809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Diagnosis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43672" y="255174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Prediction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143672" y="283538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Prescription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638111" y="4585153"/>
              <a:ext cx="3744416" cy="2160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900" dirty="0" smtClean="0">
                  <a:solidFill>
                    <a:schemeClr val="bg1"/>
                  </a:solidFill>
                </a:rPr>
                <a:t>보</a:t>
              </a:r>
              <a:r>
                <a:rPr lang="ko-KR" altLang="en-US" sz="900" dirty="0">
                  <a:solidFill>
                    <a:schemeClr val="bg1"/>
                  </a:solidFill>
                </a:rPr>
                <a:t>고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서비스 프레임워크 및 통합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143672" y="311903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Ad-hoc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43672" y="340267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Compound Workflow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654335" y="340267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Compound Reporting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99456" y="311903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Test Run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10119" y="4317100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Data Query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710119" y="3119033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Test Run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654427" y="4317100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Graph Display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698814" y="2268098"/>
              <a:ext cx="165600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900" dirty="0" smtClean="0">
                  <a:solidFill>
                    <a:schemeClr val="tx1"/>
                  </a:solidFill>
                </a:rPr>
                <a:t>Report Designer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92648" y="4924389"/>
              <a:ext cx="113119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ko-KR" altLang="en-US" sz="500" b="1" dirty="0" smtClean="0"/>
                <a:t>영구 보관 정보 </a:t>
              </a:r>
              <a:r>
                <a:rPr lang="en-US" altLang="ko-KR" sz="500" b="1" dirty="0" smtClean="0"/>
                <a:t>Only</a:t>
              </a:r>
              <a:endParaRPr lang="ko-KR" altLang="en-US" sz="500" b="1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7320136" y="2871400"/>
              <a:ext cx="170469" cy="341576"/>
              <a:chOff x="7320136" y="2871400"/>
              <a:chExt cx="170469" cy="341576"/>
            </a:xfrm>
          </p:grpSpPr>
          <p:sp>
            <p:nvSpPr>
              <p:cNvPr id="81" name="오른쪽 화살표 80"/>
              <p:cNvSpPr/>
              <p:nvPr/>
            </p:nvSpPr>
            <p:spPr>
              <a:xfrm>
                <a:off x="7320136" y="2871400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왼쪽 화살표 81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061435" y="2871400"/>
              <a:ext cx="170469" cy="341576"/>
              <a:chOff x="7320136" y="2871400"/>
              <a:chExt cx="170469" cy="341576"/>
            </a:xfrm>
          </p:grpSpPr>
          <p:sp>
            <p:nvSpPr>
              <p:cNvPr id="84" name="오른쪽 화살표 83"/>
              <p:cNvSpPr/>
              <p:nvPr/>
            </p:nvSpPr>
            <p:spPr>
              <a:xfrm>
                <a:off x="7320136" y="2871400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왼쪽 화살표 84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5400000">
              <a:off x="1942312" y="3696261"/>
              <a:ext cx="170471" cy="356030"/>
              <a:chOff x="7320136" y="3068976"/>
              <a:chExt cx="170471" cy="356030"/>
            </a:xfrm>
          </p:grpSpPr>
          <p:sp>
            <p:nvSpPr>
              <p:cNvPr id="87" name="오른쪽 화살표 86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왼쪽 화살표 87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 rot="5400000">
              <a:off x="3840683" y="3696261"/>
              <a:ext cx="170471" cy="356030"/>
              <a:chOff x="7320136" y="3068976"/>
              <a:chExt cx="170471" cy="356030"/>
            </a:xfrm>
          </p:grpSpPr>
          <p:sp>
            <p:nvSpPr>
              <p:cNvPr id="90" name="오른쪽 화살표 89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왼쪽 화살표 90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 rot="5400000">
              <a:off x="8441579" y="3696262"/>
              <a:ext cx="170471" cy="356030"/>
              <a:chOff x="7320136" y="3068976"/>
              <a:chExt cx="170471" cy="356030"/>
            </a:xfrm>
          </p:grpSpPr>
          <p:sp>
            <p:nvSpPr>
              <p:cNvPr id="93" name="오른쪽 화살표 92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왼쪽 화살표 93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 rot="5400000">
              <a:off x="10397191" y="3696263"/>
              <a:ext cx="170471" cy="356030"/>
              <a:chOff x="7320136" y="3068976"/>
              <a:chExt cx="170471" cy="356030"/>
            </a:xfrm>
          </p:grpSpPr>
          <p:sp>
            <p:nvSpPr>
              <p:cNvPr id="96" name="오른쪽 화살표 95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왼쪽 화살표 96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 rot="5400000">
              <a:off x="2231949" y="4852598"/>
              <a:ext cx="170471" cy="356030"/>
              <a:chOff x="7320136" y="3068976"/>
              <a:chExt cx="170471" cy="356030"/>
            </a:xfrm>
          </p:grpSpPr>
          <p:sp>
            <p:nvSpPr>
              <p:cNvPr id="99" name="오른쪽 화살표 98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왼쪽 화살표 99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rot="5400000">
              <a:off x="6368800" y="4852599"/>
              <a:ext cx="170471" cy="356030"/>
              <a:chOff x="7320136" y="3068976"/>
              <a:chExt cx="170471" cy="356030"/>
            </a:xfrm>
          </p:grpSpPr>
          <p:sp>
            <p:nvSpPr>
              <p:cNvPr id="102" name="오른쪽 화살표 101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왼쪽 화살표 102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 rot="5400000">
              <a:off x="9725275" y="4852600"/>
              <a:ext cx="170471" cy="356030"/>
              <a:chOff x="7320136" y="3068976"/>
              <a:chExt cx="170471" cy="356030"/>
            </a:xfrm>
          </p:grpSpPr>
          <p:sp>
            <p:nvSpPr>
              <p:cNvPr id="105" name="오른쪽 화살표 104"/>
              <p:cNvSpPr/>
              <p:nvPr/>
            </p:nvSpPr>
            <p:spPr>
              <a:xfrm>
                <a:off x="7320138" y="3281006"/>
                <a:ext cx="170469" cy="1440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왼쪽 화살표 105"/>
              <p:cNvSpPr/>
              <p:nvPr/>
            </p:nvSpPr>
            <p:spPr>
              <a:xfrm>
                <a:off x="7320136" y="3068976"/>
                <a:ext cx="170469" cy="144000"/>
              </a:xfrm>
              <a:prstGeom prst="leftArrow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46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연계 </a:t>
            </a:r>
            <a:r>
              <a:rPr lang="en-US" altLang="ko-KR" dirty="0" smtClean="0"/>
              <a:t>C&amp;C View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 flipH="1">
            <a:off x="3699980" y="1478239"/>
            <a:ext cx="5861532" cy="4362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000" b="1" cap="small" dirty="0" smtClean="0">
                <a:solidFill>
                  <a:schemeClr val="tx1"/>
                </a:solidFill>
              </a:rPr>
              <a:t>SKytale 2.0 for Site 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 flipH="1">
            <a:off x="8730044" y="1780207"/>
            <a:ext cx="759459" cy="380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Users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flipH="1">
            <a:off x="488504" y="6227730"/>
            <a:ext cx="9073008" cy="225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(Prod)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직사각형 83"/>
          <p:cNvSpPr/>
          <p:nvPr/>
        </p:nvSpPr>
        <p:spPr>
          <a:xfrm flipH="1">
            <a:off x="488504" y="5962618"/>
            <a:ext cx="9073008" cy="225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(Test)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7289898" y="1780207"/>
            <a:ext cx="1260240" cy="18147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Design-time Client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 flipH="1">
            <a:off x="1971562" y="1839927"/>
            <a:ext cx="1317890" cy="169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NoSQL 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Data 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Platform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flipH="1">
            <a:off x="5647469" y="1780208"/>
            <a:ext cx="1425580" cy="3806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Middleware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flipH="1">
            <a:off x="1977126" y="3797085"/>
            <a:ext cx="1317890" cy="169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SQL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Data 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Platform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 flipH="1">
            <a:off x="2673506" y="4170454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DB2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0" name="모서리가 둥근 직사각형 89"/>
          <p:cNvSpPr>
            <a:spLocks/>
          </p:cNvSpPr>
          <p:nvPr/>
        </p:nvSpPr>
        <p:spPr>
          <a:xfrm flipH="1">
            <a:off x="2673506" y="3916634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Oracle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1" name="모서리가 둥근 직사각형 90"/>
          <p:cNvSpPr>
            <a:spLocks/>
          </p:cNvSpPr>
          <p:nvPr/>
        </p:nvSpPr>
        <p:spPr>
          <a:xfrm flipH="1">
            <a:off x="2673506" y="4424275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Postgre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2" name="모서리가 둥근 직사각형 91"/>
          <p:cNvSpPr>
            <a:spLocks/>
          </p:cNvSpPr>
          <p:nvPr/>
        </p:nvSpPr>
        <p:spPr>
          <a:xfrm flipH="1">
            <a:off x="2673506" y="5185736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MSSQL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3" name="모서리가 둥근 직사각형 92"/>
          <p:cNvSpPr>
            <a:spLocks/>
          </p:cNvSpPr>
          <p:nvPr/>
        </p:nvSpPr>
        <p:spPr>
          <a:xfrm flipH="1">
            <a:off x="2673506" y="4931917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MySQL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4" name="모서리가 둥근 직사각형 93"/>
          <p:cNvSpPr>
            <a:spLocks/>
          </p:cNvSpPr>
          <p:nvPr/>
        </p:nvSpPr>
        <p:spPr>
          <a:xfrm flipH="1">
            <a:off x="2673506" y="4678096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Sybase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160"/>
          <p:cNvCxnSpPr>
            <a:stCxn id="85" idx="3"/>
            <a:endCxn id="87" idx="1"/>
          </p:cNvCxnSpPr>
          <p:nvPr/>
        </p:nvCxnSpPr>
        <p:spPr>
          <a:xfrm flipH="1">
            <a:off x="7073049" y="2687586"/>
            <a:ext cx="216849" cy="9958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 flipH="1">
            <a:off x="497238" y="1839927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MES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160"/>
          <p:cNvCxnSpPr>
            <a:stCxn id="86" idx="3"/>
            <a:endCxn id="98" idx="1"/>
          </p:cNvCxnSpPr>
          <p:nvPr/>
        </p:nvCxnSpPr>
        <p:spPr>
          <a:xfrm flipH="1">
            <a:off x="1709373" y="2685951"/>
            <a:ext cx="262189" cy="97857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 flipH="1">
            <a:off x="1501854" y="1839927"/>
            <a:ext cx="207518" cy="36492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lIns="36000" tIns="36000" rIns="36000" bIns="36000" rtlCol="0" anchor="ctr" anchorCtr="1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ETL &amp; Streaming w/IOT</a:t>
            </a:r>
          </a:p>
        </p:txBody>
      </p:sp>
      <p:cxnSp>
        <p:nvCxnSpPr>
          <p:cNvPr id="99" name="직선 화살표 연결선 160"/>
          <p:cNvCxnSpPr>
            <a:stCxn id="88" idx="3"/>
            <a:endCxn id="98" idx="1"/>
          </p:cNvCxnSpPr>
          <p:nvPr/>
        </p:nvCxnSpPr>
        <p:spPr>
          <a:xfrm flipH="1" flipV="1">
            <a:off x="1709373" y="3664530"/>
            <a:ext cx="267753" cy="97857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160"/>
          <p:cNvCxnSpPr>
            <a:stCxn id="98" idx="3"/>
            <a:endCxn id="96" idx="1"/>
          </p:cNvCxnSpPr>
          <p:nvPr/>
        </p:nvCxnSpPr>
        <p:spPr>
          <a:xfrm flipH="1" flipV="1">
            <a:off x="1210143" y="2060519"/>
            <a:ext cx="291711" cy="160401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 flipH="1">
            <a:off x="497238" y="2374806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EES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497238" y="3444565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PLM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flipH="1">
            <a:off x="497238" y="2909685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QMS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flipH="1">
            <a:off x="497238" y="3979444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flipH="1">
            <a:off x="497238" y="4514323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ERP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flipH="1">
            <a:off x="497238" y="5049203"/>
            <a:ext cx="712906" cy="441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MDM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60"/>
          <p:cNvCxnSpPr>
            <a:stCxn id="98" idx="3"/>
            <a:endCxn id="101" idx="1"/>
          </p:cNvCxnSpPr>
          <p:nvPr/>
        </p:nvCxnSpPr>
        <p:spPr>
          <a:xfrm flipH="1" flipV="1">
            <a:off x="1210143" y="2595398"/>
            <a:ext cx="291711" cy="106913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60"/>
          <p:cNvCxnSpPr>
            <a:stCxn id="98" idx="3"/>
            <a:endCxn id="103" idx="1"/>
          </p:cNvCxnSpPr>
          <p:nvPr/>
        </p:nvCxnSpPr>
        <p:spPr>
          <a:xfrm flipH="1" flipV="1">
            <a:off x="1210143" y="3130277"/>
            <a:ext cx="291711" cy="5342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60"/>
          <p:cNvCxnSpPr>
            <a:stCxn id="98" idx="3"/>
            <a:endCxn id="102" idx="1"/>
          </p:cNvCxnSpPr>
          <p:nvPr/>
        </p:nvCxnSpPr>
        <p:spPr>
          <a:xfrm flipH="1">
            <a:off x="1210143" y="3664530"/>
            <a:ext cx="291711" cy="62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60"/>
          <p:cNvCxnSpPr>
            <a:stCxn id="98" idx="3"/>
            <a:endCxn id="104" idx="1"/>
          </p:cNvCxnSpPr>
          <p:nvPr/>
        </p:nvCxnSpPr>
        <p:spPr>
          <a:xfrm flipH="1">
            <a:off x="1210143" y="3664530"/>
            <a:ext cx="291711" cy="53550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60"/>
          <p:cNvCxnSpPr>
            <a:stCxn id="98" idx="3"/>
            <a:endCxn id="105" idx="1"/>
          </p:cNvCxnSpPr>
          <p:nvPr/>
        </p:nvCxnSpPr>
        <p:spPr>
          <a:xfrm flipH="1">
            <a:off x="1210143" y="3664530"/>
            <a:ext cx="291711" cy="107038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60"/>
          <p:cNvCxnSpPr>
            <a:stCxn id="98" idx="3"/>
            <a:endCxn id="106" idx="1"/>
          </p:cNvCxnSpPr>
          <p:nvPr/>
        </p:nvCxnSpPr>
        <p:spPr>
          <a:xfrm flipH="1">
            <a:off x="1210143" y="3664530"/>
            <a:ext cx="291711" cy="160526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 flipH="1">
            <a:off x="8841432" y="3916771"/>
            <a:ext cx="522740" cy="3008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Decision Scientists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 flipH="1">
            <a:off x="8841432" y="4572461"/>
            <a:ext cx="522740" cy="3008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Admin.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 flipH="1">
            <a:off x="8841432" y="2605393"/>
            <a:ext cx="522740" cy="3008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Q-R Users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 flipH="1">
            <a:off x="8841432" y="3261082"/>
            <a:ext cx="522740" cy="3008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Data Scientists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7" name="모서리가 둥근 직사각형 116"/>
          <p:cNvSpPr>
            <a:spLocks/>
          </p:cNvSpPr>
          <p:nvPr/>
        </p:nvSpPr>
        <p:spPr>
          <a:xfrm flipH="1">
            <a:off x="7434388" y="2077010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Workflow-driven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8" name="모서리가 둥근 직사각형 117"/>
          <p:cNvSpPr>
            <a:spLocks/>
          </p:cNvSpPr>
          <p:nvPr/>
        </p:nvSpPr>
        <p:spPr>
          <a:xfrm flipH="1">
            <a:off x="7434388" y="2435166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Report-driven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9" name="모서리가 둥근 직사각형 118"/>
          <p:cNvSpPr>
            <a:spLocks/>
          </p:cNvSpPr>
          <p:nvPr/>
        </p:nvSpPr>
        <p:spPr>
          <a:xfrm flipH="1">
            <a:off x="7434388" y="2793323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Script-driven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 flipH="1">
            <a:off x="7289898" y="3786585"/>
            <a:ext cx="1260240" cy="17999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Run-time Client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1" name="모서리가 둥근 직사각형 120"/>
          <p:cNvSpPr>
            <a:spLocks/>
          </p:cNvSpPr>
          <p:nvPr/>
        </p:nvSpPr>
        <p:spPr>
          <a:xfrm flipH="1">
            <a:off x="2673506" y="2202012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Hbase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2" name="모서리가 둥근 직사각형 121"/>
          <p:cNvSpPr>
            <a:spLocks/>
          </p:cNvSpPr>
          <p:nvPr/>
        </p:nvSpPr>
        <p:spPr>
          <a:xfrm flipH="1">
            <a:off x="2673506" y="1948192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Hive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3" name="모서리가 둥근 직사각형 122"/>
          <p:cNvSpPr>
            <a:spLocks/>
          </p:cNvSpPr>
          <p:nvPr/>
        </p:nvSpPr>
        <p:spPr>
          <a:xfrm flipH="1">
            <a:off x="2673506" y="2455833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Spark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4" name="모서리가 둥근 직사각형 123"/>
          <p:cNvSpPr>
            <a:spLocks/>
          </p:cNvSpPr>
          <p:nvPr/>
        </p:nvSpPr>
        <p:spPr>
          <a:xfrm flipH="1">
            <a:off x="2673506" y="3217294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(</a:t>
            </a:r>
            <a:r>
              <a:rPr lang="en-US" altLang="ko-KR" sz="800" dirty="0" smtClean="0">
                <a:solidFill>
                  <a:prstClr val="black"/>
                </a:solidFill>
              </a:rPr>
              <a:t>image)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 flipH="1">
            <a:off x="2673506" y="2963475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(text)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6" name="모서리가 둥근 직사각형 125"/>
          <p:cNvSpPr>
            <a:spLocks/>
          </p:cNvSpPr>
          <p:nvPr/>
        </p:nvSpPr>
        <p:spPr>
          <a:xfrm flipH="1">
            <a:off x="2673506" y="2709654"/>
            <a:ext cx="407286" cy="188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HDFS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 flipH="1">
            <a:off x="3905676" y="1780208"/>
            <a:ext cx="1425580" cy="3806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prstClr val="black"/>
                </a:solidFill>
              </a:rPr>
              <a:t>Server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8" name="모서리가 둥근 직사각형 127"/>
          <p:cNvSpPr>
            <a:spLocks/>
          </p:cNvSpPr>
          <p:nvPr/>
        </p:nvSpPr>
        <p:spPr>
          <a:xfrm flipH="1">
            <a:off x="4914847" y="2077010"/>
            <a:ext cx="326185" cy="33246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36000" tIns="36000" rIns="36000" bIns="36000" rtlCol="0" anchor="t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Event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29" name="모서리가 둥근 직사각형 128"/>
          <p:cNvSpPr>
            <a:spLocks/>
          </p:cNvSpPr>
          <p:nvPr/>
        </p:nvSpPr>
        <p:spPr>
          <a:xfrm flipH="1">
            <a:off x="6643039" y="2077010"/>
            <a:ext cx="326185" cy="33246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36000" tIns="36000" rIns="36000" bIns="36000" rtlCol="0" anchor="t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Web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모서리가 둥근 직사각형 129"/>
          <p:cNvSpPr>
            <a:spLocks/>
          </p:cNvSpPr>
          <p:nvPr/>
        </p:nvSpPr>
        <p:spPr>
          <a:xfrm flipH="1">
            <a:off x="7434388" y="3151480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Administration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1" name="모서리가 둥근 직사각형 130"/>
          <p:cNvSpPr>
            <a:spLocks/>
          </p:cNvSpPr>
          <p:nvPr/>
        </p:nvSpPr>
        <p:spPr>
          <a:xfrm flipH="1">
            <a:off x="7434388" y="4058064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Descriptive Monitoring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2" name="모서리가 둥근 직사각형 131"/>
          <p:cNvSpPr>
            <a:spLocks/>
          </p:cNvSpPr>
          <p:nvPr/>
        </p:nvSpPr>
        <p:spPr>
          <a:xfrm flipH="1">
            <a:off x="7434388" y="4416220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Diagnostic Control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3" name="모서리가 둥근 직사각형 132"/>
          <p:cNvSpPr>
            <a:spLocks/>
          </p:cNvSpPr>
          <p:nvPr/>
        </p:nvSpPr>
        <p:spPr>
          <a:xfrm flipH="1">
            <a:off x="7434388" y="4774376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Predictive Management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4" name="모서리가 둥근 직사각형 133"/>
          <p:cNvSpPr>
            <a:spLocks/>
          </p:cNvSpPr>
          <p:nvPr/>
        </p:nvSpPr>
        <p:spPr>
          <a:xfrm flipH="1">
            <a:off x="7434388" y="5132534"/>
            <a:ext cx="976026" cy="29533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Prescriptive Optimization Analytics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60"/>
          <p:cNvCxnSpPr>
            <a:stCxn id="82" idx="3"/>
            <a:endCxn id="85" idx="1"/>
          </p:cNvCxnSpPr>
          <p:nvPr/>
        </p:nvCxnSpPr>
        <p:spPr>
          <a:xfrm rot="10800000">
            <a:off x="8550138" y="2687587"/>
            <a:ext cx="179906" cy="99580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60"/>
          <p:cNvCxnSpPr>
            <a:stCxn id="82" idx="3"/>
            <a:endCxn id="120" idx="1"/>
          </p:cNvCxnSpPr>
          <p:nvPr/>
        </p:nvCxnSpPr>
        <p:spPr>
          <a:xfrm rot="10800000" flipV="1">
            <a:off x="8550138" y="3683386"/>
            <a:ext cx="179906" cy="100318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60"/>
          <p:cNvCxnSpPr>
            <a:stCxn id="120" idx="3"/>
            <a:endCxn id="87" idx="1"/>
          </p:cNvCxnSpPr>
          <p:nvPr/>
        </p:nvCxnSpPr>
        <p:spPr>
          <a:xfrm flipH="1" flipV="1">
            <a:off x="7073049" y="3683387"/>
            <a:ext cx="216849" cy="100318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60"/>
          <p:cNvCxnSpPr>
            <a:stCxn id="87" idx="3"/>
            <a:endCxn id="127" idx="1"/>
          </p:cNvCxnSpPr>
          <p:nvPr/>
        </p:nvCxnSpPr>
        <p:spPr>
          <a:xfrm flipH="1">
            <a:off x="5331256" y="3683387"/>
            <a:ext cx="316213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60"/>
          <p:cNvCxnSpPr>
            <a:stCxn id="127" idx="3"/>
            <a:endCxn id="86" idx="1"/>
          </p:cNvCxnSpPr>
          <p:nvPr/>
        </p:nvCxnSpPr>
        <p:spPr>
          <a:xfrm flipH="1" flipV="1">
            <a:off x="3289451" y="2685951"/>
            <a:ext cx="616224" cy="99743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60"/>
          <p:cNvCxnSpPr>
            <a:stCxn id="127" idx="3"/>
            <a:endCxn id="88" idx="1"/>
          </p:cNvCxnSpPr>
          <p:nvPr/>
        </p:nvCxnSpPr>
        <p:spPr>
          <a:xfrm flipH="1">
            <a:off x="3295015" y="3683387"/>
            <a:ext cx="610660" cy="95972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>
            <a:spLocks/>
          </p:cNvSpPr>
          <p:nvPr/>
        </p:nvSpPr>
        <p:spPr>
          <a:xfrm flipH="1">
            <a:off x="5788853" y="2126917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Workflow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2" name="모서리가 둥근 직사각형 141"/>
          <p:cNvSpPr>
            <a:spLocks/>
          </p:cNvSpPr>
          <p:nvPr/>
        </p:nvSpPr>
        <p:spPr>
          <a:xfrm flipH="1">
            <a:off x="5788853" y="4573512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Deployment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3" name="모서리가 둥근 직사각형 142"/>
          <p:cNvSpPr>
            <a:spLocks/>
          </p:cNvSpPr>
          <p:nvPr/>
        </p:nvSpPr>
        <p:spPr>
          <a:xfrm flipH="1">
            <a:off x="5788853" y="4084193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Security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4" name="모서리가 둥근 직사각형 143"/>
          <p:cNvSpPr>
            <a:spLocks/>
          </p:cNvSpPr>
          <p:nvPr/>
        </p:nvSpPr>
        <p:spPr>
          <a:xfrm flipH="1">
            <a:off x="5788853" y="3594875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Metadata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5" name="모서리가 둥근 직사각형 144"/>
          <p:cNvSpPr>
            <a:spLocks/>
          </p:cNvSpPr>
          <p:nvPr/>
        </p:nvSpPr>
        <p:spPr>
          <a:xfrm flipH="1">
            <a:off x="5788853" y="3105556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Configuration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6" name="모서리가 둥근 직사각형 145"/>
          <p:cNvSpPr>
            <a:spLocks/>
          </p:cNvSpPr>
          <p:nvPr/>
        </p:nvSpPr>
        <p:spPr>
          <a:xfrm flipH="1">
            <a:off x="4047060" y="3960152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Configuration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7" name="모서리가 둥근 직사각형 146"/>
          <p:cNvSpPr>
            <a:spLocks/>
          </p:cNvSpPr>
          <p:nvPr/>
        </p:nvSpPr>
        <p:spPr>
          <a:xfrm flipH="1">
            <a:off x="4047060" y="2126917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Data Federation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8" name="모서리가 둥근 직사각형 147"/>
          <p:cNvSpPr>
            <a:spLocks/>
          </p:cNvSpPr>
          <p:nvPr/>
        </p:nvSpPr>
        <p:spPr>
          <a:xfrm flipH="1">
            <a:off x="4047060" y="2493564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Workflow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9" name="모서리가 둥근 직사각형 148"/>
          <p:cNvSpPr>
            <a:spLocks/>
          </p:cNvSpPr>
          <p:nvPr/>
        </p:nvSpPr>
        <p:spPr>
          <a:xfrm flipH="1">
            <a:off x="4047060" y="3226858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Statistics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0" name="모서리가 둥근 직사각형 149"/>
          <p:cNvSpPr>
            <a:spLocks/>
          </p:cNvSpPr>
          <p:nvPr/>
        </p:nvSpPr>
        <p:spPr>
          <a:xfrm flipH="1">
            <a:off x="4047060" y="5060092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Deployment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1" name="모서리가 둥근 직사각형 150"/>
          <p:cNvSpPr>
            <a:spLocks/>
          </p:cNvSpPr>
          <p:nvPr/>
        </p:nvSpPr>
        <p:spPr>
          <a:xfrm flipH="1">
            <a:off x="4047060" y="4693445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Security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2" name="모서리가 둥근 직사각형 151"/>
          <p:cNvSpPr>
            <a:spLocks/>
          </p:cNvSpPr>
          <p:nvPr/>
        </p:nvSpPr>
        <p:spPr>
          <a:xfrm flipH="1">
            <a:off x="4047060" y="4326798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Metadata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3" name="모서리가 둥근 직사각형 152"/>
          <p:cNvSpPr>
            <a:spLocks/>
          </p:cNvSpPr>
          <p:nvPr/>
        </p:nvSpPr>
        <p:spPr>
          <a:xfrm flipH="1">
            <a:off x="4047060" y="3593505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Job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4" name="모서리가 둥근 직사각형 153"/>
          <p:cNvSpPr>
            <a:spLocks/>
          </p:cNvSpPr>
          <p:nvPr/>
        </p:nvSpPr>
        <p:spPr>
          <a:xfrm flipH="1">
            <a:off x="4047060" y="2860211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Data Blending Server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5" name="모서리가 둥근 직사각형 154"/>
          <p:cNvSpPr>
            <a:spLocks/>
          </p:cNvSpPr>
          <p:nvPr/>
        </p:nvSpPr>
        <p:spPr>
          <a:xfrm flipH="1">
            <a:off x="5788853" y="2616236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Data Query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56" name="모서리가 둥근 직사각형 155"/>
          <p:cNvSpPr>
            <a:spLocks/>
          </p:cNvSpPr>
          <p:nvPr/>
        </p:nvSpPr>
        <p:spPr>
          <a:xfrm flipH="1">
            <a:off x="5788853" y="5062830"/>
            <a:ext cx="892836" cy="3008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</a:rPr>
              <a:t>Administration REST API Service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091" y="2444629"/>
            <a:ext cx="215423" cy="168445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091" y="3104402"/>
            <a:ext cx="215423" cy="16844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091" y="3764138"/>
            <a:ext cx="215423" cy="168445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091" y="4423912"/>
            <a:ext cx="215423" cy="168445"/>
          </a:xfrm>
          <a:prstGeom prst="rect">
            <a:avLst/>
          </a:prstGeom>
        </p:spPr>
      </p:pic>
      <p:sp>
        <p:nvSpPr>
          <p:cNvPr id="162" name="오각형 161"/>
          <p:cNvSpPr/>
          <p:nvPr/>
        </p:nvSpPr>
        <p:spPr>
          <a:xfrm>
            <a:off x="416496" y="692696"/>
            <a:ext cx="1085358" cy="443418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</a:t>
            </a:r>
            <a:r>
              <a:rPr lang="ko-KR" altLang="en-US" sz="1200" dirty="0">
                <a:solidFill>
                  <a:schemeClr val="tx1"/>
                </a:solidFill>
              </a:rPr>
              <a:t>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3" name="오각형 162"/>
          <p:cNvSpPr/>
          <p:nvPr/>
        </p:nvSpPr>
        <p:spPr>
          <a:xfrm>
            <a:off x="1501853" y="692696"/>
            <a:ext cx="2095709" cy="443418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수집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4" name="오각형 163"/>
          <p:cNvSpPr/>
          <p:nvPr/>
        </p:nvSpPr>
        <p:spPr>
          <a:xfrm>
            <a:off x="7289898" y="692696"/>
            <a:ext cx="1260240" cy="221709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65" name="오각형 164"/>
          <p:cNvSpPr/>
          <p:nvPr/>
        </p:nvSpPr>
        <p:spPr>
          <a:xfrm>
            <a:off x="8550138" y="692696"/>
            <a:ext cx="1011374" cy="475677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분석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활용</a:t>
            </a:r>
          </a:p>
        </p:txBody>
      </p:sp>
      <p:sp>
        <p:nvSpPr>
          <p:cNvPr id="166" name="오각형 165"/>
          <p:cNvSpPr/>
          <p:nvPr/>
        </p:nvSpPr>
        <p:spPr>
          <a:xfrm>
            <a:off x="7289898" y="975043"/>
            <a:ext cx="1260240" cy="221709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67" name="오각형 166"/>
          <p:cNvSpPr/>
          <p:nvPr/>
        </p:nvSpPr>
        <p:spPr>
          <a:xfrm>
            <a:off x="3603389" y="692696"/>
            <a:ext cx="3686509" cy="475677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Processing &amp;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Statistical Processing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8" name="오각형 167"/>
          <p:cNvSpPr/>
          <p:nvPr/>
        </p:nvSpPr>
        <p:spPr>
          <a:xfrm>
            <a:off x="1501853" y="1233198"/>
            <a:ext cx="8059659" cy="174625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Workflow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463" y="1716463"/>
            <a:ext cx="3275798" cy="3885759"/>
          </a:xfrm>
          <a:prstGeom prst="rect">
            <a:avLst/>
          </a:prstGeom>
          <a:solidFill>
            <a:srgbClr val="FF0000">
              <a:alpha val="82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2000" dirty="0" smtClean="0">
                <a:solidFill>
                  <a:srgbClr val="FFC000"/>
                </a:solidFill>
              </a:rPr>
              <a:t>Data Flow</a:t>
            </a:r>
          </a:p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중심의 컴포넌트 관계도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설계 필요</a:t>
            </a:r>
          </a:p>
        </p:txBody>
      </p:sp>
    </p:spTree>
    <p:extLst>
      <p:ext uri="{BB962C8B-B14F-4D97-AF65-F5344CB8AC3E}">
        <p14:creationId xmlns:p14="http://schemas.microsoft.com/office/powerpoint/2010/main" val="45192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현황분석 </a:t>
            </a:r>
            <a:r>
              <a:rPr lang="en-US" altLang="ko-KR" dirty="0" smtClean="0"/>
              <a:t>– Data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DA </a:t>
            </a:r>
            <a:r>
              <a:rPr lang="ko-KR" altLang="en-US" dirty="0" smtClean="0"/>
              <a:t>설계는 현재 상황에서 특이 사항을 찾을 수 없었음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2" name="직선 연결선 309"/>
          <p:cNvCxnSpPr>
            <a:stCxn id="168" idx="1"/>
            <a:endCxn id="166" idx="1"/>
          </p:cNvCxnSpPr>
          <p:nvPr/>
        </p:nvCxnSpPr>
        <p:spPr>
          <a:xfrm rot="10800000">
            <a:off x="445872" y="3085650"/>
            <a:ext cx="10496" cy="2305897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309"/>
          <p:cNvCxnSpPr>
            <a:stCxn id="167" idx="3"/>
            <a:endCxn id="165" idx="3"/>
          </p:cNvCxnSpPr>
          <p:nvPr/>
        </p:nvCxnSpPr>
        <p:spPr>
          <a:xfrm flipV="1">
            <a:off x="9551016" y="2459054"/>
            <a:ext cx="10496" cy="2932493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309"/>
          <p:cNvCxnSpPr>
            <a:stCxn id="167" idx="3"/>
            <a:endCxn id="189" idx="3"/>
          </p:cNvCxnSpPr>
          <p:nvPr/>
        </p:nvCxnSpPr>
        <p:spPr>
          <a:xfrm flipV="1">
            <a:off x="9551016" y="4059918"/>
            <a:ext cx="10496" cy="1331629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535297" y="1484784"/>
            <a:ext cx="3015719" cy="1948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txBody>
          <a:bodyPr wrap="none" anchor="b" anchorCtr="0">
            <a:noAutofit/>
          </a:bodyPr>
          <a:lstStyle/>
          <a:p>
            <a:pPr algn="ctr"/>
            <a:r>
              <a:rPr lang="ko-KR" altLang="en-US" sz="800" dirty="0" smtClean="0"/>
              <a:t>분석변환정보</a:t>
            </a:r>
            <a:endParaRPr lang="en-US" altLang="ko-KR" sz="800" dirty="0"/>
          </a:p>
        </p:txBody>
      </p:sp>
      <p:sp>
        <p:nvSpPr>
          <p:cNvPr id="166" name="직사각형 165"/>
          <p:cNvSpPr/>
          <p:nvPr/>
        </p:nvSpPr>
        <p:spPr>
          <a:xfrm>
            <a:off x="445872" y="1484784"/>
            <a:ext cx="4165752" cy="3201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694500" y="4686514"/>
            <a:ext cx="2856516" cy="14100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txBody>
          <a:bodyPr wrap="none" anchor="b" anchorCtr="0">
            <a:noAutofit/>
          </a:bodyPr>
          <a:lstStyle/>
          <a:p>
            <a:pPr algn="ctr"/>
            <a:r>
              <a:rPr lang="ko-KR" altLang="en-US" sz="800" dirty="0" smtClean="0"/>
              <a:t>운</a:t>
            </a:r>
            <a:r>
              <a:rPr lang="ko-KR" altLang="en-US" sz="800" dirty="0"/>
              <a:t>영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메타 </a:t>
            </a:r>
            <a:r>
              <a:rPr lang="ko-KR" altLang="en-US" sz="800" dirty="0" smtClean="0"/>
              <a:t>정보</a:t>
            </a:r>
            <a:endParaRPr lang="en-US" altLang="ko-KR" sz="800" dirty="0"/>
          </a:p>
        </p:txBody>
      </p:sp>
      <p:sp>
        <p:nvSpPr>
          <p:cNvPr id="168" name="직사각형 167"/>
          <p:cNvSpPr/>
          <p:nvPr/>
        </p:nvSpPr>
        <p:spPr>
          <a:xfrm>
            <a:off x="445872" y="4686513"/>
            <a:ext cx="6248628" cy="1410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txBody>
          <a:bodyPr wrap="none" anchor="b" anchorCtr="0">
            <a:noAutofit/>
          </a:bodyPr>
          <a:lstStyle/>
          <a:p>
            <a:pPr algn="ctr"/>
            <a:r>
              <a:rPr lang="ko-KR" altLang="en-US" sz="800" dirty="0" smtClean="0"/>
              <a:t>개</a:t>
            </a:r>
            <a:r>
              <a:rPr lang="ko-KR" altLang="en-US" sz="800" dirty="0"/>
              <a:t>발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메타 </a:t>
            </a:r>
            <a:r>
              <a:rPr lang="ko-KR" altLang="en-US" sz="800" dirty="0" smtClean="0"/>
              <a:t>정보</a:t>
            </a:r>
            <a:endParaRPr lang="en-US" altLang="ko-KR" sz="800" dirty="0"/>
          </a:p>
        </p:txBody>
      </p:sp>
      <p:sp>
        <p:nvSpPr>
          <p:cNvPr id="169" name="직사각형 168"/>
          <p:cNvSpPr/>
          <p:nvPr/>
        </p:nvSpPr>
        <p:spPr>
          <a:xfrm>
            <a:off x="4611624" y="3433323"/>
            <a:ext cx="4722202" cy="1253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45872" y="1223174"/>
            <a:ext cx="416575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분석 원천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611624" y="1223173"/>
            <a:ext cx="4939392" cy="2616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분석 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용 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45872" y="6096578"/>
            <a:ext cx="9105144" cy="2616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분석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메</a:t>
            </a:r>
            <a:r>
              <a:rPr lang="ko-KR" altLang="en-US" sz="1000" b="1" dirty="0">
                <a:solidFill>
                  <a:schemeClr val="bg1"/>
                </a:solidFill>
              </a:rPr>
              <a:t>타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3" name="왼쪽 대괄호 172"/>
          <p:cNvSpPr/>
          <p:nvPr/>
        </p:nvSpPr>
        <p:spPr>
          <a:xfrm>
            <a:off x="597572" y="5633144"/>
            <a:ext cx="49091" cy="252000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Analytics platform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Proprietary data store For Design-time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74" name="왼쪽 대괄호 173"/>
          <p:cNvSpPr/>
          <p:nvPr/>
        </p:nvSpPr>
        <p:spPr>
          <a:xfrm>
            <a:off x="8553400" y="5256540"/>
            <a:ext cx="104955" cy="399329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Analytics platform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Proprietary data store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For Run-time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75" name="왼쪽 대괄호 174"/>
          <p:cNvSpPr/>
          <p:nvPr/>
        </p:nvSpPr>
        <p:spPr>
          <a:xfrm>
            <a:off x="7081320" y="1569148"/>
            <a:ext cx="130424" cy="398672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Analytics platform Transient Sandbox data store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For Design-time &amp; Run-time data transforming,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parsing, cleansing, binning, transferring area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76" name="왼쪽 대괄호 175"/>
          <p:cNvSpPr/>
          <p:nvPr/>
        </p:nvSpPr>
        <p:spPr>
          <a:xfrm>
            <a:off x="8043156" y="3789040"/>
            <a:ext cx="139113" cy="792000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Analytics platform </a:t>
            </a:r>
          </a:p>
          <a:p>
            <a:pPr latinLnBrk="0"/>
            <a:r>
              <a:rPr lang="en-US" altLang="ko-KR" sz="500" dirty="0">
                <a:solidFill>
                  <a:schemeClr val="tx1"/>
                </a:solidFill>
              </a:rPr>
              <a:t>P</a:t>
            </a:r>
            <a:r>
              <a:rPr lang="en-US" altLang="ko-KR" sz="500" dirty="0" smtClean="0">
                <a:solidFill>
                  <a:schemeClr val="tx1"/>
                </a:solidFill>
              </a:rPr>
              <a:t>ersistent data store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For Run-time results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archiving &amp; sharing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In the same server with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Data Lake, Data Warehouse, 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Data Mart 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6680674" y="1616328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3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4790156" y="3515914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4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4121357" y="5799886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8606310" y="5748998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6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81" name="꺾인 연결선 180"/>
          <p:cNvCxnSpPr>
            <a:stCxn id="309" idx="0"/>
            <a:endCxn id="235" idx="1"/>
          </p:cNvCxnSpPr>
          <p:nvPr/>
        </p:nvCxnSpPr>
        <p:spPr>
          <a:xfrm rot="5400000" flipH="1" flipV="1">
            <a:off x="7051847" y="1949791"/>
            <a:ext cx="129498" cy="408724"/>
          </a:xfrm>
          <a:prstGeom prst="bentConnector2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335" idx="3"/>
            <a:endCxn id="231" idx="2"/>
          </p:cNvCxnSpPr>
          <p:nvPr/>
        </p:nvCxnSpPr>
        <p:spPr>
          <a:xfrm flipV="1">
            <a:off x="7753763" y="2996952"/>
            <a:ext cx="1224530" cy="618774"/>
          </a:xfrm>
          <a:prstGeom prst="bentConnector2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309"/>
          <p:cNvCxnSpPr>
            <a:stCxn id="214" idx="3"/>
            <a:endCxn id="223" idx="1"/>
          </p:cNvCxnSpPr>
          <p:nvPr/>
        </p:nvCxnSpPr>
        <p:spPr>
          <a:xfrm>
            <a:off x="7031560" y="4906805"/>
            <a:ext cx="315741" cy="22140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309"/>
          <p:cNvCxnSpPr>
            <a:stCxn id="200" idx="3"/>
            <a:endCxn id="214" idx="1"/>
          </p:cNvCxnSpPr>
          <p:nvPr/>
        </p:nvCxnSpPr>
        <p:spPr>
          <a:xfrm flipV="1">
            <a:off x="5684636" y="4906805"/>
            <a:ext cx="273912" cy="2793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309"/>
          <p:cNvCxnSpPr>
            <a:stCxn id="191" idx="0"/>
            <a:endCxn id="214" idx="1"/>
          </p:cNvCxnSpPr>
          <p:nvPr/>
        </p:nvCxnSpPr>
        <p:spPr>
          <a:xfrm rot="16200000" flipH="1">
            <a:off x="4879634" y="3827892"/>
            <a:ext cx="15026" cy="2142801"/>
          </a:xfrm>
          <a:prstGeom prst="bentConnector4">
            <a:avLst>
              <a:gd name="adj1" fmla="val -1521363"/>
              <a:gd name="adj2" fmla="val 62519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309"/>
          <p:cNvCxnSpPr>
            <a:stCxn id="211" idx="3"/>
            <a:endCxn id="214" idx="1"/>
          </p:cNvCxnSpPr>
          <p:nvPr/>
        </p:nvCxnSpPr>
        <p:spPr>
          <a:xfrm flipV="1">
            <a:off x="3065254" y="4906805"/>
            <a:ext cx="2893294" cy="8204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235" idx="3"/>
            <a:endCxn id="227" idx="0"/>
          </p:cNvCxnSpPr>
          <p:nvPr/>
        </p:nvCxnSpPr>
        <p:spPr>
          <a:xfrm>
            <a:off x="8393110" y="2089404"/>
            <a:ext cx="585183" cy="129498"/>
          </a:xfrm>
          <a:prstGeom prst="bentConnector2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4611624" y="1484783"/>
            <a:ext cx="1923673" cy="1948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txBody>
          <a:bodyPr wrap="none" anchor="b" anchorCtr="0">
            <a:noAutofit/>
          </a:bodyPr>
          <a:lstStyle/>
          <a:p>
            <a:pPr algn="ctr"/>
            <a:r>
              <a:rPr lang="ko-KR" altLang="en-US" sz="800" dirty="0" smtClean="0"/>
              <a:t>분석추출 정보</a:t>
            </a:r>
            <a:endParaRPr lang="en-US" altLang="ko-KR" sz="800" dirty="0"/>
          </a:p>
        </p:txBody>
      </p:sp>
      <p:sp>
        <p:nvSpPr>
          <p:cNvPr id="189" name="직사각형 188"/>
          <p:cNvSpPr/>
          <p:nvPr/>
        </p:nvSpPr>
        <p:spPr>
          <a:xfrm>
            <a:off x="9333826" y="3433323"/>
            <a:ext cx="217190" cy="1253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vert" wrap="square" lIns="36000" tIns="36000" rIns="36000" bIns="3600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분석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</a:t>
            </a:r>
            <a:r>
              <a:rPr lang="ko-KR" altLang="en-US" sz="1000" b="1" dirty="0">
                <a:solidFill>
                  <a:schemeClr val="bg1"/>
                </a:solidFill>
              </a:rPr>
              <a:t>력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정보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3279242" y="4891779"/>
            <a:ext cx="1073012" cy="634034"/>
            <a:chOff x="2349384" y="1804195"/>
            <a:chExt cx="1440160" cy="63403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1" name="직사각형 190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User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User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Department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Company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67397" y="4877820"/>
            <a:ext cx="1073012" cy="490018"/>
            <a:chOff x="2349384" y="1804195"/>
            <a:chExt cx="1440160" cy="490018"/>
          </a:xfrm>
        </p:grpSpPr>
        <p:sp>
          <p:nvSpPr>
            <p:cNvPr id="196" name="직사각형 195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Code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Code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Code Group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4611624" y="5085184"/>
            <a:ext cx="1073012" cy="778050"/>
            <a:chOff x="2349384" y="1804195"/>
            <a:chExt cx="1440160" cy="778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0" name="직사각형 199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Palette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Activity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Subject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Guide 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Palette Proxy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1992242" y="4876850"/>
            <a:ext cx="1073012" cy="1056700"/>
            <a:chOff x="2349384" y="1804195"/>
            <a:chExt cx="1440160" cy="10567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6" name="직사각형 205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Data Catalog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Database Server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Subject Area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Schema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349384" y="2582558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2349384" y="271687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Data Catalog Proxy</a:t>
              </a: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5958548" y="4805812"/>
            <a:ext cx="1073012" cy="1210098"/>
            <a:chOff x="2349384" y="1804195"/>
            <a:chExt cx="1440160" cy="121009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4" name="직사각형 213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Model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Model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Design-time Variable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Model Version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349384" y="2582245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Run-Debug History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349384" y="272626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Model Proxy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2349384" y="287027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Run-time Variable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7347300" y="5027214"/>
            <a:ext cx="1073012" cy="490018"/>
            <a:chOff x="2349384" y="1804195"/>
            <a:chExt cx="1440160" cy="49001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3" name="직사각형 222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Job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Job Summary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600" dirty="0" smtClean="0">
                  <a:solidFill>
                    <a:schemeClr val="tx1"/>
                  </a:solidFill>
                </a:rPr>
                <a:t>Job Detail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8465080" y="2218902"/>
            <a:ext cx="1026426" cy="778050"/>
            <a:chOff x="2349384" y="1804195"/>
            <a:chExt cx="1440160" cy="778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7" name="직사각형 226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인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지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된 변수</a:t>
              </a: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Described Data to Monitor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Diagnosed Data to Control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Data to Manage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Prescribed Data to Optimize</a:t>
              </a:r>
            </a:p>
          </p:txBody>
        </p:sp>
      </p:grpSp>
      <p:cxnSp>
        <p:nvCxnSpPr>
          <p:cNvPr id="232" name="꺾인 연결선 231"/>
          <p:cNvCxnSpPr/>
          <p:nvPr/>
        </p:nvCxnSpPr>
        <p:spPr>
          <a:xfrm>
            <a:off x="4511901" y="3789040"/>
            <a:ext cx="278255" cy="1557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/>
          <p:nvPr/>
        </p:nvCxnSpPr>
        <p:spPr>
          <a:xfrm flipV="1">
            <a:off x="4497018" y="3230212"/>
            <a:ext cx="278255" cy="16145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/>
          <p:cNvGrpSpPr/>
          <p:nvPr/>
        </p:nvGrpSpPr>
        <p:grpSpPr>
          <a:xfrm>
            <a:off x="7320958" y="1988411"/>
            <a:ext cx="1072152" cy="904685"/>
            <a:chOff x="2349384" y="2236557"/>
            <a:chExt cx="1440160" cy="9046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2349384" y="2236557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분석된 변수</a:t>
              </a: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349384" y="2582558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Analyzed Data by Classifier</a:t>
              </a: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349384" y="271687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A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nalyzed Data by </a:t>
              </a:r>
              <a:r>
                <a:rPr lang="en-US" altLang="ko-KR" sz="500" dirty="0" err="1" smtClean="0">
                  <a:solidFill>
                    <a:schemeClr val="tx1"/>
                  </a:solidFill>
                </a:rPr>
                <a:t>Regressor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2349384" y="2859096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Evaluated Model by Evaluator</a:t>
              </a: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349384" y="2438542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Analyzed Data by Describer</a:t>
              </a: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349384" y="2997226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Selected Model by Selector</a:t>
              </a: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1979640" y="2402542"/>
            <a:ext cx="1073012" cy="1350516"/>
            <a:chOff x="2407243" y="2402542"/>
            <a:chExt cx="1298344" cy="1350516"/>
          </a:xfrm>
        </p:grpSpPr>
        <p:sp>
          <p:nvSpPr>
            <p:cNvPr id="242" name="직사각형 241"/>
            <p:cNvSpPr/>
            <p:nvPr/>
          </p:nvSpPr>
          <p:spPr>
            <a:xfrm>
              <a:off x="2407243" y="2402542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기준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(Master)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2407243" y="2604528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제품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(Product)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2407243" y="2748544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공정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(Process)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407243" y="289256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장비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(Equipment)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407243" y="3032978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자재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(Material)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407243" y="3176994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센서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600" dirty="0" err="1" smtClean="0">
                  <a:solidFill>
                    <a:schemeClr val="tx1"/>
                  </a:solidFill>
                </a:rPr>
                <a:t>Sensor|Parameter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407243" y="332101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결함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(Defect)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2407243" y="3465026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변경점 </a:t>
              </a:r>
              <a:r>
                <a:rPr lang="en-US" altLang="ko-KR" sz="600" dirty="0">
                  <a:solidFill>
                    <a:schemeClr val="tx1"/>
                  </a:solidFill>
                </a:rPr>
                <a:t>(Change Event)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2407243" y="3609042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성과지</a:t>
              </a:r>
              <a:r>
                <a:rPr lang="ko-KR" altLang="en-US" sz="600" dirty="0">
                  <a:solidFill>
                    <a:schemeClr val="tx1"/>
                  </a:solidFill>
                </a:rPr>
                <a:t>표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(KPI)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1979640" y="1672528"/>
            <a:ext cx="1073012" cy="490018"/>
            <a:chOff x="2407243" y="1672528"/>
            <a:chExt cx="1298344" cy="490018"/>
          </a:xfrm>
        </p:grpSpPr>
        <p:sp>
          <p:nvSpPr>
            <p:cNvPr id="252" name="직사각형 251"/>
            <p:cNvSpPr/>
            <p:nvPr/>
          </p:nvSpPr>
          <p:spPr>
            <a:xfrm>
              <a:off x="2407243" y="1672528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검</a:t>
              </a:r>
              <a:r>
                <a:rPr lang="ko-KR" altLang="en-US" sz="700" b="1" dirty="0">
                  <a:solidFill>
                    <a:schemeClr val="tx1"/>
                  </a:solidFill>
                </a:rPr>
                <a:t>사</a:t>
              </a:r>
              <a:r>
                <a:rPr lang="ko-KR" altLang="en-US" sz="7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(Test)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407243" y="1874514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검사이력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(Inspection Hist.)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2407243" y="201853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시험이</a:t>
              </a:r>
              <a:r>
                <a:rPr lang="ko-KR" altLang="en-US" sz="600" dirty="0">
                  <a:solidFill>
                    <a:schemeClr val="tx1"/>
                  </a:solidFill>
                </a:rPr>
                <a:t>력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(Test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3296429" y="3287256"/>
            <a:ext cx="1073012" cy="490018"/>
            <a:chOff x="4000558" y="3287256"/>
            <a:chExt cx="1298344" cy="490018"/>
          </a:xfrm>
        </p:grpSpPr>
        <p:sp>
          <p:nvSpPr>
            <p:cNvPr id="256" name="직사각형 255"/>
            <p:cNvSpPr/>
            <p:nvPr/>
          </p:nvSpPr>
          <p:spPr>
            <a:xfrm>
              <a:off x="4000558" y="3287256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계측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(EDC, Metrology)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000558" y="3489242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계측이력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(EDC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000558" y="3633258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계측경보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(EDC Warning)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67603" y="2358827"/>
            <a:ext cx="1073012" cy="779431"/>
            <a:chOff x="698678" y="2358827"/>
            <a:chExt cx="1298344" cy="779431"/>
          </a:xfrm>
        </p:grpSpPr>
        <p:sp>
          <p:nvSpPr>
            <p:cNvPr id="260" name="직사각형 259"/>
            <p:cNvSpPr/>
            <p:nvPr/>
          </p:nvSpPr>
          <p:spPr>
            <a:xfrm>
              <a:off x="698678" y="2358827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제어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(Control)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698678" y="2560813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공정제어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(PDC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698678" y="270621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공정경보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(PDC Warning)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698678" y="2994242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장</a:t>
              </a:r>
              <a:r>
                <a:rPr lang="ko-KR" altLang="en-US" sz="600" dirty="0">
                  <a:solidFill>
                    <a:schemeClr val="tx1"/>
                  </a:solidFill>
                </a:rPr>
                <a:t>비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경보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(FDC Warning)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98678" y="2850226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장비제</a:t>
              </a:r>
              <a:r>
                <a:rPr lang="ko-KR" altLang="en-US" sz="600" dirty="0">
                  <a:solidFill>
                    <a:schemeClr val="tx1"/>
                  </a:solidFill>
                </a:rPr>
                <a:t>어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(FDC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67603" y="3299023"/>
            <a:ext cx="1073012" cy="492289"/>
            <a:chOff x="698678" y="3299023"/>
            <a:chExt cx="1298344" cy="492289"/>
          </a:xfrm>
        </p:grpSpPr>
        <p:sp>
          <p:nvSpPr>
            <p:cNvPr id="266" name="직사각형 265"/>
            <p:cNvSpPr/>
            <p:nvPr/>
          </p:nvSpPr>
          <p:spPr>
            <a:xfrm>
              <a:off x="698678" y="3299023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상태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(Status)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98678" y="350328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건</a:t>
              </a:r>
              <a:r>
                <a:rPr lang="ko-KR" altLang="en-US" sz="600" dirty="0">
                  <a:solidFill>
                    <a:schemeClr val="tx1"/>
                  </a:solidFill>
                </a:rPr>
                <a:t>강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상태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(CM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698678" y="3647296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건</a:t>
              </a:r>
              <a:r>
                <a:rPr lang="ko-KR" altLang="en-US" sz="600" dirty="0">
                  <a:solidFill>
                    <a:schemeClr val="tx1"/>
                  </a:solidFill>
                </a:rPr>
                <a:t>강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경보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(CM Warning)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3296429" y="3900008"/>
            <a:ext cx="1073012" cy="490018"/>
            <a:chOff x="4000558" y="3900008"/>
            <a:chExt cx="1298344" cy="490018"/>
          </a:xfrm>
        </p:grpSpPr>
        <p:sp>
          <p:nvSpPr>
            <p:cNvPr id="270" name="직사각형 269"/>
            <p:cNvSpPr/>
            <p:nvPr/>
          </p:nvSpPr>
          <p:spPr>
            <a:xfrm>
              <a:off x="4000558" y="3900008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변경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(Change)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000558" y="4101994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장비정비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(Maint.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000558" y="424601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변경점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(Change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1979640" y="3956620"/>
            <a:ext cx="1073012" cy="634034"/>
            <a:chOff x="2407243" y="3956620"/>
            <a:chExt cx="1298344" cy="634034"/>
          </a:xfrm>
        </p:grpSpPr>
        <p:sp>
          <p:nvSpPr>
            <p:cNvPr id="274" name="직사각형 273"/>
            <p:cNvSpPr/>
            <p:nvPr/>
          </p:nvSpPr>
          <p:spPr>
            <a:xfrm>
              <a:off x="2407243" y="3956620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환경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(Environment)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07243" y="4158606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기후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(Climate)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407243" y="4302622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오염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(Pollution)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407243" y="4446638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에너지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(Energy)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78" name="꺾인 연결선 277"/>
          <p:cNvCxnSpPr>
            <a:stCxn id="247" idx="3"/>
            <a:endCxn id="256" idx="1"/>
          </p:cNvCxnSpPr>
          <p:nvPr/>
        </p:nvCxnSpPr>
        <p:spPr>
          <a:xfrm>
            <a:off x="3052651" y="3249002"/>
            <a:ext cx="243778" cy="13924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107"/>
          <p:cNvCxnSpPr>
            <a:stCxn id="242" idx="0"/>
            <a:endCxn id="254" idx="2"/>
          </p:cNvCxnSpPr>
          <p:nvPr/>
        </p:nvCxnSpPr>
        <p:spPr>
          <a:xfrm flipV="1">
            <a:off x="2516146" y="2162546"/>
            <a:ext cx="0" cy="239996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46" idx="1"/>
            <a:endCxn id="294" idx="3"/>
          </p:cNvCxnSpPr>
          <p:nvPr/>
        </p:nvCxnSpPr>
        <p:spPr>
          <a:xfrm rot="10800000" flipV="1">
            <a:off x="1778638" y="3104985"/>
            <a:ext cx="201002" cy="960957"/>
          </a:xfrm>
          <a:prstGeom prst="bentConnector3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244" idx="3"/>
            <a:endCxn id="289" idx="1"/>
          </p:cNvCxnSpPr>
          <p:nvPr/>
        </p:nvCxnSpPr>
        <p:spPr>
          <a:xfrm flipV="1">
            <a:off x="3052651" y="2648087"/>
            <a:ext cx="243778" cy="17246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꺾인 연결선 281"/>
          <p:cNvCxnSpPr>
            <a:stCxn id="244" idx="1"/>
            <a:endCxn id="260" idx="3"/>
          </p:cNvCxnSpPr>
          <p:nvPr/>
        </p:nvCxnSpPr>
        <p:spPr>
          <a:xfrm rot="10800000">
            <a:off x="1640615" y="2459820"/>
            <a:ext cx="339026" cy="360732"/>
          </a:xfrm>
          <a:prstGeom prst="bentConnector3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245" idx="1"/>
            <a:endCxn id="266" idx="3"/>
          </p:cNvCxnSpPr>
          <p:nvPr/>
        </p:nvCxnSpPr>
        <p:spPr>
          <a:xfrm rot="10800000" flipV="1">
            <a:off x="1640615" y="2964568"/>
            <a:ext cx="339026" cy="4354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stCxn id="249" idx="3"/>
            <a:endCxn id="270" idx="1"/>
          </p:cNvCxnSpPr>
          <p:nvPr/>
        </p:nvCxnSpPr>
        <p:spPr>
          <a:xfrm>
            <a:off x="3052651" y="3537034"/>
            <a:ext cx="243778" cy="46396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꺾인 연결선 121"/>
          <p:cNvCxnSpPr>
            <a:stCxn id="250" idx="2"/>
            <a:endCxn id="274" idx="0"/>
          </p:cNvCxnSpPr>
          <p:nvPr/>
        </p:nvCxnSpPr>
        <p:spPr>
          <a:xfrm>
            <a:off x="2516146" y="3753058"/>
            <a:ext cx="0" cy="203562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왼쪽 대괄호 285"/>
          <p:cNvSpPr/>
          <p:nvPr/>
        </p:nvSpPr>
        <p:spPr>
          <a:xfrm>
            <a:off x="705627" y="1772816"/>
            <a:ext cx="141937" cy="398672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Enterprise Data Platform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Data Lake, Data Warehouse,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Data Mart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551696" y="1586560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grpSp>
        <p:nvGrpSpPr>
          <p:cNvPr id="288" name="그룹 287"/>
          <p:cNvGrpSpPr/>
          <p:nvPr/>
        </p:nvGrpSpPr>
        <p:grpSpPr>
          <a:xfrm>
            <a:off x="3296429" y="2547094"/>
            <a:ext cx="1073012" cy="631677"/>
            <a:chOff x="4000558" y="2547094"/>
            <a:chExt cx="1298344" cy="631677"/>
          </a:xfrm>
        </p:grpSpPr>
        <p:sp>
          <p:nvSpPr>
            <p:cNvPr id="289" name="직사각형 288"/>
            <p:cNvSpPr/>
            <p:nvPr/>
          </p:nvSpPr>
          <p:spPr>
            <a:xfrm>
              <a:off x="4000558" y="2547094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추</a:t>
              </a:r>
              <a:r>
                <a:rPr lang="ko-KR" altLang="en-US" sz="700" b="1" dirty="0">
                  <a:solidFill>
                    <a:schemeClr val="tx1"/>
                  </a:solidFill>
                </a:rPr>
                <a:t>적</a:t>
              </a:r>
              <a:r>
                <a:rPr lang="ko-KR" altLang="en-US" sz="7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(Tracking)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000558" y="2749080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공정진</a:t>
              </a:r>
              <a:r>
                <a:rPr lang="ko-KR" altLang="en-US" sz="600" dirty="0">
                  <a:solidFill>
                    <a:schemeClr val="tx1"/>
                  </a:solidFill>
                </a:rPr>
                <a:t>행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(WIP Genealogy)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000558" y="2894005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출하진행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(Delivery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000558" y="3034755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반품진행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(RMA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705627" y="3964950"/>
            <a:ext cx="1073012" cy="490018"/>
            <a:chOff x="865687" y="3964950"/>
            <a:chExt cx="1298344" cy="490018"/>
          </a:xfrm>
        </p:grpSpPr>
        <p:sp>
          <p:nvSpPr>
            <p:cNvPr id="294" name="직사각형 293"/>
            <p:cNvSpPr/>
            <p:nvPr/>
          </p:nvSpPr>
          <p:spPr>
            <a:xfrm>
              <a:off x="865687" y="3964950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자재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(Material)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865687" y="4166936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수입검사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(IQC History)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865687" y="4310952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자재투입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(Mat. Disp. Hist.)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97" name="꺾인 연결선 296"/>
          <p:cNvCxnSpPr>
            <a:stCxn id="242" idx="3"/>
            <a:endCxn id="299" idx="1"/>
          </p:cNvCxnSpPr>
          <p:nvPr/>
        </p:nvCxnSpPr>
        <p:spPr>
          <a:xfrm flipV="1">
            <a:off x="3052651" y="1773521"/>
            <a:ext cx="243778" cy="730014"/>
          </a:xfrm>
          <a:prstGeom prst="bentConnector3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그룹 297"/>
          <p:cNvGrpSpPr/>
          <p:nvPr/>
        </p:nvGrpSpPr>
        <p:grpSpPr>
          <a:xfrm>
            <a:off x="3296429" y="1672528"/>
            <a:ext cx="1073012" cy="775693"/>
            <a:chOff x="4000558" y="1672528"/>
            <a:chExt cx="1298344" cy="775693"/>
          </a:xfrm>
        </p:grpSpPr>
        <p:sp>
          <p:nvSpPr>
            <p:cNvPr id="299" name="직사각형 298"/>
            <p:cNvSpPr/>
            <p:nvPr/>
          </p:nvSpPr>
          <p:spPr>
            <a:xfrm>
              <a:off x="4000558" y="1672528"/>
              <a:ext cx="1298344" cy="201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종합상황 </a:t>
              </a:r>
              <a:r>
                <a:rPr lang="en-US" altLang="ko-KR" sz="700" b="1" dirty="0" smtClean="0">
                  <a:solidFill>
                    <a:schemeClr val="tx1"/>
                  </a:solidFill>
                </a:rPr>
                <a:t>(Dashboard)</a:t>
              </a:r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000558" y="1874514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종합효율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(OEE)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4000558" y="2019439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err="1" smtClean="0">
                  <a:solidFill>
                    <a:schemeClr val="tx1"/>
                  </a:solidFill>
                </a:rPr>
                <a:t>가동율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(Availability)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000558" y="2160189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품질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|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수율 </a:t>
              </a:r>
              <a:r>
                <a:rPr lang="en-US" altLang="ko-KR" sz="600" dirty="0">
                  <a:solidFill>
                    <a:schemeClr val="tx1"/>
                  </a:solidFill>
                </a:rPr>
                <a:t>(</a:t>
              </a:r>
              <a:r>
                <a:rPr lang="en-US" altLang="ko-KR" sz="600" dirty="0" err="1" smtClean="0">
                  <a:solidFill>
                    <a:schemeClr val="tx1"/>
                  </a:solidFill>
                </a:rPr>
                <a:t>Quality|Yield</a:t>
              </a:r>
              <a:r>
                <a:rPr lang="en-US" altLang="ko-KR" sz="600" dirty="0">
                  <a:solidFill>
                    <a:schemeClr val="tx1"/>
                  </a:solidFill>
                </a:rPr>
                <a:t>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000558" y="2304205"/>
              <a:ext cx="1298344" cy="1440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생산</a:t>
              </a:r>
              <a:r>
                <a:rPr lang="ko-KR" altLang="en-US" sz="600" dirty="0">
                  <a:solidFill>
                    <a:schemeClr val="tx1"/>
                  </a:solidFill>
                </a:rPr>
                <a:t>성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(Performance)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4" name="왼쪽 대괄호 303"/>
          <p:cNvSpPr/>
          <p:nvPr/>
        </p:nvSpPr>
        <p:spPr>
          <a:xfrm>
            <a:off x="4709457" y="1556824"/>
            <a:ext cx="65817" cy="288000"/>
          </a:xfrm>
          <a:prstGeom prst="leftBracke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Analytics platform Transient Sandbox data store</a:t>
            </a:r>
          </a:p>
          <a:p>
            <a:pPr latinLnBrk="0"/>
            <a:r>
              <a:rPr lang="en-US" altLang="ko-KR" sz="500" dirty="0" smtClean="0">
                <a:solidFill>
                  <a:schemeClr val="tx1"/>
                </a:solidFill>
              </a:rPr>
              <a:t>For Design-time &amp; Run-time data blending area</a:t>
            </a:r>
            <a:endParaRPr lang="en-US" altLang="ko-KR" sz="500" dirty="0">
              <a:solidFill>
                <a:schemeClr val="tx1"/>
              </a:solidFill>
            </a:endParaRPr>
          </a:p>
        </p:txBody>
      </p:sp>
      <p:sp>
        <p:nvSpPr>
          <p:cNvPr id="305" name="타원 304"/>
          <p:cNvSpPr/>
          <p:nvPr/>
        </p:nvSpPr>
        <p:spPr>
          <a:xfrm>
            <a:off x="4534659" y="1709456"/>
            <a:ext cx="153931" cy="186256"/>
          </a:xfrm>
          <a:prstGeom prst="ellipse">
            <a:avLst/>
          </a:prstGeom>
          <a:solidFill>
            <a:srgbClr val="3333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2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306" name="직선 연결선 305"/>
          <p:cNvCxnSpPr>
            <a:stCxn id="326" idx="3"/>
            <a:endCxn id="317" idx="1"/>
          </p:cNvCxnSpPr>
          <p:nvPr/>
        </p:nvCxnSpPr>
        <p:spPr>
          <a:xfrm>
            <a:off x="5444775" y="2054839"/>
            <a:ext cx="119021" cy="0"/>
          </a:xfrm>
          <a:prstGeom prst="line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306"/>
          <p:cNvCxnSpPr>
            <a:stCxn id="317" idx="3"/>
            <a:endCxn id="309" idx="1"/>
          </p:cNvCxnSpPr>
          <p:nvPr/>
        </p:nvCxnSpPr>
        <p:spPr>
          <a:xfrm>
            <a:off x="6459786" y="2054839"/>
            <a:ext cx="115693" cy="265056"/>
          </a:xfrm>
          <a:prstGeom prst="bentConnector3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그룹 307"/>
          <p:cNvGrpSpPr/>
          <p:nvPr/>
        </p:nvGrpSpPr>
        <p:grpSpPr>
          <a:xfrm>
            <a:off x="6575479" y="2218902"/>
            <a:ext cx="673511" cy="778050"/>
            <a:chOff x="2349384" y="1804195"/>
            <a:chExt cx="1440160" cy="778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9" name="직사각형 308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환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된 변수</a:t>
              </a: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Transformed (N) 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Cleansed (N)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Binned (N)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Parsed (N)</a:t>
              </a:r>
            </a:p>
          </p:txBody>
        </p:sp>
      </p:grpSp>
      <p:cxnSp>
        <p:nvCxnSpPr>
          <p:cNvPr id="314" name="꺾인 연결선 313"/>
          <p:cNvCxnSpPr>
            <a:stCxn id="324" idx="2"/>
            <a:endCxn id="335" idx="0"/>
          </p:cNvCxnSpPr>
          <p:nvPr/>
        </p:nvCxnSpPr>
        <p:spPr>
          <a:xfrm rot="16200000" flipH="1">
            <a:off x="6449786" y="2726262"/>
            <a:ext cx="350476" cy="12264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314"/>
          <p:cNvCxnSpPr>
            <a:stCxn id="332" idx="2"/>
            <a:endCxn id="343" idx="1"/>
          </p:cNvCxnSpPr>
          <p:nvPr/>
        </p:nvCxnSpPr>
        <p:spPr>
          <a:xfrm rot="16200000" flipH="1">
            <a:off x="4988110" y="3099551"/>
            <a:ext cx="605180" cy="427169"/>
          </a:xfrm>
          <a:prstGeom prst="bentConnector2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/>
          <p:cNvGrpSpPr/>
          <p:nvPr/>
        </p:nvGrpSpPr>
        <p:grpSpPr>
          <a:xfrm>
            <a:off x="5563796" y="1953846"/>
            <a:ext cx="895990" cy="1210411"/>
            <a:chOff x="2349384" y="1804195"/>
            <a:chExt cx="1440160" cy="12104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7" name="직사각형 316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추출된 설명변수</a:t>
              </a: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Processed Equipment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Controlled Parameter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Manipulated Parameter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Derived Feature</a:t>
              </a: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2349384" y="2582558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Exposed Parameter</a:t>
              </a: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2349384" y="2726574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Measured Parameter</a:t>
              </a: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2349384" y="2870590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Change Event</a:t>
              </a:r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4709457" y="1953846"/>
            <a:ext cx="735317" cy="1056700"/>
            <a:chOff x="2349384" y="1804195"/>
            <a:chExt cx="1440160" cy="10567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26" name="직사각형 325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추출된 목표변수</a:t>
              </a: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Defect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Quality Yield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Equipment Health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Process Variation</a:t>
              </a: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2349384" y="2582558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Quality Variation</a:t>
              </a: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2349384" y="271687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Quality Risk</a:t>
              </a:r>
            </a:p>
          </p:txBody>
        </p:sp>
      </p:grpSp>
      <p:cxnSp>
        <p:nvCxnSpPr>
          <p:cNvPr id="333" name="직선 연결선 332"/>
          <p:cNvCxnSpPr>
            <a:stCxn id="343" idx="3"/>
            <a:endCxn id="335" idx="1"/>
          </p:cNvCxnSpPr>
          <p:nvPr/>
        </p:nvCxnSpPr>
        <p:spPr>
          <a:xfrm>
            <a:off x="6535297" y="3615726"/>
            <a:ext cx="187455" cy="0"/>
          </a:xfrm>
          <a:prstGeom prst="line">
            <a:avLst/>
          </a:prstGeom>
          <a:ln w="31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그룹 333"/>
          <p:cNvGrpSpPr/>
          <p:nvPr/>
        </p:nvGrpSpPr>
        <p:grpSpPr>
          <a:xfrm>
            <a:off x="6722752" y="3514733"/>
            <a:ext cx="1031012" cy="1066395"/>
            <a:chOff x="2349384" y="1804195"/>
            <a:chExt cx="1440160" cy="106639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5" name="직사각형 334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최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적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 설명변수</a:t>
              </a: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Equipment to Progress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Parameter to Control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Parameter to Manipulate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2349384" y="2436380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Parameter to Measure</a:t>
              </a: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2349384" y="258104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Parameter to Expose</a:t>
              </a: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2349384" y="2726574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Change Event to Manage</a:t>
              </a: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5504285" y="3514733"/>
            <a:ext cx="1031012" cy="1056700"/>
            <a:chOff x="2349384" y="1804195"/>
            <a:chExt cx="1440160" cy="10567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3" name="직사각형 342"/>
            <p:cNvSpPr/>
            <p:nvPr/>
          </p:nvSpPr>
          <p:spPr>
            <a:xfrm>
              <a:off x="2349384" y="1804195"/>
              <a:ext cx="1440160" cy="2019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최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적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 목표변수</a:t>
              </a: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2349384" y="2006181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Defect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2349384" y="2150197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Quality Yield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2349384" y="2294213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Equipment Health</a:t>
              </a:r>
              <a:endParaRPr lang="ko-KR" altLang="en-US" sz="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349384" y="243822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Process Variation</a:t>
              </a: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349384" y="2582558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Quality Variation</a:t>
              </a: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349384" y="2716879"/>
              <a:ext cx="1440160" cy="14401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500" dirty="0" smtClean="0">
                  <a:solidFill>
                    <a:schemeClr val="tx1"/>
                  </a:solidFill>
                </a:rPr>
                <a:t>Predicted Quality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95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운영환경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운영환경에서 </a:t>
            </a:r>
            <a:r>
              <a:rPr lang="en-US" altLang="ko-KR" dirty="0" smtClean="0"/>
              <a:t>Data 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SP_R </a:t>
            </a:r>
            <a:r>
              <a:rPr lang="ko-KR" altLang="en-US" dirty="0" smtClean="0"/>
              <a:t>배포 부분 등 확인 필요</a:t>
            </a:r>
            <a:endParaRPr lang="ko-KR" altLang="en-US" dirty="0"/>
          </a:p>
        </p:txBody>
      </p:sp>
      <p:sp>
        <p:nvSpPr>
          <p:cNvPr id="350" name="직사각형 349"/>
          <p:cNvSpPr/>
          <p:nvPr/>
        </p:nvSpPr>
        <p:spPr>
          <a:xfrm flipH="1">
            <a:off x="344488" y="1196752"/>
            <a:ext cx="1968418" cy="4411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APP Node (1)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3" name="직사각형 352"/>
          <p:cNvSpPr/>
          <p:nvPr/>
        </p:nvSpPr>
        <p:spPr>
          <a:xfrm flipH="1">
            <a:off x="350494" y="1637936"/>
            <a:ext cx="1968418" cy="416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1" name="직사각형 350"/>
          <p:cNvSpPr/>
          <p:nvPr/>
        </p:nvSpPr>
        <p:spPr>
          <a:xfrm flipH="1">
            <a:off x="4376936" y="1196752"/>
            <a:ext cx="2786510" cy="4411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Name Node (1)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4" name="직사각형 353"/>
          <p:cNvSpPr/>
          <p:nvPr/>
        </p:nvSpPr>
        <p:spPr>
          <a:xfrm flipH="1">
            <a:off x="4376936" y="1637936"/>
            <a:ext cx="2786510" cy="416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 flipH="1">
            <a:off x="7617296" y="1196752"/>
            <a:ext cx="1968418" cy="4411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Data Node (5)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5" name="직사각형 354"/>
          <p:cNvSpPr/>
          <p:nvPr/>
        </p:nvSpPr>
        <p:spPr>
          <a:xfrm flipH="1">
            <a:off x="7617296" y="1637936"/>
            <a:ext cx="1968418" cy="416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6" name="직사각형 355"/>
          <p:cNvSpPr/>
          <p:nvPr/>
        </p:nvSpPr>
        <p:spPr>
          <a:xfrm flipH="1">
            <a:off x="2866671" y="1196752"/>
            <a:ext cx="1222233" cy="4411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Meta DB(1)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7" name="직사각형 356"/>
          <p:cNvSpPr/>
          <p:nvPr/>
        </p:nvSpPr>
        <p:spPr>
          <a:xfrm flipH="1">
            <a:off x="2866671" y="1637936"/>
            <a:ext cx="1222233" cy="416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 flipH="1">
            <a:off x="350494" y="5451189"/>
            <a:ext cx="1962412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RHEL 7.3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 flipH="1">
            <a:off x="4376936" y="5451189"/>
            <a:ext cx="2771798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RHEL 7.3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 flipH="1">
            <a:off x="7613298" y="5451189"/>
            <a:ext cx="1962412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RHEL 7.3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1" name="직사각형 360"/>
          <p:cNvSpPr/>
          <p:nvPr/>
        </p:nvSpPr>
        <p:spPr>
          <a:xfrm flipH="1">
            <a:off x="2865532" y="5451189"/>
            <a:ext cx="1218504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Windows 2016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2" name="직사각형 361"/>
          <p:cNvSpPr/>
          <p:nvPr/>
        </p:nvSpPr>
        <p:spPr>
          <a:xfrm flipH="1">
            <a:off x="350494" y="5097114"/>
            <a:ext cx="1146122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OpenJDK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1.8.0_141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3" name="직사각형 362"/>
          <p:cNvSpPr/>
          <p:nvPr/>
        </p:nvSpPr>
        <p:spPr>
          <a:xfrm flipH="1">
            <a:off x="4376940" y="5097114"/>
            <a:ext cx="1702143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OpenJDK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1.8.0_141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5" name="직사각형 364"/>
          <p:cNvSpPr/>
          <p:nvPr/>
        </p:nvSpPr>
        <p:spPr>
          <a:xfrm flipH="1">
            <a:off x="2865532" y="3650990"/>
            <a:ext cx="1218504" cy="18001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MS-SQL DB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6" name="직사각형 365"/>
          <p:cNvSpPr/>
          <p:nvPr/>
        </p:nvSpPr>
        <p:spPr>
          <a:xfrm flipH="1">
            <a:off x="350494" y="4743039"/>
            <a:ext cx="1146122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Tomcat 8.5.11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7" name="직사각형 366"/>
          <p:cNvSpPr/>
          <p:nvPr/>
        </p:nvSpPr>
        <p:spPr>
          <a:xfrm flipH="1">
            <a:off x="1496616" y="4743039"/>
            <a:ext cx="822296" cy="708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MariaDB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10.2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8" name="직사각형 367"/>
          <p:cNvSpPr/>
          <p:nvPr/>
        </p:nvSpPr>
        <p:spPr>
          <a:xfrm flipH="1">
            <a:off x="6609183" y="5097114"/>
            <a:ext cx="539548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Python 3.5.2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9" name="직사각형 368"/>
          <p:cNvSpPr/>
          <p:nvPr/>
        </p:nvSpPr>
        <p:spPr>
          <a:xfrm flipH="1">
            <a:off x="4376935" y="2708920"/>
            <a:ext cx="1278847" cy="23881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HDP 2.6.1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5" name="직사각형 374"/>
          <p:cNvSpPr/>
          <p:nvPr/>
        </p:nvSpPr>
        <p:spPr>
          <a:xfrm flipH="1">
            <a:off x="6069635" y="5097114"/>
            <a:ext cx="539548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3.3.2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flipH="1">
            <a:off x="5655783" y="2708920"/>
            <a:ext cx="413852" cy="23881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ND4J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0.8.0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 flipH="1">
            <a:off x="4475634" y="3068960"/>
            <a:ext cx="1108144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Ambari</a:t>
            </a:r>
            <a:r>
              <a:rPr lang="en-US" altLang="ko-KR" sz="900" dirty="0" smtClean="0">
                <a:solidFill>
                  <a:schemeClr val="tx1"/>
                </a:solidFill>
              </a:rPr>
              <a:t> 2.5.1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475634" y="3644419"/>
            <a:ext cx="1108144" cy="792693"/>
            <a:chOff x="4475634" y="3644419"/>
            <a:chExt cx="1108144" cy="792693"/>
          </a:xfrm>
        </p:grpSpPr>
        <p:sp>
          <p:nvSpPr>
            <p:cNvPr id="370" name="직사각형 369"/>
            <p:cNvSpPr/>
            <p:nvPr/>
          </p:nvSpPr>
          <p:spPr>
            <a:xfrm flipH="1">
              <a:off x="4475634" y="4045052"/>
              <a:ext cx="1108144" cy="1998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Sqoop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1.4.6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 flipH="1">
              <a:off x="4475634" y="4237246"/>
              <a:ext cx="1108144" cy="1998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Hive 1.2.1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 flipH="1">
              <a:off x="4475634" y="3644419"/>
              <a:ext cx="1108144" cy="1998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Oozie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4.2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 flipH="1">
              <a:off x="4475634" y="3844285"/>
              <a:ext cx="1108144" cy="1998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Spark 2.1.1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9" name="직사각형 378"/>
          <p:cNvSpPr/>
          <p:nvPr/>
        </p:nvSpPr>
        <p:spPr>
          <a:xfrm flipH="1">
            <a:off x="4953000" y="4790988"/>
            <a:ext cx="625518" cy="239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>
              <a:lnSpc>
                <a:spcPts val="7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Resource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 flipH="1">
            <a:off x="4953000" y="4591121"/>
            <a:ext cx="625518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Namenode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1" name="직사각형 380"/>
          <p:cNvSpPr/>
          <p:nvPr/>
        </p:nvSpPr>
        <p:spPr>
          <a:xfrm flipH="1">
            <a:off x="4475634" y="4591121"/>
            <a:ext cx="477366" cy="4393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2.7.3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2" name="직사각형 381"/>
          <p:cNvSpPr/>
          <p:nvPr/>
        </p:nvSpPr>
        <p:spPr>
          <a:xfrm flipH="1">
            <a:off x="7613297" y="2708920"/>
            <a:ext cx="1422864" cy="23881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HDP 2.6.1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 flipH="1">
            <a:off x="7711997" y="3275608"/>
            <a:ext cx="1108144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Zookeeper 3.4.6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 flipH="1">
            <a:off x="7711997" y="4045052"/>
            <a:ext cx="1108144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Sqoop</a:t>
            </a:r>
            <a:r>
              <a:rPr lang="en-US" altLang="ko-KR" sz="900" dirty="0" smtClean="0">
                <a:solidFill>
                  <a:schemeClr val="tx1"/>
                </a:solidFill>
              </a:rPr>
              <a:t> 1.4.6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flipH="1">
            <a:off x="7711997" y="4237246"/>
            <a:ext cx="1108144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Hive 1.2.1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0" name="직사각형 389"/>
          <p:cNvSpPr/>
          <p:nvPr/>
        </p:nvSpPr>
        <p:spPr>
          <a:xfrm flipH="1">
            <a:off x="7711997" y="3844285"/>
            <a:ext cx="1108144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Spark 2.1.1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1" name="직사각형 390"/>
          <p:cNvSpPr/>
          <p:nvPr/>
        </p:nvSpPr>
        <p:spPr>
          <a:xfrm flipH="1">
            <a:off x="8189363" y="4790988"/>
            <a:ext cx="625518" cy="239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>
              <a:lnSpc>
                <a:spcPts val="7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Node</a:t>
            </a:r>
          </a:p>
          <a:p>
            <a:pPr algn="ctr">
              <a:lnSpc>
                <a:spcPts val="7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2" name="직사각형 391"/>
          <p:cNvSpPr/>
          <p:nvPr/>
        </p:nvSpPr>
        <p:spPr>
          <a:xfrm flipH="1">
            <a:off x="8189363" y="4591121"/>
            <a:ext cx="625518" cy="199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Datanode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직사각형 392"/>
          <p:cNvSpPr/>
          <p:nvPr/>
        </p:nvSpPr>
        <p:spPr>
          <a:xfrm flipH="1">
            <a:off x="7711997" y="4591121"/>
            <a:ext cx="477366" cy="4393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2.7.3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 flipH="1">
            <a:off x="7613298" y="5097114"/>
            <a:ext cx="1422864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OpenJDK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1.8.0_141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 flipH="1">
            <a:off x="9036162" y="5097114"/>
            <a:ext cx="539548" cy="3540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Python 3.5.2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 flipH="1">
            <a:off x="352043" y="1640063"/>
            <a:ext cx="1960862" cy="10688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Skytale2</a:t>
            </a:r>
          </a:p>
        </p:txBody>
      </p:sp>
      <p:sp>
        <p:nvSpPr>
          <p:cNvPr id="400" name="직사각형 399"/>
          <p:cNvSpPr/>
          <p:nvPr/>
        </p:nvSpPr>
        <p:spPr>
          <a:xfrm flipH="1">
            <a:off x="352042" y="4280307"/>
            <a:ext cx="982660" cy="462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DPCore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 flipH="1">
            <a:off x="1352600" y="2016464"/>
            <a:ext cx="876523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Job Manager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admin_server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 flipH="1">
            <a:off x="7617294" y="1640065"/>
            <a:ext cx="1958415" cy="10688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Skytale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flipH="1">
            <a:off x="401247" y="2016464"/>
            <a:ext cx="897245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Skytale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WAR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5" name="직사각형 404"/>
          <p:cNvSpPr/>
          <p:nvPr/>
        </p:nvSpPr>
        <p:spPr>
          <a:xfrm flipH="1">
            <a:off x="7689304" y="1994530"/>
            <a:ext cx="906421" cy="476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Skytale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2.0.0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(DP)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 flipH="1">
            <a:off x="8634876" y="1853370"/>
            <a:ext cx="906421" cy="3793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Skytale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-R 2.0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(SP_R)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7" name="직사각형 406"/>
          <p:cNvSpPr/>
          <p:nvPr/>
        </p:nvSpPr>
        <p:spPr>
          <a:xfrm flipH="1">
            <a:off x="8634876" y="2241292"/>
            <a:ext cx="906421" cy="421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Skytale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-Spark 2.0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(SP_SPARK)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8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3060-7584-4985-81A2-0E5A4C2E837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Manufacturing Analytics Product Architecture Design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EEA-294D-40C4-871B-DE0F8EABD76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JVM </a:t>
            </a:r>
            <a:r>
              <a:rPr lang="ko-KR" altLang="en-US" dirty="0" err="1" smtClean="0"/>
              <a:t>메모리등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에코에 대한 튜닝 필요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24744"/>
            <a:ext cx="9563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28678"/>
            <a:ext cx="92392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047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cc 제조 Analytics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2847</Words>
  <Application>Microsoft Office PowerPoint</Application>
  <PresentationFormat>A4 용지(210x297mm)</PresentationFormat>
  <Paragraphs>801</Paragraphs>
  <Slides>23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1_Office 테마</vt:lpstr>
      <vt:lpstr>포장기 셸 개체</vt:lpstr>
      <vt:lpstr>Skytale 개선기회 도출</vt:lpstr>
      <vt:lpstr>목차</vt:lpstr>
      <vt:lpstr>개요</vt:lpstr>
      <vt:lpstr>현황분석 – 목표 시스템 구성</vt:lpstr>
      <vt:lpstr>현황분석 – AP C&amp;C View</vt:lpstr>
      <vt:lpstr>현황분석 – 데이터 연계 C&amp;C View</vt:lpstr>
      <vt:lpstr>현황분석 – Data Architecture</vt:lpstr>
      <vt:lpstr>현황분석 – 운영환경</vt:lpstr>
      <vt:lpstr>현황분석 – 하둡 에코 </vt:lpstr>
      <vt:lpstr>현황분석 – 하둡 에코</vt:lpstr>
      <vt:lpstr>현황분석 – 하둡 에코 </vt:lpstr>
      <vt:lpstr>현황분석 - HDP 2.4 적용 현황</vt:lpstr>
      <vt:lpstr>인터뷰 결과 </vt:lpstr>
      <vt:lpstr>문제점 종합 분석</vt:lpstr>
      <vt:lpstr>PowerPoint 프레젠테이션</vt:lpstr>
      <vt:lpstr>UI – 메모리 이슈</vt:lpstr>
      <vt:lpstr>아키텍처 – Workflow 실행 지연 이슈</vt:lpstr>
      <vt:lpstr>R 실행환경</vt:lpstr>
      <vt:lpstr>Ambari Metrics - </vt:lpstr>
      <vt:lpstr>Disk 현황</vt:lpstr>
      <vt:lpstr>Disk 현황 – 하둡 에코 설정</vt:lpstr>
      <vt:lpstr>Disk 현황 – 하둡 에코 설정</vt:lpstr>
      <vt:lpstr>하둡 에코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nuri_N0013</dc:creator>
  <cp:lastModifiedBy>nuri_N0013</cp:lastModifiedBy>
  <cp:revision>98</cp:revision>
  <cp:lastPrinted>2017-12-20T05:42:20Z</cp:lastPrinted>
  <dcterms:created xsi:type="dcterms:W3CDTF">2017-12-18T01:44:15Z</dcterms:created>
  <dcterms:modified xsi:type="dcterms:W3CDTF">2017-12-20T08:57:03Z</dcterms:modified>
</cp:coreProperties>
</file>