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3DBE-AD5D-4CB7-A4D7-F3CFF7D40FBA}" type="datetimeFigureOut">
              <a:rPr lang="es-CO" smtClean="0"/>
              <a:t>12/02/2025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B88F-7DD1-41FE-8373-80DFE56E2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293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3DBE-AD5D-4CB7-A4D7-F3CFF7D40FBA}" type="datetimeFigureOut">
              <a:rPr lang="es-CO" smtClean="0"/>
              <a:t>12/02/2025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B88F-7DD1-41FE-8373-80DFE56E2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58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3DBE-AD5D-4CB7-A4D7-F3CFF7D40FBA}" type="datetimeFigureOut">
              <a:rPr lang="es-CO" smtClean="0"/>
              <a:t>12/02/2025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B88F-7DD1-41FE-8373-80DFE56E2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150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3DBE-AD5D-4CB7-A4D7-F3CFF7D40FBA}" type="datetimeFigureOut">
              <a:rPr lang="es-CO" smtClean="0"/>
              <a:t>12/02/2025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B88F-7DD1-41FE-8373-80DFE56E2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993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3DBE-AD5D-4CB7-A4D7-F3CFF7D40FBA}" type="datetimeFigureOut">
              <a:rPr lang="es-CO" smtClean="0"/>
              <a:t>12/02/2025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B88F-7DD1-41FE-8373-80DFE56E2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223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3DBE-AD5D-4CB7-A4D7-F3CFF7D40FBA}" type="datetimeFigureOut">
              <a:rPr lang="es-CO" smtClean="0"/>
              <a:t>12/02/2025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B88F-7DD1-41FE-8373-80DFE56E2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325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3DBE-AD5D-4CB7-A4D7-F3CFF7D40FBA}" type="datetimeFigureOut">
              <a:rPr lang="es-CO" smtClean="0"/>
              <a:t>12/02/2025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B88F-7DD1-41FE-8373-80DFE56E2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566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3DBE-AD5D-4CB7-A4D7-F3CFF7D40FBA}" type="datetimeFigureOut">
              <a:rPr lang="es-CO" smtClean="0"/>
              <a:t>12/02/2025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B88F-7DD1-41FE-8373-80DFE56E2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615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3DBE-AD5D-4CB7-A4D7-F3CFF7D40FBA}" type="datetimeFigureOut">
              <a:rPr lang="es-CO" smtClean="0"/>
              <a:t>12/02/2025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B88F-7DD1-41FE-8373-80DFE56E2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754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3DBE-AD5D-4CB7-A4D7-F3CFF7D40FBA}" type="datetimeFigureOut">
              <a:rPr lang="es-CO" smtClean="0"/>
              <a:t>12/02/2025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B88F-7DD1-41FE-8373-80DFE56E2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494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3DBE-AD5D-4CB7-A4D7-F3CFF7D40FBA}" type="datetimeFigureOut">
              <a:rPr lang="es-CO" smtClean="0"/>
              <a:t>12/02/2025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B88F-7DD1-41FE-8373-80DFE56E2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94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E3DBE-AD5D-4CB7-A4D7-F3CFF7D40FBA}" type="datetimeFigureOut">
              <a:rPr lang="es-CO" smtClean="0"/>
              <a:t>12/02/2025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6B88F-7DD1-41FE-8373-80DFE56E2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358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ón de acción: Inicio 3">
            <a:hlinkClick r:id="" action="ppaction://hlinkshowjump?jump=firstslide" highlightClick="1"/>
          </p:cNvPr>
          <p:cNvSpPr/>
          <p:nvPr/>
        </p:nvSpPr>
        <p:spPr>
          <a:xfrm>
            <a:off x="444137" y="352697"/>
            <a:ext cx="940526" cy="79683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1384663" y="352697"/>
            <a:ext cx="1214846" cy="79683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Osos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ángulo 6">
            <a:hlinkClick r:id="rId3" action="ppaction://hlinksldjump"/>
          </p:cNvPr>
          <p:cNvSpPr/>
          <p:nvPr/>
        </p:nvSpPr>
        <p:spPr>
          <a:xfrm>
            <a:off x="2599509" y="352697"/>
            <a:ext cx="1214846" cy="796834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Jirafas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ángulo 7">
            <a:hlinkClick r:id="rId4" action="ppaction://hlinksldjump"/>
          </p:cNvPr>
          <p:cNvSpPr/>
          <p:nvPr/>
        </p:nvSpPr>
        <p:spPr>
          <a:xfrm>
            <a:off x="3814355" y="352697"/>
            <a:ext cx="1214846" cy="7968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Leones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ángulo 8">
            <a:hlinkClick r:id="rId5" action="ppaction://hlinksldjump"/>
          </p:cNvPr>
          <p:cNvSpPr/>
          <p:nvPr/>
        </p:nvSpPr>
        <p:spPr>
          <a:xfrm>
            <a:off x="5029201" y="352697"/>
            <a:ext cx="1541416" cy="7968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Hipopótamos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Dibujos animados de animales salvajes | Vector Premiu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393" y="927462"/>
            <a:ext cx="4505349" cy="47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-1020931" y="2970553"/>
            <a:ext cx="67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Animales Salvajes </a:t>
            </a:r>
            <a:endParaRPr lang="es-CO" sz="4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35131" y="3990701"/>
            <a:ext cx="48201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En este fascinante viaje, descubrirás los asombrosos mundos de los animales salvajes, criaturas que habitan los rincones más remotos de la Tierra. Cada página te llevará a conocer su biología, hábitats, comportamientos y adaptaciones únicas que les permiten sobrevivir en la naturaleza. Conocerás tanto a los majestuosos depredadores como a las criaturas más pequeñas que juegan un papel esencial en el equilibrio ecológico.</a:t>
            </a:r>
            <a:endParaRPr lang="es-CO" sz="1600" b="1" dirty="0"/>
          </a:p>
        </p:txBody>
      </p:sp>
    </p:spTree>
    <p:extLst>
      <p:ext uri="{BB962C8B-B14F-4D97-AF65-F5344CB8AC3E}">
        <p14:creationId xmlns:p14="http://schemas.microsoft.com/office/powerpoint/2010/main" val="161148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ón de acción: Inicio 3">
            <a:hlinkClick r:id="" action="ppaction://hlinkshowjump?jump=firstslide" highlightClick="1"/>
          </p:cNvPr>
          <p:cNvSpPr/>
          <p:nvPr/>
        </p:nvSpPr>
        <p:spPr>
          <a:xfrm>
            <a:off x="444137" y="352697"/>
            <a:ext cx="940526" cy="79683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1384663" y="352697"/>
            <a:ext cx="1214846" cy="79683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Osos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ángulo 6">
            <a:hlinkClick r:id="rId3" action="ppaction://hlinksldjump"/>
          </p:cNvPr>
          <p:cNvSpPr/>
          <p:nvPr/>
        </p:nvSpPr>
        <p:spPr>
          <a:xfrm>
            <a:off x="2599509" y="352697"/>
            <a:ext cx="1214846" cy="796834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Jirafas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ángulo 7">
            <a:hlinkClick r:id="rId4" action="ppaction://hlinksldjump"/>
          </p:cNvPr>
          <p:cNvSpPr/>
          <p:nvPr/>
        </p:nvSpPr>
        <p:spPr>
          <a:xfrm>
            <a:off x="3814355" y="352697"/>
            <a:ext cx="1214846" cy="7968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Leones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ángulo 8">
            <a:hlinkClick r:id="rId5" action="ppaction://hlinksldjump"/>
          </p:cNvPr>
          <p:cNvSpPr/>
          <p:nvPr/>
        </p:nvSpPr>
        <p:spPr>
          <a:xfrm>
            <a:off x="5029201" y="352697"/>
            <a:ext cx="1541416" cy="7968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Hipopótamos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-1049886" y="1508287"/>
            <a:ext cx="67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Animales Salvajes </a:t>
            </a:r>
            <a:endParaRPr lang="es-CO" sz="4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0" y="2672239"/>
            <a:ext cx="930931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 smtClean="0"/>
              <a:t>Los Osos: Majestuosos Habitantes de la Naturaleza</a:t>
            </a:r>
          </a:p>
          <a:p>
            <a:pPr algn="just"/>
            <a:r>
              <a:rPr lang="es-ES" sz="1400" dirty="0" smtClean="0"/>
              <a:t>Los osos son grandes mamíferos de la familia </a:t>
            </a:r>
            <a:r>
              <a:rPr lang="es-ES" sz="1400" b="1" dirty="0" err="1" smtClean="0"/>
              <a:t>Ursidae</a:t>
            </a:r>
            <a:r>
              <a:rPr lang="es-ES" sz="1400" dirty="0" smtClean="0"/>
              <a:t>, conocidos por su robustez, inteligencia y adaptabilidad. Se encuentran en una variedad de hábitats, desde las frías regiones árticas hasta los bosques tropicales, y tienen una dieta diversa que puede incluir carne, frutas, insectos e incluso plantas. Algunos osos hibernan durante el invierno, adaptándose a los cambios estacionales de su entorno.</a:t>
            </a:r>
          </a:p>
          <a:p>
            <a:pPr algn="just"/>
            <a:r>
              <a:rPr lang="es-ES" sz="1400" dirty="0" smtClean="0"/>
              <a:t>Existen diferentes especies de osos, cada una con características y comportamientos únicos:</a:t>
            </a:r>
          </a:p>
          <a:p>
            <a:pPr algn="just"/>
            <a:r>
              <a:rPr lang="es-ES" sz="1400" b="1" dirty="0" smtClean="0"/>
              <a:t>Oso pardo</a:t>
            </a:r>
            <a:r>
              <a:rPr lang="es-ES" sz="1400" dirty="0" smtClean="0"/>
              <a:t>: Es uno de los más grandes y comunes, habitando en América del Norte, Europa y Asia. Su dieta incluye una variedad de alimentos, desde peces hasta frutas y pequeños mamíferos.</a:t>
            </a:r>
          </a:p>
          <a:p>
            <a:pPr algn="just"/>
            <a:r>
              <a:rPr lang="es-ES" sz="1400" b="1" dirty="0" smtClean="0"/>
              <a:t>Oso polar</a:t>
            </a:r>
            <a:r>
              <a:rPr lang="es-ES" sz="1400" dirty="0" smtClean="0"/>
              <a:t>: Adaptado al frío extremo, este oso vive en el Ártico y se alimenta principalmente de focas. Su pelaje blanco le ayuda a camuflarse en la nieve.</a:t>
            </a:r>
          </a:p>
          <a:p>
            <a:pPr algn="just"/>
            <a:r>
              <a:rPr lang="es-ES" sz="1400" b="1" dirty="0" smtClean="0"/>
              <a:t>Oso negro</a:t>
            </a:r>
            <a:r>
              <a:rPr lang="es-ES" sz="1400" dirty="0" smtClean="0"/>
              <a:t>: Más pequeño que el oso pardo, se encuentra principalmente en América del Norte. Es muy adaptable y tiene una dieta omnívora, que incluye frutas, nueces, insectos y carne.</a:t>
            </a:r>
          </a:p>
          <a:p>
            <a:pPr algn="just"/>
            <a:r>
              <a:rPr lang="es-ES" sz="1400" b="1" dirty="0" smtClean="0"/>
              <a:t>Oso panda gigante</a:t>
            </a:r>
            <a:r>
              <a:rPr lang="es-ES" sz="1400" dirty="0" smtClean="0"/>
              <a:t>: Nativo de China, es famoso por su distintivo pelaje blanco y negro. Su dieta está casi exclusivamente basada en bambú, aunque es un carnívoro por naturaleza.</a:t>
            </a:r>
          </a:p>
          <a:p>
            <a:pPr algn="just"/>
            <a:r>
              <a:rPr lang="es-ES" sz="1400" b="1" dirty="0" smtClean="0"/>
              <a:t>Oso malayo</a:t>
            </a:r>
            <a:r>
              <a:rPr lang="es-ES" sz="1400" dirty="0" smtClean="0"/>
              <a:t>: El más pequeño de todos, se encuentra en el sudeste asiático. Es conocido por su pelaje negro con una marca en forma de "V" en su pecho.</a:t>
            </a:r>
          </a:p>
          <a:p>
            <a:pPr algn="just"/>
            <a:r>
              <a:rPr lang="es-ES" sz="1400" b="1" dirty="0" smtClean="0"/>
              <a:t>Oso andino (oso de anteojos)</a:t>
            </a:r>
            <a:r>
              <a:rPr lang="es-ES" sz="1400" dirty="0" smtClean="0"/>
              <a:t>: Habita en las montañas de los Andes y es fácilmente reconocible por las marcas blancas alrededor de sus ojos, que le dan la apariencia de llevar anteojos.</a:t>
            </a:r>
          </a:p>
          <a:p>
            <a:pPr algn="just"/>
            <a:r>
              <a:rPr lang="es-ES" sz="1400" dirty="0" smtClean="0"/>
              <a:t>.</a:t>
            </a:r>
            <a:endParaRPr lang="es-ES" sz="1400" dirty="0"/>
          </a:p>
        </p:txBody>
      </p:sp>
      <p:pic>
        <p:nvPicPr>
          <p:cNvPr id="5122" name="Picture 2" descr="Descarga Vector De Conjunto De Caracteres De Especies De Oso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520" y="393156"/>
            <a:ext cx="3524436" cy="207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81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ón de acción: Inicio 3">
            <a:hlinkClick r:id="" action="ppaction://hlinkshowjump?jump=firstslide" highlightClick="1"/>
          </p:cNvPr>
          <p:cNvSpPr/>
          <p:nvPr/>
        </p:nvSpPr>
        <p:spPr>
          <a:xfrm>
            <a:off x="444137" y="352697"/>
            <a:ext cx="940526" cy="79683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1384663" y="352697"/>
            <a:ext cx="1214846" cy="79683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Osos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ángulo 6">
            <a:hlinkClick r:id="rId3" action="ppaction://hlinksldjump"/>
          </p:cNvPr>
          <p:cNvSpPr/>
          <p:nvPr/>
        </p:nvSpPr>
        <p:spPr>
          <a:xfrm>
            <a:off x="2599509" y="352697"/>
            <a:ext cx="1214846" cy="796834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Jirafas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814355" y="352697"/>
            <a:ext cx="1214846" cy="7968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 action="ppaction://hlinksldjump"/>
              </a:rPr>
              <a:t>Leones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ángulo 8">
            <a:hlinkClick r:id="rId5" action="ppaction://hlinksldjump"/>
          </p:cNvPr>
          <p:cNvSpPr/>
          <p:nvPr/>
        </p:nvSpPr>
        <p:spPr>
          <a:xfrm>
            <a:off x="5029201" y="352697"/>
            <a:ext cx="1541416" cy="7968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Hipopótamos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-929491" y="1508287"/>
            <a:ext cx="67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Animales Salvajes </a:t>
            </a:r>
            <a:endParaRPr lang="es-CO" sz="4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82881" y="2723605"/>
            <a:ext cx="112079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/>
              <a:t>Las Jirafas: Los Gigantes de la Sabana</a:t>
            </a:r>
          </a:p>
          <a:p>
            <a:r>
              <a:rPr lang="es-ES" sz="1400" dirty="0" smtClean="0"/>
              <a:t>Las jirafas son los </a:t>
            </a:r>
            <a:r>
              <a:rPr lang="es-ES" sz="1400" b="1" dirty="0" smtClean="0"/>
              <a:t>mamíferos terrestres más altos</a:t>
            </a:r>
            <a:r>
              <a:rPr lang="es-ES" sz="1400" dirty="0" smtClean="0"/>
              <a:t> del mundo, conocidas por su largo cuello, piernas largas y su distintivo patrón de manchas en la piel. Su nombre científico es </a:t>
            </a:r>
            <a:r>
              <a:rPr lang="es-ES" sz="1400" i="1" dirty="0" err="1" smtClean="0"/>
              <a:t>Giraffa</a:t>
            </a:r>
            <a:r>
              <a:rPr lang="es-ES" sz="1400" i="1" dirty="0" smtClean="0"/>
              <a:t> </a:t>
            </a:r>
            <a:r>
              <a:rPr lang="es-ES" sz="1400" i="1" dirty="0" err="1" smtClean="0"/>
              <a:t>camelopardalis</a:t>
            </a:r>
            <a:r>
              <a:rPr lang="es-ES" sz="1400" dirty="0" smtClean="0"/>
              <a:t>, y habitan principalmente en las sabanas y bosques abiertos del </a:t>
            </a:r>
            <a:r>
              <a:rPr lang="es-ES" sz="1400" b="1" dirty="0" smtClean="0"/>
              <a:t>África subsahariana</a:t>
            </a:r>
            <a:r>
              <a:rPr lang="es-ES" sz="1400" dirty="0" smtClean="0"/>
              <a:t>.</a:t>
            </a:r>
          </a:p>
          <a:p>
            <a:r>
              <a:rPr lang="es-ES" sz="1400" b="1" dirty="0" smtClean="0"/>
              <a:t>Características generales</a:t>
            </a:r>
            <a:r>
              <a:rPr lang="es-ES" sz="1400" dirty="0" smtClean="0"/>
              <a:t>:</a:t>
            </a:r>
          </a:p>
          <a:p>
            <a:r>
              <a:rPr lang="es-ES" sz="1400" dirty="0" smtClean="0"/>
              <a:t>Las jirafas pueden alcanzar alturas de hasta </a:t>
            </a:r>
            <a:r>
              <a:rPr lang="es-ES" sz="1400" b="1" dirty="0" smtClean="0"/>
              <a:t>5,5 metros</a:t>
            </a:r>
            <a:r>
              <a:rPr lang="es-ES" sz="1400" dirty="0" smtClean="0"/>
              <a:t> en los machos y </a:t>
            </a:r>
            <a:r>
              <a:rPr lang="es-ES" sz="1400" b="1" dirty="0" smtClean="0"/>
              <a:t>4,5 metros</a:t>
            </a:r>
            <a:r>
              <a:rPr lang="es-ES" sz="1400" dirty="0" smtClean="0"/>
              <a:t> en las hembras.</a:t>
            </a:r>
          </a:p>
          <a:p>
            <a:r>
              <a:rPr lang="es-ES" sz="1400" dirty="0" smtClean="0"/>
              <a:t>Su cuello, que puede medir hasta </a:t>
            </a:r>
            <a:r>
              <a:rPr lang="es-ES" sz="1400" b="1" dirty="0" smtClean="0"/>
              <a:t>2,4 metros</a:t>
            </a:r>
            <a:r>
              <a:rPr lang="es-ES" sz="1400" dirty="0" smtClean="0"/>
              <a:t>, tiene solo </a:t>
            </a:r>
            <a:r>
              <a:rPr lang="es-ES" sz="1400" b="1" dirty="0" smtClean="0"/>
              <a:t>siete vértebras</a:t>
            </a:r>
            <a:r>
              <a:rPr lang="es-ES" sz="1400" dirty="0" smtClean="0"/>
              <a:t>, al igual que los humanos, pero son mucho más largas.</a:t>
            </a:r>
          </a:p>
          <a:p>
            <a:r>
              <a:rPr lang="es-ES" sz="1400" dirty="0" smtClean="0"/>
              <a:t>Tienen </a:t>
            </a:r>
            <a:r>
              <a:rPr lang="es-ES" sz="1400" b="1" dirty="0" smtClean="0"/>
              <a:t>lenguas largas y flexibles</a:t>
            </a:r>
            <a:r>
              <a:rPr lang="es-ES" sz="1400" dirty="0" smtClean="0"/>
              <a:t>, que pueden medir hasta </a:t>
            </a:r>
            <a:r>
              <a:rPr lang="es-ES" sz="1400" b="1" dirty="0" smtClean="0"/>
              <a:t>45 cm</a:t>
            </a:r>
            <a:r>
              <a:rPr lang="es-ES" sz="1400" dirty="0" smtClean="0"/>
              <a:t> y les permiten alcanzar las hojas de los árboles más altos, como las acacias.</a:t>
            </a:r>
          </a:p>
          <a:p>
            <a:r>
              <a:rPr lang="es-ES" sz="1400" b="1" dirty="0" smtClean="0"/>
              <a:t>Comportamiento y dieta</a:t>
            </a:r>
            <a:r>
              <a:rPr lang="es-ES" sz="1400" dirty="0" smtClean="0"/>
              <a:t>:</a:t>
            </a:r>
            <a:br>
              <a:rPr lang="es-ES" sz="1400" dirty="0" smtClean="0"/>
            </a:br>
            <a:r>
              <a:rPr lang="es-ES" sz="1400" dirty="0" smtClean="0"/>
              <a:t>Las jirafas son </a:t>
            </a:r>
            <a:r>
              <a:rPr lang="es-ES" sz="1400" b="1" dirty="0" smtClean="0"/>
              <a:t>herbívoras</a:t>
            </a:r>
            <a:r>
              <a:rPr lang="es-ES" sz="1400" dirty="0" smtClean="0"/>
              <a:t> y pasan gran parte del día </a:t>
            </a:r>
            <a:r>
              <a:rPr lang="es-ES" sz="1400" b="1" dirty="0" smtClean="0"/>
              <a:t>comiendo hojas</a:t>
            </a:r>
            <a:r>
              <a:rPr lang="es-ES" sz="1400" dirty="0" smtClean="0"/>
              <a:t> de árboles altos. Su dieta es fundamentalmente de </a:t>
            </a:r>
            <a:r>
              <a:rPr lang="es-ES" sz="1400" b="1" dirty="0" smtClean="0"/>
              <a:t>hojas de acacia</a:t>
            </a:r>
            <a:r>
              <a:rPr lang="es-ES" sz="1400" dirty="0" smtClean="0"/>
              <a:t>, que es rica en nutrientes. También se alimentan de frutas y flores.</a:t>
            </a:r>
          </a:p>
          <a:p>
            <a:r>
              <a:rPr lang="es-ES" sz="1400" dirty="0" smtClean="0"/>
              <a:t>A pesar de su gran tamaño, las jirafas son animales </a:t>
            </a:r>
            <a:r>
              <a:rPr lang="es-ES" sz="1400" b="1" dirty="0" smtClean="0"/>
              <a:t>tranquilos y pacíficos</a:t>
            </a:r>
            <a:r>
              <a:rPr lang="es-ES" sz="1400" dirty="0" smtClean="0"/>
              <a:t>. Viven en grupos llamados </a:t>
            </a:r>
            <a:r>
              <a:rPr lang="es-ES" sz="1400" b="1" dirty="0" smtClean="0"/>
              <a:t>manadas</a:t>
            </a:r>
            <a:r>
              <a:rPr lang="es-ES" sz="1400" dirty="0" smtClean="0"/>
              <a:t>, pero no tienen una estructura social estricta como otras especies. Se agrupan principalmente por áreas geográficas y a menudo se separan cuando encuentran comida.</a:t>
            </a:r>
          </a:p>
          <a:p>
            <a:r>
              <a:rPr lang="es-ES" sz="1400" b="1" dirty="0" smtClean="0"/>
              <a:t>Adaptaciones especiales</a:t>
            </a:r>
            <a:r>
              <a:rPr lang="es-ES" sz="1400" dirty="0" smtClean="0"/>
              <a:t>:</a:t>
            </a:r>
          </a:p>
          <a:p>
            <a:r>
              <a:rPr lang="es-ES" sz="1400" b="1" dirty="0" smtClean="0"/>
              <a:t>Cuello largo</a:t>
            </a:r>
            <a:r>
              <a:rPr lang="es-ES" sz="1400" dirty="0" smtClean="0"/>
              <a:t>: Les permite alcanzar las hojas altas de los árboles, lo que les da acceso a una fuente de alimento que no está disponible para otras especies.</a:t>
            </a:r>
          </a:p>
          <a:p>
            <a:r>
              <a:rPr lang="es-ES" sz="1400" b="1" dirty="0" smtClean="0"/>
              <a:t>Vista excelente</a:t>
            </a:r>
            <a:r>
              <a:rPr lang="es-ES" sz="1400" dirty="0" smtClean="0"/>
              <a:t>: Gracias a su altura, las jirafas tienen una </a:t>
            </a:r>
            <a:r>
              <a:rPr lang="es-ES" sz="1400" b="1" dirty="0" smtClean="0"/>
              <a:t>gran visión a larga distancia</a:t>
            </a:r>
            <a:r>
              <a:rPr lang="es-ES" sz="1400" dirty="0" smtClean="0"/>
              <a:t>, lo que les ayuda a detectar posibles depredadores.</a:t>
            </a:r>
          </a:p>
          <a:p>
            <a:r>
              <a:rPr lang="es-ES" sz="1400" b="1" dirty="0" smtClean="0"/>
              <a:t>Patrón de manchas</a:t>
            </a:r>
            <a:r>
              <a:rPr lang="es-ES" sz="1400" dirty="0" smtClean="0"/>
              <a:t>: Su piel tiene un patrón único de manchas que les ayuda a camuflarse en su entorno, especialmente en la sabana</a:t>
            </a:r>
            <a:r>
              <a:rPr lang="es-ES" sz="1600" dirty="0" smtClean="0"/>
              <a:t>.</a:t>
            </a:r>
            <a:endParaRPr lang="es-ES" sz="1600" dirty="0"/>
          </a:p>
        </p:txBody>
      </p:sp>
      <p:pic>
        <p:nvPicPr>
          <p:cNvPr id="4098" name="Picture 2" descr="La jirafa: ¡El mamífero más alto! | Hogarman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760" y="163049"/>
            <a:ext cx="4167051" cy="249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ón de acción: Inicio 3">
            <a:hlinkClick r:id="" action="ppaction://hlinkshowjump?jump=firstslide" highlightClick="1"/>
          </p:cNvPr>
          <p:cNvSpPr/>
          <p:nvPr/>
        </p:nvSpPr>
        <p:spPr>
          <a:xfrm>
            <a:off x="444137" y="352697"/>
            <a:ext cx="940526" cy="79683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1384663" y="352697"/>
            <a:ext cx="1214846" cy="79683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Osos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ángulo 6">
            <a:hlinkClick r:id="rId3" action="ppaction://hlinksldjump"/>
          </p:cNvPr>
          <p:cNvSpPr/>
          <p:nvPr/>
        </p:nvSpPr>
        <p:spPr>
          <a:xfrm>
            <a:off x="2599509" y="352697"/>
            <a:ext cx="1214846" cy="796834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Jirafas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ángulo 7">
            <a:hlinkClick r:id="rId4" action="ppaction://hlinksldjump"/>
          </p:cNvPr>
          <p:cNvSpPr/>
          <p:nvPr/>
        </p:nvSpPr>
        <p:spPr>
          <a:xfrm>
            <a:off x="3814355" y="352697"/>
            <a:ext cx="1214846" cy="7968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Leones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ángulo 8">
            <a:hlinkClick r:id="rId5" action="ppaction://hlinksldjump"/>
          </p:cNvPr>
          <p:cNvSpPr/>
          <p:nvPr/>
        </p:nvSpPr>
        <p:spPr>
          <a:xfrm>
            <a:off x="5029201" y="352697"/>
            <a:ext cx="1541416" cy="7968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Hipopótamos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-1033994" y="1349989"/>
            <a:ext cx="67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Animales Salvajes </a:t>
            </a:r>
            <a:endParaRPr lang="es-CO" sz="4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0" y="2258333"/>
            <a:ext cx="642242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Leones: Los Reyes de la Sabana</a:t>
            </a:r>
          </a:p>
          <a:p>
            <a:r>
              <a:rPr lang="es-ES" sz="1600" b="1" dirty="0" smtClean="0"/>
              <a:t>Características</a:t>
            </a:r>
            <a:r>
              <a:rPr lang="es-ES" sz="1600" dirty="0" smtClean="0"/>
              <a:t>:</a:t>
            </a:r>
          </a:p>
          <a:p>
            <a:r>
              <a:rPr lang="es-ES" sz="1600" b="1" dirty="0" smtClean="0"/>
              <a:t>Nombre científico</a:t>
            </a:r>
            <a:r>
              <a:rPr lang="es-ES" sz="1600" dirty="0" smtClean="0"/>
              <a:t>: </a:t>
            </a:r>
            <a:r>
              <a:rPr lang="es-ES" sz="1600" i="1" dirty="0" smtClean="0"/>
              <a:t>Panthera leo</a:t>
            </a:r>
            <a:endParaRPr lang="es-ES" sz="1600" dirty="0" smtClean="0"/>
          </a:p>
          <a:p>
            <a:r>
              <a:rPr lang="es-ES" sz="1600" dirty="0" smtClean="0"/>
              <a:t>Los leones son grandes felinos, conocidos por su melena en los machos.</a:t>
            </a:r>
          </a:p>
          <a:p>
            <a:r>
              <a:rPr lang="es-ES" sz="1600" b="1" dirty="0" smtClean="0"/>
              <a:t>Tamaño</a:t>
            </a:r>
            <a:r>
              <a:rPr lang="es-ES" sz="1600" dirty="0" smtClean="0"/>
              <a:t>: Machos hasta 2,5 metros de largo y 250 kg; hembras más pequeñas.</a:t>
            </a:r>
          </a:p>
          <a:p>
            <a:r>
              <a:rPr lang="es-ES" sz="1600" dirty="0" smtClean="0"/>
              <a:t>Viven en </a:t>
            </a:r>
            <a:r>
              <a:rPr lang="es-ES" sz="1600" b="1" dirty="0" smtClean="0"/>
              <a:t>manadas</a:t>
            </a:r>
            <a:r>
              <a:rPr lang="es-ES" sz="1600" dirty="0" smtClean="0"/>
              <a:t>, lo que los diferencia de otros felinos.</a:t>
            </a:r>
          </a:p>
          <a:p>
            <a:r>
              <a:rPr lang="es-ES" sz="1600" b="1" dirty="0" smtClean="0"/>
              <a:t>Distribución</a:t>
            </a:r>
            <a:r>
              <a:rPr lang="es-ES" sz="1600" dirty="0" smtClean="0"/>
              <a:t>:</a:t>
            </a:r>
          </a:p>
          <a:p>
            <a:r>
              <a:rPr lang="es-ES" sz="1600" dirty="0" smtClean="0"/>
              <a:t>Habitan principalmente en la </a:t>
            </a:r>
            <a:r>
              <a:rPr lang="es-ES" sz="1600" b="1" dirty="0" smtClean="0"/>
              <a:t>sabana africana</a:t>
            </a:r>
            <a:r>
              <a:rPr lang="es-ES" sz="1600" dirty="0" smtClean="0"/>
              <a:t> y algunas regiones de Asia.</a:t>
            </a:r>
          </a:p>
          <a:p>
            <a:r>
              <a:rPr lang="es-ES" sz="1600" b="1" dirty="0" smtClean="0"/>
              <a:t>Comportamiento</a:t>
            </a:r>
            <a:r>
              <a:rPr lang="es-ES" sz="1600" dirty="0" smtClean="0"/>
              <a:t>:</a:t>
            </a:r>
          </a:p>
          <a:p>
            <a:r>
              <a:rPr lang="es-ES" sz="1600" dirty="0" smtClean="0"/>
              <a:t>Son </a:t>
            </a:r>
            <a:r>
              <a:rPr lang="es-ES" sz="1600" b="1" dirty="0" smtClean="0"/>
              <a:t>carnívoros</a:t>
            </a:r>
            <a:r>
              <a:rPr lang="es-ES" sz="1600" dirty="0" smtClean="0"/>
              <a:t> y cazan en grupo, especialmente grandes herbívoros como antílopes y cebras.</a:t>
            </a:r>
          </a:p>
          <a:p>
            <a:r>
              <a:rPr lang="es-ES" sz="1600" dirty="0" smtClean="0"/>
              <a:t>Las </a:t>
            </a:r>
            <a:r>
              <a:rPr lang="es-ES" sz="1600" b="1" dirty="0" smtClean="0"/>
              <a:t>hembras</a:t>
            </a:r>
            <a:r>
              <a:rPr lang="es-ES" sz="1600" dirty="0" smtClean="0"/>
              <a:t> son las principales cazadoras, mientras que los machos protegen el territorio.</a:t>
            </a:r>
          </a:p>
          <a:p>
            <a:r>
              <a:rPr lang="es-ES" sz="1600" b="1" dirty="0" smtClean="0"/>
              <a:t>Importancia ecológica</a:t>
            </a:r>
            <a:r>
              <a:rPr lang="es-ES" sz="1600" dirty="0" smtClean="0"/>
              <a:t>:</a:t>
            </a:r>
          </a:p>
          <a:p>
            <a:r>
              <a:rPr lang="es-ES" sz="1600" dirty="0" smtClean="0"/>
              <a:t>Son </a:t>
            </a:r>
            <a:r>
              <a:rPr lang="es-ES" sz="1600" b="1" dirty="0" smtClean="0"/>
              <a:t>depredadores </a:t>
            </a:r>
            <a:r>
              <a:rPr lang="es-ES" sz="1600" b="1" dirty="0" err="1" smtClean="0"/>
              <a:t>apex</a:t>
            </a:r>
            <a:r>
              <a:rPr lang="es-ES" sz="1600" dirty="0" smtClean="0"/>
              <a:t>, controlando las poblaciones de otras especies y manteniendo el equilibrio ecológico.</a:t>
            </a:r>
            <a:endParaRPr lang="es-ES" sz="1600" dirty="0"/>
          </a:p>
        </p:txBody>
      </p:sp>
      <p:pic>
        <p:nvPicPr>
          <p:cNvPr id="3074" name="Picture 2" descr="Panthera leo - Wikipedia, la enciclopedia lib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617" y="1703932"/>
            <a:ext cx="5134394" cy="341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43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ón de acción: Inicio 3">
            <a:hlinkClick r:id="" action="ppaction://hlinkshowjump?jump=firstslide" highlightClick="1"/>
          </p:cNvPr>
          <p:cNvSpPr/>
          <p:nvPr/>
        </p:nvSpPr>
        <p:spPr>
          <a:xfrm>
            <a:off x="444137" y="352697"/>
            <a:ext cx="940526" cy="79683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1384663" y="352697"/>
            <a:ext cx="1214846" cy="79683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Osos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ángulo 6">
            <a:hlinkClick r:id="rId3" action="ppaction://hlinksldjump"/>
          </p:cNvPr>
          <p:cNvSpPr/>
          <p:nvPr/>
        </p:nvSpPr>
        <p:spPr>
          <a:xfrm>
            <a:off x="2599509" y="352697"/>
            <a:ext cx="1214846" cy="796834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Jirafas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ángulo 7">
            <a:hlinkClick r:id="rId4" action="ppaction://hlinksldjump"/>
          </p:cNvPr>
          <p:cNvSpPr/>
          <p:nvPr/>
        </p:nvSpPr>
        <p:spPr>
          <a:xfrm>
            <a:off x="3814355" y="352697"/>
            <a:ext cx="1214846" cy="7968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Leones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029201" y="352697"/>
            <a:ext cx="1541416" cy="7968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 action="ppaction://hlinksldjump"/>
              </a:rPr>
              <a:t>Hipopótamos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-1048506" y="1508287"/>
            <a:ext cx="67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Animales</a:t>
            </a:r>
            <a:r>
              <a:rPr lang="es-ES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Salvajes</a:t>
            </a:r>
            <a:r>
              <a:rPr lang="es-ES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4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89412" y="2574929"/>
            <a:ext cx="482019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Hipopótamos: Gigantes Acuáticos</a:t>
            </a:r>
          </a:p>
          <a:p>
            <a:r>
              <a:rPr lang="es-ES" sz="1600" b="1" dirty="0" smtClean="0"/>
              <a:t>Características</a:t>
            </a:r>
            <a:r>
              <a:rPr lang="es-ES" sz="1600" dirty="0" smtClean="0"/>
              <a:t>:</a:t>
            </a:r>
          </a:p>
          <a:p>
            <a:r>
              <a:rPr lang="es-ES" sz="1600" b="1" dirty="0" smtClean="0"/>
              <a:t>Nombre científico</a:t>
            </a:r>
            <a:r>
              <a:rPr lang="es-ES" sz="1600" dirty="0" smtClean="0"/>
              <a:t>: </a:t>
            </a:r>
            <a:r>
              <a:rPr lang="es-ES" sz="1600" i="1" dirty="0" err="1" smtClean="0"/>
              <a:t>Hippopotamus</a:t>
            </a:r>
            <a:r>
              <a:rPr lang="es-ES" sz="1600" i="1" dirty="0" smtClean="0"/>
              <a:t> </a:t>
            </a:r>
            <a:r>
              <a:rPr lang="es-ES" sz="1600" i="1" dirty="0" err="1" smtClean="0"/>
              <a:t>amphibius</a:t>
            </a:r>
            <a:endParaRPr lang="es-ES" sz="1600" dirty="0" smtClean="0"/>
          </a:p>
          <a:p>
            <a:r>
              <a:rPr lang="es-ES" sz="1600" dirty="0" smtClean="0"/>
              <a:t>Son </a:t>
            </a:r>
            <a:r>
              <a:rPr lang="es-ES" sz="1600" b="1" dirty="0" smtClean="0"/>
              <a:t>mamíferos grandes</a:t>
            </a:r>
            <a:r>
              <a:rPr lang="es-ES" sz="1600" dirty="0" smtClean="0"/>
              <a:t> con cuerpos masivos, piel gruesa y bocas anchas.</a:t>
            </a:r>
          </a:p>
          <a:p>
            <a:r>
              <a:rPr lang="es-ES" sz="1600" b="1" dirty="0" smtClean="0"/>
              <a:t>Peso</a:t>
            </a:r>
            <a:r>
              <a:rPr lang="es-ES" sz="1600" dirty="0" smtClean="0"/>
              <a:t>: Pueden llegar a pesar hasta </a:t>
            </a:r>
            <a:r>
              <a:rPr lang="es-ES" sz="1600" b="1" dirty="0" smtClean="0"/>
              <a:t>3.500 kg</a:t>
            </a:r>
            <a:r>
              <a:rPr lang="es-ES" sz="1600" dirty="0" smtClean="0"/>
              <a:t>.</a:t>
            </a:r>
          </a:p>
          <a:p>
            <a:r>
              <a:rPr lang="es-ES" sz="1600" b="1" dirty="0" smtClean="0"/>
              <a:t>Distribución</a:t>
            </a:r>
            <a:r>
              <a:rPr lang="es-ES" sz="1600" dirty="0" smtClean="0"/>
              <a:t>:</a:t>
            </a:r>
          </a:p>
          <a:p>
            <a:r>
              <a:rPr lang="es-ES" sz="1600" dirty="0" smtClean="0"/>
              <a:t>Habitan en </a:t>
            </a:r>
            <a:r>
              <a:rPr lang="es-ES" sz="1600" b="1" dirty="0" smtClean="0"/>
              <a:t>ríos y lagos</a:t>
            </a:r>
            <a:r>
              <a:rPr lang="es-ES" sz="1600" dirty="0" smtClean="0"/>
              <a:t> de África subsahariana.</a:t>
            </a:r>
          </a:p>
          <a:p>
            <a:r>
              <a:rPr lang="es-ES" sz="1600" b="1" dirty="0" smtClean="0"/>
              <a:t>Comportamiento</a:t>
            </a:r>
            <a:r>
              <a:rPr lang="es-ES" sz="1600" dirty="0" smtClean="0"/>
              <a:t>:</a:t>
            </a:r>
          </a:p>
          <a:p>
            <a:r>
              <a:rPr lang="es-ES" sz="1600" dirty="0" smtClean="0"/>
              <a:t>Son </a:t>
            </a:r>
            <a:r>
              <a:rPr lang="es-ES" sz="1600" b="1" dirty="0" smtClean="0"/>
              <a:t>herbívoros</a:t>
            </a:r>
            <a:r>
              <a:rPr lang="es-ES" sz="1600" dirty="0" smtClean="0"/>
              <a:t> y pasan la mayor parte del tiempo en el agua para regular su temperatura.</a:t>
            </a:r>
          </a:p>
          <a:p>
            <a:r>
              <a:rPr lang="es-ES" sz="1600" dirty="0" smtClean="0"/>
              <a:t>A pesar de su apariencia tranquila, son muy </a:t>
            </a:r>
            <a:r>
              <a:rPr lang="es-ES" sz="1600" b="1" dirty="0" smtClean="0"/>
              <a:t>territoriales</a:t>
            </a:r>
            <a:r>
              <a:rPr lang="es-ES" sz="1600" dirty="0" smtClean="0"/>
              <a:t> y pueden ser agresivos.</a:t>
            </a:r>
          </a:p>
          <a:p>
            <a:r>
              <a:rPr lang="es-ES" sz="1600" b="1" dirty="0" smtClean="0"/>
              <a:t>Importancia ecológica</a:t>
            </a:r>
            <a:r>
              <a:rPr lang="es-ES" sz="1600" dirty="0" smtClean="0"/>
              <a:t>:</a:t>
            </a:r>
          </a:p>
          <a:p>
            <a:r>
              <a:rPr lang="es-ES" sz="1600" dirty="0" smtClean="0"/>
              <a:t>Ayudan a </a:t>
            </a:r>
            <a:r>
              <a:rPr lang="es-ES" sz="1600" b="1" dirty="0" smtClean="0"/>
              <a:t>modificar los ecosistemas acuáticos</a:t>
            </a:r>
            <a:r>
              <a:rPr lang="es-ES" sz="1600" dirty="0" smtClean="0"/>
              <a:t> al pastar en las orillas y crear senderos en los ríos.</a:t>
            </a:r>
            <a:endParaRPr lang="es-ES" sz="1600" dirty="0"/>
          </a:p>
        </p:txBody>
      </p:sp>
      <p:pic>
        <p:nvPicPr>
          <p:cNvPr id="2050" name="Picture 2" descr="En el Día del Hipopótamo, descubre 5 datos sorprendentes sobre este animal  que pesa toneladas | National Geograph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462" y="1351886"/>
            <a:ext cx="5441549" cy="465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09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764</Words>
  <Application>Microsoft Office PowerPoint</Application>
  <PresentationFormat>Panorámica</PresentationFormat>
  <Paragraphs>73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CBN</dc:creator>
  <cp:lastModifiedBy>CBN</cp:lastModifiedBy>
  <cp:revision>6</cp:revision>
  <dcterms:created xsi:type="dcterms:W3CDTF">2025-02-13T00:00:12Z</dcterms:created>
  <dcterms:modified xsi:type="dcterms:W3CDTF">2025-02-13T01:41:26Z</dcterms:modified>
</cp:coreProperties>
</file>