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8583A-826D-42C4-BF98-834B9D268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6C7EDF-6B6F-4A66-AA4C-182471F3D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646884-A3A4-4C38-BADF-7E88FEA8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A29CF8-27D7-4EEC-A1F0-0D5059D4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D985F1-F5D0-4C20-8BEF-5D458DD9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63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D9A36-C038-4AFC-973F-A2264F7D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B25E40-29EC-4361-990C-3AA7E30BC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7433D0-67C1-45E9-8341-83F9F35E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F98EC3-7DEB-4660-9B02-ABC13C2A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D6AFD2-480A-4748-BD7F-64EAF361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259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0FA84E-349B-4A58-B9E7-936708683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C7BA1C-04FF-4B47-9063-1E1B39078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FAECB-AECF-4FAB-814D-6D0ED0A7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20B9F-5BD7-46CB-848E-5E7030E4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9EF68-ADB7-4B29-A39E-D5FAA3E1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292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EA368-B43A-43DC-A000-54ECF2F3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76C1C-0EE0-4D79-A2CB-613A4775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DA878-A923-44C7-A030-1FE20B68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879FD-6003-4331-85BE-0E5FB5B3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7CEA9-DD92-48FB-91AE-BBF7136D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10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C6F02-5F78-4EA3-800F-D02F49D1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63C9D2-2DB1-49BD-BED1-59B575DFC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69FA33-E714-48FD-95E4-75AAF57C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FF332-7F37-4E61-859C-644D0365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DC6561-7659-4C15-9BB1-EC38888B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84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839D9-7EE1-47F5-B13E-A79657A5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28A6B-1337-4AFF-BC56-9722DA65A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32D4EA-C955-4C49-94C1-6AA2AA640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895DAA-5C97-4DD2-8588-4FC0AD15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6C8CE-AB96-4FD1-B847-A8AACB57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61E91D-8A5C-4902-8285-DFAB118C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E7B95-A17E-4BAD-B4F4-F6DB3097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341A4F-050D-4FA3-9382-D7DBF6AA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762527-3E61-4663-9CC8-CBD495684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0E88DA-75DC-4F98-A135-9F29B243F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A16B1B-2536-4EDA-B6A3-B3421004B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7E7D60-A521-4E55-80A9-C97FB948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4DF3A1-B5EF-4F63-8D4D-2A6EA756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4BEDE7-FBE4-47D1-B58B-9B830749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23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CEB24-004A-4033-9A29-73AD18D6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18A11E-2BBB-4E92-A422-5FC9A862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98A937-D049-434A-9D12-CE07CF03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B24E92-E609-416A-B6A6-4748D92E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673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3AD390-9109-4298-B347-19E1945A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F2D22E-0C50-499D-8299-867B2DE4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BB44A7-52FC-407B-A183-D731ED19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350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07B60-C7D4-4F51-A0FC-4761F488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0E6C8-96E8-4995-9E00-52B14A36A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6B1016-F463-4729-8E27-F7B61F743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06B3B8-14A4-4B99-8313-CFD85727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1DAAD3-D63F-4C80-8DE3-96DED26E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9E39BB-D6CA-4BB5-A90D-83E7DA3C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350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C7AA4-F51F-48C6-AA9F-6326F711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3341F1-E0E2-46B9-8B2E-98C027A6B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3C3468-722B-4205-A02E-B2C96EBF8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A48F38-D4E3-4915-9E44-F5E78DA3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1551F-97C2-457B-A3BF-F7BC4369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5F9801-0EAB-468D-AF85-28503776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05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C9ABC6-F0F6-4AAB-B0AC-34C581C1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BA8D79-5841-4A99-9AD5-AB3CD5009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AF6D85-7DF4-41C3-B178-AFC949E0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963C71-B728-454E-8396-3402C6E0F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C31A9-56C7-43AB-B633-0C3FAF157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63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10" Type="http://schemas.openxmlformats.org/officeDocument/2006/relationships/image" Target="../media/image9.emf"/><Relationship Id="rId4" Type="http://schemas.openxmlformats.org/officeDocument/2006/relationships/image" Target="../media/image2.png"/><Relationship Id="rId9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tos ESTELAR Villavicencio Hotel &amp;amp; Centro de Convenciones Colombia">
            <a:extLst>
              <a:ext uri="{FF2B5EF4-FFF2-40B4-BE49-F238E27FC236}">
                <a16:creationId xmlns:a16="http://schemas.microsoft.com/office/drawing/2014/main" id="{7DA31965-47C2-4F73-A22B-B11BC65FD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/>
          <a:stretch/>
        </p:blipFill>
        <p:spPr bwMode="auto">
          <a:xfrm>
            <a:off x="1" y="-92765"/>
            <a:ext cx="12191999" cy="69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579C0870-62E2-4721-826C-4D31F5F52139}"/>
              </a:ext>
            </a:extLst>
          </p:cNvPr>
          <p:cNvSpPr/>
          <p:nvPr/>
        </p:nvSpPr>
        <p:spPr>
          <a:xfrm>
            <a:off x="228614" y="-92768"/>
            <a:ext cx="6838122" cy="6950765"/>
          </a:xfrm>
          <a:prstGeom prst="homePlate">
            <a:avLst>
              <a:gd name="adj" fmla="val 4554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2D1F829C-D1C5-48B7-B04E-6A62895936C2}"/>
              </a:ext>
            </a:extLst>
          </p:cNvPr>
          <p:cNvSpPr/>
          <p:nvPr/>
        </p:nvSpPr>
        <p:spPr>
          <a:xfrm>
            <a:off x="-35822" y="-92767"/>
            <a:ext cx="6838122" cy="6950765"/>
          </a:xfrm>
          <a:prstGeom prst="homePlate">
            <a:avLst>
              <a:gd name="adj" fmla="val 4554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D520AB-0E5D-4B37-A27B-C8A3A46D384C}"/>
              </a:ext>
            </a:extLst>
          </p:cNvPr>
          <p:cNvSpPr/>
          <p:nvPr/>
        </p:nvSpPr>
        <p:spPr>
          <a:xfrm>
            <a:off x="411345" y="1582181"/>
            <a:ext cx="38272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Five </a:t>
            </a:r>
            <a:r>
              <a:rPr lang="es-E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Stars</a:t>
            </a:r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 Hotel, Restaurant &amp; Bar </a:t>
            </a:r>
            <a:endParaRPr lang="es-ES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015A4BB-AB76-4103-B92D-2757627ABBE4}"/>
              </a:ext>
            </a:extLst>
          </p:cNvPr>
          <p:cNvSpPr/>
          <p:nvPr/>
        </p:nvSpPr>
        <p:spPr>
          <a:xfrm>
            <a:off x="5210296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900CF0E-133C-40BC-B9C1-4954D659F375}"/>
              </a:ext>
            </a:extLst>
          </p:cNvPr>
          <p:cNvSpPr/>
          <p:nvPr/>
        </p:nvSpPr>
        <p:spPr>
          <a:xfrm>
            <a:off x="5281372" y="564517"/>
            <a:ext cx="14234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AUTENTICACIÓN</a:t>
            </a:r>
            <a:endParaRPr lang="es-E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74BF940-28A4-4B0B-A2E7-11104746F90F}"/>
              </a:ext>
            </a:extLst>
          </p:cNvPr>
          <p:cNvSpPr/>
          <p:nvPr/>
        </p:nvSpPr>
        <p:spPr>
          <a:xfrm>
            <a:off x="6926553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31EF8D5-0AEA-477A-A7C5-704DBEBB9A91}"/>
              </a:ext>
            </a:extLst>
          </p:cNvPr>
          <p:cNvSpPr/>
          <p:nvPr/>
        </p:nvSpPr>
        <p:spPr>
          <a:xfrm>
            <a:off x="7242214" y="564517"/>
            <a:ext cx="93423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RESERVAS</a:t>
            </a:r>
            <a:endParaRPr lang="es-E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205E3E8-25BC-4854-A678-C23AF9F668F4}"/>
              </a:ext>
            </a:extLst>
          </p:cNvPr>
          <p:cNvSpPr/>
          <p:nvPr/>
        </p:nvSpPr>
        <p:spPr>
          <a:xfrm>
            <a:off x="8642809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AE3CEC0-7434-43C1-898D-824EEA95E18E}"/>
              </a:ext>
            </a:extLst>
          </p:cNvPr>
          <p:cNvSpPr/>
          <p:nvPr/>
        </p:nvSpPr>
        <p:spPr>
          <a:xfrm>
            <a:off x="8962801" y="564517"/>
            <a:ext cx="9255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REGISTRO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EC9A080-7609-4F10-A445-6BC373C5A71D}"/>
              </a:ext>
            </a:extLst>
          </p:cNvPr>
          <p:cNvGrpSpPr/>
          <p:nvPr/>
        </p:nvGrpSpPr>
        <p:grpSpPr>
          <a:xfrm>
            <a:off x="869978" y="332951"/>
            <a:ext cx="2641693" cy="1249231"/>
            <a:chOff x="438966" y="246867"/>
            <a:chExt cx="2641693" cy="1249231"/>
          </a:xfrm>
        </p:grpSpPr>
        <p:pic>
          <p:nvPicPr>
            <p:cNvPr id="1034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7F4217FF-F62F-44DB-8E01-960553EED4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438966" y="838115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484CFB5C-792A-49C6-9DCE-D26210BD48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844828" y="413169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71387F57-8B0B-42C5-89A6-F2C68FF265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1412922" y="246867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2D0ADFD1-2775-40CA-8275-A89506A961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2049454" y="413168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5A472299-855B-44B5-A971-531366A24F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2393189" y="838115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9E45383-14BC-47E1-AAE5-84BC25E9AA86}"/>
              </a:ext>
            </a:extLst>
          </p:cNvPr>
          <p:cNvSpPr/>
          <p:nvPr/>
        </p:nvSpPr>
        <p:spPr>
          <a:xfrm>
            <a:off x="10359065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A88535-1417-4D54-9D18-2966046A16B7}"/>
              </a:ext>
            </a:extLst>
          </p:cNvPr>
          <p:cNvSpPr/>
          <p:nvPr/>
        </p:nvSpPr>
        <p:spPr>
          <a:xfrm>
            <a:off x="10666520" y="564517"/>
            <a:ext cx="9506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REPORTES</a:t>
            </a:r>
            <a:endParaRPr lang="es-E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CC93D3-F187-4658-8D4A-9B79896F03FB}"/>
              </a:ext>
            </a:extLst>
          </p:cNvPr>
          <p:cNvSpPr/>
          <p:nvPr/>
        </p:nvSpPr>
        <p:spPr>
          <a:xfrm>
            <a:off x="5022937" y="5924151"/>
            <a:ext cx="7046147" cy="738664"/>
          </a:xfrm>
          <a:prstGeom prst="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luxury hotel is located on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Bocagrande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Beach, Cartagena's most important tourist and commercial area, and offers 4 dining options, a casino, a pool with sea views, and free Wi-Fi. It also has function rooms and meeting facilities.</a:t>
            </a:r>
            <a:endParaRPr lang="es-E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6" name="Picture 12" descr="Sonesta Hotel Bogotá | Sebogo">
            <a:extLst>
              <a:ext uri="{FF2B5EF4-FFF2-40B4-BE49-F238E27FC236}">
                <a16:creationId xmlns:a16="http://schemas.microsoft.com/office/drawing/2014/main" id="{801DAC88-FB3F-4598-B739-3DDEA86C0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/>
          <a:stretch/>
        </p:blipFill>
        <p:spPr bwMode="auto">
          <a:xfrm>
            <a:off x="128288" y="2230544"/>
            <a:ext cx="2587554" cy="14883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tel - Banco de fotos e imágenes de stock - iStock">
            <a:extLst>
              <a:ext uri="{FF2B5EF4-FFF2-40B4-BE49-F238E27FC236}">
                <a16:creationId xmlns:a16="http://schemas.microsoft.com/office/drawing/2014/main" id="{65541592-F112-41C3-9EB6-E82E4C54D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0"/>
          <a:stretch/>
        </p:blipFill>
        <p:spPr bwMode="auto">
          <a:xfrm>
            <a:off x="2860874" y="2230544"/>
            <a:ext cx="2432184" cy="14883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medores y restaurantes | JW Marriott Hotel Bogota">
            <a:extLst>
              <a:ext uri="{FF2B5EF4-FFF2-40B4-BE49-F238E27FC236}">
                <a16:creationId xmlns:a16="http://schemas.microsoft.com/office/drawing/2014/main" id="{0F8B7E40-5ED7-4615-89E3-F2062085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1" y="3905491"/>
            <a:ext cx="4271898" cy="17087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58896C5-87AF-450C-963E-FBF30086B5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4660" y="1782236"/>
            <a:ext cx="305795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tos ESTELAR Villavicencio Hotel &amp;amp; Centro de Convenciones Colombia">
            <a:extLst>
              <a:ext uri="{FF2B5EF4-FFF2-40B4-BE49-F238E27FC236}">
                <a16:creationId xmlns:a16="http://schemas.microsoft.com/office/drawing/2014/main" id="{7DA31965-47C2-4F73-A22B-B11BC65FD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/>
          <a:stretch/>
        </p:blipFill>
        <p:spPr bwMode="auto">
          <a:xfrm>
            <a:off x="1" y="-92765"/>
            <a:ext cx="12191999" cy="69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579C0870-62E2-4721-826C-4D31F5F52139}"/>
              </a:ext>
            </a:extLst>
          </p:cNvPr>
          <p:cNvSpPr/>
          <p:nvPr/>
        </p:nvSpPr>
        <p:spPr>
          <a:xfrm>
            <a:off x="228614" y="-92768"/>
            <a:ext cx="6838122" cy="6950765"/>
          </a:xfrm>
          <a:prstGeom prst="homePlate">
            <a:avLst>
              <a:gd name="adj" fmla="val 4554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2D1F829C-D1C5-48B7-B04E-6A62895936C2}"/>
              </a:ext>
            </a:extLst>
          </p:cNvPr>
          <p:cNvSpPr/>
          <p:nvPr/>
        </p:nvSpPr>
        <p:spPr>
          <a:xfrm>
            <a:off x="-35822" y="-92767"/>
            <a:ext cx="6838122" cy="6950765"/>
          </a:xfrm>
          <a:prstGeom prst="homePlate">
            <a:avLst>
              <a:gd name="adj" fmla="val 4554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D520AB-0E5D-4B37-A27B-C8A3A46D384C}"/>
              </a:ext>
            </a:extLst>
          </p:cNvPr>
          <p:cNvSpPr/>
          <p:nvPr/>
        </p:nvSpPr>
        <p:spPr>
          <a:xfrm>
            <a:off x="411345" y="1582181"/>
            <a:ext cx="38272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Five </a:t>
            </a:r>
            <a:r>
              <a:rPr lang="es-E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Stars</a:t>
            </a:r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 Hotel, Restaurant &amp; Bar </a:t>
            </a:r>
            <a:endParaRPr lang="es-ES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015A4BB-AB76-4103-B92D-2757627ABBE4}"/>
              </a:ext>
            </a:extLst>
          </p:cNvPr>
          <p:cNvSpPr/>
          <p:nvPr/>
        </p:nvSpPr>
        <p:spPr>
          <a:xfrm>
            <a:off x="5210296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900CF0E-133C-40BC-B9C1-4954D659F375}"/>
              </a:ext>
            </a:extLst>
          </p:cNvPr>
          <p:cNvSpPr/>
          <p:nvPr/>
        </p:nvSpPr>
        <p:spPr>
          <a:xfrm>
            <a:off x="5281372" y="564517"/>
            <a:ext cx="14234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AUTENTICACIÓN</a:t>
            </a:r>
            <a:endParaRPr lang="es-E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74BF940-28A4-4B0B-A2E7-11104746F90F}"/>
              </a:ext>
            </a:extLst>
          </p:cNvPr>
          <p:cNvSpPr/>
          <p:nvPr/>
        </p:nvSpPr>
        <p:spPr>
          <a:xfrm>
            <a:off x="6926553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31EF8D5-0AEA-477A-A7C5-704DBEBB9A91}"/>
              </a:ext>
            </a:extLst>
          </p:cNvPr>
          <p:cNvSpPr/>
          <p:nvPr/>
        </p:nvSpPr>
        <p:spPr>
          <a:xfrm>
            <a:off x="7242214" y="564517"/>
            <a:ext cx="93423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RESERVAS</a:t>
            </a:r>
            <a:endParaRPr lang="es-E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205E3E8-25BC-4854-A678-C23AF9F668F4}"/>
              </a:ext>
            </a:extLst>
          </p:cNvPr>
          <p:cNvSpPr/>
          <p:nvPr/>
        </p:nvSpPr>
        <p:spPr>
          <a:xfrm>
            <a:off x="8642809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AE3CEC0-7434-43C1-898D-824EEA95E18E}"/>
              </a:ext>
            </a:extLst>
          </p:cNvPr>
          <p:cNvSpPr/>
          <p:nvPr/>
        </p:nvSpPr>
        <p:spPr>
          <a:xfrm>
            <a:off x="8962801" y="564517"/>
            <a:ext cx="9255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REGISTRO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EC9A080-7609-4F10-A445-6BC373C5A71D}"/>
              </a:ext>
            </a:extLst>
          </p:cNvPr>
          <p:cNvGrpSpPr/>
          <p:nvPr/>
        </p:nvGrpSpPr>
        <p:grpSpPr>
          <a:xfrm>
            <a:off x="869978" y="332951"/>
            <a:ext cx="2641693" cy="1249231"/>
            <a:chOff x="438966" y="246867"/>
            <a:chExt cx="2641693" cy="1249231"/>
          </a:xfrm>
        </p:grpSpPr>
        <p:pic>
          <p:nvPicPr>
            <p:cNvPr id="1034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7F4217FF-F62F-44DB-8E01-960553EED4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438966" y="838115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484CFB5C-792A-49C6-9DCE-D26210BD48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844828" y="413169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71387F57-8B0B-42C5-89A6-F2C68FF265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1412922" y="246867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2D0ADFD1-2775-40CA-8275-A89506A961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2049454" y="413168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5A472299-855B-44B5-A971-531366A24F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2393189" y="838115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9E45383-14BC-47E1-AAE5-84BC25E9AA86}"/>
              </a:ext>
            </a:extLst>
          </p:cNvPr>
          <p:cNvSpPr/>
          <p:nvPr/>
        </p:nvSpPr>
        <p:spPr>
          <a:xfrm>
            <a:off x="10359065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A88535-1417-4D54-9D18-2966046A16B7}"/>
              </a:ext>
            </a:extLst>
          </p:cNvPr>
          <p:cNvSpPr/>
          <p:nvPr/>
        </p:nvSpPr>
        <p:spPr>
          <a:xfrm>
            <a:off x="10666520" y="564517"/>
            <a:ext cx="9506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REPORTES</a:t>
            </a:r>
            <a:endParaRPr lang="es-E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CC93D3-F187-4658-8D4A-9B79896F03FB}"/>
              </a:ext>
            </a:extLst>
          </p:cNvPr>
          <p:cNvSpPr/>
          <p:nvPr/>
        </p:nvSpPr>
        <p:spPr>
          <a:xfrm>
            <a:off x="5022937" y="5924151"/>
            <a:ext cx="7046147" cy="738664"/>
          </a:xfrm>
          <a:prstGeom prst="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luxury hotel is located on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Bocagrande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Beach, Cartagena's most important tourist and commercial area, and offers 4 dining options, a casino, a pool with sea views, and free Wi-Fi. It also has function rooms and meeting facilities.</a:t>
            </a:r>
            <a:endParaRPr lang="es-E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6" name="Picture 12" descr="Sonesta Hotel Bogotá | Sebogo">
            <a:extLst>
              <a:ext uri="{FF2B5EF4-FFF2-40B4-BE49-F238E27FC236}">
                <a16:creationId xmlns:a16="http://schemas.microsoft.com/office/drawing/2014/main" id="{801DAC88-FB3F-4598-B739-3DDEA86C0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/>
          <a:stretch/>
        </p:blipFill>
        <p:spPr bwMode="auto">
          <a:xfrm>
            <a:off x="128288" y="2230544"/>
            <a:ext cx="2587554" cy="14883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tel - Banco de fotos e imágenes de stock - iStock">
            <a:extLst>
              <a:ext uri="{FF2B5EF4-FFF2-40B4-BE49-F238E27FC236}">
                <a16:creationId xmlns:a16="http://schemas.microsoft.com/office/drawing/2014/main" id="{65541592-F112-41C3-9EB6-E82E4C54D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0"/>
          <a:stretch/>
        </p:blipFill>
        <p:spPr bwMode="auto">
          <a:xfrm>
            <a:off x="2860874" y="2230544"/>
            <a:ext cx="2432184" cy="14883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medores y restaurantes | JW Marriott Hotel Bogota">
            <a:extLst>
              <a:ext uri="{FF2B5EF4-FFF2-40B4-BE49-F238E27FC236}">
                <a16:creationId xmlns:a16="http://schemas.microsoft.com/office/drawing/2014/main" id="{0F8B7E40-5ED7-4615-89E3-F2062085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1" y="3905491"/>
            <a:ext cx="4271898" cy="17087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BF6981F-0471-4C6B-A76B-AAAED9B7001E}"/>
              </a:ext>
            </a:extLst>
          </p:cNvPr>
          <p:cNvGrpSpPr/>
          <p:nvPr/>
        </p:nvGrpSpPr>
        <p:grpSpPr>
          <a:xfrm>
            <a:off x="8417620" y="1068814"/>
            <a:ext cx="2056787" cy="5673353"/>
            <a:chOff x="8031643" y="412169"/>
            <a:chExt cx="2056787" cy="625064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42C4E7CB-CD82-4C32-B098-32608993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31643" y="412169"/>
              <a:ext cx="2051242" cy="362060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B6573A3-0EF6-45CE-B04F-0770E374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31643" y="3978099"/>
              <a:ext cx="2056787" cy="2684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91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tos ESTELAR Villavicencio Hotel &amp;amp; Centro de Convenciones Colombia">
            <a:extLst>
              <a:ext uri="{FF2B5EF4-FFF2-40B4-BE49-F238E27FC236}">
                <a16:creationId xmlns:a16="http://schemas.microsoft.com/office/drawing/2014/main" id="{7DA31965-47C2-4F73-A22B-B11BC65FD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/>
          <a:stretch/>
        </p:blipFill>
        <p:spPr bwMode="auto">
          <a:xfrm>
            <a:off x="1" y="-92765"/>
            <a:ext cx="12191999" cy="69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579C0870-62E2-4721-826C-4D31F5F52139}"/>
              </a:ext>
            </a:extLst>
          </p:cNvPr>
          <p:cNvSpPr/>
          <p:nvPr/>
        </p:nvSpPr>
        <p:spPr>
          <a:xfrm>
            <a:off x="228614" y="-92768"/>
            <a:ext cx="6838122" cy="6950765"/>
          </a:xfrm>
          <a:prstGeom prst="homePlate">
            <a:avLst>
              <a:gd name="adj" fmla="val 4554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2D1F829C-D1C5-48B7-B04E-6A62895936C2}"/>
              </a:ext>
            </a:extLst>
          </p:cNvPr>
          <p:cNvSpPr/>
          <p:nvPr/>
        </p:nvSpPr>
        <p:spPr>
          <a:xfrm>
            <a:off x="-35822" y="-92767"/>
            <a:ext cx="6838122" cy="6950765"/>
          </a:xfrm>
          <a:prstGeom prst="homePlate">
            <a:avLst>
              <a:gd name="adj" fmla="val 4554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D520AB-0E5D-4B37-A27B-C8A3A46D384C}"/>
              </a:ext>
            </a:extLst>
          </p:cNvPr>
          <p:cNvSpPr/>
          <p:nvPr/>
        </p:nvSpPr>
        <p:spPr>
          <a:xfrm>
            <a:off x="411345" y="1582181"/>
            <a:ext cx="38272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Five </a:t>
            </a:r>
            <a:r>
              <a:rPr lang="es-E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Stars</a:t>
            </a:r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 Hotel, Restaurant &amp; Bar </a:t>
            </a:r>
            <a:endParaRPr lang="es-ES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B86F1A-8F65-4D3C-ADC6-7A55A4AB5105}"/>
              </a:ext>
            </a:extLst>
          </p:cNvPr>
          <p:cNvGrpSpPr/>
          <p:nvPr/>
        </p:nvGrpSpPr>
        <p:grpSpPr>
          <a:xfrm>
            <a:off x="7167062" y="171891"/>
            <a:ext cx="4902022" cy="424945"/>
            <a:chOff x="7554601" y="91634"/>
            <a:chExt cx="2375499" cy="424945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205E3E8-25BC-4854-A678-C23AF9F668F4}"/>
                </a:ext>
              </a:extLst>
            </p:cNvPr>
            <p:cNvSpPr/>
            <p:nvPr/>
          </p:nvSpPr>
          <p:spPr>
            <a:xfrm>
              <a:off x="7554601" y="91634"/>
              <a:ext cx="2375499" cy="4249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AE3CEC0-7434-43C1-898D-824EEA95E18E}"/>
                </a:ext>
              </a:extLst>
            </p:cNvPr>
            <p:cNvSpPr/>
            <p:nvPr/>
          </p:nvSpPr>
          <p:spPr>
            <a:xfrm>
              <a:off x="8137025" y="150217"/>
              <a:ext cx="10771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6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ldhabi" panose="01000000000000000000" pitchFamily="2" charset="-78"/>
                </a:rPr>
                <a:t>REGISTRO DE INGRESOS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EC9A080-7609-4F10-A445-6BC373C5A71D}"/>
              </a:ext>
            </a:extLst>
          </p:cNvPr>
          <p:cNvGrpSpPr/>
          <p:nvPr/>
        </p:nvGrpSpPr>
        <p:grpSpPr>
          <a:xfrm>
            <a:off x="869978" y="332951"/>
            <a:ext cx="2641693" cy="1249231"/>
            <a:chOff x="438966" y="246867"/>
            <a:chExt cx="2641693" cy="1249231"/>
          </a:xfrm>
        </p:grpSpPr>
        <p:pic>
          <p:nvPicPr>
            <p:cNvPr id="1034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7F4217FF-F62F-44DB-8E01-960553EED4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438966" y="838115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484CFB5C-792A-49C6-9DCE-D26210BD48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844828" y="413169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71387F57-8B0B-42C5-89A6-F2C68FF265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1412922" y="246867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2D0ADFD1-2775-40CA-8275-A89506A961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2049454" y="413168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5A472299-855B-44B5-A971-531366A24F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2393189" y="838115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8CC93D3-F187-4658-8D4A-9B79896F03FB}"/>
              </a:ext>
            </a:extLst>
          </p:cNvPr>
          <p:cNvSpPr/>
          <p:nvPr/>
        </p:nvSpPr>
        <p:spPr>
          <a:xfrm>
            <a:off x="5022937" y="5924151"/>
            <a:ext cx="7046147" cy="738664"/>
          </a:xfrm>
          <a:prstGeom prst="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luxury hotel is located on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Bocagrande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Beach, Cartagena's most important tourist and commercial area, and offers 4 dining options, a casino, a pool with sea views, and free Wi-Fi. It also has function rooms and meeting facilities.</a:t>
            </a:r>
            <a:endParaRPr lang="es-E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6" name="Picture 12" descr="Sonesta Hotel Bogotá | Sebogo">
            <a:extLst>
              <a:ext uri="{FF2B5EF4-FFF2-40B4-BE49-F238E27FC236}">
                <a16:creationId xmlns:a16="http://schemas.microsoft.com/office/drawing/2014/main" id="{801DAC88-FB3F-4598-B739-3DDEA86C0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/>
          <a:stretch/>
        </p:blipFill>
        <p:spPr bwMode="auto">
          <a:xfrm>
            <a:off x="128288" y="2230544"/>
            <a:ext cx="2587554" cy="14883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tel - Banco de fotos e imágenes de stock - iStock">
            <a:extLst>
              <a:ext uri="{FF2B5EF4-FFF2-40B4-BE49-F238E27FC236}">
                <a16:creationId xmlns:a16="http://schemas.microsoft.com/office/drawing/2014/main" id="{65541592-F112-41C3-9EB6-E82E4C54D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0"/>
          <a:stretch/>
        </p:blipFill>
        <p:spPr bwMode="auto">
          <a:xfrm>
            <a:off x="2860874" y="2230544"/>
            <a:ext cx="2432184" cy="14883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medores y restaurantes | JW Marriott Hotel Bogota">
            <a:extLst>
              <a:ext uri="{FF2B5EF4-FFF2-40B4-BE49-F238E27FC236}">
                <a16:creationId xmlns:a16="http://schemas.microsoft.com/office/drawing/2014/main" id="{0F8B7E40-5ED7-4615-89E3-F2062085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1" y="3905491"/>
            <a:ext cx="4271898" cy="17087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A6DFE3-FF5B-41B5-94CA-63BE676D5D89}"/>
              </a:ext>
            </a:extLst>
          </p:cNvPr>
          <p:cNvSpPr/>
          <p:nvPr/>
        </p:nvSpPr>
        <p:spPr>
          <a:xfrm>
            <a:off x="7066736" y="661942"/>
            <a:ext cx="5038171" cy="49523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359657-BE36-4ECE-AB9A-E5CAEB92EC2B}"/>
              </a:ext>
            </a:extLst>
          </p:cNvPr>
          <p:cNvGrpSpPr/>
          <p:nvPr/>
        </p:nvGrpSpPr>
        <p:grpSpPr>
          <a:xfrm>
            <a:off x="7304307" y="865691"/>
            <a:ext cx="2281669" cy="320275"/>
            <a:chOff x="7304308" y="1157235"/>
            <a:chExt cx="1415622" cy="3202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F3A267-7D8C-4BB3-B3EB-6B6F353099ED}"/>
                </a:ext>
              </a:extLst>
            </p:cNvPr>
            <p:cNvSpPr/>
            <p:nvPr/>
          </p:nvSpPr>
          <p:spPr>
            <a:xfrm>
              <a:off x="7341704" y="1157235"/>
              <a:ext cx="1378226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3736BF-E414-4684-97B2-0A1DD597A178}"/>
                </a:ext>
              </a:extLst>
            </p:cNvPr>
            <p:cNvSpPr txBox="1"/>
            <p:nvPr/>
          </p:nvSpPr>
          <p:spPr>
            <a:xfrm>
              <a:off x="7304308" y="1164875"/>
              <a:ext cx="1191414" cy="312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Número de Reserva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B91BB1-0E8C-4868-9776-273812C2AE3B}"/>
              </a:ext>
            </a:extLst>
          </p:cNvPr>
          <p:cNvGrpSpPr/>
          <p:nvPr/>
        </p:nvGrpSpPr>
        <p:grpSpPr>
          <a:xfrm>
            <a:off x="7317921" y="1286277"/>
            <a:ext cx="1408416" cy="315456"/>
            <a:chOff x="7331173" y="1909121"/>
            <a:chExt cx="1408416" cy="3154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A48C66-884E-4D57-A321-629D3D9D5971}"/>
                </a:ext>
              </a:extLst>
            </p:cNvPr>
            <p:cNvSpPr/>
            <p:nvPr/>
          </p:nvSpPr>
          <p:spPr>
            <a:xfrm>
              <a:off x="7361363" y="1911942"/>
              <a:ext cx="1378226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B0FFF3-AC1D-4859-8684-B90F3B5FB4AD}"/>
                </a:ext>
              </a:extLst>
            </p:cNvPr>
            <p:cNvSpPr txBox="1"/>
            <p:nvPr/>
          </p:nvSpPr>
          <p:spPr>
            <a:xfrm>
              <a:off x="7331173" y="1909121"/>
              <a:ext cx="1191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Documento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2E80D8-66F9-4872-9D56-8F733C702E7B}"/>
              </a:ext>
            </a:extLst>
          </p:cNvPr>
          <p:cNvGrpSpPr/>
          <p:nvPr/>
        </p:nvGrpSpPr>
        <p:grpSpPr>
          <a:xfrm>
            <a:off x="8760518" y="1289097"/>
            <a:ext cx="3189616" cy="312635"/>
            <a:chOff x="8773770" y="1911941"/>
            <a:chExt cx="3189616" cy="3126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6E3166-65A5-49D5-8F2E-1022BD5714E1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F2619F-D7B3-40D5-AA47-AB2FD74F9CD2}"/>
                </a:ext>
              </a:extLst>
            </p:cNvPr>
            <p:cNvSpPr txBox="1"/>
            <p:nvPr/>
          </p:nvSpPr>
          <p:spPr>
            <a:xfrm>
              <a:off x="8773770" y="1913979"/>
              <a:ext cx="2331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Nombre Completo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11E8B0-C529-403F-B5D6-33AAD132C851}"/>
              </a:ext>
            </a:extLst>
          </p:cNvPr>
          <p:cNvGrpSpPr/>
          <p:nvPr/>
        </p:nvGrpSpPr>
        <p:grpSpPr>
          <a:xfrm>
            <a:off x="7295348" y="1748344"/>
            <a:ext cx="4654785" cy="307777"/>
            <a:chOff x="8773770" y="1911941"/>
            <a:chExt cx="3189616" cy="31263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B0227B-20B5-45EB-A7A9-0D2B89F1401B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7A364C-8675-4A1D-9638-29BCDDDC2836}"/>
                </a:ext>
              </a:extLst>
            </p:cNvPr>
            <p:cNvSpPr txBox="1"/>
            <p:nvPr/>
          </p:nvSpPr>
          <p:spPr>
            <a:xfrm>
              <a:off x="8773770" y="1913979"/>
              <a:ext cx="2331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Email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967E325-75E9-4C31-9FF8-CA00B185416F}"/>
              </a:ext>
            </a:extLst>
          </p:cNvPr>
          <p:cNvGrpSpPr/>
          <p:nvPr/>
        </p:nvGrpSpPr>
        <p:grpSpPr>
          <a:xfrm>
            <a:off x="7295348" y="2164485"/>
            <a:ext cx="4654785" cy="309783"/>
            <a:chOff x="8773770" y="1911941"/>
            <a:chExt cx="3189616" cy="31467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3FFC64C-7B29-4E41-B631-D3F9C69012FC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3ADB26-3661-48BD-A117-96D6B6318DF7}"/>
                </a:ext>
              </a:extLst>
            </p:cNvPr>
            <p:cNvSpPr txBox="1"/>
            <p:nvPr/>
          </p:nvSpPr>
          <p:spPr>
            <a:xfrm>
              <a:off x="8773770" y="1913979"/>
              <a:ext cx="2331552" cy="312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Celular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F433EF-DE11-4749-895E-8638FEAFE512}"/>
              </a:ext>
            </a:extLst>
          </p:cNvPr>
          <p:cNvGrpSpPr/>
          <p:nvPr/>
        </p:nvGrpSpPr>
        <p:grpSpPr>
          <a:xfrm>
            <a:off x="7301975" y="2590048"/>
            <a:ext cx="2251717" cy="309757"/>
            <a:chOff x="8773770" y="1911941"/>
            <a:chExt cx="3189616" cy="31879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98D4A96-38C6-4CA5-B754-0DE729B2CDEA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0AF283-3559-4E8A-BC1C-39E1C44E49AA}"/>
                </a:ext>
              </a:extLst>
            </p:cNvPr>
            <p:cNvSpPr txBox="1"/>
            <p:nvPr/>
          </p:nvSpPr>
          <p:spPr>
            <a:xfrm>
              <a:off x="8773770" y="1913979"/>
              <a:ext cx="2696750" cy="31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Check-in dd/mm/aaaa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416EDF4-18FC-4799-B525-6E3DE7D02C49}"/>
              </a:ext>
            </a:extLst>
          </p:cNvPr>
          <p:cNvGrpSpPr/>
          <p:nvPr/>
        </p:nvGrpSpPr>
        <p:grpSpPr>
          <a:xfrm>
            <a:off x="9640785" y="2585326"/>
            <a:ext cx="2309349" cy="310476"/>
            <a:chOff x="8773769" y="1911941"/>
            <a:chExt cx="3189617" cy="31263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75FCBED-7F86-4C18-BF63-70DDAF8268BF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9B9143-6468-4030-BE96-55E1EFEA18CB}"/>
                </a:ext>
              </a:extLst>
            </p:cNvPr>
            <p:cNvSpPr txBox="1"/>
            <p:nvPr/>
          </p:nvSpPr>
          <p:spPr>
            <a:xfrm>
              <a:off x="8773769" y="1913979"/>
              <a:ext cx="2667805" cy="309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Check-Out dd/mm/aaaa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F6ED00-B52B-4463-888E-1201AB23EEFD}"/>
              </a:ext>
            </a:extLst>
          </p:cNvPr>
          <p:cNvGrpSpPr/>
          <p:nvPr/>
        </p:nvGrpSpPr>
        <p:grpSpPr>
          <a:xfrm>
            <a:off x="7295351" y="2967732"/>
            <a:ext cx="2251717" cy="309757"/>
            <a:chOff x="8773770" y="1911941"/>
            <a:chExt cx="3189616" cy="31879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A78CD49-8012-4490-AD91-42DA74D98CB7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78EB16-22CB-46AF-983A-123B1DC34BFA}"/>
                </a:ext>
              </a:extLst>
            </p:cNvPr>
            <p:cNvSpPr txBox="1"/>
            <p:nvPr/>
          </p:nvSpPr>
          <p:spPr>
            <a:xfrm>
              <a:off x="8773770" y="1913979"/>
              <a:ext cx="2331552" cy="31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Número Adultos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1E7066-78A4-4FB5-ADB2-5D235D6D0D2A}"/>
              </a:ext>
            </a:extLst>
          </p:cNvPr>
          <p:cNvGrpSpPr/>
          <p:nvPr/>
        </p:nvGrpSpPr>
        <p:grpSpPr>
          <a:xfrm>
            <a:off x="9634161" y="2963010"/>
            <a:ext cx="2309348" cy="312500"/>
            <a:chOff x="8773770" y="1911941"/>
            <a:chExt cx="3189616" cy="31467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94C32C0-BB10-4B8D-BFFF-FBA333DF0F98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41E9CAB-F298-4B04-AB58-0790AD212744}"/>
                </a:ext>
              </a:extLst>
            </p:cNvPr>
            <p:cNvSpPr txBox="1"/>
            <p:nvPr/>
          </p:nvSpPr>
          <p:spPr>
            <a:xfrm>
              <a:off x="8773770" y="1913979"/>
              <a:ext cx="2331552" cy="312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Número Niños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6204EC7-7659-467F-822F-4558FA4D01D6}"/>
              </a:ext>
            </a:extLst>
          </p:cNvPr>
          <p:cNvGrpSpPr/>
          <p:nvPr/>
        </p:nvGrpSpPr>
        <p:grpSpPr>
          <a:xfrm>
            <a:off x="7288724" y="3345405"/>
            <a:ext cx="4654785" cy="1284862"/>
            <a:chOff x="8773770" y="1911941"/>
            <a:chExt cx="3189616" cy="3126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315C49-A819-4148-8470-2156D2CBCA5F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EEBB503-88E6-46C2-A426-DDDC2AAE7073}"/>
                </a:ext>
              </a:extLst>
            </p:cNvPr>
            <p:cNvSpPr txBox="1"/>
            <p:nvPr/>
          </p:nvSpPr>
          <p:spPr>
            <a:xfrm>
              <a:off x="8773770" y="1913979"/>
              <a:ext cx="2331552" cy="6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Registro de Acompañantes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FA8B21A-261E-4A79-9D76-226E50660788}"/>
              </a:ext>
            </a:extLst>
          </p:cNvPr>
          <p:cNvGrpSpPr/>
          <p:nvPr/>
        </p:nvGrpSpPr>
        <p:grpSpPr>
          <a:xfrm>
            <a:off x="8559528" y="5051825"/>
            <a:ext cx="2234104" cy="424945"/>
            <a:chOff x="7554601" y="91634"/>
            <a:chExt cx="2375499" cy="424945"/>
          </a:xfrm>
        </p:grpSpPr>
        <p:sp>
          <p:nvSpPr>
            <p:cNvPr id="61" name="Rectángulo: esquinas redondeadas 18">
              <a:extLst>
                <a:ext uri="{FF2B5EF4-FFF2-40B4-BE49-F238E27FC236}">
                  <a16:creationId xmlns:a16="http://schemas.microsoft.com/office/drawing/2014/main" id="{BC47DD9A-A264-4F1C-880B-24416279F899}"/>
                </a:ext>
              </a:extLst>
            </p:cNvPr>
            <p:cNvSpPr/>
            <p:nvPr/>
          </p:nvSpPr>
          <p:spPr>
            <a:xfrm>
              <a:off x="7554601" y="91634"/>
              <a:ext cx="2375499" cy="42494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2" name="Rectángulo 19">
              <a:extLst>
                <a:ext uri="{FF2B5EF4-FFF2-40B4-BE49-F238E27FC236}">
                  <a16:creationId xmlns:a16="http://schemas.microsoft.com/office/drawing/2014/main" id="{ADF35D8A-EE2D-403C-8B73-344AD270888E}"/>
                </a:ext>
              </a:extLst>
            </p:cNvPr>
            <p:cNvSpPr/>
            <p:nvPr/>
          </p:nvSpPr>
          <p:spPr>
            <a:xfrm>
              <a:off x="8135713" y="150217"/>
              <a:ext cx="107974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ldhabi" panose="01000000000000000000" pitchFamily="2" charset="-78"/>
                </a:rPr>
                <a:t>REGISTRAR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7D228E-ED54-45A5-B589-EC821382E8EA}"/>
              </a:ext>
            </a:extLst>
          </p:cNvPr>
          <p:cNvGrpSpPr/>
          <p:nvPr/>
        </p:nvGrpSpPr>
        <p:grpSpPr>
          <a:xfrm>
            <a:off x="9599931" y="874112"/>
            <a:ext cx="2343578" cy="320275"/>
            <a:chOff x="7304308" y="1157235"/>
            <a:chExt cx="1415622" cy="32027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96ABB32-17A7-463F-987A-AD8843C6BAE5}"/>
                </a:ext>
              </a:extLst>
            </p:cNvPr>
            <p:cNvSpPr/>
            <p:nvPr/>
          </p:nvSpPr>
          <p:spPr>
            <a:xfrm>
              <a:off x="7341704" y="1157235"/>
              <a:ext cx="1378226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54EB6A-1988-4B54-A691-040C94470BD0}"/>
                </a:ext>
              </a:extLst>
            </p:cNvPr>
            <p:cNvSpPr txBox="1"/>
            <p:nvPr/>
          </p:nvSpPr>
          <p:spPr>
            <a:xfrm>
              <a:off x="7304308" y="1164875"/>
              <a:ext cx="1191414" cy="312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Número de Habitación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8338462-B5B3-49B6-A321-414D3067E0FA}"/>
              </a:ext>
            </a:extLst>
          </p:cNvPr>
          <p:cNvGrpSpPr/>
          <p:nvPr/>
        </p:nvGrpSpPr>
        <p:grpSpPr>
          <a:xfrm>
            <a:off x="7288724" y="4683483"/>
            <a:ext cx="4635446" cy="309757"/>
            <a:chOff x="8773770" y="1911941"/>
            <a:chExt cx="3189616" cy="3187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CD0E2B-9257-4574-9C8E-54C6B80E753C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B114CC-7FA2-4AB3-9E59-9F903BBF1A78}"/>
                </a:ext>
              </a:extLst>
            </p:cNvPr>
            <p:cNvSpPr txBox="1"/>
            <p:nvPr/>
          </p:nvSpPr>
          <p:spPr>
            <a:xfrm>
              <a:off x="8773770" y="1913979"/>
              <a:ext cx="2331552" cy="31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Número de Tarjeta de </a:t>
              </a:r>
              <a:r>
                <a:rPr lang="en-US" sz="1400" dirty="0" err="1"/>
                <a:t>Crédito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94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tos ESTELAR Villavicencio Hotel &amp;amp; Centro de Convenciones Colombia">
            <a:extLst>
              <a:ext uri="{FF2B5EF4-FFF2-40B4-BE49-F238E27FC236}">
                <a16:creationId xmlns:a16="http://schemas.microsoft.com/office/drawing/2014/main" id="{7DA31965-47C2-4F73-A22B-B11BC65FD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/>
          <a:stretch/>
        </p:blipFill>
        <p:spPr bwMode="auto">
          <a:xfrm>
            <a:off x="1" y="-92765"/>
            <a:ext cx="12191999" cy="69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579C0870-62E2-4721-826C-4D31F5F52139}"/>
              </a:ext>
            </a:extLst>
          </p:cNvPr>
          <p:cNvSpPr/>
          <p:nvPr/>
        </p:nvSpPr>
        <p:spPr>
          <a:xfrm>
            <a:off x="228614" y="-92768"/>
            <a:ext cx="6838122" cy="6950765"/>
          </a:xfrm>
          <a:prstGeom prst="homePlate">
            <a:avLst>
              <a:gd name="adj" fmla="val 4554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2D1F829C-D1C5-48B7-B04E-6A62895936C2}"/>
              </a:ext>
            </a:extLst>
          </p:cNvPr>
          <p:cNvSpPr/>
          <p:nvPr/>
        </p:nvSpPr>
        <p:spPr>
          <a:xfrm>
            <a:off x="-35822" y="-92767"/>
            <a:ext cx="6838122" cy="6950765"/>
          </a:xfrm>
          <a:prstGeom prst="homePlate">
            <a:avLst>
              <a:gd name="adj" fmla="val 4554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D520AB-0E5D-4B37-A27B-C8A3A46D384C}"/>
              </a:ext>
            </a:extLst>
          </p:cNvPr>
          <p:cNvSpPr/>
          <p:nvPr/>
        </p:nvSpPr>
        <p:spPr>
          <a:xfrm>
            <a:off x="411345" y="1582181"/>
            <a:ext cx="38272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Five </a:t>
            </a:r>
            <a:r>
              <a:rPr lang="es-E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Stars</a:t>
            </a:r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 Hotel, Restaurant &amp; Bar </a:t>
            </a:r>
            <a:endParaRPr lang="es-ES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B86F1A-8F65-4D3C-ADC6-7A55A4AB5105}"/>
              </a:ext>
            </a:extLst>
          </p:cNvPr>
          <p:cNvGrpSpPr/>
          <p:nvPr/>
        </p:nvGrpSpPr>
        <p:grpSpPr>
          <a:xfrm>
            <a:off x="8092046" y="853527"/>
            <a:ext cx="3238975" cy="424945"/>
            <a:chOff x="7554601" y="91634"/>
            <a:chExt cx="2375499" cy="424945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205E3E8-25BC-4854-A678-C23AF9F668F4}"/>
                </a:ext>
              </a:extLst>
            </p:cNvPr>
            <p:cNvSpPr/>
            <p:nvPr/>
          </p:nvSpPr>
          <p:spPr>
            <a:xfrm>
              <a:off x="7554601" y="91634"/>
              <a:ext cx="2375499" cy="4249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AE3CEC0-7434-43C1-898D-824EEA95E18E}"/>
                </a:ext>
              </a:extLst>
            </p:cNvPr>
            <p:cNvSpPr/>
            <p:nvPr/>
          </p:nvSpPr>
          <p:spPr>
            <a:xfrm>
              <a:off x="8195041" y="150217"/>
              <a:ext cx="96109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6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ldhabi" panose="01000000000000000000" pitchFamily="2" charset="-78"/>
                </a:rPr>
                <a:t>CONSULTA RESERVAS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EC9A080-7609-4F10-A445-6BC373C5A71D}"/>
              </a:ext>
            </a:extLst>
          </p:cNvPr>
          <p:cNvGrpSpPr/>
          <p:nvPr/>
        </p:nvGrpSpPr>
        <p:grpSpPr>
          <a:xfrm>
            <a:off x="869978" y="332951"/>
            <a:ext cx="2641693" cy="1249231"/>
            <a:chOff x="438966" y="246867"/>
            <a:chExt cx="2641693" cy="1249231"/>
          </a:xfrm>
        </p:grpSpPr>
        <p:pic>
          <p:nvPicPr>
            <p:cNvPr id="1034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7F4217FF-F62F-44DB-8E01-960553EED4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438966" y="838115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484CFB5C-792A-49C6-9DCE-D26210BD48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844828" y="413169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71387F57-8B0B-42C5-89A6-F2C68FF265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1412922" y="246867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2D0ADFD1-2775-40CA-8275-A89506A961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2049454" y="413168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5A472299-855B-44B5-A971-531366A24F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2393189" y="838115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8CC93D3-F187-4658-8D4A-9B79896F03FB}"/>
              </a:ext>
            </a:extLst>
          </p:cNvPr>
          <p:cNvSpPr/>
          <p:nvPr/>
        </p:nvSpPr>
        <p:spPr>
          <a:xfrm>
            <a:off x="5022937" y="5924151"/>
            <a:ext cx="7046147" cy="738664"/>
          </a:xfrm>
          <a:prstGeom prst="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luxury hotel is located on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Bocagrande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Beach, Cartagena's most important tourist and commercial area, and offers 4 dining options, a casino, a pool with sea views, and free Wi-Fi. It also has function rooms and meeting facilities.</a:t>
            </a:r>
            <a:endParaRPr lang="es-E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6" name="Picture 12" descr="Sonesta Hotel Bogotá | Sebogo">
            <a:extLst>
              <a:ext uri="{FF2B5EF4-FFF2-40B4-BE49-F238E27FC236}">
                <a16:creationId xmlns:a16="http://schemas.microsoft.com/office/drawing/2014/main" id="{801DAC88-FB3F-4598-B739-3DDEA86C0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/>
          <a:stretch/>
        </p:blipFill>
        <p:spPr bwMode="auto">
          <a:xfrm>
            <a:off x="128288" y="2230544"/>
            <a:ext cx="2587554" cy="14883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tel - Banco de fotos e imágenes de stock - iStock">
            <a:extLst>
              <a:ext uri="{FF2B5EF4-FFF2-40B4-BE49-F238E27FC236}">
                <a16:creationId xmlns:a16="http://schemas.microsoft.com/office/drawing/2014/main" id="{65541592-F112-41C3-9EB6-E82E4C54D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0"/>
          <a:stretch/>
        </p:blipFill>
        <p:spPr bwMode="auto">
          <a:xfrm>
            <a:off x="2860874" y="2230544"/>
            <a:ext cx="2432184" cy="14883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medores y restaurantes | JW Marriott Hotel Bogota">
            <a:extLst>
              <a:ext uri="{FF2B5EF4-FFF2-40B4-BE49-F238E27FC236}">
                <a16:creationId xmlns:a16="http://schemas.microsoft.com/office/drawing/2014/main" id="{0F8B7E40-5ED7-4615-89E3-F2062085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1" y="3905491"/>
            <a:ext cx="4271898" cy="17087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A6DFE3-FF5B-41B5-94CA-63BE676D5D89}"/>
              </a:ext>
            </a:extLst>
          </p:cNvPr>
          <p:cNvSpPr/>
          <p:nvPr/>
        </p:nvSpPr>
        <p:spPr>
          <a:xfrm>
            <a:off x="7754931" y="1384167"/>
            <a:ext cx="3726896" cy="27662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359657-BE36-4ECE-AB9A-E5CAEB92EC2B}"/>
              </a:ext>
            </a:extLst>
          </p:cNvPr>
          <p:cNvGrpSpPr/>
          <p:nvPr/>
        </p:nvGrpSpPr>
        <p:grpSpPr>
          <a:xfrm>
            <a:off x="7992501" y="1587916"/>
            <a:ext cx="1482803" cy="320275"/>
            <a:chOff x="7304308" y="1157235"/>
            <a:chExt cx="1415622" cy="3202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F3A267-7D8C-4BB3-B3EB-6B6F353099ED}"/>
                </a:ext>
              </a:extLst>
            </p:cNvPr>
            <p:cNvSpPr/>
            <p:nvPr/>
          </p:nvSpPr>
          <p:spPr>
            <a:xfrm>
              <a:off x="7341704" y="1157235"/>
              <a:ext cx="1378226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3736BF-E414-4684-97B2-0A1DD597A178}"/>
                </a:ext>
              </a:extLst>
            </p:cNvPr>
            <p:cNvSpPr txBox="1"/>
            <p:nvPr/>
          </p:nvSpPr>
          <p:spPr>
            <a:xfrm>
              <a:off x="7304308" y="1164875"/>
              <a:ext cx="1191414" cy="312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dd/mm/aaaa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EEBB503-88E6-46C2-A426-DDDC2AAE7073}"/>
              </a:ext>
            </a:extLst>
          </p:cNvPr>
          <p:cNvSpPr txBox="1"/>
          <p:nvPr/>
        </p:nvSpPr>
        <p:spPr>
          <a:xfrm>
            <a:off x="7288724" y="3353781"/>
            <a:ext cx="3402564" cy="25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Registro de Acompañantes</a:t>
            </a:r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53E11BFB-3253-42EE-A829-5474125CB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02084"/>
              </p:ext>
            </p:extLst>
          </p:nvPr>
        </p:nvGraphicFramePr>
        <p:xfrm>
          <a:off x="8047727" y="2162040"/>
          <a:ext cx="2990415" cy="1613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9" imgW="2047677" imgH="961907" progId="Excel.Sheet.12">
                  <p:embed/>
                </p:oleObj>
              </mc:Choice>
              <mc:Fallback>
                <p:oleObj name="Worksheet" r:id="rId9" imgW="2047677" imgH="96190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47727" y="2162040"/>
                        <a:ext cx="2990415" cy="1613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" name="Group 59">
            <a:extLst>
              <a:ext uri="{FF2B5EF4-FFF2-40B4-BE49-F238E27FC236}">
                <a16:creationId xmlns:a16="http://schemas.microsoft.com/office/drawing/2014/main" id="{F4C3EF2A-202E-4C6C-B854-D63C8E1A661A}"/>
              </a:ext>
            </a:extLst>
          </p:cNvPr>
          <p:cNvGrpSpPr/>
          <p:nvPr/>
        </p:nvGrpSpPr>
        <p:grpSpPr>
          <a:xfrm>
            <a:off x="9788950" y="1580079"/>
            <a:ext cx="1286837" cy="424945"/>
            <a:chOff x="7554601" y="91634"/>
            <a:chExt cx="2375499" cy="424945"/>
          </a:xfrm>
        </p:grpSpPr>
        <p:sp>
          <p:nvSpPr>
            <p:cNvPr id="70" name="Rectángulo: esquinas redondeadas 18">
              <a:extLst>
                <a:ext uri="{FF2B5EF4-FFF2-40B4-BE49-F238E27FC236}">
                  <a16:creationId xmlns:a16="http://schemas.microsoft.com/office/drawing/2014/main" id="{10EBB33F-E6DC-43AE-B91C-20DA5A92C84E}"/>
                </a:ext>
              </a:extLst>
            </p:cNvPr>
            <p:cNvSpPr/>
            <p:nvPr/>
          </p:nvSpPr>
          <p:spPr>
            <a:xfrm>
              <a:off x="7554601" y="91634"/>
              <a:ext cx="2375499" cy="42494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1" name="Rectángulo 19">
              <a:extLst>
                <a:ext uri="{FF2B5EF4-FFF2-40B4-BE49-F238E27FC236}">
                  <a16:creationId xmlns:a16="http://schemas.microsoft.com/office/drawing/2014/main" id="{95CADFF3-B35F-40C5-BD38-2C51DCDFCAE3}"/>
                </a:ext>
              </a:extLst>
            </p:cNvPr>
            <p:cNvSpPr/>
            <p:nvPr/>
          </p:nvSpPr>
          <p:spPr>
            <a:xfrm>
              <a:off x="8047420" y="150217"/>
              <a:ext cx="125633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ldhabi" panose="01000000000000000000" pitchFamily="2" charset="-78"/>
                </a:rPr>
                <a:t>Buscar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645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DE569B2AA00840BAF99EB02DE1876B" ma:contentTypeVersion="2" ma:contentTypeDescription="Crear nuevo documento." ma:contentTypeScope="" ma:versionID="6f91d6f3584406491a476b9ecc24d61e">
  <xsd:schema xmlns:xsd="http://www.w3.org/2001/XMLSchema" xmlns:xs="http://www.w3.org/2001/XMLSchema" xmlns:p="http://schemas.microsoft.com/office/2006/metadata/properties" xmlns:ns2="885b1d56-5812-4cc2-a274-a678d9342453" targetNamespace="http://schemas.microsoft.com/office/2006/metadata/properties" ma:root="true" ma:fieldsID="39c1be21fe3e1bfab4bebf7555a36457" ns2:_="">
    <xsd:import namespace="885b1d56-5812-4cc2-a274-a678d93424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b1d56-5812-4cc2-a274-a678d93424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ACC1FD-ECA7-462A-9F69-86593ED826CA}">
  <ds:schemaRefs>
    <ds:schemaRef ds:uri="885b1d56-5812-4cc2-a274-a678d9342453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483FA79-64B4-49DB-ACBD-2091735829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099B19-EAFF-4B3D-A98D-3EF85B2909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b1d56-5812-4cc2-a274-a678d93424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266</Words>
  <Application>Microsoft Office PowerPoint</Application>
  <PresentationFormat>Panorámica</PresentationFormat>
  <Paragraphs>34</Paragraphs>
  <Slides>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Tulia Castillo</dc:creator>
  <cp:lastModifiedBy>Anuar Polania</cp:lastModifiedBy>
  <cp:revision>8</cp:revision>
  <dcterms:created xsi:type="dcterms:W3CDTF">2021-11-06T23:54:13Z</dcterms:created>
  <dcterms:modified xsi:type="dcterms:W3CDTF">2021-11-10T00:11:00Z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0x01010001DE569B2AA00840BAF99EB02DE1876B</vt:lpwstr>
  </property>
</Properties>
</file>